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  <p:sldMasterId id="2147483661" r:id="rId2"/>
  </p:sldMasterIdLst>
  <p:notesMasterIdLst>
    <p:notesMasterId r:id="rId114"/>
  </p:notesMasterIdLst>
  <p:sldIdLst>
    <p:sldId id="256" r:id="rId3"/>
    <p:sldId id="257" r:id="rId4"/>
    <p:sldId id="258" r:id="rId5"/>
    <p:sldId id="259" r:id="rId6"/>
    <p:sldId id="317" r:id="rId7"/>
    <p:sldId id="260" r:id="rId8"/>
    <p:sldId id="261" r:id="rId9"/>
    <p:sldId id="394" r:id="rId10"/>
    <p:sldId id="262" r:id="rId11"/>
    <p:sldId id="340" r:id="rId12"/>
    <p:sldId id="263" r:id="rId13"/>
    <p:sldId id="265" r:id="rId14"/>
    <p:sldId id="266" r:id="rId15"/>
    <p:sldId id="267" r:id="rId16"/>
    <p:sldId id="396" r:id="rId17"/>
    <p:sldId id="318" r:id="rId18"/>
    <p:sldId id="320" r:id="rId19"/>
    <p:sldId id="321" r:id="rId20"/>
    <p:sldId id="319" r:id="rId21"/>
    <p:sldId id="271" r:id="rId22"/>
    <p:sldId id="272" r:id="rId23"/>
    <p:sldId id="273" r:id="rId24"/>
    <p:sldId id="274" r:id="rId25"/>
    <p:sldId id="275" r:id="rId26"/>
    <p:sldId id="397" r:id="rId27"/>
    <p:sldId id="322" r:id="rId28"/>
    <p:sldId id="324" r:id="rId29"/>
    <p:sldId id="325" r:id="rId30"/>
    <p:sldId id="326" r:id="rId31"/>
    <p:sldId id="327" r:id="rId32"/>
    <p:sldId id="278" r:id="rId33"/>
    <p:sldId id="398" r:id="rId34"/>
    <p:sldId id="337" r:id="rId35"/>
    <p:sldId id="336" r:id="rId36"/>
    <p:sldId id="338" r:id="rId37"/>
    <p:sldId id="328" r:id="rId38"/>
    <p:sldId id="281" r:id="rId39"/>
    <p:sldId id="332" r:id="rId40"/>
    <p:sldId id="395" r:id="rId41"/>
    <p:sldId id="282" r:id="rId42"/>
    <p:sldId id="331" r:id="rId43"/>
    <p:sldId id="372" r:id="rId44"/>
    <p:sldId id="373" r:id="rId45"/>
    <p:sldId id="374" r:id="rId46"/>
    <p:sldId id="283" r:id="rId47"/>
    <p:sldId id="284" r:id="rId48"/>
    <p:sldId id="285" r:id="rId49"/>
    <p:sldId id="286" r:id="rId50"/>
    <p:sldId id="288" r:id="rId51"/>
    <p:sldId id="289" r:id="rId52"/>
    <p:sldId id="290" r:id="rId53"/>
    <p:sldId id="344" r:id="rId54"/>
    <p:sldId id="345" r:id="rId55"/>
    <p:sldId id="346" r:id="rId56"/>
    <p:sldId id="341" r:id="rId57"/>
    <p:sldId id="342" r:id="rId58"/>
    <p:sldId id="353" r:id="rId59"/>
    <p:sldId id="343" r:id="rId60"/>
    <p:sldId id="347" r:id="rId61"/>
    <p:sldId id="348" r:id="rId62"/>
    <p:sldId id="349" r:id="rId63"/>
    <p:sldId id="350" r:id="rId64"/>
    <p:sldId id="351" r:id="rId65"/>
    <p:sldId id="352" r:id="rId66"/>
    <p:sldId id="334" r:id="rId67"/>
    <p:sldId id="357" r:id="rId68"/>
    <p:sldId id="360" r:id="rId69"/>
    <p:sldId id="361" r:id="rId70"/>
    <p:sldId id="362" r:id="rId71"/>
    <p:sldId id="363" r:id="rId72"/>
    <p:sldId id="364" r:id="rId73"/>
    <p:sldId id="365" r:id="rId74"/>
    <p:sldId id="366" r:id="rId75"/>
    <p:sldId id="368" r:id="rId76"/>
    <p:sldId id="369" r:id="rId77"/>
    <p:sldId id="370" r:id="rId78"/>
    <p:sldId id="371" r:id="rId79"/>
    <p:sldId id="359" r:id="rId80"/>
    <p:sldId id="333" r:id="rId81"/>
    <p:sldId id="339" r:id="rId82"/>
    <p:sldId id="292" r:id="rId83"/>
    <p:sldId id="293" r:id="rId84"/>
    <p:sldId id="375" r:id="rId85"/>
    <p:sldId id="376" r:id="rId86"/>
    <p:sldId id="294" r:id="rId87"/>
    <p:sldId id="295" r:id="rId88"/>
    <p:sldId id="297" r:id="rId89"/>
    <p:sldId id="298" r:id="rId90"/>
    <p:sldId id="299" r:id="rId91"/>
    <p:sldId id="300" r:id="rId92"/>
    <p:sldId id="301" r:id="rId93"/>
    <p:sldId id="302" r:id="rId94"/>
    <p:sldId id="304" r:id="rId95"/>
    <p:sldId id="305" r:id="rId96"/>
    <p:sldId id="389" r:id="rId97"/>
    <p:sldId id="306" r:id="rId98"/>
    <p:sldId id="307" r:id="rId99"/>
    <p:sldId id="308" r:id="rId100"/>
    <p:sldId id="309" r:id="rId101"/>
    <p:sldId id="310" r:id="rId102"/>
    <p:sldId id="312" r:id="rId103"/>
    <p:sldId id="313" r:id="rId104"/>
    <p:sldId id="314" r:id="rId105"/>
    <p:sldId id="316" r:id="rId106"/>
    <p:sldId id="390" r:id="rId107"/>
    <p:sldId id="393" r:id="rId108"/>
    <p:sldId id="385" r:id="rId109"/>
    <p:sldId id="386" r:id="rId110"/>
    <p:sldId id="387" r:id="rId111"/>
    <p:sldId id="388" r:id="rId112"/>
    <p:sldId id="392" r:id="rId113"/>
  </p:sldIdLst>
  <p:sldSz cx="9144000" cy="5143500" type="screen16x9"/>
  <p:notesSz cx="6858000" cy="9144000"/>
  <p:embeddedFontLst>
    <p:embeddedFont>
      <p:font typeface="Walter Turncoat" panose="020B0604020202020204" charset="0"/>
      <p:regular r:id="rId115"/>
    </p:embeddedFont>
    <p:embeddedFont>
      <p:font typeface="Calibri" panose="020F0502020204030204" pitchFamily="34" charset="0"/>
      <p:regular r:id="rId116"/>
      <p:bold r:id="rId117"/>
      <p:italic r:id="rId118"/>
      <p:boldItalic r:id="rId119"/>
    </p:embeddedFont>
    <p:embeddedFont>
      <p:font typeface="Source Code Pro" panose="020B0604020202020204" charset="0"/>
      <p:regular r:id="rId120"/>
      <p:bold r:id="rId121"/>
      <p:italic r:id="rId122"/>
      <p:boldItalic r:id="rId123"/>
    </p:embeddedFont>
    <p:embeddedFont>
      <p:font typeface="Shadows Into Light" panose="020B0604020202020204" charset="0"/>
      <p:regular r:id="rId124"/>
    </p:embeddedFont>
    <p:embeddedFont>
      <p:font typeface="Open Sans" panose="020B0606030504020204" pitchFamily="34" charset="0"/>
      <p:regular r:id="rId125"/>
      <p:bold r:id="rId126"/>
      <p:italic r:id="rId127"/>
      <p:boldItalic r:id="rId1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20" y="3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font" Target="fonts/font3.fntdata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font" Target="fonts/font9.fntdata"/><Relationship Id="rId128" Type="http://schemas.openxmlformats.org/officeDocument/2006/relationships/font" Target="fonts/font14.fntdata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font" Target="fonts/font4.fntdata"/><Relationship Id="rId126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font" Target="fonts/font2.fntdata"/><Relationship Id="rId124" Type="http://schemas.openxmlformats.org/officeDocument/2006/relationships/font" Target="fonts/font10.fntdata"/><Relationship Id="rId12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notesMaster" Target="notesMasters/notesMaster1.xml"/><Relationship Id="rId119" Type="http://schemas.openxmlformats.org/officeDocument/2006/relationships/font" Target="fonts/font5.fntdata"/><Relationship Id="rId127" Type="http://schemas.openxmlformats.org/officeDocument/2006/relationships/font" Target="fonts/font1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font" Target="fonts/font8.fntdata"/><Relationship Id="rId13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font" Target="fonts/font6.fntdata"/><Relationship Id="rId125" Type="http://schemas.openxmlformats.org/officeDocument/2006/relationships/font" Target="fonts/font11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font" Target="fonts/font1.fntdata"/><Relationship Id="rId131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400d25849a_7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" name="Google Shape;38;g400d25849a_7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62f8ecbf6_1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562f8ecbf6_1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62f8ecbf6_1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62f8ecbf6_1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nh3 in next lesson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3603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62f8ecbf6_1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62f8ecbf6_1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62f8ecbf6_1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62f8ecbf6_1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62f8ecbf6_1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62f8ecbf6_1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62f8ecbf6_1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62f8ecbf6_1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62f8ecbf6_1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62f8ecbf6_1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Arrows are tracking proton movement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25999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75F0E2-2FFB-476D-A404-99842C42AB04}" type="slidenum">
              <a:rPr lang="en-US"/>
              <a:pPr/>
              <a:t>26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25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400d25849a_7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400d25849a_7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5A5208-F11D-450C-BFB5-6AD1807293A0}" type="slidenum">
              <a:rPr lang="en-US"/>
              <a:pPr/>
              <a:t>27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918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1968E8-4E02-4B53-9576-34DB41D9B156}" type="slidenum">
              <a:rPr lang="en-US"/>
              <a:pPr/>
              <a:t>28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37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62f8ecbf6_1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62f8ecbf6_1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6746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62f8ecbf6_1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62f8ecbf6_1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66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62f8ecbf6_1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62f8ecbf6_1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62378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62f8ecbf6_1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62f8ecbf6_1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59282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6E80B5-5823-4DF1-924D-ED9D6CD11A27}" type="slidenum">
              <a:rPr lang="en-US"/>
              <a:pPr/>
              <a:t>36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217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62f8ecbf6_1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62f8ecbf6_1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62f8ecbf6_1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62f8ecbf6_1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Collision theory- more particles more interactions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562f8ecbf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562f8ecbf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8686F3-02E4-440E-9F91-384BB4ED4B71}" type="slidenum">
              <a:rPr lang="en-US"/>
              <a:pPr/>
              <a:t>42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242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2270AE-DEF5-4482-8218-1E404F97BDB1}" type="slidenum">
              <a:rPr lang="en-US"/>
              <a:pPr/>
              <a:t>43</a:t>
            </a:fld>
            <a:endParaRPr 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86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6D9F52-FA98-43CD-91D8-A1011E24A3D2}" type="slidenum">
              <a:rPr lang="en-US"/>
              <a:pPr/>
              <a:t>44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806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62f8ecbf6_1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62f8ecbf6_1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62f8ecbf6_1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62f8ecbf6_1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62f8ecbf6_1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62f8ecbf6_1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62f8ecbf6_1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62f8ecbf6_1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Anything in a solution of water has a pH value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62f8ecbf6_1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62f8ecbf6_1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62f8ecbf6_1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62f8ecbf6_1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62f8ecbf6_1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62f8ecbf6_1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562f8ecbf6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562f8ecbf6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https://www.youtube.com/watch?v=4WillWjxRWw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103A0C-684B-433F-8B38-2FE7D441DB50}" type="slidenum">
              <a:rPr lang="en-US"/>
              <a:pPr/>
              <a:t>52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844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E3A071-F037-4238-81A5-98A03D643F11}" type="slidenum">
              <a:rPr lang="en-US"/>
              <a:pPr/>
              <a:t>53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884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476DD9-78B3-40F8-A20F-802D319916C4}" type="slidenum">
              <a:rPr lang="en-US"/>
              <a:pPr/>
              <a:t>55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067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0A03F2-DFF9-4440-B14C-21B70CE6F989}" type="slidenum">
              <a:rPr lang="en-US"/>
              <a:pPr/>
              <a:t>56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247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911DE8-0588-4594-A18B-041EE93B4E98}" type="slidenum">
              <a:rPr lang="en-US"/>
              <a:pPr/>
              <a:t>59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860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DAC76F-BD59-4978-BA70-602D7CF12024}" type="slidenum">
              <a:rPr lang="en-US"/>
              <a:pPr/>
              <a:t>61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264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562f8ecbf6_1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562f8ecbf6_1_5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87477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62f8ecbf6_1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62f8ecbf6_1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1316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B965BD-D444-4D16-9C51-3C960663E88E}" type="slidenum">
              <a:rPr lang="en-US"/>
              <a:pPr/>
              <a:t>67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627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3D61E9-BA71-4715-8B96-AE2B6A44DB60}" type="slidenum">
              <a:rPr lang="en-US"/>
              <a:pPr/>
              <a:t>68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25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62f8ecbf6_1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62f8ecbf6_1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F4CF3-9555-4563-BFC7-A78F14AAE812}" type="slidenum">
              <a:rPr lang="en-US"/>
              <a:pPr/>
              <a:t>70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063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928E57-FD79-4402-B174-697A92B4D88F}" type="slidenum">
              <a:rPr lang="en-US"/>
              <a:pPr/>
              <a:t>71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55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E4665B-5BDF-4F1D-9952-12224C154A05}" type="slidenum">
              <a:rPr lang="en-US"/>
              <a:pPr/>
              <a:t>74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266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514A42-03A8-46D5-8AD4-E9542FECBE0B}" type="slidenum">
              <a:rPr lang="en-US"/>
              <a:pPr/>
              <a:t>75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074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24F3C5-B58C-43CB-9B39-07A74EF2EABF}" type="slidenum">
              <a:rPr lang="en-US"/>
              <a:pPr/>
              <a:t>76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473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B48716-C9B0-4711-819A-94346C2A661C}" type="slidenum">
              <a:rPr lang="en-US"/>
              <a:pPr/>
              <a:t>77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9161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62f8ecbf6_1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62f8ecbf6_1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4261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62f8ecbf6_1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62f8ecbf6_1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9263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62f8ecbf6_1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62f8ecbf6_1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094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62f8ecbf6_1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62f8ecbf6_1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562f8ecbf6_1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562f8ecbf6_1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562f8ecbf6_1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562f8ecbf6_1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Equilibrium shifts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62f8ecbf6_1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562f8ecbf6_1_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62f8ecbf6_1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62f8ecbf6_1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Left hand number, left number. Right number, right color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Pool pH strips- or indicators to test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562f8ecbf6_1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562f8ecbf6_1_5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562f8ecbf6_1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562f8ecbf6_1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62f8ecbf6_1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562f8ecbf6_1_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562f8ecbf6_1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562f8ecbf6_1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Tums = calcium carbonate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562f8ecbf6_1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562f8ecbf6_1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562f8ecbf6_1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562f8ecbf6_1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562f8ecbf6_1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562f8ecbf6_1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62f8ecbf6_1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62f8ecbf6_1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562f8ecbf6_1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562f8ecbf6_1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562f8ecbf6_1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562f8ecbf6_1_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562f8ecbf6_1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562f8ecbf6_1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62f8ecbf6_1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62f8ecbf6_1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562f8ecbf6_1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562f8ecbf6_1_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562f8ecbf6_1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562f8ecbf6_1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562f8ecbf6_1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562f8ecbf6_1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562f8ecbf6_1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562f8ecbf6_1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562f8ecbf6_1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562f8ecbf6_1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562f8ecbf6_1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562f8ecbf6_1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62f8ecbf6_1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62f8ecbf6_1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562f8ecbf6_1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562f8ecbf6_1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116887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62f8ecbf6_1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562f8ecbf6_1_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98243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9651AAA-1F03-4909-8382-D1BAC8C7BC79}" type="slidenum">
              <a:rPr lang="en-US" altLang="en-US">
                <a:latin typeface="Calibri" panose="020F0502020204030204" pitchFamily="34" charset="0"/>
              </a:rPr>
              <a:pPr eaLnBrk="1" hangingPunct="1"/>
              <a:t>107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2963498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FE59245-9F4E-4A46-99A9-947A105981B0}" type="slidenum">
              <a:rPr lang="en-US" altLang="en-US">
                <a:latin typeface="Calibri" panose="020F0502020204030204" pitchFamily="34" charset="0"/>
              </a:rPr>
              <a:pPr eaLnBrk="1" hangingPunct="1"/>
              <a:t>109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29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9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8703577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A39A0B7-5677-4D81-AC38-3632E3CB6849}" type="slidenum">
              <a:rPr lang="en-US" altLang="en-US">
                <a:latin typeface="Calibri" panose="020F0502020204030204" pitchFamily="34" charset="0"/>
              </a:rPr>
              <a:pPr eaLnBrk="1" hangingPunct="1"/>
              <a:t>110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30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0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7434445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562f8ecbf6_1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562f8ecbf6_1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557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62f8ecbf6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62f8ecbf6_1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Hydroxide on Table 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82373" y="1500248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859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0861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794FA1CB-FC46-40A9-84D3-15FADC21580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737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E380-2467-4032-93BE-218F6B3CA6F4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075E-C181-41F2-B5FE-FCF6D94815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39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70100"/>
            <a:ext cx="9143999" cy="387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259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hadows Into Light"/>
              <a:buNone/>
              <a:defRPr sz="36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1881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987850" y="261000"/>
            <a:ext cx="6890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370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l="34567" t="18555" r="32306" b="16313"/>
          <a:stretch/>
        </p:blipFill>
        <p:spPr>
          <a:xfrm>
            <a:off x="90725" y="0"/>
            <a:ext cx="897124" cy="125417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/>
          <p:nvPr/>
        </p:nvSpPr>
        <p:spPr>
          <a:xfrm>
            <a:off x="987850" y="261013"/>
            <a:ext cx="65898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Check your understanding:</a:t>
            </a:r>
            <a:endParaRPr sz="4000" b="1" i="0" u="none" strike="noStrike" cap="none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1571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1_title and body 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6"/>
          <p:cNvSpPr txBox="1"/>
          <p:nvPr/>
        </p:nvSpPr>
        <p:spPr>
          <a:xfrm>
            <a:off x="1034700" y="322400"/>
            <a:ext cx="67854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You should be able to:</a:t>
            </a:r>
            <a:endParaRPr sz="4000" b="1" i="0" u="none" strike="noStrike" cap="none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Shadows Into Light"/>
              <a:buChar char="●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419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Shadows Into Light"/>
              <a:buChar char="○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1259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and Text" type="objAndTx">
  <p:cSld name="Title, Content and 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46482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708024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over Content" type="txOverObj">
  <p:cSld name="Title and Text over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77724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685800" y="3086100"/>
            <a:ext cx="77724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26863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over Text" type="objOverTx">
  <p:cSld name="Title and Content over 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77724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685800" y="3086100"/>
            <a:ext cx="77724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940853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1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 type="txAndTwoObj">
  <p:cSld name="Title, Text, and 2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4648200" y="1485900"/>
            <a:ext cx="38100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3"/>
          </p:nvPr>
        </p:nvSpPr>
        <p:spPr>
          <a:xfrm>
            <a:off x="4648200" y="3086100"/>
            <a:ext cx="38100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31539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itle, Text, and Cont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2"/>
          </p:nvPr>
        </p:nvSpPr>
        <p:spPr>
          <a:xfrm>
            <a:off x="46482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456987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364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307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Shadows Into Light"/>
              <a:buNone/>
              <a:defRPr sz="36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9053"/>
            <a:ext cx="1293173" cy="11860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2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5"/>
          <p:cNvSpPr txBox="1"/>
          <p:nvPr/>
        </p:nvSpPr>
        <p:spPr>
          <a:xfrm>
            <a:off x="1034700" y="322400"/>
            <a:ext cx="67854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atin typeface="Shadows Into Light"/>
                <a:ea typeface="Shadows Into Light"/>
                <a:cs typeface="Shadows Into Light"/>
                <a:sym typeface="Shadows Into Light"/>
              </a:rPr>
              <a:t>You should be able to:</a:t>
            </a:r>
            <a:endParaRPr sz="4000" b="1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Shadows Into Light"/>
              <a:buChar char="●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419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Shadows Into Light"/>
              <a:buChar char="○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E8074BE7-4EB8-4146-9B58-3EE08825449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1391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77724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086100"/>
            <a:ext cx="77724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96810AEC-C98C-40CD-AC09-FBC68BA349E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0893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7B99DB80-A0A3-4812-9322-D7542E92CA30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6911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77724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086100"/>
            <a:ext cx="77724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B7DB6D7D-AADF-4F25-844D-E2F9A4E8905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5446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87850" y="261000"/>
            <a:ext cx="6890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Font typeface="Shadows Into Light"/>
              <a:buNone/>
              <a:defRPr sz="4200" b="1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3">
            <a:alphaModFix/>
          </a:blip>
          <a:srcRect l="34568" t="18555" r="32306" b="16314"/>
          <a:stretch/>
        </p:blipFill>
        <p:spPr>
          <a:xfrm>
            <a:off x="90725" y="0"/>
            <a:ext cx="897128" cy="132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1254475"/>
            <a:ext cx="9143999" cy="38890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" name="Google Shape;11;p1"/>
          <p:cNvGrpSpPr/>
          <p:nvPr/>
        </p:nvGrpSpPr>
        <p:grpSpPr>
          <a:xfrm>
            <a:off x="7945375" y="110125"/>
            <a:ext cx="1115100" cy="1024200"/>
            <a:chOff x="7818675" y="198950"/>
            <a:chExt cx="1115100" cy="1024200"/>
          </a:xfrm>
        </p:grpSpPr>
        <p:sp>
          <p:nvSpPr>
            <p:cNvPr id="12" name="Google Shape;12;p1"/>
            <p:cNvSpPr/>
            <p:nvPr/>
          </p:nvSpPr>
          <p:spPr>
            <a:xfrm>
              <a:off x="7818675" y="198950"/>
              <a:ext cx="1115100" cy="10242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1"/>
            <p:cNvGrpSpPr/>
            <p:nvPr/>
          </p:nvGrpSpPr>
          <p:grpSpPr>
            <a:xfrm>
              <a:off x="7818675" y="198950"/>
              <a:ext cx="1115100" cy="1024200"/>
              <a:chOff x="7818675" y="198950"/>
              <a:chExt cx="1115100" cy="1024200"/>
            </a:xfrm>
          </p:grpSpPr>
          <p:sp>
            <p:nvSpPr>
              <p:cNvPr id="14" name="Google Shape;14;p1"/>
              <p:cNvSpPr txBox="1"/>
              <p:nvPr/>
            </p:nvSpPr>
            <p:spPr>
              <a:xfrm>
                <a:off x="7818675" y="198950"/>
                <a:ext cx="1115100" cy="1024200"/>
              </a:xfrm>
              <a:prstGeom prst="rect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200" b="1"/>
                  <a:t>Mp</a:t>
                </a:r>
                <a:endParaRPr sz="4200" b="1"/>
              </a:p>
            </p:txBody>
          </p:sp>
          <p:sp>
            <p:nvSpPr>
              <p:cNvPr id="15" name="Google Shape;15;p1"/>
              <p:cNvSpPr txBox="1"/>
              <p:nvPr/>
            </p:nvSpPr>
            <p:spPr>
              <a:xfrm>
                <a:off x="7818675" y="934850"/>
                <a:ext cx="1115100" cy="28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/>
                  <a:t>Mr. Palermo</a:t>
                </a:r>
                <a:endParaRPr sz="1000" b="1"/>
              </a:p>
            </p:txBody>
          </p:sp>
          <p:sp>
            <p:nvSpPr>
              <p:cNvPr id="16" name="Google Shape;16;p1"/>
              <p:cNvSpPr txBox="1"/>
              <p:nvPr/>
            </p:nvSpPr>
            <p:spPr>
              <a:xfrm>
                <a:off x="7818675" y="283150"/>
                <a:ext cx="523500" cy="17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/>
                  <a:t>247</a:t>
                </a:r>
                <a:endParaRPr sz="1000" b="1"/>
              </a:p>
            </p:txBody>
          </p:sp>
        </p:grpSp>
        <p:sp>
          <p:nvSpPr>
            <p:cNvPr id="17" name="Google Shape;17;p1"/>
            <p:cNvSpPr/>
            <p:nvPr/>
          </p:nvSpPr>
          <p:spPr>
            <a:xfrm>
              <a:off x="7818675" y="205250"/>
              <a:ext cx="1115100" cy="10116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87850" y="261000"/>
            <a:ext cx="6890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Shadows Into Light"/>
              <a:buNone/>
              <a:defRPr sz="4200" b="1" i="0" u="none" strike="noStrike" cap="none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4">
            <a:alphaModFix/>
          </a:blip>
          <a:srcRect l="34567" t="18555" r="32306" b="16313"/>
          <a:stretch/>
        </p:blipFill>
        <p:spPr>
          <a:xfrm>
            <a:off x="90725" y="0"/>
            <a:ext cx="897128" cy="132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1254475"/>
            <a:ext cx="9143999" cy="38890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 sz="30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 sz="30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 sz="14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 sz="14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 sz="14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 sz="14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 sz="14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 sz="14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Shadows Into Light"/>
              <a:buChar char="■"/>
              <a:defRPr sz="14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" name="Google Shape;11;p1"/>
          <p:cNvGrpSpPr/>
          <p:nvPr/>
        </p:nvGrpSpPr>
        <p:grpSpPr>
          <a:xfrm>
            <a:off x="7945375" y="110125"/>
            <a:ext cx="1115100" cy="1024200"/>
            <a:chOff x="7818675" y="198950"/>
            <a:chExt cx="1115100" cy="1024200"/>
          </a:xfrm>
        </p:grpSpPr>
        <p:sp>
          <p:nvSpPr>
            <p:cNvPr id="12" name="Google Shape;12;p1"/>
            <p:cNvSpPr/>
            <p:nvPr/>
          </p:nvSpPr>
          <p:spPr>
            <a:xfrm>
              <a:off x="7818675" y="198950"/>
              <a:ext cx="1115100" cy="10242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3;p1"/>
            <p:cNvGrpSpPr/>
            <p:nvPr/>
          </p:nvGrpSpPr>
          <p:grpSpPr>
            <a:xfrm>
              <a:off x="7818675" y="198950"/>
              <a:ext cx="1115100" cy="1024200"/>
              <a:chOff x="7818675" y="198950"/>
              <a:chExt cx="1115100" cy="1024200"/>
            </a:xfrm>
          </p:grpSpPr>
          <p:sp>
            <p:nvSpPr>
              <p:cNvPr id="14" name="Google Shape;14;p1"/>
              <p:cNvSpPr txBox="1"/>
              <p:nvPr/>
            </p:nvSpPr>
            <p:spPr>
              <a:xfrm>
                <a:off x="7818675" y="198950"/>
                <a:ext cx="1115100" cy="1024200"/>
              </a:xfrm>
              <a:prstGeom prst="rect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200"/>
                  <a:buFont typeface="Arial"/>
                  <a:buNone/>
                </a:pPr>
                <a:r>
                  <a:rPr lang="en-US" sz="42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Mp</a:t>
                </a:r>
                <a:endParaRPr sz="4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1"/>
              <p:cNvSpPr txBox="1"/>
              <p:nvPr/>
            </p:nvSpPr>
            <p:spPr>
              <a:xfrm>
                <a:off x="7818675" y="934850"/>
                <a:ext cx="1115100" cy="28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Mr. Palermo</a:t>
                </a:r>
                <a:endParaRPr sz="1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1"/>
              <p:cNvSpPr txBox="1"/>
              <p:nvPr/>
            </p:nvSpPr>
            <p:spPr>
              <a:xfrm>
                <a:off x="7818675" y="283150"/>
                <a:ext cx="523500" cy="17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247</a:t>
                </a:r>
                <a:endParaRPr sz="1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" name="Google Shape;17;p1"/>
            <p:cNvSpPr/>
            <p:nvPr/>
          </p:nvSpPr>
          <p:spPr>
            <a:xfrm>
              <a:off x="7818675" y="205250"/>
              <a:ext cx="1115100" cy="10116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722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</a:t>
            </a:r>
            <a:r>
              <a:rPr lang="en" dirty="0" smtClean="0"/>
              <a:t>11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Acids &amp; Bases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  <a:latin typeface="Shadows Into Light" panose="020B0604020202020204" charset="0"/>
              </a:rPr>
              <a:t>Acids</a:t>
            </a:r>
            <a:r>
              <a:rPr lang="en-US" sz="3600" dirty="0" smtClean="0">
                <a:latin typeface="Shadows Into Light" panose="020B0604020202020204" charset="0"/>
              </a:rPr>
              <a:t> react with most metals</a:t>
            </a:r>
            <a:endParaRPr lang="en-US" sz="3600" dirty="0">
              <a:latin typeface="Shadows Into Light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69219"/>
            <a:ext cx="4059259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Shadows Into Light" panose="020B0604020202020204" charset="0"/>
              </a:rPr>
              <a:t>One hydrogen will be replaced by a more active metal. (Unreactive metals include Cu, Ag, and Au.)</a:t>
            </a:r>
          </a:p>
          <a:p>
            <a:pPr marL="0" indent="0">
              <a:buNone/>
            </a:pPr>
            <a:endParaRPr lang="en-US" sz="2400" dirty="0" smtClean="0">
              <a:latin typeface="Shadows Into Light" panose="020B060402020202020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Shadows Into Light" panose="020B0604020202020204" charset="0"/>
              </a:rPr>
              <a:t>2HCl</a:t>
            </a:r>
            <a:r>
              <a:rPr lang="en-US" sz="2400" dirty="0" smtClean="0">
                <a:latin typeface="Shadows Into Light" panose="020B0604020202020204" charset="0"/>
              </a:rPr>
              <a:t> + Mg </a:t>
            </a:r>
            <a:r>
              <a:rPr lang="en-US" sz="2400" dirty="0" smtClean="0">
                <a:latin typeface="Shadows Into Light" panose="020B0604020202020204" charset="0"/>
                <a:sym typeface="Wingdings" panose="05000000000000000000" pitchFamily="2" charset="2"/>
              </a:rPr>
              <a:t> MgCl</a:t>
            </a:r>
            <a:r>
              <a:rPr lang="en-US" sz="2400" baseline="-25000" dirty="0" smtClean="0">
                <a:latin typeface="Shadows Into Light" panose="020B0604020202020204" charset="0"/>
                <a:sym typeface="Wingdings" panose="05000000000000000000" pitchFamily="2" charset="2"/>
              </a:rPr>
              <a:t>2</a:t>
            </a:r>
            <a:r>
              <a:rPr lang="en-US" sz="2400" dirty="0" smtClean="0">
                <a:latin typeface="Shadows Into Light" panose="020B0604020202020204" charset="0"/>
                <a:sym typeface="Wingdings" panose="05000000000000000000" pitchFamily="2" charset="2"/>
              </a:rPr>
              <a:t> + H</a:t>
            </a:r>
            <a:r>
              <a:rPr lang="en-US" sz="2400" baseline="-25000" dirty="0" smtClean="0">
                <a:latin typeface="Shadows Into Light" panose="020B0604020202020204" charset="0"/>
                <a:sym typeface="Wingdings" panose="05000000000000000000" pitchFamily="2" charset="2"/>
              </a:rPr>
              <a:t>2</a:t>
            </a:r>
            <a:r>
              <a:rPr lang="en-US" sz="2400" dirty="0" smtClean="0">
                <a:latin typeface="Shadows Into Light" panose="020B0604020202020204" charset="0"/>
                <a:sym typeface="Wingdings" panose="05000000000000000000" pitchFamily="2" charset="2"/>
              </a:rPr>
              <a:t>(g)</a:t>
            </a:r>
          </a:p>
          <a:p>
            <a:endParaRPr lang="en-US" sz="2400" dirty="0">
              <a:latin typeface="Shadows Into Light" panose="020B060402020202020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Shadows Into Light" panose="020B0604020202020204" charset="0"/>
                <a:sym typeface="Wingdings" panose="05000000000000000000" pitchFamily="2" charset="2"/>
              </a:rPr>
              <a:t>2HCl</a:t>
            </a:r>
            <a:r>
              <a:rPr lang="en-US" sz="2400" dirty="0" smtClean="0">
                <a:latin typeface="Shadows Into Light" panose="020B0604020202020204" charset="0"/>
                <a:sym typeface="Wingdings" panose="05000000000000000000" pitchFamily="2" charset="2"/>
              </a:rPr>
              <a:t> + Zn  ZnCl</a:t>
            </a:r>
            <a:r>
              <a:rPr lang="en-US" sz="2400" baseline="-25000" dirty="0" smtClean="0">
                <a:latin typeface="Shadows Into Light" panose="020B0604020202020204" charset="0"/>
                <a:sym typeface="Wingdings" panose="05000000000000000000" pitchFamily="2" charset="2"/>
              </a:rPr>
              <a:t>2</a:t>
            </a:r>
            <a:r>
              <a:rPr lang="en-US" sz="2400" dirty="0" smtClean="0">
                <a:latin typeface="Shadows Into Light" panose="020B0604020202020204" charset="0"/>
                <a:sym typeface="Wingdings" panose="05000000000000000000" pitchFamily="2" charset="2"/>
              </a:rPr>
              <a:t> </a:t>
            </a:r>
            <a:r>
              <a:rPr lang="en-US" sz="2400" dirty="0">
                <a:latin typeface="Shadows Into Light" panose="020B0604020202020204" charset="0"/>
                <a:sym typeface="Wingdings" panose="05000000000000000000" pitchFamily="2" charset="2"/>
              </a:rPr>
              <a:t>+ H</a:t>
            </a:r>
            <a:r>
              <a:rPr lang="en-US" sz="2400" baseline="-25000" dirty="0">
                <a:latin typeface="Shadows Into Light" panose="020B0604020202020204" charset="0"/>
                <a:sym typeface="Wingdings" panose="05000000000000000000" pitchFamily="2" charset="2"/>
              </a:rPr>
              <a:t>2</a:t>
            </a:r>
            <a:endParaRPr lang="en-US" sz="2400" baseline="-25000" dirty="0">
              <a:latin typeface="Shadows Into Light" panose="020B0604020202020204" charset="0"/>
            </a:endParaRPr>
          </a:p>
        </p:txBody>
      </p:sp>
      <p:pic>
        <p:nvPicPr>
          <p:cNvPr id="5122" name="Picture 2" descr="Image result for acid plus met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78"/>
          <a:stretch/>
        </p:blipFill>
        <p:spPr bwMode="auto">
          <a:xfrm>
            <a:off x="5083483" y="1968879"/>
            <a:ext cx="2900952" cy="2404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4614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1"/>
          <p:cNvSpPr txBox="1">
            <a:spLocks noGrp="1"/>
          </p:cNvSpPr>
          <p:nvPr>
            <p:ph type="title"/>
          </p:nvPr>
        </p:nvSpPr>
        <p:spPr>
          <a:xfrm>
            <a:off x="987850" y="26147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Titration </a:t>
            </a:r>
            <a:r>
              <a:rPr lang="en" dirty="0" smtClean="0"/>
              <a:t>Calculation (We do)</a:t>
            </a:r>
            <a:endParaRPr dirty="0"/>
          </a:p>
        </p:txBody>
      </p:sp>
      <p:sp>
        <p:nvSpPr>
          <p:cNvPr id="434" name="Google Shape;434;p61"/>
          <p:cNvSpPr txBox="1">
            <a:spLocks noGrp="1"/>
          </p:cNvSpPr>
          <p:nvPr>
            <p:ph type="body" idx="1"/>
          </p:nvPr>
        </p:nvSpPr>
        <p:spPr>
          <a:xfrm>
            <a:off x="3080350" y="2926250"/>
            <a:ext cx="2610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</a:t>
            </a:r>
            <a:r>
              <a:rPr lang="en" baseline="-25000"/>
              <a:t>a</a:t>
            </a:r>
            <a:r>
              <a:rPr lang="en"/>
              <a:t>V</a:t>
            </a:r>
            <a:r>
              <a:rPr lang="en" baseline="-25000"/>
              <a:t>a</a:t>
            </a:r>
            <a:r>
              <a:rPr lang="en"/>
              <a:t>=M</a:t>
            </a:r>
            <a:r>
              <a:rPr lang="en" baseline="-25000"/>
              <a:t>b</a:t>
            </a:r>
            <a:r>
              <a:rPr lang="en"/>
              <a:t>V</a:t>
            </a:r>
            <a:r>
              <a:rPr lang="en" baseline="-25000"/>
              <a:t>b</a:t>
            </a:r>
            <a:endParaRPr/>
          </a:p>
        </p:txBody>
      </p:sp>
      <p:sp>
        <p:nvSpPr>
          <p:cNvPr id="435" name="Google Shape;435;p61"/>
          <p:cNvSpPr txBox="1">
            <a:spLocks noGrp="1"/>
          </p:cNvSpPr>
          <p:nvPr>
            <p:ph type="body" idx="1"/>
          </p:nvPr>
        </p:nvSpPr>
        <p:spPr>
          <a:xfrm>
            <a:off x="357875" y="1519844"/>
            <a:ext cx="8520600" cy="16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concentration of a solution of HI if 50 ml of HI is titrated to completion with 25 ml of 0.2 M KOH?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36" name="Google Shape;436;p61"/>
          <p:cNvSpPr txBox="1">
            <a:spLocks noGrp="1"/>
          </p:cNvSpPr>
          <p:nvPr>
            <p:ph type="body" idx="1"/>
          </p:nvPr>
        </p:nvSpPr>
        <p:spPr>
          <a:xfrm>
            <a:off x="750100" y="3574850"/>
            <a:ext cx="76071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(M</a:t>
            </a:r>
            <a:r>
              <a:rPr lang="en" baseline="-25000"/>
              <a:t>a</a:t>
            </a:r>
            <a:r>
              <a:rPr lang="en"/>
              <a:t>)(50 ml HI)=(0.2M KOH)(25 ml KOH)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37" name="Google Shape;437;p61"/>
          <p:cNvSpPr txBox="1">
            <a:spLocks noGrp="1"/>
          </p:cNvSpPr>
          <p:nvPr>
            <p:ph type="body" idx="1"/>
          </p:nvPr>
        </p:nvSpPr>
        <p:spPr>
          <a:xfrm>
            <a:off x="3001650" y="4137150"/>
            <a:ext cx="34323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</a:t>
            </a:r>
            <a:r>
              <a:rPr lang="en" baseline="-25000"/>
              <a:t>a</a:t>
            </a:r>
            <a:r>
              <a:rPr lang="en"/>
              <a:t>= 0.1M HI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bit more challenging</a:t>
            </a:r>
            <a:endParaRPr/>
          </a:p>
        </p:txBody>
      </p:sp>
      <p:sp>
        <p:nvSpPr>
          <p:cNvPr id="448" name="Google Shape;448;p6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neutralization reaction occurs when H</a:t>
            </a:r>
            <a:r>
              <a:rPr lang="en" baseline="30000"/>
              <a:t>+ </a:t>
            </a:r>
            <a:r>
              <a:rPr lang="en"/>
              <a:t>ions and OH</a:t>
            </a:r>
            <a:r>
              <a:rPr lang="en" baseline="30000"/>
              <a:t>-</a:t>
            </a:r>
            <a:r>
              <a:rPr lang="en"/>
              <a:t> ions combine together. A 1:1 ratio is needed to make water.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If an acid or base has more than one mole of these ions, it will require twice as much of the other ion to neutralize it.</a:t>
            </a:r>
            <a:endParaRPr/>
          </a:p>
        </p:txBody>
      </p:sp>
      <p:sp>
        <p:nvSpPr>
          <p:cNvPr id="449" name="Google Shape;449;p63"/>
          <p:cNvSpPr txBox="1">
            <a:spLocks noGrp="1"/>
          </p:cNvSpPr>
          <p:nvPr>
            <p:ph type="body" idx="1"/>
          </p:nvPr>
        </p:nvSpPr>
        <p:spPr>
          <a:xfrm>
            <a:off x="5281050" y="4218525"/>
            <a:ext cx="30612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0000"/>
                </a:solidFill>
              </a:rPr>
              <a:t>#</a:t>
            </a:r>
            <a:r>
              <a:rPr lang="en"/>
              <a:t>M</a:t>
            </a:r>
            <a:r>
              <a:rPr lang="en" baseline="-25000"/>
              <a:t>a</a:t>
            </a:r>
            <a:r>
              <a:rPr lang="en"/>
              <a:t>V</a:t>
            </a:r>
            <a:r>
              <a:rPr lang="en" baseline="-25000"/>
              <a:t>a</a:t>
            </a:r>
            <a:r>
              <a:rPr lang="en"/>
              <a:t>=M</a:t>
            </a:r>
            <a:r>
              <a:rPr lang="en" baseline="-25000"/>
              <a:t>b</a:t>
            </a:r>
            <a:r>
              <a:rPr lang="en"/>
              <a:t>V</a:t>
            </a:r>
            <a:r>
              <a:rPr lang="en" baseline="-25000"/>
              <a:t>b</a:t>
            </a:r>
            <a:r>
              <a:rPr lang="en">
                <a:solidFill>
                  <a:srgbClr val="FF0000"/>
                </a:solidFill>
              </a:rPr>
              <a:t>#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4"/>
          <p:cNvSpPr/>
          <p:nvPr/>
        </p:nvSpPr>
        <p:spPr>
          <a:xfrm>
            <a:off x="436725" y="2506575"/>
            <a:ext cx="3454500" cy="2451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4"/>
          <p:cNvSpPr txBox="1"/>
          <p:nvPr/>
        </p:nvSpPr>
        <p:spPr>
          <a:xfrm>
            <a:off x="895600" y="293002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56" name="Google Shape;456;p64"/>
          <p:cNvSpPr txBox="1"/>
          <p:nvPr/>
        </p:nvSpPr>
        <p:spPr>
          <a:xfrm>
            <a:off x="1727200" y="3466275"/>
            <a:ext cx="586825" cy="54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57" name="Google Shape;457;p64"/>
          <p:cNvSpPr txBox="1"/>
          <p:nvPr/>
        </p:nvSpPr>
        <p:spPr>
          <a:xfrm>
            <a:off x="2722975" y="250657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58" name="Google Shape;458;p64"/>
          <p:cNvSpPr txBox="1"/>
          <p:nvPr/>
        </p:nvSpPr>
        <p:spPr>
          <a:xfrm>
            <a:off x="2722975" y="3694300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59" name="Google Shape;459;p64"/>
          <p:cNvSpPr txBox="1"/>
          <p:nvPr/>
        </p:nvSpPr>
        <p:spPr>
          <a:xfrm>
            <a:off x="987850" y="378272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60" name="Google Shape;460;p64"/>
          <p:cNvSpPr txBox="1"/>
          <p:nvPr/>
        </p:nvSpPr>
        <p:spPr>
          <a:xfrm>
            <a:off x="3027775" y="281137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grpSp>
        <p:nvGrpSpPr>
          <p:cNvPr id="461" name="Google Shape;461;p64"/>
          <p:cNvGrpSpPr/>
          <p:nvPr/>
        </p:nvGrpSpPr>
        <p:grpSpPr>
          <a:xfrm>
            <a:off x="1458988" y="-36150"/>
            <a:ext cx="855037" cy="2678150"/>
            <a:chOff x="1503838" y="-254625"/>
            <a:chExt cx="855037" cy="2678150"/>
          </a:xfrm>
        </p:grpSpPr>
        <p:sp>
          <p:nvSpPr>
            <p:cNvPr id="462" name="Google Shape;462;p64"/>
            <p:cNvSpPr/>
            <p:nvPr/>
          </p:nvSpPr>
          <p:spPr>
            <a:xfrm>
              <a:off x="1589050" y="-254625"/>
              <a:ext cx="230400" cy="26358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B0F0"/>
                </a:solidFill>
                <a:latin typeface="Shadows Into Light" panose="020B0604020202020204" charset="0"/>
              </a:endParaRPr>
            </a:p>
          </p:txBody>
        </p:sp>
        <p:sp>
          <p:nvSpPr>
            <p:cNvPr id="463" name="Google Shape;463;p64"/>
            <p:cNvSpPr txBox="1"/>
            <p:nvPr/>
          </p:nvSpPr>
          <p:spPr>
            <a:xfrm>
              <a:off x="1506802" y="199325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18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18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4" name="Google Shape;464;p64"/>
            <p:cNvSpPr txBox="1"/>
            <p:nvPr/>
          </p:nvSpPr>
          <p:spPr>
            <a:xfrm>
              <a:off x="1506802" y="621186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18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18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5" name="Google Shape;465;p64"/>
            <p:cNvSpPr txBox="1"/>
            <p:nvPr/>
          </p:nvSpPr>
          <p:spPr>
            <a:xfrm>
              <a:off x="1505986" y="1073675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18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18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6" name="Google Shape;466;p64"/>
            <p:cNvSpPr txBox="1"/>
            <p:nvPr/>
          </p:nvSpPr>
          <p:spPr>
            <a:xfrm>
              <a:off x="1503838" y="1463825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18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18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7" name="Google Shape;467;p64"/>
            <p:cNvSpPr txBox="1"/>
            <p:nvPr/>
          </p:nvSpPr>
          <p:spPr>
            <a:xfrm>
              <a:off x="1527275" y="1863249"/>
              <a:ext cx="831600" cy="55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18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18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68" name="Google Shape;468;p64"/>
          <p:cNvSpPr txBox="1"/>
          <p:nvPr/>
        </p:nvSpPr>
        <p:spPr>
          <a:xfrm>
            <a:off x="1226481" y="3223175"/>
            <a:ext cx="557882" cy="5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OH</a:t>
            </a:r>
            <a:r>
              <a:rPr lang="en" sz="24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-</a:t>
            </a:r>
            <a:endParaRPr sz="2400" baseline="30000" dirty="0">
              <a:solidFill>
                <a:srgbClr val="00B0F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69" name="Google Shape;469;p64"/>
          <p:cNvSpPr txBox="1"/>
          <p:nvPr/>
        </p:nvSpPr>
        <p:spPr>
          <a:xfrm>
            <a:off x="2101688" y="3252363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1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-25000" dirty="0">
                <a:solidFill>
                  <a:schemeClr val="accent1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2</a:t>
            </a:r>
            <a:r>
              <a:rPr lang="en" sz="2400" dirty="0">
                <a:solidFill>
                  <a:schemeClr val="accent1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O</a:t>
            </a:r>
            <a:endParaRPr sz="2400" baseline="30000" dirty="0">
              <a:solidFill>
                <a:schemeClr val="accent1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70" name="Google Shape;470;p64"/>
          <p:cNvSpPr/>
          <p:nvPr/>
        </p:nvSpPr>
        <p:spPr>
          <a:xfrm>
            <a:off x="4071575" y="3518575"/>
            <a:ext cx="1241100" cy="55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4"/>
          <p:cNvSpPr txBox="1"/>
          <p:nvPr/>
        </p:nvSpPr>
        <p:spPr>
          <a:xfrm>
            <a:off x="1440675" y="-132400"/>
            <a:ext cx="8316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OH</a:t>
            </a:r>
            <a:r>
              <a:rPr lang="en" sz="18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-</a:t>
            </a:r>
            <a:endParaRPr sz="1800" baseline="30000" dirty="0">
              <a:solidFill>
                <a:srgbClr val="00B0F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72" name="Google Shape;472;p64"/>
          <p:cNvSpPr txBox="1"/>
          <p:nvPr/>
        </p:nvSpPr>
        <p:spPr>
          <a:xfrm>
            <a:off x="1441525" y="281137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73" name="Google Shape;473;p64"/>
          <p:cNvSpPr txBox="1"/>
          <p:nvPr/>
        </p:nvSpPr>
        <p:spPr>
          <a:xfrm>
            <a:off x="1374375" y="419452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74" name="Google Shape;474;p64"/>
          <p:cNvSpPr txBox="1"/>
          <p:nvPr/>
        </p:nvSpPr>
        <p:spPr>
          <a:xfrm>
            <a:off x="426625" y="346627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75" name="Google Shape;475;p64"/>
          <p:cNvSpPr txBox="1"/>
          <p:nvPr/>
        </p:nvSpPr>
        <p:spPr>
          <a:xfrm>
            <a:off x="2249100" y="406877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76" name="Google Shape;476;p64"/>
          <p:cNvSpPr txBox="1"/>
          <p:nvPr/>
        </p:nvSpPr>
        <p:spPr>
          <a:xfrm>
            <a:off x="2983950" y="406877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77" name="Google Shape;477;p64"/>
          <p:cNvSpPr txBox="1"/>
          <p:nvPr/>
        </p:nvSpPr>
        <p:spPr>
          <a:xfrm>
            <a:off x="3086625" y="325237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grpSp>
        <p:nvGrpSpPr>
          <p:cNvPr id="478" name="Google Shape;478;p64"/>
          <p:cNvGrpSpPr/>
          <p:nvPr/>
        </p:nvGrpSpPr>
        <p:grpSpPr>
          <a:xfrm>
            <a:off x="5492938" y="-254625"/>
            <a:ext cx="3601575" cy="5485038"/>
            <a:chOff x="5492938" y="-254625"/>
            <a:chExt cx="3601575" cy="5485038"/>
          </a:xfrm>
        </p:grpSpPr>
        <p:sp>
          <p:nvSpPr>
            <p:cNvPr id="479" name="Google Shape;479;p64"/>
            <p:cNvSpPr/>
            <p:nvPr/>
          </p:nvSpPr>
          <p:spPr>
            <a:xfrm>
              <a:off x="5541275" y="2533575"/>
              <a:ext cx="3454500" cy="2451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Shadows Into Light" panose="020B0604020202020204" charset="0"/>
              </a:endParaRPr>
            </a:p>
          </p:txBody>
        </p:sp>
        <p:sp>
          <p:nvSpPr>
            <p:cNvPr id="480" name="Google Shape;480;p64"/>
            <p:cNvSpPr/>
            <p:nvPr/>
          </p:nvSpPr>
          <p:spPr>
            <a:xfrm>
              <a:off x="6194050" y="-254625"/>
              <a:ext cx="230400" cy="26358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Shadows Into Light" panose="020B0604020202020204" charset="0"/>
              </a:endParaRPr>
            </a:p>
          </p:txBody>
        </p:sp>
        <p:sp>
          <p:nvSpPr>
            <p:cNvPr id="481" name="Google Shape;481;p64"/>
            <p:cNvSpPr txBox="1"/>
            <p:nvPr/>
          </p:nvSpPr>
          <p:spPr>
            <a:xfrm>
              <a:off x="6105313" y="298253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2" name="Google Shape;482;p64"/>
            <p:cNvSpPr txBox="1"/>
            <p:nvPr/>
          </p:nvSpPr>
          <p:spPr>
            <a:xfrm>
              <a:off x="6641563" y="3518563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3" name="Google Shape;483;p64"/>
            <p:cNvSpPr txBox="1"/>
            <p:nvPr/>
          </p:nvSpPr>
          <p:spPr>
            <a:xfrm>
              <a:off x="7564788" y="298253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4" name="Google Shape;484;p64"/>
            <p:cNvSpPr txBox="1"/>
            <p:nvPr/>
          </p:nvSpPr>
          <p:spPr>
            <a:xfrm>
              <a:off x="5666888" y="383638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5" name="Google Shape;485;p64"/>
            <p:cNvSpPr txBox="1"/>
            <p:nvPr/>
          </p:nvSpPr>
          <p:spPr>
            <a:xfrm>
              <a:off x="7882113" y="364328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6" name="Google Shape;486;p64"/>
            <p:cNvSpPr txBox="1"/>
            <p:nvPr/>
          </p:nvSpPr>
          <p:spPr>
            <a:xfrm>
              <a:off x="7126675" y="1600675"/>
              <a:ext cx="1586700" cy="6756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Endpoint: Neutralized!!</a:t>
              </a:r>
              <a:endParaRPr sz="2400">
                <a:solidFill>
                  <a:srgbClr val="FFFFFF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7" name="Google Shape;487;p64"/>
            <p:cNvSpPr txBox="1"/>
            <p:nvPr/>
          </p:nvSpPr>
          <p:spPr>
            <a:xfrm>
              <a:off x="6105313" y="1925726"/>
              <a:ext cx="831600" cy="55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18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18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8" name="Google Shape;488;p64"/>
            <p:cNvSpPr txBox="1"/>
            <p:nvPr/>
          </p:nvSpPr>
          <p:spPr>
            <a:xfrm>
              <a:off x="6733188" y="273458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9" name="Google Shape;489;p64"/>
            <p:cNvSpPr txBox="1"/>
            <p:nvPr/>
          </p:nvSpPr>
          <p:spPr>
            <a:xfrm>
              <a:off x="6424438" y="4194513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0" name="Google Shape;490;p64"/>
            <p:cNvSpPr txBox="1"/>
            <p:nvPr/>
          </p:nvSpPr>
          <p:spPr>
            <a:xfrm>
              <a:off x="7111963" y="394223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1" name="Google Shape;491;p64"/>
            <p:cNvSpPr txBox="1"/>
            <p:nvPr/>
          </p:nvSpPr>
          <p:spPr>
            <a:xfrm>
              <a:off x="5607125" y="3390063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2" name="Google Shape;492;p64"/>
            <p:cNvSpPr txBox="1"/>
            <p:nvPr/>
          </p:nvSpPr>
          <p:spPr>
            <a:xfrm>
              <a:off x="7616238" y="4270713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3" name="Google Shape;493;p64"/>
            <p:cNvSpPr txBox="1"/>
            <p:nvPr/>
          </p:nvSpPr>
          <p:spPr>
            <a:xfrm>
              <a:off x="8262913" y="257173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4" name="Google Shape;494;p64"/>
            <p:cNvSpPr txBox="1"/>
            <p:nvPr/>
          </p:nvSpPr>
          <p:spPr>
            <a:xfrm>
              <a:off x="5492938" y="2506563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5"/>
          <p:cNvSpPr txBox="1">
            <a:spLocks noGrp="1"/>
          </p:cNvSpPr>
          <p:nvPr>
            <p:ph type="title"/>
          </p:nvPr>
        </p:nvSpPr>
        <p:spPr>
          <a:xfrm>
            <a:off x="980476" y="195024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</a:t>
            </a:r>
            <a:endParaRPr dirty="0"/>
          </a:p>
        </p:txBody>
      </p:sp>
      <p:sp>
        <p:nvSpPr>
          <p:cNvPr id="500" name="Google Shape;500;p65"/>
          <p:cNvSpPr txBox="1">
            <a:spLocks noGrp="1"/>
          </p:cNvSpPr>
          <p:nvPr>
            <p:ph type="body" idx="1"/>
          </p:nvPr>
        </p:nvSpPr>
        <p:spPr>
          <a:xfrm>
            <a:off x="3080350" y="2926250"/>
            <a:ext cx="30612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#M</a:t>
            </a:r>
            <a:r>
              <a:rPr lang="en" baseline="-25000"/>
              <a:t>a</a:t>
            </a:r>
            <a:r>
              <a:rPr lang="en"/>
              <a:t>V</a:t>
            </a:r>
            <a:r>
              <a:rPr lang="en" baseline="-25000"/>
              <a:t>a</a:t>
            </a:r>
            <a:r>
              <a:rPr lang="en"/>
              <a:t>=M</a:t>
            </a:r>
            <a:r>
              <a:rPr lang="en" baseline="-25000"/>
              <a:t>b</a:t>
            </a:r>
            <a:r>
              <a:rPr lang="en"/>
              <a:t>V</a:t>
            </a:r>
            <a:r>
              <a:rPr lang="en" baseline="-25000"/>
              <a:t>b</a:t>
            </a:r>
            <a:r>
              <a:rPr lang="en"/>
              <a:t>#</a:t>
            </a:r>
            <a:endParaRPr/>
          </a:p>
        </p:txBody>
      </p:sp>
      <p:sp>
        <p:nvSpPr>
          <p:cNvPr id="501" name="Google Shape;501;p65"/>
          <p:cNvSpPr txBox="1">
            <a:spLocks noGrp="1"/>
          </p:cNvSpPr>
          <p:nvPr>
            <p:ph type="body" idx="1"/>
          </p:nvPr>
        </p:nvSpPr>
        <p:spPr>
          <a:xfrm>
            <a:off x="350650" y="1505394"/>
            <a:ext cx="8520600" cy="16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Given 15 ml of 2 M H</a:t>
            </a:r>
            <a:r>
              <a:rPr lang="en" baseline="-25000"/>
              <a:t>2</a:t>
            </a:r>
            <a:r>
              <a:rPr lang="en"/>
              <a:t>SO</a:t>
            </a:r>
            <a:r>
              <a:rPr lang="en" baseline="-25000"/>
              <a:t>4</a:t>
            </a:r>
            <a:r>
              <a:rPr lang="en"/>
              <a:t>, what volume of 3 M NaOH is required to neutralize the acid?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02" name="Google Shape;502;p65"/>
          <p:cNvSpPr txBox="1">
            <a:spLocks noGrp="1"/>
          </p:cNvSpPr>
          <p:nvPr>
            <p:ph type="body" idx="1"/>
          </p:nvPr>
        </p:nvSpPr>
        <p:spPr>
          <a:xfrm>
            <a:off x="2121700" y="3574850"/>
            <a:ext cx="76071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(2)(2 M)(15 ml)=(3 M)(V</a:t>
            </a:r>
            <a:r>
              <a:rPr lang="en" baseline="-25000"/>
              <a:t>b</a:t>
            </a:r>
            <a:r>
              <a:rPr lang="en"/>
              <a:t>)(1)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03" name="Google Shape;503;p65"/>
          <p:cNvSpPr txBox="1">
            <a:spLocks noGrp="1"/>
          </p:cNvSpPr>
          <p:nvPr>
            <p:ph type="body" idx="1"/>
          </p:nvPr>
        </p:nvSpPr>
        <p:spPr>
          <a:xfrm>
            <a:off x="2851750" y="4192375"/>
            <a:ext cx="34323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</a:t>
            </a:r>
            <a:r>
              <a:rPr lang="en" baseline="-25000"/>
              <a:t>b</a:t>
            </a:r>
            <a:r>
              <a:rPr lang="en"/>
              <a:t>= 20 ml NaOH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Determine the products of a neutralization reaction.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Calculate the concentration of an unknown solution following a titration reaction.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Calculate the concentration of an unknown solution following a titration reaction with a diprotic solution.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9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Titration Curves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201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Objectives: </a:t>
            </a:r>
            <a:endParaRPr dirty="0"/>
          </a:p>
        </p:txBody>
      </p:sp>
      <p:sp>
        <p:nvSpPr>
          <p:cNvPr id="325" name="Google Shape;325;p5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-US" dirty="0" smtClean="0"/>
              <a:t>Identify titration curves and equivalence points.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378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924339" y="314792"/>
            <a:ext cx="6858000" cy="857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/>
                </a:solidFill>
              </a:rPr>
              <a:t>Titration of </a:t>
            </a:r>
            <a:r>
              <a:rPr lang="en-US" sz="2400" u="sng" dirty="0">
                <a:solidFill>
                  <a:schemeClr val="accent1"/>
                </a:solidFill>
              </a:rPr>
              <a:t>Strong Acid </a:t>
            </a:r>
            <a:r>
              <a:rPr lang="en-US" sz="2400" dirty="0">
                <a:solidFill>
                  <a:schemeClr val="accent1"/>
                </a:solidFill>
              </a:rPr>
              <a:t>with </a:t>
            </a:r>
            <a:r>
              <a:rPr lang="en-US" sz="2400" i="1" dirty="0">
                <a:solidFill>
                  <a:schemeClr val="accent1"/>
                </a:solidFill>
              </a:rPr>
              <a:t>Strong Base</a:t>
            </a:r>
          </a:p>
        </p:txBody>
      </p:sp>
      <p:sp>
        <p:nvSpPr>
          <p:cNvPr id="23245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664717" y="1629189"/>
            <a:ext cx="2857500" cy="30861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None/>
            </a:pPr>
            <a:r>
              <a:rPr lang="en-US" altLang="en-US" dirty="0" smtClean="0"/>
              <a:t>From the start of the titration to near the equivalence point, the pH goes up slowly.</a:t>
            </a:r>
          </a:p>
          <a:p>
            <a:pPr eaLnBrk="1" hangingPunct="1">
              <a:buFontTx/>
              <a:buNone/>
            </a:pPr>
            <a:r>
              <a:rPr lang="en-US" altLang="en-US" dirty="0" smtClean="0"/>
              <a:t>Just before and after the equivalence point, the pH increases rapidly.</a:t>
            </a:r>
          </a:p>
          <a:p>
            <a:pPr eaLnBrk="1" hangingPunct="1">
              <a:buFontTx/>
              <a:buNone/>
            </a:pPr>
            <a:endParaRPr lang="en-US" altLang="en-US" dirty="0" smtClean="0">
              <a:solidFill>
                <a:schemeClr val="accent2"/>
              </a:solidFill>
            </a:endParaRPr>
          </a:p>
          <a:p>
            <a:pPr eaLnBrk="1" hangingPunct="1">
              <a:buFontTx/>
              <a:buNone/>
            </a:pPr>
            <a:endParaRPr lang="en-US" altLang="en-US" dirty="0" smtClean="0">
              <a:solidFill>
                <a:schemeClr val="accent2"/>
              </a:solidFill>
            </a:endParaRPr>
          </a:p>
        </p:txBody>
      </p:sp>
      <p:pic>
        <p:nvPicPr>
          <p:cNvPr id="232450" name="Content Placeholder 6" descr="titration curve.gif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45" y="1675572"/>
            <a:ext cx="3031331" cy="2857500"/>
          </a:xfrm>
        </p:spPr>
      </p:pic>
    </p:spTree>
    <p:extLst>
      <p:ext uri="{BB962C8B-B14F-4D97-AF65-F5344CB8AC3E}">
        <p14:creationId xmlns:p14="http://schemas.microsoft.com/office/powerpoint/2010/main" val="2752089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Content Placeholder 2"/>
          <p:cNvSpPr>
            <a:spLocks noGrp="1"/>
          </p:cNvSpPr>
          <p:nvPr>
            <p:ph sz="half" idx="1"/>
          </p:nvPr>
        </p:nvSpPr>
        <p:spPr>
          <a:xfrm>
            <a:off x="825207" y="1684463"/>
            <a:ext cx="2857500" cy="30861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Tx/>
              <a:buNone/>
            </a:pPr>
            <a:r>
              <a:rPr lang="en-US" altLang="en-US" dirty="0" smtClean="0"/>
              <a:t>At the equivalence point, </a:t>
            </a:r>
            <a:r>
              <a:rPr lang="en-US" altLang="en-US" dirty="0" smtClean="0">
                <a:solidFill>
                  <a:schemeClr val="tx2"/>
                </a:solidFill>
              </a:rPr>
              <a:t>moles acid = moles base</a:t>
            </a:r>
            <a:r>
              <a:rPr lang="en-US" altLang="en-US" dirty="0" smtClean="0"/>
              <a:t>, and the solution contains only water and the salt. The pH equals 7.</a:t>
            </a:r>
          </a:p>
          <a:p>
            <a:endParaRPr lang="en-US" altLang="en-US" dirty="0" smtClean="0"/>
          </a:p>
        </p:txBody>
      </p:sp>
      <p:pic>
        <p:nvPicPr>
          <p:cNvPr id="233474" name="Content Placeholder 6" descr="titration curve.gif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3425" y="1562917"/>
            <a:ext cx="3056231" cy="3044699"/>
          </a:xfrm>
        </p:spPr>
      </p:pic>
      <p:sp>
        <p:nvSpPr>
          <p:cNvPr id="5" name="Oval 4"/>
          <p:cNvSpPr/>
          <p:nvPr/>
        </p:nvSpPr>
        <p:spPr>
          <a:xfrm>
            <a:off x="6363929" y="2712698"/>
            <a:ext cx="628650" cy="457200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085850" y="176808"/>
            <a:ext cx="6915150" cy="857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/>
                </a:solidFill>
              </a:rPr>
              <a:t>Titration of </a:t>
            </a:r>
            <a:r>
              <a:rPr lang="en-US" sz="2400" u="sng" dirty="0">
                <a:solidFill>
                  <a:schemeClr val="accent1"/>
                </a:solidFill>
              </a:rPr>
              <a:t>Strong Acid </a:t>
            </a:r>
            <a:r>
              <a:rPr lang="en-US" sz="2400" dirty="0">
                <a:solidFill>
                  <a:schemeClr val="accent1"/>
                </a:solidFill>
              </a:rPr>
              <a:t>with </a:t>
            </a:r>
            <a:r>
              <a:rPr lang="en-US" sz="2400" i="1" dirty="0">
                <a:solidFill>
                  <a:schemeClr val="accent1"/>
                </a:solidFill>
              </a:rPr>
              <a:t>Strong Base</a:t>
            </a:r>
          </a:p>
        </p:txBody>
      </p:sp>
    </p:spTree>
    <p:extLst>
      <p:ext uri="{BB962C8B-B14F-4D97-AF65-F5344CB8AC3E}">
        <p14:creationId xmlns:p14="http://schemas.microsoft.com/office/powerpoint/2010/main" val="1632274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31913"/>
            <a:ext cx="6858000" cy="85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700" dirty="0">
                <a:solidFill>
                  <a:schemeClr val="accent1"/>
                </a:solidFill>
              </a:rPr>
              <a:t>Titration of </a:t>
            </a:r>
            <a:r>
              <a:rPr lang="en-US" sz="2700" u="sng" dirty="0">
                <a:solidFill>
                  <a:schemeClr val="accent1"/>
                </a:solidFill>
              </a:rPr>
              <a:t>Weak Acid </a:t>
            </a:r>
            <a:r>
              <a:rPr lang="en-US" sz="2700" dirty="0">
                <a:solidFill>
                  <a:schemeClr val="accent1"/>
                </a:solidFill>
              </a:rPr>
              <a:t>with </a:t>
            </a:r>
            <a:r>
              <a:rPr lang="en-US" sz="2700" i="1" dirty="0">
                <a:solidFill>
                  <a:schemeClr val="accent1"/>
                </a:solidFill>
              </a:rPr>
              <a:t>Strong Base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3205" y="1528820"/>
            <a:ext cx="3728830" cy="39433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100" dirty="0"/>
              <a:t>Now, the conjugate base of the acid affects the pH when it is formed. It creates a buffer!</a:t>
            </a:r>
          </a:p>
          <a:p>
            <a:pPr eaLnBrk="1" hangingPunct="1"/>
            <a:r>
              <a:rPr lang="en-US" altLang="en-US" sz="2100" dirty="0">
                <a:solidFill>
                  <a:schemeClr val="tx2"/>
                </a:solidFill>
              </a:rPr>
              <a:t>The pH at the equivalence point will be &gt;7.</a:t>
            </a:r>
          </a:p>
          <a:p>
            <a:pPr eaLnBrk="1" hangingPunct="1"/>
            <a:r>
              <a:rPr lang="en-US" altLang="en-US" sz="2100" dirty="0"/>
              <a:t>The weak acid’s titration curve starts at a higher pH and has a slight bump.</a:t>
            </a:r>
          </a:p>
        </p:txBody>
      </p:sp>
      <p:pic>
        <p:nvPicPr>
          <p:cNvPr id="262148" name="Content Placeholder 5" descr="wa and sa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7738" y="1495369"/>
            <a:ext cx="2810741" cy="3222561"/>
          </a:xfrm>
        </p:spPr>
      </p:pic>
    </p:spTree>
    <p:extLst>
      <p:ext uri="{BB962C8B-B14F-4D97-AF65-F5344CB8AC3E}">
        <p14:creationId xmlns:p14="http://schemas.microsoft.com/office/powerpoint/2010/main" val="978451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995725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Acids</a:t>
            </a:r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xfrm>
            <a:off x="456925" y="1493275"/>
            <a:ext cx="52800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Located in </a:t>
            </a:r>
            <a:r>
              <a:rPr lang="en" b="1" dirty="0"/>
              <a:t>TABLE K </a:t>
            </a:r>
            <a:r>
              <a:rPr lang="en" dirty="0"/>
              <a:t>in the reference table</a:t>
            </a:r>
            <a:r>
              <a:rPr lang="en" dirty="0" smtClean="0"/>
              <a:t>.</a:t>
            </a:r>
            <a:endParaRPr dirty="0"/>
          </a:p>
        </p:txBody>
      </p:sp>
      <p:pic>
        <p:nvPicPr>
          <p:cNvPr id="89" name="Google Shape;8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0600" y="1493275"/>
            <a:ext cx="2408950" cy="328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873918" y="200025"/>
            <a:ext cx="6858000" cy="85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700" dirty="0">
                <a:solidFill>
                  <a:schemeClr val="accent1"/>
                </a:solidFill>
              </a:rPr>
              <a:t>Titration of </a:t>
            </a:r>
            <a:r>
              <a:rPr lang="en-US" sz="2700" u="sng" dirty="0">
                <a:solidFill>
                  <a:schemeClr val="accent1"/>
                </a:solidFill>
              </a:rPr>
              <a:t>Weak Base </a:t>
            </a:r>
            <a:r>
              <a:rPr lang="en-US" sz="2700" dirty="0">
                <a:solidFill>
                  <a:schemeClr val="accent1"/>
                </a:solidFill>
              </a:rPr>
              <a:t>with </a:t>
            </a:r>
            <a:r>
              <a:rPr lang="en-US" sz="2700" i="1" dirty="0">
                <a:solidFill>
                  <a:schemeClr val="accent1"/>
                </a:solidFill>
              </a:rPr>
              <a:t>Strong Acid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13911" y="1522344"/>
            <a:ext cx="4668905" cy="41148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1800" dirty="0"/>
              <a:t>Again, the conjugate acid affects the pH at the beginning of the reaction due to the formation of a buffer.</a:t>
            </a:r>
          </a:p>
          <a:p>
            <a:pPr eaLnBrk="1" hangingPunct="1"/>
            <a:r>
              <a:rPr lang="en-US" altLang="en-US" sz="1800" dirty="0">
                <a:solidFill>
                  <a:schemeClr val="tx2"/>
                </a:solidFill>
              </a:rPr>
              <a:t>The pH at the equivalence point in these titrations is &lt; 7.</a:t>
            </a:r>
          </a:p>
          <a:p>
            <a:pPr eaLnBrk="1" hangingPunct="1"/>
            <a:r>
              <a:rPr lang="en-US" altLang="en-US" sz="1800" dirty="0"/>
              <a:t>The pH starts very high with a base and should have a slight bump.</a:t>
            </a:r>
          </a:p>
        </p:txBody>
      </p:sp>
      <p:pic>
        <p:nvPicPr>
          <p:cNvPr id="263172" name="Picture 5" descr="17_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8715" y="1577008"/>
            <a:ext cx="2725341" cy="3114675"/>
          </a:xfrm>
        </p:spPr>
      </p:pic>
    </p:spTree>
    <p:extLst>
      <p:ext uri="{BB962C8B-B14F-4D97-AF65-F5344CB8AC3E}">
        <p14:creationId xmlns:p14="http://schemas.microsoft.com/office/powerpoint/2010/main" val="1620315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-US" dirty="0" smtClean="0"/>
              <a:t>Identify titration curves and  equivalence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244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Arrhenius Bases</a:t>
            </a:r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472725" y="1456038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 Arrhenius base yields </a:t>
            </a:r>
            <a:r>
              <a:rPr lang="en" dirty="0">
                <a:solidFill>
                  <a:srgbClr val="00B0F0"/>
                </a:solidFill>
              </a:rPr>
              <a:t>OH</a:t>
            </a:r>
            <a:r>
              <a:rPr lang="en" baseline="30000" dirty="0">
                <a:solidFill>
                  <a:srgbClr val="00B0F0"/>
                </a:solidFill>
              </a:rPr>
              <a:t>-</a:t>
            </a:r>
            <a:r>
              <a:rPr lang="en" dirty="0"/>
              <a:t> (hydroxide) as the only negative ion in an aqueous solution.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NaOH (aq) → Na</a:t>
            </a:r>
            <a:r>
              <a:rPr lang="en" baseline="30000" dirty="0"/>
              <a:t>+</a:t>
            </a:r>
            <a:r>
              <a:rPr lang="en" dirty="0"/>
              <a:t> + OH</a:t>
            </a:r>
            <a:r>
              <a:rPr lang="en" baseline="30000" dirty="0"/>
              <a:t>-</a:t>
            </a:r>
            <a:endParaRPr baseline="30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dirty="0"/>
          </a:p>
        </p:txBody>
      </p:sp>
      <p:sp>
        <p:nvSpPr>
          <p:cNvPr id="101" name="Google Shape;101;p16"/>
          <p:cNvSpPr/>
          <p:nvPr/>
        </p:nvSpPr>
        <p:spPr>
          <a:xfrm>
            <a:off x="3481300" y="2626475"/>
            <a:ext cx="921300" cy="857400"/>
          </a:xfrm>
          <a:prstGeom prst="ellipse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Question #091ee | Socra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945" y="2148420"/>
            <a:ext cx="3696282" cy="259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Properties of Bases</a:t>
            </a:r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body" idx="1"/>
          </p:nvPr>
        </p:nvSpPr>
        <p:spPr>
          <a:xfrm>
            <a:off x="309093" y="1351263"/>
            <a:ext cx="8684232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Tastes bitter or chalky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Feels slippery or soapy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Can be corrosive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Has a pH greater than 7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  <p:pic>
        <p:nvPicPr>
          <p:cNvPr id="108" name="Google Shape;108;p17" descr="Related image"/>
          <p:cNvPicPr preferRelativeResize="0"/>
          <p:nvPr/>
        </p:nvPicPr>
        <p:blipFill rotWithShape="1">
          <a:blip r:embed="rId3">
            <a:alphaModFix/>
          </a:blip>
          <a:srcRect t="24960" b="43901"/>
          <a:stretch/>
        </p:blipFill>
        <p:spPr>
          <a:xfrm>
            <a:off x="588472" y="3320462"/>
            <a:ext cx="5261925" cy="93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/>
          <p:nvPr/>
        </p:nvSpPr>
        <p:spPr>
          <a:xfrm>
            <a:off x="3266575" y="3362902"/>
            <a:ext cx="2391900" cy="90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" name="Google Shape;110;p17" descr="Soap for Scienc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9207" y="1643813"/>
            <a:ext cx="2106750" cy="299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 descr="Image result for baking soda"/>
          <p:cNvPicPr preferRelativeResize="0"/>
          <p:nvPr/>
        </p:nvPicPr>
        <p:blipFill rotWithShape="1">
          <a:blip r:embed="rId5">
            <a:alphaModFix/>
          </a:blip>
          <a:srcRect l="15620" r="15839"/>
          <a:stretch/>
        </p:blipFill>
        <p:spPr>
          <a:xfrm>
            <a:off x="5009008" y="1806699"/>
            <a:ext cx="841389" cy="125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Bases</a:t>
            </a:r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436700" y="1543825"/>
            <a:ext cx="4968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Located in </a:t>
            </a:r>
            <a:r>
              <a:rPr lang="en" b="1" dirty="0"/>
              <a:t>TABLE L</a:t>
            </a:r>
            <a:r>
              <a:rPr lang="en" dirty="0"/>
              <a:t> on the reference table</a:t>
            </a:r>
            <a:r>
              <a:rPr lang="en" dirty="0" smtClean="0"/>
              <a:t>.</a:t>
            </a:r>
            <a:endParaRPr dirty="0"/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5298" y="1972298"/>
            <a:ext cx="3265575" cy="216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Neutralization Reaction</a:t>
            </a:r>
            <a:endParaRPr/>
          </a:p>
        </p:txBody>
      </p:sp>
      <p:sp>
        <p:nvSpPr>
          <p:cNvPr id="195" name="Google Shape;195;p30"/>
          <p:cNvSpPr txBox="1">
            <a:spLocks noGrp="1"/>
          </p:cNvSpPr>
          <p:nvPr>
            <p:ph type="body" idx="1"/>
          </p:nvPr>
        </p:nvSpPr>
        <p:spPr>
          <a:xfrm>
            <a:off x="374350" y="1481188"/>
            <a:ext cx="85206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 the process of neutralization, an acid and a base react to form a salt and water.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FF0000"/>
                </a:solidFill>
              </a:rPr>
              <a:t>H</a:t>
            </a:r>
            <a:r>
              <a:rPr lang="en-US">
                <a:solidFill>
                  <a:schemeClr val="lt1"/>
                </a:solidFill>
              </a:rPr>
              <a:t>Cl</a:t>
            </a:r>
            <a:r>
              <a:rPr lang="en-US"/>
              <a:t>(aq) + Na</a:t>
            </a:r>
            <a:r>
              <a:rPr lang="en-US">
                <a:solidFill>
                  <a:srgbClr val="FF0000"/>
                </a:solidFill>
              </a:rPr>
              <a:t>OH</a:t>
            </a:r>
            <a:r>
              <a:rPr lang="en-US"/>
              <a:t>(aq) → NaCl(s) + </a:t>
            </a:r>
            <a:r>
              <a:rPr lang="en-US">
                <a:solidFill>
                  <a:srgbClr val="FF0000"/>
                </a:solidFill>
              </a:rPr>
              <a:t>H</a:t>
            </a:r>
            <a:r>
              <a:rPr lang="en-US" baseline="-25000">
                <a:solidFill>
                  <a:srgbClr val="FF0000"/>
                </a:solidFill>
              </a:rPr>
              <a:t>2</a:t>
            </a:r>
            <a:r>
              <a:rPr lang="en-US">
                <a:solidFill>
                  <a:srgbClr val="FF0000"/>
                </a:solidFill>
              </a:rPr>
              <a:t>O</a:t>
            </a:r>
            <a:r>
              <a:rPr lang="en-US"/>
              <a:t>(l)</a:t>
            </a:r>
            <a:endParaRPr/>
          </a:p>
        </p:txBody>
      </p:sp>
      <p:sp>
        <p:nvSpPr>
          <p:cNvPr id="196" name="Google Shape;196;p30"/>
          <p:cNvSpPr/>
          <p:nvPr/>
        </p:nvSpPr>
        <p:spPr>
          <a:xfrm>
            <a:off x="556450" y="3766075"/>
            <a:ext cx="4852677" cy="5757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0"/>
          <p:cNvSpPr/>
          <p:nvPr/>
        </p:nvSpPr>
        <p:spPr>
          <a:xfrm>
            <a:off x="2535550" y="3785977"/>
            <a:ext cx="3066760" cy="5118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0"/>
          <p:cNvSpPr/>
          <p:nvPr/>
        </p:nvSpPr>
        <p:spPr>
          <a:xfrm rot="-5400000" flipH="1">
            <a:off x="2352525" y="1217800"/>
            <a:ext cx="603164" cy="3758513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0"/>
          <p:cNvSpPr/>
          <p:nvPr/>
        </p:nvSpPr>
        <p:spPr>
          <a:xfrm rot="-5400000" flipH="1">
            <a:off x="2854900" y="2007538"/>
            <a:ext cx="550500" cy="22317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0"/>
          <p:cNvSpPr/>
          <p:nvPr/>
        </p:nvSpPr>
        <p:spPr>
          <a:xfrm>
            <a:off x="898050" y="4297775"/>
            <a:ext cx="411600" cy="4116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0"/>
          <p:cNvSpPr/>
          <p:nvPr/>
        </p:nvSpPr>
        <p:spPr>
          <a:xfrm>
            <a:off x="556450" y="4297775"/>
            <a:ext cx="411600" cy="4116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0"/>
          <p:cNvSpPr/>
          <p:nvPr/>
        </p:nvSpPr>
        <p:spPr>
          <a:xfrm>
            <a:off x="2247475" y="4297775"/>
            <a:ext cx="411600" cy="4116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0"/>
          <p:cNvSpPr/>
          <p:nvPr/>
        </p:nvSpPr>
        <p:spPr>
          <a:xfrm>
            <a:off x="1835875" y="4297775"/>
            <a:ext cx="411600" cy="4116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0"/>
          <p:cNvSpPr/>
          <p:nvPr/>
        </p:nvSpPr>
        <p:spPr>
          <a:xfrm>
            <a:off x="2659075" y="4297775"/>
            <a:ext cx="411600" cy="4116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/>
          <p:nvPr/>
        </p:nvSpPr>
        <p:spPr>
          <a:xfrm>
            <a:off x="4194100" y="4297775"/>
            <a:ext cx="411600" cy="4116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0"/>
          <p:cNvSpPr/>
          <p:nvPr/>
        </p:nvSpPr>
        <p:spPr>
          <a:xfrm>
            <a:off x="3782500" y="4297775"/>
            <a:ext cx="411600" cy="4116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0"/>
          <p:cNvSpPr/>
          <p:nvPr/>
        </p:nvSpPr>
        <p:spPr>
          <a:xfrm>
            <a:off x="5317525" y="4297775"/>
            <a:ext cx="411600" cy="4116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0"/>
          <p:cNvSpPr/>
          <p:nvPr/>
        </p:nvSpPr>
        <p:spPr>
          <a:xfrm>
            <a:off x="6041125" y="4297775"/>
            <a:ext cx="411600" cy="4116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0"/>
          <p:cNvSpPr/>
          <p:nvPr/>
        </p:nvSpPr>
        <p:spPr>
          <a:xfrm>
            <a:off x="5729125" y="4297775"/>
            <a:ext cx="411600" cy="4116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92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Neutralization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The acid loses its low pH and properties and the base loses it’s high pH and properties to form a salt and water. </a:t>
            </a:r>
          </a:p>
          <a:p>
            <a:r>
              <a:rPr lang="en-US" sz="2400" dirty="0" smtClean="0"/>
              <a:t>The salt and water are neutral with a pH = 7</a:t>
            </a:r>
            <a:endParaRPr lang="en-US" sz="2400" dirty="0"/>
          </a:p>
        </p:txBody>
      </p:sp>
      <p:pic>
        <p:nvPicPr>
          <p:cNvPr id="4102" name="Picture 6" descr="Pin on Chemıs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52" y="3019447"/>
            <a:ext cx="39719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75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Neutralization </a:t>
            </a:r>
            <a:endParaRPr lang="en-US" dirty="0"/>
          </a:p>
        </p:txBody>
      </p:sp>
      <p:pic>
        <p:nvPicPr>
          <p:cNvPr id="6146" name="Picture 2" descr="Neutralization Reactions and Other Facts - NCIS:Ph iNVESTIG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84" y="1770622"/>
            <a:ext cx="4835944" cy="267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96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Acid + Base </a:t>
            </a:r>
            <a:r>
              <a:rPr lang="en-US" dirty="0" smtClean="0">
                <a:sym typeface="Wingdings" panose="05000000000000000000" pitchFamily="2" charset="2"/>
              </a:rPr>
              <a:t> Salt + Water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HCl</a:t>
            </a:r>
            <a:r>
              <a:rPr lang="en-US" dirty="0" smtClean="0"/>
              <a:t> + NaOH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NaCl</a:t>
            </a:r>
            <a:r>
              <a:rPr lang="en-US" dirty="0" smtClean="0">
                <a:sym typeface="Wingdings" panose="05000000000000000000" pitchFamily="2" charset="2"/>
              </a:rPr>
              <a:t> + H</a:t>
            </a:r>
            <a:r>
              <a:rPr lang="en-US" baseline="-25000" dirty="0" smtClean="0">
                <a:sym typeface="Wingdings" panose="05000000000000000000" pitchFamily="2" charset="2"/>
              </a:rPr>
              <a:t>2</a:t>
            </a:r>
            <a:r>
              <a:rPr lang="en-US" dirty="0" smtClean="0">
                <a:sym typeface="Wingdings" panose="05000000000000000000" pitchFamily="2" charset="2"/>
              </a:rPr>
              <a:t>O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HNO</a:t>
            </a:r>
            <a:r>
              <a:rPr lang="en-US" baseline="-25000" dirty="0" smtClean="0">
                <a:sym typeface="Wingdings" panose="05000000000000000000" pitchFamily="2" charset="2"/>
              </a:rPr>
              <a:t>3</a:t>
            </a:r>
            <a:r>
              <a:rPr lang="en-US" dirty="0" smtClean="0">
                <a:sym typeface="Wingdings" panose="05000000000000000000" pitchFamily="2" charset="2"/>
              </a:rPr>
              <a:t> + KOH  KNO</a:t>
            </a:r>
            <a:r>
              <a:rPr lang="en-US" baseline="-25000" dirty="0" smtClean="0">
                <a:sym typeface="Wingdings" panose="05000000000000000000" pitchFamily="2" charset="2"/>
              </a:rPr>
              <a:t>3</a:t>
            </a:r>
            <a:r>
              <a:rPr lang="en-US" dirty="0" smtClean="0">
                <a:sym typeface="Wingdings" panose="05000000000000000000" pitchFamily="2" charset="2"/>
              </a:rPr>
              <a:t> + H</a:t>
            </a:r>
            <a:r>
              <a:rPr lang="en-US" baseline="-25000" dirty="0" smtClean="0">
                <a:sym typeface="Wingdings" panose="05000000000000000000" pitchFamily="2" charset="2"/>
              </a:rPr>
              <a:t>2</a:t>
            </a:r>
            <a:r>
              <a:rPr lang="en-US" dirty="0" smtClean="0">
                <a:sym typeface="Wingdings" panose="05000000000000000000" pitchFamily="2" charset="2"/>
              </a:rPr>
              <a:t>O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H</a:t>
            </a:r>
            <a:r>
              <a:rPr lang="en-US" baseline="-25000" dirty="0" smtClean="0">
                <a:sym typeface="Wingdings" panose="05000000000000000000" pitchFamily="2" charset="2"/>
              </a:rPr>
              <a:t>2</a:t>
            </a:r>
            <a:r>
              <a:rPr lang="en-US" dirty="0" smtClean="0">
                <a:sym typeface="Wingdings" panose="05000000000000000000" pitchFamily="2" charset="2"/>
              </a:rPr>
              <a:t>SO</a:t>
            </a:r>
            <a:r>
              <a:rPr lang="en-US" baseline="-25000" dirty="0" smtClean="0">
                <a:sym typeface="Wingdings" panose="05000000000000000000" pitchFamily="2" charset="2"/>
              </a:rPr>
              <a:t>4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+ </a:t>
            </a:r>
            <a:r>
              <a:rPr lang="en-US" dirty="0" smtClean="0">
                <a:sym typeface="Wingdings" panose="05000000000000000000" pitchFamily="2" charset="2"/>
              </a:rPr>
              <a:t>Ca(OH)</a:t>
            </a:r>
            <a:r>
              <a:rPr lang="en-US" baseline="-25000" dirty="0" smtClean="0">
                <a:sym typeface="Wingdings" panose="05000000000000000000" pitchFamily="2" charset="2"/>
              </a:rPr>
              <a:t>2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CaSO</a:t>
            </a:r>
            <a:r>
              <a:rPr lang="en-US" baseline="-25000" dirty="0">
                <a:sym typeface="Wingdings" panose="05000000000000000000" pitchFamily="2" charset="2"/>
              </a:rPr>
              <a:t>4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+ </a:t>
            </a:r>
            <a:r>
              <a:rPr lang="en-US" dirty="0" smtClean="0">
                <a:sym typeface="Wingdings" panose="05000000000000000000" pitchFamily="2" charset="2"/>
              </a:rPr>
              <a:t>2H</a:t>
            </a:r>
            <a:r>
              <a:rPr lang="en-US" baseline="-25000" dirty="0" smtClean="0">
                <a:sym typeface="Wingdings" panose="05000000000000000000" pitchFamily="2" charset="2"/>
              </a:rPr>
              <a:t>2</a:t>
            </a:r>
            <a:r>
              <a:rPr lang="en-US" dirty="0" smtClean="0">
                <a:sym typeface="Wingdings" panose="05000000000000000000" pitchFamily="2" charset="2"/>
              </a:rPr>
              <a:t>O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13970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All neutralization reactions…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7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Neutralization example</a:t>
            </a:r>
            <a:endParaRPr lang="en-US" dirty="0"/>
          </a:p>
        </p:txBody>
      </p:sp>
      <p:pic>
        <p:nvPicPr>
          <p:cNvPr id="5122" name="Picture 2" descr="Alginate antacids for treating reflux: a medication comparison stud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5" r="63321" b="5909"/>
          <a:stretch/>
        </p:blipFill>
        <p:spPr bwMode="auto">
          <a:xfrm>
            <a:off x="1558345" y="1493947"/>
            <a:ext cx="2292440" cy="315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cid-Base Neutralization | CK-12 Found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16" y="1906072"/>
            <a:ext cx="3500112" cy="233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75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Arrhenius </a:t>
            </a:r>
            <a:r>
              <a:rPr lang="en" dirty="0"/>
              <a:t>Acids and Bases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311700" y="1513038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Define Arrhenius acids and bases.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Identify general properties of acids and bases.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Determine the products of a neutralization reaction.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Alternate </a:t>
            </a:r>
            <a:r>
              <a:rPr lang="en" dirty="0"/>
              <a:t>Theory of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Acids &amp; Bases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Objectives:</a:t>
            </a:r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Define Bronsted Lowry acids and bases.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Compare Arrhenius and Bronsted Lowry acids and bases.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Define amphiprotic substances</a:t>
            </a:r>
            <a:r>
              <a:rPr lang="en" dirty="0" smtClean="0"/>
              <a:t>.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Alternate Acid Base Theory</a:t>
            </a:r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body" idx="1"/>
          </p:nvPr>
        </p:nvSpPr>
        <p:spPr>
          <a:xfrm>
            <a:off x="311700" y="1519613"/>
            <a:ext cx="5689855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There are alternate theories used to define acids and bases. 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In addition to the Arrhenius theory, there is the </a:t>
            </a:r>
            <a:r>
              <a:rPr lang="en" sz="2400" dirty="0">
                <a:solidFill>
                  <a:srgbClr val="FF0000"/>
                </a:solidFill>
              </a:rPr>
              <a:t>Brønsted Lowry </a:t>
            </a:r>
            <a:r>
              <a:rPr lang="en" sz="2400" dirty="0"/>
              <a:t>theory</a:t>
            </a:r>
            <a:r>
              <a:rPr lang="en" sz="2400" dirty="0" smtClean="0"/>
              <a:t>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 smtClean="0"/>
              <a:t>This theory can help explain why NH# is a base with out the hydoxide ion in the formula. </a:t>
            </a:r>
            <a:endParaRPr sz="2400" dirty="0"/>
          </a:p>
        </p:txBody>
      </p:sp>
      <p:pic>
        <p:nvPicPr>
          <p:cNvPr id="4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7465" y="1519613"/>
            <a:ext cx="2823864" cy="216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6001555" y="3161813"/>
            <a:ext cx="2939774" cy="5537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Brønsted Lowry Theory</a:t>
            </a:r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body" idx="1"/>
          </p:nvPr>
        </p:nvSpPr>
        <p:spPr>
          <a:xfrm>
            <a:off x="311700" y="1537338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 smtClean="0"/>
              <a:t>Acids </a:t>
            </a:r>
            <a:r>
              <a:rPr lang="en" dirty="0">
                <a:solidFill>
                  <a:srgbClr val="FF0000"/>
                </a:solidFill>
              </a:rPr>
              <a:t>donate</a:t>
            </a:r>
            <a:r>
              <a:rPr lang="en" dirty="0"/>
              <a:t> H</a:t>
            </a:r>
            <a:r>
              <a:rPr lang="en" baseline="30000" dirty="0"/>
              <a:t>+</a:t>
            </a:r>
            <a:r>
              <a:rPr lang="en" dirty="0"/>
              <a:t> ions 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Bases </a:t>
            </a:r>
            <a:r>
              <a:rPr lang="en" dirty="0">
                <a:solidFill>
                  <a:srgbClr val="00B0F0"/>
                </a:solidFill>
              </a:rPr>
              <a:t>accept</a:t>
            </a:r>
            <a:r>
              <a:rPr lang="en" dirty="0"/>
              <a:t> H</a:t>
            </a:r>
            <a:r>
              <a:rPr lang="en" baseline="30000" dirty="0"/>
              <a:t>+</a:t>
            </a:r>
            <a:r>
              <a:rPr lang="en" dirty="0"/>
              <a:t> ions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 smtClean="0"/>
              <a:t>"BAAD” </a:t>
            </a:r>
            <a:r>
              <a:rPr lang="en" dirty="0"/>
              <a:t>= B</a:t>
            </a:r>
            <a:r>
              <a:rPr lang="en" sz="2400" dirty="0"/>
              <a:t>ases </a:t>
            </a:r>
            <a:r>
              <a:rPr lang="en" dirty="0"/>
              <a:t>A</a:t>
            </a:r>
            <a:r>
              <a:rPr lang="en" sz="2400" dirty="0"/>
              <a:t>ccept </a:t>
            </a:r>
            <a:r>
              <a:rPr lang="en" dirty="0"/>
              <a:t>A</a:t>
            </a:r>
            <a:r>
              <a:rPr lang="en" sz="2400" dirty="0"/>
              <a:t>cids </a:t>
            </a:r>
            <a:r>
              <a:rPr lang="en" dirty="0"/>
              <a:t>D</a:t>
            </a:r>
            <a:r>
              <a:rPr lang="en" sz="2400" dirty="0"/>
              <a:t>onate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1"/>
          <p:cNvSpPr txBox="1">
            <a:spLocks noGrp="1"/>
          </p:cNvSpPr>
          <p:nvPr>
            <p:ph type="title"/>
          </p:nvPr>
        </p:nvSpPr>
        <p:spPr>
          <a:xfrm>
            <a:off x="1076700" y="248575"/>
            <a:ext cx="6795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Examples</a:t>
            </a:r>
            <a:endParaRPr/>
          </a:p>
        </p:txBody>
      </p:sp>
      <p:sp>
        <p:nvSpPr>
          <p:cNvPr id="295" name="Google Shape;295;p41"/>
          <p:cNvSpPr txBox="1">
            <a:spLocks noGrp="1"/>
          </p:cNvSpPr>
          <p:nvPr>
            <p:ph type="body" idx="1"/>
          </p:nvPr>
        </p:nvSpPr>
        <p:spPr>
          <a:xfrm>
            <a:off x="1167725" y="1839849"/>
            <a:ext cx="6778878" cy="110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 NH</a:t>
            </a:r>
            <a:r>
              <a:rPr lang="en-US" baseline="-25000"/>
              <a:t>3</a:t>
            </a:r>
            <a:r>
              <a:rPr lang="en-US"/>
              <a:t> (aq) + H</a:t>
            </a:r>
            <a:r>
              <a:rPr lang="en-US" baseline="-25000"/>
              <a:t>2</a:t>
            </a:r>
            <a:r>
              <a:rPr lang="en-US"/>
              <a:t>O (l) → NH</a:t>
            </a:r>
            <a:r>
              <a:rPr lang="en-US" baseline="-25000"/>
              <a:t>4</a:t>
            </a:r>
            <a:r>
              <a:rPr lang="en-US" baseline="30000"/>
              <a:t>+</a:t>
            </a:r>
            <a:r>
              <a:rPr lang="en-US"/>
              <a:t>(aq) + OH</a:t>
            </a:r>
            <a:r>
              <a:rPr lang="en-US" baseline="30000"/>
              <a:t>-</a:t>
            </a:r>
            <a:r>
              <a:rPr lang="en-US"/>
              <a:t> (aq)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endParaRPr/>
          </a:p>
        </p:txBody>
      </p:sp>
      <p:sp>
        <p:nvSpPr>
          <p:cNvPr id="296" name="Google Shape;296;p41"/>
          <p:cNvSpPr txBox="1"/>
          <p:nvPr/>
        </p:nvSpPr>
        <p:spPr>
          <a:xfrm>
            <a:off x="2661180" y="1475937"/>
            <a:ext cx="5478267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The H</a:t>
            </a:r>
            <a:r>
              <a:rPr lang="en-US" sz="2400" b="0" i="0" u="none" strike="noStrike" cap="none" baseline="-25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</a:t>
            </a:r>
            <a:r>
              <a:rPr lang="en-US" sz="2400" b="0" i="0" u="none" strike="noStrike" cap="none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 (acid) donates a H</a:t>
            </a:r>
            <a:r>
              <a:rPr lang="en-US" sz="2400" b="0" i="0" u="none" strike="noStrike" cap="none" baseline="30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</a:t>
            </a:r>
            <a:r>
              <a:rPr lang="en-US" sz="2400" b="0" i="0" u="none" strike="noStrike" cap="none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to NH</a:t>
            </a:r>
            <a:r>
              <a:rPr lang="en-US" sz="2400" b="0" i="0" u="none" strike="noStrike" cap="none" baseline="-25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</a:t>
            </a:r>
            <a:endParaRPr sz="2400" b="0" i="0" u="none" strike="noStrike" cap="none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97" name="Google Shape;297;p41"/>
          <p:cNvSpPr txBox="1"/>
          <p:nvPr/>
        </p:nvSpPr>
        <p:spPr>
          <a:xfrm>
            <a:off x="1611103" y="3404925"/>
            <a:ext cx="742715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B0F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The NH</a:t>
            </a:r>
            <a:r>
              <a:rPr lang="en-US" sz="2400" b="0" i="0" u="none" strike="noStrike" cap="none" baseline="-25000">
                <a:solidFill>
                  <a:srgbClr val="00B0F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</a:t>
            </a:r>
            <a:r>
              <a:rPr lang="en-US" sz="2400" b="0" i="0" u="none" strike="noStrike" cap="none">
                <a:solidFill>
                  <a:srgbClr val="00B0F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(base) accepts a H</a:t>
            </a:r>
            <a:r>
              <a:rPr lang="en-US" sz="2400" b="0" i="0" u="none" strike="noStrike" cap="none" baseline="30000">
                <a:solidFill>
                  <a:srgbClr val="00B0F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</a:t>
            </a:r>
            <a:r>
              <a:rPr lang="en-US" sz="2400" b="0" i="0" u="none" strike="noStrike" cap="none">
                <a:solidFill>
                  <a:srgbClr val="00B0F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from water.</a:t>
            </a:r>
            <a:endParaRPr sz="2400" b="0" i="0" u="none" strike="noStrike" cap="none">
              <a:solidFill>
                <a:srgbClr val="00B0F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98" name="Google Shape;298;p41"/>
          <p:cNvSpPr/>
          <p:nvPr/>
        </p:nvSpPr>
        <p:spPr>
          <a:xfrm>
            <a:off x="4557164" y="2016958"/>
            <a:ext cx="851963" cy="782654"/>
          </a:xfrm>
          <a:prstGeom prst="ellipse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1"/>
          <p:cNvSpPr/>
          <p:nvPr/>
        </p:nvSpPr>
        <p:spPr>
          <a:xfrm>
            <a:off x="1257952" y="1917701"/>
            <a:ext cx="850800" cy="925500"/>
          </a:xfrm>
          <a:prstGeom prst="ellipse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0" name="Google Shape;300;p41"/>
          <p:cNvCxnSpPr/>
          <p:nvPr/>
        </p:nvCxnSpPr>
        <p:spPr>
          <a:xfrm>
            <a:off x="5036234" y="2823213"/>
            <a:ext cx="3900" cy="4845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1" name="Google Shape;301;p41"/>
          <p:cNvCxnSpPr/>
          <p:nvPr/>
        </p:nvCxnSpPr>
        <p:spPr>
          <a:xfrm flipH="1">
            <a:off x="1825377" y="3307713"/>
            <a:ext cx="3210857" cy="64946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2" name="Google Shape;302;p41"/>
          <p:cNvCxnSpPr/>
          <p:nvPr/>
        </p:nvCxnSpPr>
        <p:spPr>
          <a:xfrm rot="10800000">
            <a:off x="1803869" y="2850951"/>
            <a:ext cx="7800" cy="5286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03" name="Google Shape;303;p41"/>
          <p:cNvSpPr/>
          <p:nvPr/>
        </p:nvSpPr>
        <p:spPr>
          <a:xfrm>
            <a:off x="2907558" y="1945535"/>
            <a:ext cx="850800" cy="9255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1"/>
          <p:cNvSpPr/>
          <p:nvPr/>
        </p:nvSpPr>
        <p:spPr>
          <a:xfrm>
            <a:off x="6115903" y="1968069"/>
            <a:ext cx="850800" cy="9255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1"/>
          <p:cNvSpPr/>
          <p:nvPr/>
        </p:nvSpPr>
        <p:spPr>
          <a:xfrm>
            <a:off x="1361600" y="4177550"/>
            <a:ext cx="285900" cy="27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1"/>
          <p:cNvSpPr/>
          <p:nvPr/>
        </p:nvSpPr>
        <p:spPr>
          <a:xfrm>
            <a:off x="1611100" y="4177550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1"/>
          <p:cNvSpPr/>
          <p:nvPr/>
        </p:nvSpPr>
        <p:spPr>
          <a:xfrm>
            <a:off x="1361600" y="4399450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1"/>
          <p:cNvSpPr/>
          <p:nvPr/>
        </p:nvSpPr>
        <p:spPr>
          <a:xfrm>
            <a:off x="1125875" y="4177550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41"/>
          <p:cNvSpPr/>
          <p:nvPr/>
        </p:nvSpPr>
        <p:spPr>
          <a:xfrm>
            <a:off x="3304863" y="4329950"/>
            <a:ext cx="285900" cy="27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41"/>
          <p:cNvSpPr/>
          <p:nvPr/>
        </p:nvSpPr>
        <p:spPr>
          <a:xfrm>
            <a:off x="3481363" y="4211550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1"/>
          <p:cNvSpPr/>
          <p:nvPr/>
        </p:nvSpPr>
        <p:spPr>
          <a:xfrm>
            <a:off x="3094338" y="4211538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1"/>
          <p:cNvSpPr/>
          <p:nvPr/>
        </p:nvSpPr>
        <p:spPr>
          <a:xfrm>
            <a:off x="4034225" y="4211550"/>
            <a:ext cx="571500" cy="27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41"/>
          <p:cNvSpPr/>
          <p:nvPr/>
        </p:nvSpPr>
        <p:spPr>
          <a:xfrm>
            <a:off x="4985000" y="4177550"/>
            <a:ext cx="285900" cy="27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41"/>
          <p:cNvSpPr/>
          <p:nvPr/>
        </p:nvSpPr>
        <p:spPr>
          <a:xfrm>
            <a:off x="5234500" y="4177550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41"/>
          <p:cNvSpPr/>
          <p:nvPr/>
        </p:nvSpPr>
        <p:spPr>
          <a:xfrm>
            <a:off x="4985000" y="4399450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41"/>
          <p:cNvSpPr/>
          <p:nvPr/>
        </p:nvSpPr>
        <p:spPr>
          <a:xfrm>
            <a:off x="4749275" y="4177550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1"/>
          <p:cNvSpPr/>
          <p:nvPr/>
        </p:nvSpPr>
        <p:spPr>
          <a:xfrm>
            <a:off x="4985000" y="3970600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1"/>
          <p:cNvSpPr/>
          <p:nvPr/>
        </p:nvSpPr>
        <p:spPr>
          <a:xfrm>
            <a:off x="6404188" y="4236750"/>
            <a:ext cx="285900" cy="27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1"/>
          <p:cNvSpPr/>
          <p:nvPr/>
        </p:nvSpPr>
        <p:spPr>
          <a:xfrm>
            <a:off x="6580688" y="4118350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1"/>
          <p:cNvSpPr txBox="1"/>
          <p:nvPr/>
        </p:nvSpPr>
        <p:spPr>
          <a:xfrm>
            <a:off x="2324775" y="4065450"/>
            <a:ext cx="243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FFFF"/>
                </a:solidFill>
              </a:rPr>
              <a:t>+</a:t>
            </a:r>
            <a:endParaRPr sz="2500">
              <a:solidFill>
                <a:srgbClr val="FFFFFF"/>
              </a:solidFill>
            </a:endParaRPr>
          </a:p>
        </p:txBody>
      </p:sp>
      <p:sp>
        <p:nvSpPr>
          <p:cNvPr id="321" name="Google Shape;321;p41"/>
          <p:cNvSpPr txBox="1"/>
          <p:nvPr/>
        </p:nvSpPr>
        <p:spPr>
          <a:xfrm>
            <a:off x="5840500" y="4065450"/>
            <a:ext cx="243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FFFF"/>
                </a:solidFill>
              </a:rPr>
              <a:t>+</a:t>
            </a:r>
            <a:endParaRPr sz="2500">
              <a:solidFill>
                <a:srgbClr val="FFFFFF"/>
              </a:solidFill>
            </a:endParaRPr>
          </a:p>
        </p:txBody>
      </p:sp>
      <p:sp>
        <p:nvSpPr>
          <p:cNvPr id="322" name="Google Shape;322;p41"/>
          <p:cNvSpPr txBox="1"/>
          <p:nvPr/>
        </p:nvSpPr>
        <p:spPr>
          <a:xfrm>
            <a:off x="4950188" y="390145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23" name="Google Shape;323;p41"/>
          <p:cNvSpPr txBox="1"/>
          <p:nvPr/>
        </p:nvSpPr>
        <p:spPr>
          <a:xfrm>
            <a:off x="6526800" y="40492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24" name="Google Shape;324;p41"/>
          <p:cNvSpPr txBox="1"/>
          <p:nvPr/>
        </p:nvSpPr>
        <p:spPr>
          <a:xfrm>
            <a:off x="4696313" y="4121625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25" name="Google Shape;325;p41"/>
          <p:cNvSpPr txBox="1"/>
          <p:nvPr/>
        </p:nvSpPr>
        <p:spPr>
          <a:xfrm>
            <a:off x="5214038" y="41084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26" name="Google Shape;326;p41"/>
          <p:cNvSpPr txBox="1"/>
          <p:nvPr/>
        </p:nvSpPr>
        <p:spPr>
          <a:xfrm>
            <a:off x="4923238" y="43303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27" name="Google Shape;327;p41"/>
          <p:cNvSpPr txBox="1"/>
          <p:nvPr/>
        </p:nvSpPr>
        <p:spPr>
          <a:xfrm>
            <a:off x="3483438" y="41424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28" name="Google Shape;328;p41"/>
          <p:cNvSpPr txBox="1"/>
          <p:nvPr/>
        </p:nvSpPr>
        <p:spPr>
          <a:xfrm>
            <a:off x="3061575" y="41424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29" name="Google Shape;329;p41"/>
          <p:cNvSpPr txBox="1"/>
          <p:nvPr/>
        </p:nvSpPr>
        <p:spPr>
          <a:xfrm>
            <a:off x="1103750" y="41084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30" name="Google Shape;330;p41"/>
          <p:cNvSpPr txBox="1"/>
          <p:nvPr/>
        </p:nvSpPr>
        <p:spPr>
          <a:xfrm>
            <a:off x="1582600" y="41084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31" name="Google Shape;331;p41"/>
          <p:cNvSpPr txBox="1"/>
          <p:nvPr/>
        </p:nvSpPr>
        <p:spPr>
          <a:xfrm>
            <a:off x="1330675" y="43303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32" name="Google Shape;332;p41"/>
          <p:cNvSpPr txBox="1"/>
          <p:nvPr/>
        </p:nvSpPr>
        <p:spPr>
          <a:xfrm>
            <a:off x="1330675" y="41084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N</a:t>
            </a:r>
            <a:endParaRPr sz="1500" baseline="30000"/>
          </a:p>
        </p:txBody>
      </p:sp>
      <p:sp>
        <p:nvSpPr>
          <p:cNvPr id="333" name="Google Shape;333;p41"/>
          <p:cNvSpPr txBox="1"/>
          <p:nvPr/>
        </p:nvSpPr>
        <p:spPr>
          <a:xfrm>
            <a:off x="4967663" y="4121625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N</a:t>
            </a:r>
            <a:endParaRPr sz="1500" baseline="30000"/>
          </a:p>
        </p:txBody>
      </p:sp>
      <p:sp>
        <p:nvSpPr>
          <p:cNvPr id="334" name="Google Shape;334;p41"/>
          <p:cNvSpPr txBox="1"/>
          <p:nvPr/>
        </p:nvSpPr>
        <p:spPr>
          <a:xfrm>
            <a:off x="3252925" y="42608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O</a:t>
            </a:r>
            <a:endParaRPr sz="1500" baseline="30000"/>
          </a:p>
        </p:txBody>
      </p:sp>
      <p:sp>
        <p:nvSpPr>
          <p:cNvPr id="335" name="Google Shape;335;p41"/>
          <p:cNvSpPr txBox="1"/>
          <p:nvPr/>
        </p:nvSpPr>
        <p:spPr>
          <a:xfrm>
            <a:off x="6331075" y="41676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O</a:t>
            </a:r>
            <a:endParaRPr sz="1500" baseline="30000"/>
          </a:p>
        </p:txBody>
      </p:sp>
    </p:spTree>
    <p:extLst>
      <p:ext uri="{BB962C8B-B14F-4D97-AF65-F5344CB8AC3E}">
        <p14:creationId xmlns:p14="http://schemas.microsoft.com/office/powerpoint/2010/main" val="25988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2792" y="237469"/>
            <a:ext cx="6752715" cy="857250"/>
          </a:xfrm>
        </p:spPr>
        <p:txBody>
          <a:bodyPr>
            <a:normAutofit/>
          </a:bodyPr>
          <a:lstStyle/>
          <a:p>
            <a:r>
              <a:rPr lang="en-US" b="0" dirty="0" err="1" smtClean="0">
                <a:latin typeface="Shadows Into Light" panose="020B0604020202020204" charset="0"/>
              </a:rPr>
              <a:t>Brønsted</a:t>
            </a:r>
            <a:r>
              <a:rPr lang="en-US" b="0" dirty="0" smtClean="0">
                <a:latin typeface="Shadows Into Light" panose="020B0604020202020204" charset="0"/>
                <a:cs typeface="Arial" charset="0"/>
              </a:rPr>
              <a:t>–</a:t>
            </a:r>
            <a:r>
              <a:rPr lang="en-US" b="0" dirty="0" smtClean="0">
                <a:latin typeface="Shadows Into Light" panose="020B0604020202020204" charset="0"/>
              </a:rPr>
              <a:t>Lowry:   </a:t>
            </a:r>
            <a:r>
              <a:rPr lang="en-US" b="0" dirty="0" smtClean="0">
                <a:solidFill>
                  <a:schemeClr val="accent1"/>
                </a:solidFill>
                <a:latin typeface="Shadows Into Light" panose="020B0604020202020204" charset="0"/>
              </a:rPr>
              <a:t>BA</a:t>
            </a:r>
            <a:r>
              <a:rPr lang="en-US" b="0" dirty="0" smtClean="0">
                <a:solidFill>
                  <a:srgbClr val="FF0000"/>
                </a:solidFill>
                <a:latin typeface="Shadows Into Light" panose="020B0604020202020204" charset="0"/>
              </a:rPr>
              <a:t>AD</a:t>
            </a:r>
            <a:endParaRPr lang="en-US" b="0" dirty="0">
              <a:solidFill>
                <a:srgbClr val="FF0000"/>
              </a:solidFill>
              <a:latin typeface="Shadows Into Light" panose="020B060402020202020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54547" y="1502480"/>
            <a:ext cx="8706118" cy="3146794"/>
          </a:xfrm>
        </p:spPr>
        <p:txBody>
          <a:bodyPr>
            <a:normAutofit/>
          </a:bodyPr>
          <a:lstStyle/>
          <a:p>
            <a:pPr marL="596900" lvl="1" indent="0">
              <a:buNone/>
              <a:tabLst>
                <a:tab pos="1456135" algn="l"/>
              </a:tabLst>
            </a:pPr>
            <a:r>
              <a:rPr lang="en-US" sz="3300" u="sng" dirty="0">
                <a:solidFill>
                  <a:srgbClr val="FF0000"/>
                </a:solidFill>
                <a:latin typeface="Shadows Into Light" panose="020B0604020202020204" charset="0"/>
              </a:rPr>
              <a:t>Acid</a:t>
            </a:r>
            <a:r>
              <a:rPr lang="en-US" sz="3300" dirty="0">
                <a:solidFill>
                  <a:srgbClr val="FF0000"/>
                </a:solidFill>
                <a:latin typeface="Shadows Into Light" panose="020B0604020202020204" charset="0"/>
              </a:rPr>
              <a:t>:	</a:t>
            </a:r>
            <a:r>
              <a:rPr lang="en-US" sz="3300" dirty="0">
                <a:latin typeface="Shadows Into Light" panose="020B0604020202020204" charset="0"/>
              </a:rPr>
              <a:t>Proton donor</a:t>
            </a:r>
          </a:p>
          <a:p>
            <a:pPr marL="596900" lvl="1" indent="0">
              <a:buNone/>
              <a:tabLst>
                <a:tab pos="1456135" algn="l"/>
              </a:tabLst>
            </a:pPr>
            <a:r>
              <a:rPr lang="en-US" sz="3300" u="sng" dirty="0">
                <a:solidFill>
                  <a:srgbClr val="00B0F0"/>
                </a:solidFill>
                <a:latin typeface="Shadows Into Light" panose="020B0604020202020204" charset="0"/>
              </a:rPr>
              <a:t>Base</a:t>
            </a:r>
            <a:r>
              <a:rPr lang="en-US" sz="3300" dirty="0">
                <a:solidFill>
                  <a:schemeClr val="accent1"/>
                </a:solidFill>
                <a:latin typeface="Shadows Into Light" panose="020B0604020202020204" charset="0"/>
              </a:rPr>
              <a:t>:</a:t>
            </a:r>
            <a:r>
              <a:rPr lang="en-US" sz="3300" dirty="0">
                <a:latin typeface="Shadows Into Light" panose="020B0604020202020204" charset="0"/>
              </a:rPr>
              <a:t>	Proton acceptor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2204100"/>
            <a:ext cx="491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Protons refer to hydrogen ions.</a:t>
            </a:r>
          </a:p>
        </p:txBody>
      </p:sp>
      <p:sp>
        <p:nvSpPr>
          <p:cNvPr id="5" name="Oval 4"/>
          <p:cNvSpPr/>
          <p:nvPr/>
        </p:nvSpPr>
        <p:spPr>
          <a:xfrm>
            <a:off x="2743200" y="3200400"/>
            <a:ext cx="1314450" cy="12573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Oval 5"/>
          <p:cNvSpPr/>
          <p:nvPr/>
        </p:nvSpPr>
        <p:spPr>
          <a:xfrm>
            <a:off x="3314700" y="371475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Oval 6"/>
          <p:cNvSpPr/>
          <p:nvPr/>
        </p:nvSpPr>
        <p:spPr>
          <a:xfrm>
            <a:off x="3657600" y="3200400"/>
            <a:ext cx="114300" cy="1143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Oval 7"/>
          <p:cNvSpPr/>
          <p:nvPr/>
        </p:nvSpPr>
        <p:spPr>
          <a:xfrm>
            <a:off x="5200650" y="3200400"/>
            <a:ext cx="1314450" cy="12573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/>
          <p:cNvSpPr/>
          <p:nvPr/>
        </p:nvSpPr>
        <p:spPr>
          <a:xfrm>
            <a:off x="5772150" y="371475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TextBox 11"/>
          <p:cNvSpPr txBox="1"/>
          <p:nvPr/>
        </p:nvSpPr>
        <p:spPr>
          <a:xfrm>
            <a:off x="2293244" y="3455433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Shadows Into Light" panose="020B0604020202020204" charset="0"/>
              </a:rPr>
              <a:t>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72249" y="3314700"/>
            <a:ext cx="66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Shadows Into Light" panose="020B0604020202020204" charset="0"/>
              </a:rPr>
              <a:t>H</a:t>
            </a:r>
            <a:r>
              <a:rPr lang="en-US" sz="2400" b="1" baseline="30000" dirty="0">
                <a:solidFill>
                  <a:schemeClr val="bg1"/>
                </a:solidFill>
                <a:latin typeface="Shadows Into Light" panose="020B0604020202020204" charset="0"/>
              </a:rPr>
              <a:t>+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343400" y="3829050"/>
            <a:ext cx="5715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468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171450"/>
            <a:ext cx="6743700" cy="857250"/>
          </a:xfrm>
        </p:spPr>
        <p:txBody>
          <a:bodyPr>
            <a:noAutofit/>
          </a:bodyPr>
          <a:lstStyle/>
          <a:p>
            <a:r>
              <a:rPr lang="en-US" sz="3600" dirty="0"/>
              <a:t>What Happens When an Acid Dissolves in Water?</a:t>
            </a:r>
          </a:p>
        </p:txBody>
      </p:sp>
      <p:pic>
        <p:nvPicPr>
          <p:cNvPr id="7173" name="Picture 5" descr="16_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3360"/>
          <a:stretch>
            <a:fillRect/>
          </a:stretch>
        </p:blipFill>
        <p:spPr>
          <a:xfrm>
            <a:off x="513268" y="1664754"/>
            <a:ext cx="3200400" cy="2737247"/>
          </a:xfrm>
        </p:spPr>
      </p:pic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018207" y="1664754"/>
            <a:ext cx="4816699" cy="319299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Water acts as a </a:t>
            </a:r>
            <a:r>
              <a:rPr lang="en-US" sz="2400" dirty="0" err="1">
                <a:solidFill>
                  <a:schemeClr val="bg1"/>
                </a:solidFill>
              </a:rPr>
              <a:t>Brønsted</a:t>
            </a:r>
            <a:r>
              <a:rPr lang="en-US" sz="2400" dirty="0">
                <a:solidFill>
                  <a:schemeClr val="bg1"/>
                </a:solidFill>
                <a:cs typeface="Arial" charset="0"/>
              </a:rPr>
              <a:t>–</a:t>
            </a:r>
            <a:r>
              <a:rPr lang="en-US" sz="2400" dirty="0">
                <a:solidFill>
                  <a:schemeClr val="bg1"/>
                </a:solidFill>
              </a:rPr>
              <a:t>Lowry base and removes a proton (H</a:t>
            </a:r>
            <a:r>
              <a:rPr lang="en-US" sz="2400" baseline="30000" dirty="0">
                <a:solidFill>
                  <a:schemeClr val="bg1"/>
                </a:solidFill>
              </a:rPr>
              <a:t>+</a:t>
            </a:r>
            <a:r>
              <a:rPr lang="en-US" sz="2400" dirty="0">
                <a:solidFill>
                  <a:schemeClr val="bg1"/>
                </a:solidFill>
              </a:rPr>
              <a:t>) from the acid.</a:t>
            </a:r>
          </a:p>
          <a:p>
            <a:r>
              <a:rPr lang="en-US" sz="2400" dirty="0">
                <a:solidFill>
                  <a:schemeClr val="bg1"/>
                </a:solidFill>
              </a:rPr>
              <a:t>As a result, the conjugate base of the acid and a hydronium ion are formed.</a:t>
            </a:r>
          </a:p>
        </p:txBody>
      </p:sp>
    </p:spTree>
    <p:extLst>
      <p:ext uri="{BB962C8B-B14F-4D97-AF65-F5344CB8AC3E}">
        <p14:creationId xmlns:p14="http://schemas.microsoft.com/office/powerpoint/2010/main" val="104723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43100" y="171450"/>
            <a:ext cx="5543550" cy="857250"/>
          </a:xfrm>
        </p:spPr>
        <p:txBody>
          <a:bodyPr/>
          <a:lstStyle/>
          <a:p>
            <a:r>
              <a:rPr lang="en-US" dirty="0"/>
              <a:t>Conjugate Acids and Bases: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4009" y="1615494"/>
            <a:ext cx="2798740" cy="2750444"/>
          </a:xfrm>
        </p:spPr>
        <p:txBody>
          <a:bodyPr>
            <a:normAutofit fontScale="92500"/>
          </a:bodyPr>
          <a:lstStyle/>
          <a:p>
            <a:pPr marL="139700" indent="0">
              <a:buNone/>
            </a:pPr>
            <a:r>
              <a:rPr lang="en-US" dirty="0" smtClean="0"/>
              <a:t>Reactions </a:t>
            </a:r>
            <a:r>
              <a:rPr lang="en-US" dirty="0"/>
              <a:t>between acids and bases always yield their conjugate bases and acids.</a:t>
            </a:r>
          </a:p>
        </p:txBody>
      </p:sp>
      <p:pic>
        <p:nvPicPr>
          <p:cNvPr id="8197" name="Picture 5" descr="16_03-01U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6448"/>
          <a:stretch>
            <a:fillRect/>
          </a:stretch>
        </p:blipFill>
        <p:spPr>
          <a:xfrm>
            <a:off x="3540885" y="1777285"/>
            <a:ext cx="4800599" cy="2744391"/>
          </a:xfrm>
        </p:spPr>
      </p:pic>
    </p:spTree>
    <p:extLst>
      <p:ext uri="{BB962C8B-B14F-4D97-AF65-F5344CB8AC3E}">
        <p14:creationId xmlns:p14="http://schemas.microsoft.com/office/powerpoint/2010/main" val="590981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hadows Into Light" panose="020B0604020202020204" charset="0"/>
              </a:rPr>
              <a:t>Find the conjugate acid:</a:t>
            </a:r>
            <a:endParaRPr lang="en-US" dirty="0">
              <a:latin typeface="Shadows Into Light" panose="020B060402020202020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Shadows Into Light" panose="020B0604020202020204" charset="0"/>
              </a:rPr>
              <a:t>NH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</a:p>
          <a:p>
            <a:r>
              <a:rPr lang="en-US" sz="2400" dirty="0">
                <a:latin typeface="Shadows Into Light" panose="020B0604020202020204" charset="0"/>
              </a:rPr>
              <a:t>HS</a:t>
            </a:r>
            <a:r>
              <a:rPr lang="en-US" sz="2400" baseline="30000" dirty="0">
                <a:latin typeface="Shadows Into Light" panose="020B0604020202020204" charset="0"/>
              </a:rPr>
              <a:t>-</a:t>
            </a:r>
          </a:p>
          <a:p>
            <a:r>
              <a:rPr lang="en-US" sz="2400" dirty="0">
                <a:latin typeface="Shadows Into Light" panose="020B0604020202020204" charset="0"/>
              </a:rPr>
              <a:t>HSO</a:t>
            </a:r>
            <a:r>
              <a:rPr lang="en-US" sz="2400" baseline="-25000" dirty="0">
                <a:latin typeface="Shadows Into Light" panose="020B0604020202020204" charset="0"/>
              </a:rPr>
              <a:t>4</a:t>
            </a:r>
            <a:r>
              <a:rPr lang="en-US" sz="2400" baseline="30000" dirty="0">
                <a:latin typeface="Shadows Into Light" panose="020B0604020202020204" charset="0"/>
              </a:rPr>
              <a:t>-</a:t>
            </a:r>
          </a:p>
          <a:p>
            <a:r>
              <a:rPr lang="en-US" sz="2400" dirty="0"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PO</a:t>
            </a:r>
            <a:r>
              <a:rPr lang="en-US" sz="2400" baseline="-25000" dirty="0">
                <a:latin typeface="Shadows Into Light" panose="020B0604020202020204" charset="0"/>
              </a:rPr>
              <a:t>4</a:t>
            </a:r>
            <a:r>
              <a:rPr lang="en-US" sz="2400" baseline="30000" dirty="0">
                <a:latin typeface="Shadows Into Light" panose="020B0604020202020204" charset="0"/>
              </a:rPr>
              <a:t>-</a:t>
            </a:r>
          </a:p>
          <a:p>
            <a:endParaRPr lang="en-US" sz="2400" baseline="30000" dirty="0">
              <a:latin typeface="Shadows Into Light" panose="020B0604020202020204" charset="0"/>
            </a:endParaRPr>
          </a:p>
          <a:p>
            <a:r>
              <a:rPr lang="en-US" sz="2400" dirty="0">
                <a:latin typeface="Shadows Into Light" panose="020B0604020202020204" charset="0"/>
              </a:rPr>
              <a:t>Bases gain H+ to become a conjugate acid!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1367" y="1600072"/>
            <a:ext cx="177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hadows Into Light" panose="020B0604020202020204" charset="0"/>
              </a:rPr>
              <a:t>NH</a:t>
            </a:r>
            <a:r>
              <a:rPr lang="en-US" sz="2800" baseline="-25000" dirty="0">
                <a:solidFill>
                  <a:srgbClr val="FF0000"/>
                </a:solidFill>
                <a:latin typeface="Shadows Into Light" panose="020B0604020202020204" charset="0"/>
              </a:rPr>
              <a:t>4</a:t>
            </a:r>
            <a:r>
              <a:rPr lang="en-US" sz="2800" baseline="30000" dirty="0">
                <a:solidFill>
                  <a:srgbClr val="FF0000"/>
                </a:solidFill>
                <a:latin typeface="Shadows Into Light" panose="020B0604020202020204" charset="0"/>
              </a:rPr>
              <a:t>+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1367" y="2003436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S</a:t>
            </a:r>
            <a:endParaRPr lang="en-US" sz="2400" baseline="30000" dirty="0">
              <a:solidFill>
                <a:srgbClr val="FF0000"/>
              </a:solidFill>
              <a:latin typeface="Shadows Into Light" panose="020B0604020202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1367" y="2426800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SO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79511" y="283866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PO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4</a:t>
            </a:r>
            <a:endParaRPr lang="en-US" sz="2400" baseline="30000" dirty="0">
              <a:solidFill>
                <a:srgbClr val="FF0000"/>
              </a:solidFill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78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Objectives</a:t>
            </a:r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Define Arrhenius acids and bases.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Identify general properties of acids and bases.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Determine the products of a neutralization reaction</a:t>
            </a:r>
            <a:r>
              <a:rPr lang="en" dirty="0" smtClean="0"/>
              <a:t>.</a:t>
            </a: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hadows Into Light" panose="020B0604020202020204" charset="0"/>
              </a:rPr>
              <a:t>Find the conjugate base:</a:t>
            </a:r>
            <a:endParaRPr lang="en-US" dirty="0">
              <a:latin typeface="Shadows Into Light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Shadows Into Light" panose="020B0604020202020204" charset="0"/>
              </a:rPr>
              <a:t>HClO</a:t>
            </a:r>
            <a:r>
              <a:rPr lang="en-US" sz="2400" baseline="-25000" dirty="0">
                <a:latin typeface="Shadows Into Light" panose="020B0604020202020204" charset="0"/>
              </a:rPr>
              <a:t>4</a:t>
            </a:r>
          </a:p>
          <a:p>
            <a:r>
              <a:rPr lang="en-US" sz="2400" dirty="0" err="1">
                <a:latin typeface="Shadows Into Light" panose="020B0604020202020204" charset="0"/>
              </a:rPr>
              <a:t>HCl</a:t>
            </a:r>
            <a:endParaRPr lang="en-US" sz="2400" dirty="0">
              <a:latin typeface="Shadows Into Light" panose="020B0604020202020204" charset="0"/>
            </a:endParaRPr>
          </a:p>
          <a:p>
            <a:r>
              <a:rPr lang="en-US" sz="2400" dirty="0"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SO</a:t>
            </a:r>
            <a:r>
              <a:rPr lang="en-US" sz="2400" baseline="-25000" dirty="0">
                <a:latin typeface="Shadows Into Light" panose="020B0604020202020204" charset="0"/>
              </a:rPr>
              <a:t>4</a:t>
            </a:r>
          </a:p>
          <a:p>
            <a:r>
              <a:rPr lang="en-US" sz="2400" dirty="0"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PO</a:t>
            </a:r>
            <a:r>
              <a:rPr lang="en-US" sz="2400" baseline="-25000" dirty="0">
                <a:latin typeface="Shadows Into Light" panose="020B0604020202020204" charset="0"/>
              </a:rPr>
              <a:t>4</a:t>
            </a:r>
          </a:p>
          <a:p>
            <a:endParaRPr lang="en-US" sz="2400" baseline="-25000" dirty="0">
              <a:latin typeface="Shadows Into Light" panose="020B0604020202020204" charset="0"/>
            </a:endParaRPr>
          </a:p>
          <a:p>
            <a:r>
              <a:rPr lang="en-US" sz="2400" dirty="0">
                <a:latin typeface="Shadows Into Light" panose="020B0604020202020204" charset="0"/>
              </a:rPr>
              <a:t>Acids lose H+ to become a conjugate base!</a:t>
            </a:r>
          </a:p>
          <a:p>
            <a:endParaRPr lang="en-US" baseline="-25000" dirty="0">
              <a:latin typeface="Shadows Into Light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9892" y="1525702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Shadows Into Light" panose="020B0604020202020204" charset="0"/>
              </a:rPr>
              <a:t>ClO</a:t>
            </a:r>
            <a:r>
              <a:rPr lang="en-US" sz="2400" baseline="-25000" dirty="0">
                <a:solidFill>
                  <a:srgbClr val="00B0F0"/>
                </a:solidFill>
                <a:latin typeface="Shadows Into Light" panose="020B0604020202020204" charset="0"/>
              </a:rPr>
              <a:t>4</a:t>
            </a:r>
            <a:r>
              <a:rPr lang="en-US" sz="2400" baseline="30000" dirty="0">
                <a:solidFill>
                  <a:srgbClr val="00B0F0"/>
                </a:solidFill>
                <a:latin typeface="Shadows Into Light" panose="020B0604020202020204" charset="0"/>
              </a:rPr>
              <a:t>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9892" y="1929457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Shadows Into Light" panose="020B0604020202020204" charset="0"/>
              </a:rPr>
              <a:t>Cl</a:t>
            </a:r>
            <a:r>
              <a:rPr lang="en-US" sz="2400" baseline="30000" dirty="0">
                <a:solidFill>
                  <a:srgbClr val="00B0F0"/>
                </a:solidFill>
                <a:latin typeface="Shadows Into Light" panose="020B0604020202020204" charset="0"/>
              </a:rPr>
              <a:t>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39892" y="2391122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Shadows Into Light" panose="020B0604020202020204" charset="0"/>
              </a:rPr>
              <a:t>HSO</a:t>
            </a:r>
            <a:r>
              <a:rPr lang="en-US" sz="2400" baseline="-25000" dirty="0">
                <a:solidFill>
                  <a:srgbClr val="00B0F0"/>
                </a:solidFill>
                <a:latin typeface="Shadows Into Light" panose="020B0604020202020204" charset="0"/>
              </a:rPr>
              <a:t>4</a:t>
            </a:r>
            <a:r>
              <a:rPr lang="en-US" sz="2400" baseline="30000" dirty="0">
                <a:solidFill>
                  <a:srgbClr val="00B0F0"/>
                </a:solidFill>
                <a:latin typeface="Shadows Into Light" panose="020B0604020202020204" charset="0"/>
              </a:rPr>
              <a:t>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27013" y="2852787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solidFill>
                  <a:srgbClr val="00B0F0"/>
                </a:solidFill>
                <a:latin typeface="Shadows Into Light" panose="020B0604020202020204" charset="0"/>
              </a:rPr>
              <a:t>2</a:t>
            </a:r>
            <a:r>
              <a:rPr lang="en-US" sz="2400" dirty="0">
                <a:solidFill>
                  <a:srgbClr val="00B0F0"/>
                </a:solidFill>
                <a:latin typeface="Shadows Into Light" panose="020B0604020202020204" charset="0"/>
              </a:rPr>
              <a:t>PO</a:t>
            </a:r>
            <a:r>
              <a:rPr lang="en-US" sz="2400" baseline="-25000" dirty="0">
                <a:solidFill>
                  <a:srgbClr val="00B0F0"/>
                </a:solidFill>
                <a:latin typeface="Shadows Into Light" panose="020B0604020202020204" charset="0"/>
              </a:rPr>
              <a:t>4</a:t>
            </a:r>
            <a:r>
              <a:rPr lang="en-US" sz="2400" baseline="30000" dirty="0">
                <a:solidFill>
                  <a:srgbClr val="00B0F0"/>
                </a:solidFill>
                <a:latin typeface="Shadows Into Light" panose="020B060402020202020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3931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>
            <a:spLocks noGrp="1"/>
          </p:cNvSpPr>
          <p:nvPr>
            <p:ph type="title"/>
          </p:nvPr>
        </p:nvSpPr>
        <p:spPr>
          <a:xfrm>
            <a:off x="987850" y="2166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Amphiprotic</a:t>
            </a:r>
            <a:endParaRPr/>
          </a:p>
        </p:txBody>
      </p:sp>
      <p:sp>
        <p:nvSpPr>
          <p:cNvPr id="190" name="Google Shape;190;p29"/>
          <p:cNvSpPr txBox="1">
            <a:spLocks noGrp="1"/>
          </p:cNvSpPr>
          <p:nvPr>
            <p:ph type="body" idx="1"/>
          </p:nvPr>
        </p:nvSpPr>
        <p:spPr>
          <a:xfrm>
            <a:off x="311701" y="1495975"/>
            <a:ext cx="5239094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An amphoteric substance that is able to act as an acid and a base. So it can donate OR accept a proton.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Examples: H</a:t>
            </a:r>
            <a:r>
              <a:rPr lang="en" sz="2400" baseline="-25000" dirty="0"/>
              <a:t>2</a:t>
            </a:r>
            <a:r>
              <a:rPr lang="en" sz="2400" dirty="0"/>
              <a:t>O, HSO</a:t>
            </a:r>
            <a:r>
              <a:rPr lang="en" sz="2400" baseline="-25000" dirty="0"/>
              <a:t>4</a:t>
            </a:r>
            <a:r>
              <a:rPr lang="en" sz="2400" baseline="30000" dirty="0"/>
              <a:t>-</a:t>
            </a:r>
            <a:r>
              <a:rPr lang="en" sz="2400" dirty="0"/>
              <a:t>, </a:t>
            </a:r>
            <a:r>
              <a:rPr lang="en" sz="2400" dirty="0" smtClean="0"/>
              <a:t>HCO</a:t>
            </a:r>
            <a:r>
              <a:rPr lang="en" sz="2400" baseline="-25000" dirty="0" smtClean="0"/>
              <a:t>3</a:t>
            </a:r>
            <a:r>
              <a:rPr lang="en" sz="2400" baseline="30000" dirty="0" smtClean="0"/>
              <a:t>-</a:t>
            </a:r>
          </a:p>
          <a:p>
            <a:r>
              <a:rPr lang="en-US" sz="2400" dirty="0"/>
              <a:t>These all have hydrogen ions to donate and a negative charge.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  <p:pic>
        <p:nvPicPr>
          <p:cNvPr id="4" name="Picture 2" descr="Image result for amphibi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217" y="2180203"/>
            <a:ext cx="2808101" cy="19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2"/>
          <p:cNvSpPr txBox="1">
            <a:spLocks noGrp="1"/>
          </p:cNvSpPr>
          <p:nvPr>
            <p:ph type="title"/>
          </p:nvPr>
        </p:nvSpPr>
        <p:spPr>
          <a:xfrm>
            <a:off x="986800" y="300275"/>
            <a:ext cx="6795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   Acid</a:t>
            </a:r>
            <a:endParaRPr/>
          </a:p>
        </p:txBody>
      </p:sp>
      <p:sp>
        <p:nvSpPr>
          <p:cNvPr id="444" name="Google Shape;444;p52"/>
          <p:cNvSpPr txBox="1">
            <a:spLocks noGrp="1"/>
          </p:cNvSpPr>
          <p:nvPr>
            <p:ph type="body" idx="1"/>
          </p:nvPr>
        </p:nvSpPr>
        <p:spPr>
          <a:xfrm>
            <a:off x="335600" y="1547175"/>
            <a:ext cx="37878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>
                <a:solidFill>
                  <a:srgbClr val="FF0000"/>
                </a:solidFill>
              </a:rPr>
              <a:t>Arrhenius</a:t>
            </a:r>
            <a:endParaRPr sz="2800">
              <a:solidFill>
                <a:srgbClr val="FF0000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>
                <a:solidFill>
                  <a:srgbClr val="FF0000"/>
                </a:solidFill>
              </a:rPr>
              <a:t>H</a:t>
            </a:r>
            <a:r>
              <a:rPr lang="en-US" sz="2800" baseline="30000">
                <a:solidFill>
                  <a:srgbClr val="FF0000"/>
                </a:solidFill>
              </a:rPr>
              <a:t>+ </a:t>
            </a:r>
            <a:r>
              <a:rPr lang="en-US" sz="2800">
                <a:solidFill>
                  <a:srgbClr val="FF0000"/>
                </a:solidFill>
              </a:rPr>
              <a:t>in H</a:t>
            </a:r>
            <a:r>
              <a:rPr lang="en-US" sz="2800" baseline="-25000">
                <a:solidFill>
                  <a:srgbClr val="FF0000"/>
                </a:solidFill>
              </a:rPr>
              <a:t>2</a:t>
            </a:r>
            <a:r>
              <a:rPr lang="en-US" sz="2800">
                <a:solidFill>
                  <a:srgbClr val="FF0000"/>
                </a:solidFill>
              </a:rPr>
              <a:t>O</a:t>
            </a:r>
            <a:endParaRPr sz="28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>
                <a:solidFill>
                  <a:srgbClr val="FF0000"/>
                </a:solidFill>
              </a:rPr>
              <a:t>Bronsted Lowry</a:t>
            </a:r>
            <a:endParaRPr sz="28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>
                <a:solidFill>
                  <a:srgbClr val="FF0000"/>
                </a:solidFill>
              </a:rPr>
              <a:t>	H</a:t>
            </a:r>
            <a:r>
              <a:rPr lang="en-US" sz="2800" baseline="30000">
                <a:solidFill>
                  <a:srgbClr val="FF0000"/>
                </a:solidFill>
              </a:rPr>
              <a:t>+</a:t>
            </a:r>
            <a:r>
              <a:rPr lang="en-US" sz="2800">
                <a:solidFill>
                  <a:srgbClr val="FF0000"/>
                </a:solidFill>
              </a:rPr>
              <a:t> donor</a:t>
            </a:r>
            <a:endParaRPr sz="2800">
              <a:solidFill>
                <a:srgbClr val="FF0000"/>
              </a:solidFill>
            </a:endParaRPr>
          </a:p>
        </p:txBody>
      </p:sp>
      <p:cxnSp>
        <p:nvCxnSpPr>
          <p:cNvPr id="445" name="Google Shape;445;p52"/>
          <p:cNvCxnSpPr/>
          <p:nvPr/>
        </p:nvCxnSpPr>
        <p:spPr>
          <a:xfrm>
            <a:off x="4299600" y="1547175"/>
            <a:ext cx="15900" cy="324240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6" name="Google Shape;446;p52"/>
          <p:cNvSpPr txBox="1">
            <a:spLocks noGrp="1"/>
          </p:cNvSpPr>
          <p:nvPr>
            <p:ph type="body" idx="1"/>
          </p:nvPr>
        </p:nvSpPr>
        <p:spPr>
          <a:xfrm>
            <a:off x="4494625" y="1515025"/>
            <a:ext cx="37878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00B0F0"/>
                </a:solidFill>
              </a:rPr>
              <a:t>Arrhenius</a:t>
            </a:r>
            <a:endParaRPr sz="2800">
              <a:solidFill>
                <a:srgbClr val="00B0F0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>
                <a:solidFill>
                  <a:srgbClr val="00B0F0"/>
                </a:solidFill>
              </a:rPr>
              <a:t>OH</a:t>
            </a:r>
            <a:r>
              <a:rPr lang="en-US" sz="2800" baseline="30000">
                <a:solidFill>
                  <a:srgbClr val="00B0F0"/>
                </a:solidFill>
              </a:rPr>
              <a:t>- </a:t>
            </a:r>
            <a:r>
              <a:rPr lang="en-US" sz="2800">
                <a:solidFill>
                  <a:srgbClr val="00B0F0"/>
                </a:solidFill>
              </a:rPr>
              <a:t>in H</a:t>
            </a:r>
            <a:r>
              <a:rPr lang="en-US" sz="2800" baseline="-25000">
                <a:solidFill>
                  <a:srgbClr val="00B0F0"/>
                </a:solidFill>
              </a:rPr>
              <a:t>2</a:t>
            </a:r>
            <a:r>
              <a:rPr lang="en-US" sz="2800">
                <a:solidFill>
                  <a:srgbClr val="00B0F0"/>
                </a:solidFill>
              </a:rPr>
              <a:t>O</a:t>
            </a:r>
            <a:endParaRPr sz="2800">
              <a:solidFill>
                <a:srgbClr val="00B0F0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>
              <a:solidFill>
                <a:srgbClr val="00B0F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>
              <a:solidFill>
                <a:srgbClr val="00B0F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>
                <a:solidFill>
                  <a:srgbClr val="00B0F0"/>
                </a:solidFill>
              </a:rPr>
              <a:t>Bronsted Lowry</a:t>
            </a:r>
            <a:endParaRPr sz="2800">
              <a:solidFill>
                <a:srgbClr val="00B0F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00B0F0"/>
                </a:solidFill>
              </a:rPr>
              <a:t>	H</a:t>
            </a:r>
            <a:r>
              <a:rPr lang="en-US" sz="2800" baseline="30000">
                <a:solidFill>
                  <a:srgbClr val="00B0F0"/>
                </a:solidFill>
              </a:rPr>
              <a:t>+</a:t>
            </a:r>
            <a:r>
              <a:rPr lang="en-US" sz="2800">
                <a:solidFill>
                  <a:srgbClr val="00B0F0"/>
                </a:solidFill>
              </a:rPr>
              <a:t> acceptor</a:t>
            </a:r>
            <a:endParaRPr sz="2800">
              <a:solidFill>
                <a:srgbClr val="00B0F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endParaRPr/>
          </a:p>
        </p:txBody>
      </p:sp>
      <p:sp>
        <p:nvSpPr>
          <p:cNvPr id="447" name="Google Shape;447;p52"/>
          <p:cNvSpPr txBox="1">
            <a:spLocks noGrp="1"/>
          </p:cNvSpPr>
          <p:nvPr>
            <p:ph type="title"/>
          </p:nvPr>
        </p:nvSpPr>
        <p:spPr>
          <a:xfrm>
            <a:off x="4315500" y="300275"/>
            <a:ext cx="6795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    Base</a:t>
            </a:r>
            <a:endParaRPr/>
          </a:p>
        </p:txBody>
      </p:sp>
      <p:grpSp>
        <p:nvGrpSpPr>
          <p:cNvPr id="448" name="Google Shape;448;p52"/>
          <p:cNvGrpSpPr/>
          <p:nvPr/>
        </p:nvGrpSpPr>
        <p:grpSpPr>
          <a:xfrm>
            <a:off x="773225" y="4174900"/>
            <a:ext cx="525600" cy="400200"/>
            <a:chOff x="437125" y="2334425"/>
            <a:chExt cx="525600" cy="400200"/>
          </a:xfrm>
        </p:grpSpPr>
        <p:sp>
          <p:nvSpPr>
            <p:cNvPr id="449" name="Google Shape;449;p52"/>
            <p:cNvSpPr/>
            <p:nvPr/>
          </p:nvSpPr>
          <p:spPr>
            <a:xfrm>
              <a:off x="437125" y="2336975"/>
              <a:ext cx="378300" cy="3951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52"/>
            <p:cNvSpPr txBox="1"/>
            <p:nvPr/>
          </p:nvSpPr>
          <p:spPr>
            <a:xfrm>
              <a:off x="437125" y="2334425"/>
              <a:ext cx="525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</a:t>
              </a:r>
              <a:r>
                <a:rPr kumimoji="0" lang="en-US" sz="14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+</a:t>
              </a:r>
              <a:endParaRPr kumimoji="0" sz="14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52"/>
          <p:cNvGrpSpPr/>
          <p:nvPr/>
        </p:nvGrpSpPr>
        <p:grpSpPr>
          <a:xfrm>
            <a:off x="4942975" y="4174900"/>
            <a:ext cx="525600" cy="400200"/>
            <a:chOff x="437125" y="2334425"/>
            <a:chExt cx="525600" cy="400200"/>
          </a:xfrm>
        </p:grpSpPr>
        <p:sp>
          <p:nvSpPr>
            <p:cNvPr id="452" name="Google Shape;452;p52"/>
            <p:cNvSpPr/>
            <p:nvPr/>
          </p:nvSpPr>
          <p:spPr>
            <a:xfrm>
              <a:off x="437125" y="2336975"/>
              <a:ext cx="378300" cy="3951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52"/>
            <p:cNvSpPr txBox="1"/>
            <p:nvPr/>
          </p:nvSpPr>
          <p:spPr>
            <a:xfrm>
              <a:off x="437125" y="2334425"/>
              <a:ext cx="525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</a:t>
              </a:r>
              <a:r>
                <a:rPr kumimoji="0" lang="en-US" sz="14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+</a:t>
              </a:r>
              <a:endParaRPr kumimoji="0" sz="14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54" name="Google Shape;45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5475" y="1547175"/>
            <a:ext cx="1114425" cy="1802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8450" y="1547175"/>
            <a:ext cx="923982" cy="1802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58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You Should Be Able To…</a:t>
            </a:r>
            <a:endParaRPr dirty="0"/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Define Bronsted Lowry acids and bases.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Compare Arrhenius and Bronsted Lowry acids and bases.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Define amphiprotic substances</a:t>
            </a:r>
            <a:r>
              <a:rPr lang="en" dirty="0" smtClean="0"/>
              <a:t>.</a:t>
            </a: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-US" dirty="0" smtClean="0"/>
              <a:t>C</a:t>
            </a:r>
            <a:r>
              <a:rPr lang="en" dirty="0" smtClean="0"/>
              <a:t>ompare stength and concentration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520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Strength and Concentration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101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Objectives:</a:t>
            </a:r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-US" dirty="0" smtClean="0"/>
              <a:t>C</a:t>
            </a:r>
            <a:r>
              <a:rPr lang="en" dirty="0" smtClean="0"/>
              <a:t>ompare stength and concentration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459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Shadows Into Light" panose="020B0604020202020204" charset="0"/>
              </a:rPr>
              <a:t>Strong acids and bases are completely dissociated in water to make a lot of H</a:t>
            </a:r>
            <a:r>
              <a:rPr lang="en-US" sz="2400" baseline="30000" dirty="0" smtClean="0">
                <a:latin typeface="Shadows Into Light" panose="020B0604020202020204" charset="0"/>
              </a:rPr>
              <a:t>+ </a:t>
            </a:r>
            <a:r>
              <a:rPr lang="en-US" sz="2400" dirty="0" smtClean="0">
                <a:latin typeface="Shadows Into Light" panose="020B0604020202020204" charset="0"/>
              </a:rPr>
              <a:t>or </a:t>
            </a:r>
            <a:r>
              <a:rPr lang="en-US" sz="2400" dirty="0">
                <a:latin typeface="Shadows Into Light" panose="020B0604020202020204" charset="0"/>
              </a:rPr>
              <a:t>OH</a:t>
            </a:r>
            <a:r>
              <a:rPr lang="en-US" sz="2400" baseline="30000" dirty="0">
                <a:latin typeface="Shadows Into Light" panose="020B0604020202020204" charset="0"/>
              </a:rPr>
              <a:t>-</a:t>
            </a:r>
            <a:r>
              <a:rPr lang="en-US" sz="2400" dirty="0">
                <a:latin typeface="Shadows Into Light" panose="020B0604020202020204" charset="0"/>
              </a:rPr>
              <a:t>. These create normal </a:t>
            </a:r>
            <a:r>
              <a:rPr lang="en-US" sz="2400" dirty="0" smtClean="0">
                <a:latin typeface="Shadows Into Light" panose="020B0604020202020204" charset="0"/>
              </a:rPr>
              <a:t>neutralization </a:t>
            </a:r>
            <a:r>
              <a:rPr lang="en-US" sz="2400" dirty="0">
                <a:latin typeface="Shadows Into Light" panose="020B0604020202020204" charset="0"/>
              </a:rPr>
              <a:t>reactions.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Shadows Into Light" panose="020B0604020202020204" charset="0"/>
              </a:rPr>
              <a:t>Weak acids and bases only dissociate partially in water to make a small amount of H</a:t>
            </a:r>
            <a:r>
              <a:rPr lang="en-US" sz="2400" baseline="30000" dirty="0" smtClean="0">
                <a:latin typeface="Shadows Into Light" panose="020B0604020202020204" charset="0"/>
              </a:rPr>
              <a:t>+ </a:t>
            </a:r>
            <a:r>
              <a:rPr lang="en-US" sz="2400" dirty="0" smtClean="0">
                <a:latin typeface="Shadows Into Light" panose="020B0604020202020204" charset="0"/>
              </a:rPr>
              <a:t>or </a:t>
            </a:r>
            <a:r>
              <a:rPr lang="en-US" sz="2400" dirty="0">
                <a:latin typeface="Shadows Into Light" panose="020B0604020202020204" charset="0"/>
              </a:rPr>
              <a:t>OH</a:t>
            </a:r>
            <a:r>
              <a:rPr lang="en-US" sz="2400" baseline="30000" dirty="0">
                <a:latin typeface="Shadows Into Light" panose="020B0604020202020204" charset="0"/>
              </a:rPr>
              <a:t>-</a:t>
            </a:r>
            <a:r>
              <a:rPr lang="en-US" sz="2400" dirty="0">
                <a:latin typeface="Shadows Into Light" panose="020B0604020202020204" charset="0"/>
              </a:rPr>
              <a:t>. </a:t>
            </a:r>
            <a:endParaRPr lang="en-US" sz="2400" dirty="0" smtClean="0">
              <a:latin typeface="Shadows Into Light" panose="020B0604020202020204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  <a:latin typeface="Shadows Into Light" panose="020B0604020202020204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tx2"/>
                </a:solidFill>
                <a:latin typeface="Shadows Into Light" panose="020B0604020202020204" charset="0"/>
              </a:rPr>
              <a:t>How </a:t>
            </a:r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is strength different from concentration?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hadows Into Light" panose="020B0604020202020204" charset="0"/>
              </a:rPr>
              <a:t>Acid and Base Strength</a:t>
            </a:r>
          </a:p>
        </p:txBody>
      </p:sp>
    </p:spTree>
    <p:extLst>
      <p:ext uri="{BB962C8B-B14F-4D97-AF65-F5344CB8AC3E}">
        <p14:creationId xmlns:p14="http://schemas.microsoft.com/office/powerpoint/2010/main" val="1935234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>
            <a:spLocks noGrp="1"/>
          </p:cNvSpPr>
          <p:nvPr>
            <p:ph type="title"/>
          </p:nvPr>
        </p:nvSpPr>
        <p:spPr>
          <a:xfrm>
            <a:off x="1080350" y="25880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Strength vs. Concentration</a:t>
            </a:r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 dirty="0"/>
              <a:t>Concentration</a:t>
            </a:r>
            <a:r>
              <a:rPr lang="en" sz="2400" dirty="0"/>
              <a:t> is measured in molarity. </a:t>
            </a:r>
            <a:r>
              <a:rPr lang="en" sz="2400" dirty="0" smtClean="0"/>
              <a:t>(Molarity=mol/L) 1M and higher is considered concentrated.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u="sng" dirty="0" smtClean="0"/>
              <a:t>Strength</a:t>
            </a:r>
            <a:r>
              <a:rPr lang="en" sz="2400" dirty="0" smtClean="0"/>
              <a:t> </a:t>
            </a:r>
            <a:r>
              <a:rPr lang="en" sz="2400" dirty="0"/>
              <a:t>refers to the ability of the acid or base to dissociate into its ions.</a:t>
            </a:r>
            <a:endParaRPr sz="2400" dirty="0"/>
          </a:p>
        </p:txBody>
      </p:sp>
      <p:pic>
        <p:nvPicPr>
          <p:cNvPr id="211" name="Google Shape;211;p32" descr="Image result for acid strength v concentrat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3561" y="3138175"/>
            <a:ext cx="3847675" cy="152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Acids and Bases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sz="2400" dirty="0" smtClean="0"/>
              <a:t>Strong Acids: </a:t>
            </a:r>
            <a:r>
              <a:rPr lang="en-US" sz="2400" dirty="0" err="1" smtClean="0">
                <a:solidFill>
                  <a:srgbClr val="FF0000"/>
                </a:solidFill>
              </a:rPr>
              <a:t>HCl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</a:rPr>
              <a:t>HBr</a:t>
            </a:r>
            <a:r>
              <a:rPr lang="en-US" sz="2400" dirty="0" smtClean="0">
                <a:solidFill>
                  <a:srgbClr val="FF0000"/>
                </a:solidFill>
              </a:rPr>
              <a:t>, HI, HNO</a:t>
            </a:r>
            <a:r>
              <a:rPr lang="en-US" sz="2400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, HClO</a:t>
            </a:r>
            <a:r>
              <a:rPr lang="en-US" sz="2400" baseline="-25000" dirty="0" smtClean="0">
                <a:solidFill>
                  <a:srgbClr val="FF0000"/>
                </a:solidFill>
              </a:rPr>
              <a:t>4</a:t>
            </a:r>
            <a:r>
              <a:rPr lang="en-US" sz="2400" dirty="0" smtClean="0">
                <a:solidFill>
                  <a:srgbClr val="FF0000"/>
                </a:solidFill>
              </a:rPr>
              <a:t>, H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SO</a:t>
            </a:r>
            <a:r>
              <a:rPr lang="en-US" sz="2400" baseline="-25000" dirty="0" smtClean="0">
                <a:solidFill>
                  <a:srgbClr val="FF0000"/>
                </a:solidFill>
              </a:rPr>
              <a:t>4</a:t>
            </a:r>
            <a:r>
              <a:rPr lang="en-US" sz="2400" dirty="0" smtClean="0">
                <a:solidFill>
                  <a:srgbClr val="FF0000"/>
                </a:solidFill>
              </a:rPr>
              <a:t>, H</a:t>
            </a:r>
            <a:r>
              <a:rPr lang="en-US" sz="2400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PO</a:t>
            </a:r>
            <a:r>
              <a:rPr lang="en-US" sz="2400" baseline="-25000" dirty="0" smtClean="0">
                <a:solidFill>
                  <a:srgbClr val="FF0000"/>
                </a:solidFill>
              </a:rPr>
              <a:t>4</a:t>
            </a:r>
          </a:p>
          <a:p>
            <a:pPr lvl="1"/>
            <a:r>
              <a:rPr lang="en-US" sz="2400" dirty="0" smtClean="0"/>
              <a:t>Lose 100% of their H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ions to conduct electricity and react strongly.</a:t>
            </a:r>
          </a:p>
          <a:p>
            <a:pPr marL="139700" indent="0">
              <a:buNone/>
            </a:pPr>
            <a:r>
              <a:rPr lang="en-US" sz="2400" dirty="0" smtClean="0"/>
              <a:t>Strong Bases: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</a:rPr>
              <a:t>LiOH</a:t>
            </a:r>
            <a:r>
              <a:rPr lang="en-US" sz="2400" dirty="0" smtClean="0">
                <a:solidFill>
                  <a:srgbClr val="00B0F0"/>
                </a:solidFill>
              </a:rPr>
              <a:t>, NaOH, KOH, </a:t>
            </a:r>
            <a:r>
              <a:rPr lang="en-US" sz="2400" dirty="0" err="1" smtClean="0">
                <a:solidFill>
                  <a:srgbClr val="00B0F0"/>
                </a:solidFill>
              </a:rPr>
              <a:t>RbOH</a:t>
            </a:r>
            <a:r>
              <a:rPr lang="en-US" sz="2400" dirty="0" smtClean="0">
                <a:solidFill>
                  <a:srgbClr val="00B0F0"/>
                </a:solidFill>
              </a:rPr>
              <a:t>, </a:t>
            </a:r>
            <a:r>
              <a:rPr lang="en-US" sz="2400" dirty="0" err="1" smtClean="0">
                <a:solidFill>
                  <a:srgbClr val="00B0F0"/>
                </a:solidFill>
              </a:rPr>
              <a:t>CsOH</a:t>
            </a:r>
            <a:r>
              <a:rPr lang="en-US" sz="2400" dirty="0" smtClean="0">
                <a:solidFill>
                  <a:srgbClr val="00B0F0"/>
                </a:solidFill>
              </a:rPr>
              <a:t>, Ca(OH)</a:t>
            </a:r>
            <a:r>
              <a:rPr lang="en-US" sz="2400" baseline="-25000" dirty="0" smtClean="0">
                <a:solidFill>
                  <a:srgbClr val="00B0F0"/>
                </a:solidFill>
              </a:rPr>
              <a:t>2</a:t>
            </a:r>
            <a:r>
              <a:rPr lang="en-US" sz="2400" dirty="0" smtClean="0">
                <a:solidFill>
                  <a:srgbClr val="00B0F0"/>
                </a:solidFill>
              </a:rPr>
              <a:t>, Ba(OH)</a:t>
            </a:r>
            <a:r>
              <a:rPr lang="en-US" sz="2400" baseline="-25000" dirty="0" smtClean="0">
                <a:solidFill>
                  <a:srgbClr val="00B0F0"/>
                </a:solidFill>
              </a:rPr>
              <a:t>2</a:t>
            </a:r>
          </a:p>
          <a:p>
            <a:pPr lvl="1"/>
            <a:r>
              <a:rPr lang="en-US" sz="2400" dirty="0"/>
              <a:t>Lose 100% of their </a:t>
            </a:r>
            <a:r>
              <a:rPr lang="en-US" sz="2400" dirty="0" smtClean="0"/>
              <a:t>OH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</a:t>
            </a:r>
            <a:r>
              <a:rPr lang="en-US" sz="2400" dirty="0"/>
              <a:t>ions to conduct electricity and react strongly.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648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Acids react with metals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 smtClean="0"/>
              <a:t>Strong acids produced more H</a:t>
            </a:r>
            <a:r>
              <a:rPr lang="en-US" baseline="-25000" dirty="0" smtClean="0"/>
              <a:t>2</a:t>
            </a:r>
            <a:r>
              <a:rPr lang="en-US" dirty="0" smtClean="0"/>
              <a:t> than weak acids when they react with the same metal.</a:t>
            </a:r>
            <a:endParaRPr lang="en-US" dirty="0"/>
          </a:p>
        </p:txBody>
      </p:sp>
      <p:pic>
        <p:nvPicPr>
          <p:cNvPr id="4" name="Picture 2" descr="Image result for acid plus me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95" y="2917922"/>
            <a:ext cx="3633760" cy="1816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Google Shape;50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9432" y="2673152"/>
            <a:ext cx="2670525" cy="2061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50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Electrolytes</a:t>
            </a:r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347730" y="1469588"/>
            <a:ext cx="4765183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 electrolyte is a substance that when dissolved in water </a:t>
            </a:r>
            <a:r>
              <a:rPr lang="en" dirty="0" smtClean="0"/>
              <a:t>produces ions capable of conducting electricity.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EX. NaCl → Na</a:t>
            </a:r>
            <a:r>
              <a:rPr lang="en" baseline="30000" dirty="0"/>
              <a:t>+ </a:t>
            </a:r>
            <a:r>
              <a:rPr lang="en" dirty="0"/>
              <a:t>+ </a:t>
            </a:r>
            <a:r>
              <a:rPr lang="en" dirty="0" smtClean="0"/>
              <a:t>Cl</a:t>
            </a:r>
            <a:r>
              <a:rPr lang="en" baseline="30000" dirty="0" smtClean="0"/>
              <a:t>-</a:t>
            </a:r>
            <a:endParaRPr dirty="0"/>
          </a:p>
        </p:txBody>
      </p:sp>
      <p:pic>
        <p:nvPicPr>
          <p:cNvPr id="4" name="Google Shape;1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0338" y="1685388"/>
            <a:ext cx="3464099" cy="2577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>
            <a:spLocks noGrp="1"/>
          </p:cNvSpPr>
          <p:nvPr>
            <p:ph type="title"/>
          </p:nvPr>
        </p:nvSpPr>
        <p:spPr>
          <a:xfrm>
            <a:off x="922400" y="28497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Electrolytes &amp; Conductivity</a:t>
            </a:r>
            <a:endParaRPr/>
          </a:p>
        </p:txBody>
      </p:sp>
      <p:pic>
        <p:nvPicPr>
          <p:cNvPr id="218" name="Google Shape;218;p33" descr="Image result for electrolyte conductivity"/>
          <p:cNvPicPr preferRelativeResize="0"/>
          <p:nvPr/>
        </p:nvPicPr>
        <p:blipFill rotWithShape="1">
          <a:blip r:embed="rId3">
            <a:alphaModFix/>
          </a:blip>
          <a:srcRect t="6161" b="6318"/>
          <a:stretch/>
        </p:blipFill>
        <p:spPr>
          <a:xfrm>
            <a:off x="1136291" y="1448762"/>
            <a:ext cx="6871409" cy="337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3"/>
          <p:cNvSpPr txBox="1"/>
          <p:nvPr/>
        </p:nvSpPr>
        <p:spPr>
          <a:xfrm>
            <a:off x="4529250" y="4407075"/>
            <a:ext cx="589500" cy="29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HCl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sz="2400" dirty="0" smtClean="0">
                <a:latin typeface="Shadows Into Light" panose="020B0604020202020204" charset="0"/>
              </a:rPr>
              <a:t>For each decided if they are weak or strong, and dilute or concentrated.</a:t>
            </a:r>
          </a:p>
          <a:p>
            <a:pPr marL="139700" indent="0">
              <a:buNone/>
            </a:pPr>
            <a:endParaRPr lang="en-US" sz="2400" dirty="0">
              <a:latin typeface="Shadows Into Light" panose="020B0604020202020204" charset="0"/>
            </a:endParaRPr>
          </a:p>
          <a:p>
            <a:pPr marL="139700" indent="0">
              <a:buNone/>
            </a:pPr>
            <a:endParaRPr lang="en-US" sz="2400" dirty="0" smtClean="0">
              <a:latin typeface="Shadows Into Light" panose="020B0604020202020204" charset="0"/>
            </a:endParaRPr>
          </a:p>
          <a:p>
            <a:pPr marL="139700" indent="0">
              <a:buNone/>
            </a:pPr>
            <a:endParaRPr lang="en-US" sz="2400" dirty="0">
              <a:latin typeface="Shadows Into Light" panose="020B0604020202020204" charset="0"/>
            </a:endParaRPr>
          </a:p>
          <a:p>
            <a:pPr marL="139700" indent="0">
              <a:buNone/>
            </a:pPr>
            <a:endParaRPr lang="en-US" sz="2400" dirty="0" smtClean="0">
              <a:latin typeface="Shadows Into Light" panose="020B0604020202020204" charset="0"/>
            </a:endParaRPr>
          </a:p>
          <a:p>
            <a:pPr marL="139700" indent="0">
              <a:buNone/>
            </a:pPr>
            <a:r>
              <a:rPr lang="en-US" sz="2400" dirty="0">
                <a:latin typeface="Shadows Into Light" panose="020B0604020202020204" charset="0"/>
              </a:rPr>
              <a:t> </a:t>
            </a:r>
            <a:r>
              <a:rPr lang="en-US" sz="2400" dirty="0" smtClean="0">
                <a:latin typeface="Shadows Into Light" panose="020B0604020202020204" charset="0"/>
              </a:rPr>
              <a:t>   1.50M </a:t>
            </a:r>
            <a:r>
              <a:rPr lang="en-US" sz="2400" dirty="0" err="1" smtClean="0">
                <a:latin typeface="Shadows Into Light" panose="020B0604020202020204" charset="0"/>
              </a:rPr>
              <a:t>HCl</a:t>
            </a:r>
            <a:r>
              <a:rPr lang="en-US" sz="2400" dirty="0" smtClean="0">
                <a:latin typeface="Shadows Into Light" panose="020B0604020202020204" charset="0"/>
              </a:rPr>
              <a:t>	     0.20M </a:t>
            </a:r>
            <a:r>
              <a:rPr lang="en-US" sz="2400" dirty="0" err="1" smtClean="0">
                <a:latin typeface="Shadows Into Light" panose="020B0604020202020204" charset="0"/>
              </a:rPr>
              <a:t>HCl</a:t>
            </a:r>
            <a:r>
              <a:rPr lang="en-US" sz="2400" dirty="0" smtClean="0">
                <a:latin typeface="Shadows Into Light" panose="020B0604020202020204" charset="0"/>
              </a:rPr>
              <a:t>	</a:t>
            </a:r>
            <a:r>
              <a:rPr lang="en-US" sz="2400" dirty="0">
                <a:latin typeface="Shadows Into Light" panose="020B0604020202020204" charset="0"/>
              </a:rPr>
              <a:t> </a:t>
            </a:r>
            <a:r>
              <a:rPr lang="en-US" sz="2400" dirty="0" smtClean="0">
                <a:latin typeface="Shadows Into Light" panose="020B0604020202020204" charset="0"/>
              </a:rPr>
              <a:t>  18M HC</a:t>
            </a:r>
            <a:r>
              <a:rPr lang="en-US" sz="2400" baseline="-25000" dirty="0" smtClean="0">
                <a:latin typeface="Shadows Into Light" panose="020B0604020202020204" charset="0"/>
              </a:rPr>
              <a:t>2</a:t>
            </a:r>
            <a:r>
              <a:rPr lang="en-US" sz="2400" dirty="0" smtClean="0">
                <a:latin typeface="Shadows Into Light" panose="020B0604020202020204" charset="0"/>
              </a:rPr>
              <a:t>H</a:t>
            </a:r>
            <a:r>
              <a:rPr lang="en-US" sz="2400" baseline="-25000" dirty="0" smtClean="0">
                <a:latin typeface="Shadows Into Light" panose="020B0604020202020204" charset="0"/>
              </a:rPr>
              <a:t>3</a:t>
            </a:r>
            <a:r>
              <a:rPr lang="en-US" sz="2400" dirty="0" smtClean="0">
                <a:latin typeface="Shadows Into Light" panose="020B0604020202020204" charset="0"/>
              </a:rPr>
              <a:t>O</a:t>
            </a:r>
            <a:r>
              <a:rPr lang="en-US" sz="2400" baseline="-25000" dirty="0" smtClean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 </a:t>
            </a:r>
            <a:r>
              <a:rPr lang="en-US" sz="2400" dirty="0" smtClean="0">
                <a:latin typeface="Shadows Into Light" panose="020B0604020202020204" charset="0"/>
              </a:rPr>
              <a:t>   0.80M </a:t>
            </a:r>
            <a:r>
              <a:rPr lang="en-US" sz="2400" dirty="0">
                <a:latin typeface="Shadows Into Light" panose="020B0604020202020204" charset="0"/>
              </a:rPr>
              <a:t>HC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Shadows Into Light" panose="020B0604020202020204" charset="0"/>
              </a:rPr>
              <a:t>Strength versus Concentration</a:t>
            </a:r>
          </a:p>
        </p:txBody>
      </p:sp>
      <p:pic>
        <p:nvPicPr>
          <p:cNvPr id="1026" name="Picture 2" descr="Image result for vineg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959" y="2205751"/>
            <a:ext cx="1357291" cy="135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94" y="2205751"/>
            <a:ext cx="1413627" cy="1413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554" y="2180890"/>
            <a:ext cx="1486383" cy="1438488"/>
          </a:xfrm>
          <a:prstGeom prst="rect">
            <a:avLst/>
          </a:prstGeom>
        </p:spPr>
      </p:pic>
      <p:pic>
        <p:nvPicPr>
          <p:cNvPr id="7170" name="Picture 2" descr="Glacial Acetic Acid, 16oz for sale. Buy from The Science Company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071" y="2171624"/>
            <a:ext cx="1447754" cy="144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95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958671" y="206061"/>
            <a:ext cx="5800725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Factors Affecting Acid Strength</a:t>
            </a:r>
          </a:p>
        </p:txBody>
      </p:sp>
      <p:pic>
        <p:nvPicPr>
          <p:cNvPr id="83973" name="Picture 5" descr="16_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7164"/>
          <a:stretch>
            <a:fillRect/>
          </a:stretch>
        </p:blipFill>
        <p:spPr>
          <a:xfrm>
            <a:off x="301848" y="1476970"/>
            <a:ext cx="5686827" cy="2072769"/>
          </a:xfrm>
        </p:spPr>
      </p:pic>
      <p:sp>
        <p:nvSpPr>
          <p:cNvPr id="839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9275" y="3657600"/>
            <a:ext cx="8301238" cy="1004552"/>
          </a:xfrm>
        </p:spPr>
        <p:txBody>
          <a:bodyPr>
            <a:normAutofit fontScale="92500" lnSpcReduction="10000"/>
          </a:bodyPr>
          <a:lstStyle/>
          <a:p>
            <a:pPr marL="139700" indent="0">
              <a:buNone/>
            </a:pPr>
            <a:r>
              <a:rPr lang="en-US" sz="1800" dirty="0"/>
              <a:t>The more polar the bond between H and it’s neighboring element (or the weaker the H</a:t>
            </a:r>
            <a:r>
              <a:rPr lang="en-US" sz="1800" dirty="0">
                <a:cs typeface="Arial" charset="0"/>
              </a:rPr>
              <a:t>-</a:t>
            </a:r>
            <a:r>
              <a:rPr lang="en-US" sz="1800" dirty="0"/>
              <a:t>X bond/IMF) the more acidic the compound (it will lose H</a:t>
            </a:r>
            <a:r>
              <a:rPr lang="en-US" sz="1800" baseline="30000" dirty="0"/>
              <a:t>+</a:t>
            </a:r>
            <a:r>
              <a:rPr lang="en-US" sz="1800" dirty="0"/>
              <a:t> better because the other bond is more attracted).</a:t>
            </a:r>
          </a:p>
        </p:txBody>
      </p:sp>
    </p:spTree>
    <p:extLst>
      <p:ext uri="{BB962C8B-B14F-4D97-AF65-F5344CB8AC3E}">
        <p14:creationId xmlns:p14="http://schemas.microsoft.com/office/powerpoint/2010/main" val="1965346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18941"/>
            <a:ext cx="5743575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Factors Affecting Acid Strength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8256" y="1510048"/>
            <a:ext cx="2915857" cy="3061952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tx2"/>
                </a:solidFill>
              </a:rPr>
              <a:t>	In </a:t>
            </a:r>
            <a:r>
              <a:rPr lang="en-US" sz="2400" dirty="0" err="1">
                <a:solidFill>
                  <a:schemeClr val="tx2"/>
                </a:solidFill>
              </a:rPr>
              <a:t>oxyacids</a:t>
            </a:r>
            <a:r>
              <a:rPr lang="en-US" sz="2400" dirty="0">
                <a:solidFill>
                  <a:schemeClr val="tx2"/>
                </a:solidFill>
              </a:rPr>
              <a:t>, in which an OH is bonded to another atom,  Y,  the more electronegative Y is, the more acidic the acid.</a:t>
            </a:r>
          </a:p>
        </p:txBody>
      </p:sp>
      <p:pic>
        <p:nvPicPr>
          <p:cNvPr id="84998" name="Picture 6" descr="16_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b="5579"/>
          <a:stretch>
            <a:fillRect/>
          </a:stretch>
        </p:blipFill>
        <p:spPr>
          <a:xfrm>
            <a:off x="3670479" y="1803096"/>
            <a:ext cx="5025980" cy="2429224"/>
          </a:xfrm>
        </p:spPr>
      </p:pic>
    </p:spTree>
    <p:extLst>
      <p:ext uri="{BB962C8B-B14F-4D97-AF65-F5344CB8AC3E}">
        <p14:creationId xmlns:p14="http://schemas.microsoft.com/office/powerpoint/2010/main" val="3712619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1673" y="213233"/>
            <a:ext cx="6394763" cy="857250"/>
          </a:xfrm>
        </p:spPr>
        <p:txBody>
          <a:bodyPr>
            <a:normAutofit/>
          </a:bodyPr>
          <a:lstStyle/>
          <a:p>
            <a:r>
              <a:rPr lang="en-US" dirty="0"/>
              <a:t>Factors Affecting Acid Strength</a:t>
            </a:r>
          </a:p>
        </p:txBody>
      </p:sp>
      <p:pic>
        <p:nvPicPr>
          <p:cNvPr id="86021" name="Picture 5" descr="16_13-01U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7617"/>
          <a:stretch>
            <a:fillRect/>
          </a:stretch>
        </p:blipFill>
        <p:spPr>
          <a:xfrm>
            <a:off x="597057" y="2151503"/>
            <a:ext cx="4284036" cy="1841735"/>
          </a:xfrm>
        </p:spPr>
      </p:pic>
      <p:sp>
        <p:nvSpPr>
          <p:cNvPr id="860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46241" y="1545465"/>
            <a:ext cx="4340181" cy="3219718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tx2"/>
                </a:solidFill>
              </a:rPr>
              <a:t>	For a series of oxy-acids, acidity increases with the number of oxygen atoms. The increased polarity and strength of the O-X bonds makes the O-H bonds will be weaker and lose H</a:t>
            </a:r>
            <a:r>
              <a:rPr lang="en-US" sz="2400" baseline="30000" dirty="0">
                <a:solidFill>
                  <a:schemeClr val="tx2"/>
                </a:solidFill>
              </a:rPr>
              <a:t>+</a:t>
            </a:r>
            <a:r>
              <a:rPr lang="en-US" sz="2400" dirty="0">
                <a:solidFill>
                  <a:schemeClr val="tx2"/>
                </a:solidFill>
              </a:rPr>
              <a:t> easier.</a:t>
            </a:r>
          </a:p>
        </p:txBody>
      </p:sp>
    </p:spTree>
    <p:extLst>
      <p:ext uri="{BB962C8B-B14F-4D97-AF65-F5344CB8AC3E}">
        <p14:creationId xmlns:p14="http://schemas.microsoft.com/office/powerpoint/2010/main" val="1862940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 smtClean="0"/>
              <a:t>Compare concentration to strength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pH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Objectives</a:t>
            </a:r>
            <a:endParaRPr/>
          </a:p>
        </p:txBody>
      </p:sp>
      <p:sp>
        <p:nvSpPr>
          <p:cNvPr id="235" name="Google Shape;235;p3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Identify acids and bases based on pH values.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Calculate pH based on change of hydronium ion concentration.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>
            <a:spLocks noGrp="1"/>
          </p:cNvSpPr>
          <p:nvPr>
            <p:ph type="title"/>
          </p:nvPr>
        </p:nvSpPr>
        <p:spPr>
          <a:xfrm>
            <a:off x="987850" y="2166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pH scale</a:t>
            </a:r>
            <a:endParaRPr/>
          </a:p>
        </p:txBody>
      </p:sp>
      <p:sp>
        <p:nvSpPr>
          <p:cNvPr id="241" name="Google Shape;241;p3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pH scale provides a way to quantify acidity or basicity based on hydrogen, or hydronium, ion concentration.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2" name="Google Shape;242;p37" descr="Image result for ph scale"/>
          <p:cNvPicPr preferRelativeResize="0"/>
          <p:nvPr/>
        </p:nvPicPr>
        <p:blipFill rotWithShape="1">
          <a:blip r:embed="rId3">
            <a:alphaModFix/>
          </a:blip>
          <a:srcRect t="40714" b="25890"/>
          <a:stretch/>
        </p:blipFill>
        <p:spPr>
          <a:xfrm>
            <a:off x="1616100" y="3083525"/>
            <a:ext cx="5839400" cy="152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"/>
          <p:cNvSpPr txBox="1">
            <a:spLocks noGrp="1"/>
          </p:cNvSpPr>
          <p:nvPr>
            <p:ph type="title"/>
          </p:nvPr>
        </p:nvSpPr>
        <p:spPr>
          <a:xfrm>
            <a:off x="995725" y="14332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pH Scale</a:t>
            </a:r>
            <a:endParaRPr/>
          </a:p>
        </p:txBody>
      </p:sp>
      <p:sp>
        <p:nvSpPr>
          <p:cNvPr id="253" name="Google Shape;253;p39"/>
          <p:cNvSpPr txBox="1">
            <a:spLocks noGrp="1"/>
          </p:cNvSpPr>
          <p:nvPr>
            <p:ph type="body" idx="1"/>
          </p:nvPr>
        </p:nvSpPr>
        <p:spPr>
          <a:xfrm>
            <a:off x="311700" y="1517463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The pH scale ranges from 0 - 14. The ratio of H</a:t>
            </a:r>
            <a:r>
              <a:rPr lang="en" sz="2400" baseline="30000" dirty="0"/>
              <a:t>+ </a:t>
            </a:r>
            <a:r>
              <a:rPr lang="en" sz="2400" dirty="0"/>
              <a:t>and OH</a:t>
            </a:r>
            <a:r>
              <a:rPr lang="en" sz="2400" baseline="30000" dirty="0"/>
              <a:t>-</a:t>
            </a:r>
            <a:r>
              <a:rPr lang="en" sz="2400" dirty="0"/>
              <a:t> determines pH.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/>
              <a:t>0= very acidic		[H</a:t>
            </a:r>
            <a:r>
              <a:rPr lang="en" sz="2400" baseline="30000" dirty="0"/>
              <a:t>+</a:t>
            </a:r>
            <a:r>
              <a:rPr lang="en" sz="2400" dirty="0"/>
              <a:t>] &gt; [OH</a:t>
            </a:r>
            <a:r>
              <a:rPr lang="en" sz="2400" baseline="30000" dirty="0"/>
              <a:t>-</a:t>
            </a:r>
            <a:r>
              <a:rPr lang="en" sz="2400" dirty="0"/>
              <a:t>]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7= neutral		</a:t>
            </a:r>
            <a:r>
              <a:rPr lang="en" sz="2400" dirty="0" smtClean="0"/>
              <a:t>[</a:t>
            </a:r>
            <a:r>
              <a:rPr lang="en" sz="2400" dirty="0"/>
              <a:t>H</a:t>
            </a:r>
            <a:r>
              <a:rPr lang="en" sz="2400" baseline="30000" dirty="0"/>
              <a:t>+</a:t>
            </a:r>
            <a:r>
              <a:rPr lang="en" sz="2400" dirty="0"/>
              <a:t>] = [OH</a:t>
            </a:r>
            <a:r>
              <a:rPr lang="en" sz="2400" baseline="30000" dirty="0"/>
              <a:t>-</a:t>
            </a:r>
            <a:r>
              <a:rPr lang="en" sz="2400" dirty="0"/>
              <a:t>]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14= very basic		[H</a:t>
            </a:r>
            <a:r>
              <a:rPr lang="en" sz="2400" baseline="30000" dirty="0"/>
              <a:t>+</a:t>
            </a:r>
            <a:r>
              <a:rPr lang="en" sz="2400" dirty="0"/>
              <a:t>] &lt; [OH</a:t>
            </a:r>
            <a:r>
              <a:rPr lang="en" sz="2400" baseline="30000" dirty="0"/>
              <a:t>-</a:t>
            </a:r>
            <a:r>
              <a:rPr lang="en" sz="2400" dirty="0"/>
              <a:t>]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254" name="Google Shape;254;p39"/>
          <p:cNvPicPr preferRelativeResize="0"/>
          <p:nvPr/>
        </p:nvPicPr>
        <p:blipFill rotWithShape="1">
          <a:blip r:embed="rId3">
            <a:alphaModFix/>
          </a:blip>
          <a:srcRect t="51395" b="15174"/>
          <a:stretch/>
        </p:blipFill>
        <p:spPr>
          <a:xfrm>
            <a:off x="5199700" y="4115025"/>
            <a:ext cx="3944300" cy="102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Electrolytes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Acids and bases are also electrolytes</a:t>
            </a:r>
            <a:r>
              <a:rPr lang="en-US" dirty="0"/>
              <a:t>. They produce ions.</a:t>
            </a:r>
          </a:p>
          <a:p>
            <a:endParaRPr lang="en-US" dirty="0"/>
          </a:p>
        </p:txBody>
      </p:sp>
      <p:pic>
        <p:nvPicPr>
          <p:cNvPr id="1026" name="Picture 2" descr="Acids, Bases, and Salts - Introduction, Dissociation, Neutraliz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 b="4158"/>
          <a:stretch/>
        </p:blipFill>
        <p:spPr bwMode="auto">
          <a:xfrm>
            <a:off x="2229540" y="2241392"/>
            <a:ext cx="4151382" cy="238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51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0"/>
          <p:cNvSpPr txBox="1">
            <a:spLocks noGrp="1"/>
          </p:cNvSpPr>
          <p:nvPr>
            <p:ph type="title"/>
          </p:nvPr>
        </p:nvSpPr>
        <p:spPr>
          <a:xfrm>
            <a:off x="987850" y="1404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Calculate pH</a:t>
            </a:r>
            <a:endParaRPr/>
          </a:p>
        </p:txBody>
      </p:sp>
      <p:sp>
        <p:nvSpPr>
          <p:cNvPr id="260" name="Google Shape;260;p40"/>
          <p:cNvSpPr txBox="1">
            <a:spLocks noGrp="1"/>
          </p:cNvSpPr>
          <p:nvPr>
            <p:ph type="body" idx="1"/>
          </p:nvPr>
        </p:nvSpPr>
        <p:spPr>
          <a:xfrm>
            <a:off x="362275" y="1572075"/>
            <a:ext cx="55665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pH=-log[H</a:t>
            </a:r>
            <a:r>
              <a:rPr lang="en" baseline="30000" dirty="0"/>
              <a:t>+</a:t>
            </a:r>
            <a:r>
              <a:rPr lang="en" dirty="0"/>
              <a:t>]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en" dirty="0" smtClean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 smtClean="0"/>
              <a:t>Since </a:t>
            </a:r>
            <a:r>
              <a:rPr lang="en" dirty="0"/>
              <a:t>pH is logarithmic, there is a </a:t>
            </a:r>
            <a:r>
              <a:rPr lang="en" b="1" dirty="0">
                <a:solidFill>
                  <a:schemeClr val="accent6"/>
                </a:solidFill>
              </a:rPr>
              <a:t>10-fold</a:t>
            </a:r>
            <a:r>
              <a:rPr lang="en" dirty="0"/>
              <a:t> difference in [H</a:t>
            </a:r>
            <a:r>
              <a:rPr lang="en" baseline="30000" dirty="0"/>
              <a:t>+</a:t>
            </a:r>
            <a:r>
              <a:rPr lang="en" dirty="0"/>
              <a:t>] for every pH level.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pic>
        <p:nvPicPr>
          <p:cNvPr id="261" name="Google Shape;261;p40" descr="Image result for ph scale logarithm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0775" y="1488400"/>
            <a:ext cx="2627525" cy="328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1"/>
          <p:cNvSpPr txBox="1">
            <a:spLocks noGrp="1"/>
          </p:cNvSpPr>
          <p:nvPr>
            <p:ph type="title"/>
          </p:nvPr>
        </p:nvSpPr>
        <p:spPr>
          <a:xfrm>
            <a:off x="987850" y="1404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</a:t>
            </a:r>
            <a:endParaRPr/>
          </a:p>
        </p:txBody>
      </p:sp>
      <p:sp>
        <p:nvSpPr>
          <p:cNvPr id="267" name="Google Shape;267;p41"/>
          <p:cNvSpPr txBox="1">
            <a:spLocks noGrp="1"/>
          </p:cNvSpPr>
          <p:nvPr>
            <p:ph type="body" idx="1"/>
          </p:nvPr>
        </p:nvSpPr>
        <p:spPr>
          <a:xfrm>
            <a:off x="305975" y="1495013"/>
            <a:ext cx="54258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 solution with a pH of 6 has 1000 times </a:t>
            </a:r>
            <a:r>
              <a:rPr lang="en" sz="2400" b="1" i="1" dirty="0"/>
              <a:t>less</a:t>
            </a:r>
            <a:r>
              <a:rPr lang="en" sz="2400" dirty="0"/>
              <a:t> hydrogen (hydronium) ions than a solution with pH 3.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dirty="0"/>
              <a:t>*Hint* Remember which way the pH level is going:</a:t>
            </a:r>
            <a:endParaRPr sz="2400" dirty="0"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 dirty="0"/>
          </a:p>
        </p:txBody>
      </p:sp>
      <p:pic>
        <p:nvPicPr>
          <p:cNvPr id="268" name="Google Shape;268;p41" descr="Image result for ph scale logarithm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9650" y="1547175"/>
            <a:ext cx="2544050" cy="318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1"/>
          <p:cNvSpPr txBox="1"/>
          <p:nvPr/>
        </p:nvSpPr>
        <p:spPr>
          <a:xfrm>
            <a:off x="1617400" y="3882275"/>
            <a:ext cx="43626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higher pH = basic = less [H</a:t>
            </a:r>
            <a:r>
              <a:rPr lang="en" sz="2400" baseline="30000" dirty="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</a:t>
            </a:r>
            <a:r>
              <a:rPr lang="en" sz="2400" dirty="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]</a:t>
            </a:r>
            <a:endParaRPr sz="2400" dirty="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lower pH = acidic = more [H</a:t>
            </a:r>
            <a:r>
              <a:rPr lang="en" sz="2400" baseline="30000" dirty="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</a:t>
            </a:r>
            <a:r>
              <a:rPr lang="en" sz="2400" dirty="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]</a:t>
            </a:r>
            <a:endParaRPr sz="2400" dirty="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64733" y="257175"/>
            <a:ext cx="5600700" cy="857250"/>
          </a:xfrm>
        </p:spPr>
        <p:txBody>
          <a:bodyPr/>
          <a:lstStyle/>
          <a:p>
            <a:r>
              <a:rPr lang="en-US" dirty="0"/>
              <a:t>How Do We Measure pH?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9245" y="1492840"/>
            <a:ext cx="8409904" cy="328522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For less accurate measurements, one can </a:t>
            </a:r>
            <a:r>
              <a:rPr lang="en-US" sz="2400" dirty="0" smtClean="0"/>
              <a:t>use litmus paper</a:t>
            </a:r>
            <a:endParaRPr lang="en-US" sz="2400" dirty="0"/>
          </a:p>
        </p:txBody>
      </p:sp>
      <p:pic>
        <p:nvPicPr>
          <p:cNvPr id="8194" name="Picture 2" descr="There are 2 indicators litmus paper or universal indic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34" y="2044435"/>
            <a:ext cx="7118818" cy="273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46986" y="3257359"/>
            <a:ext cx="649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OH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2766835" y="3422471"/>
            <a:ext cx="649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OH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5986530" y="3268582"/>
            <a:ext cx="440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6336406" y="3422471"/>
            <a:ext cx="440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505870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8947" y="111690"/>
            <a:ext cx="5883230" cy="857250"/>
          </a:xfrm>
        </p:spPr>
        <p:txBody>
          <a:bodyPr/>
          <a:lstStyle/>
          <a:p>
            <a:r>
              <a:rPr lang="en-US" dirty="0"/>
              <a:t>How Do We Measure pH?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8308" y="1609421"/>
            <a:ext cx="6036734" cy="3142883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en-US" dirty="0"/>
              <a:t>Indicators and pH papers like litmus can be used to measure relative pH values.	</a:t>
            </a:r>
            <a:endParaRPr lang="en-US" dirty="0" smtClean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For more accurate measurements, one uses a pH meter, which measures the voltage in the solution.</a:t>
            </a:r>
          </a:p>
        </p:txBody>
      </p:sp>
      <p:pic>
        <p:nvPicPr>
          <p:cNvPr id="8194" name="Picture 2" descr="Image result for p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430" y="1838660"/>
            <a:ext cx="2134435" cy="208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09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671" y="313432"/>
            <a:ext cx="5486400" cy="857250"/>
          </a:xfrm>
        </p:spPr>
        <p:txBody>
          <a:bodyPr/>
          <a:lstStyle/>
          <a:p>
            <a:r>
              <a:rPr lang="en-US" dirty="0" smtClean="0"/>
              <a:t>Earth’s Natural Litmus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8641" y="1499495"/>
            <a:ext cx="4858666" cy="30725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Hydrangeas are blue when the acidity of the soil is between 5-5.5 and red if the acidity is between 6.5-7.5. A mix of colors can be seen between 5.5-6.5.</a:t>
            </a:r>
          </a:p>
        </p:txBody>
      </p:sp>
      <p:pic>
        <p:nvPicPr>
          <p:cNvPr id="5" name="Content Placeholder 4" descr="CLL-Oct-6-2009-Large-Set-64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50146" y="1543050"/>
            <a:ext cx="3200400" cy="33147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37" y="4572001"/>
            <a:ext cx="557213" cy="57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11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8823" y="257577"/>
            <a:ext cx="5623560" cy="857250"/>
          </a:xfrm>
        </p:spPr>
        <p:txBody>
          <a:bodyPr/>
          <a:lstStyle/>
          <a:p>
            <a:r>
              <a:rPr lang="en-US" dirty="0">
                <a:latin typeface="Shadows Into Light" panose="020B0604020202020204" charset="0"/>
              </a:rPr>
              <a:t>Ion-Product Constant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98990" y="1495559"/>
            <a:ext cx="8548796" cy="33211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Shadows Into Light" panose="020B0604020202020204" charset="0"/>
              </a:rPr>
              <a:t>Write the equilibrium expression for water’s ionization reaction:	</a:t>
            </a:r>
            <a:r>
              <a:rPr lang="en-US" sz="2400" dirty="0" smtClean="0">
                <a:solidFill>
                  <a:schemeClr val="accent6"/>
                </a:solidFill>
                <a:latin typeface="Shadows Into Light" panose="020B0604020202020204" charset="0"/>
              </a:rPr>
              <a:t>	H</a:t>
            </a:r>
            <a:r>
              <a:rPr lang="en-US" sz="2400" baseline="-25000" dirty="0" smtClean="0">
                <a:solidFill>
                  <a:schemeClr val="accent6"/>
                </a:solidFill>
                <a:latin typeface="Shadows Into Light" panose="020B0604020202020204" charset="0"/>
              </a:rPr>
              <a:t>2</a:t>
            </a:r>
            <a:r>
              <a:rPr lang="en-US" sz="2400" dirty="0" smtClean="0">
                <a:solidFill>
                  <a:schemeClr val="accent6"/>
                </a:solidFill>
                <a:latin typeface="Shadows Into Light" panose="020B0604020202020204" charset="0"/>
              </a:rPr>
              <a:t>O </a:t>
            </a:r>
            <a:r>
              <a:rPr lang="en-US" sz="2400" dirty="0" smtClean="0">
                <a:solidFill>
                  <a:schemeClr val="accent6"/>
                </a:solidFill>
                <a:latin typeface="Shadows Into Light" panose="020B0604020202020204" charset="0"/>
                <a:sym typeface="Wingdings" pitchFamily="2" charset="2"/>
              </a:rPr>
              <a:t> H</a:t>
            </a:r>
            <a:r>
              <a:rPr lang="en-US" sz="2400" baseline="-25000" dirty="0" smtClean="0">
                <a:solidFill>
                  <a:schemeClr val="accent6"/>
                </a:solidFill>
                <a:latin typeface="Shadows Into Light" panose="020B0604020202020204" charset="0"/>
                <a:sym typeface="Wingdings" pitchFamily="2" charset="2"/>
              </a:rPr>
              <a:t>3</a:t>
            </a:r>
            <a:r>
              <a:rPr lang="en-US" sz="2400" dirty="0" smtClean="0">
                <a:solidFill>
                  <a:schemeClr val="accent6"/>
                </a:solidFill>
                <a:latin typeface="Shadows Into Light" panose="020B0604020202020204" charset="0"/>
                <a:sym typeface="Wingdings" pitchFamily="2" charset="2"/>
              </a:rPr>
              <a:t>O</a:t>
            </a:r>
            <a:r>
              <a:rPr lang="en-US" sz="2400" baseline="30000" dirty="0" smtClean="0">
                <a:solidFill>
                  <a:schemeClr val="accent6"/>
                </a:solidFill>
                <a:latin typeface="Shadows Into Light" panose="020B0604020202020204" charset="0"/>
                <a:sym typeface="Wingdings" pitchFamily="2" charset="2"/>
              </a:rPr>
              <a:t>+</a:t>
            </a:r>
            <a:r>
              <a:rPr lang="en-US" sz="2400" dirty="0" smtClean="0">
                <a:solidFill>
                  <a:schemeClr val="accent6"/>
                </a:solidFill>
                <a:latin typeface="Shadows Into Light" panose="020B0604020202020204" charset="0"/>
                <a:sym typeface="Wingdings" pitchFamily="2" charset="2"/>
              </a:rPr>
              <a:t> + OH</a:t>
            </a:r>
            <a:r>
              <a:rPr lang="en-US" sz="2400" baseline="30000" dirty="0" smtClean="0">
                <a:solidFill>
                  <a:schemeClr val="accent6"/>
                </a:solidFill>
                <a:latin typeface="Shadows Into Light" panose="020B0604020202020204" charset="0"/>
                <a:sym typeface="Wingdings" pitchFamily="2" charset="2"/>
              </a:rPr>
              <a:t>- </a:t>
            </a:r>
            <a:r>
              <a:rPr lang="en-US" sz="2400" dirty="0" smtClean="0">
                <a:solidFill>
                  <a:schemeClr val="accent6"/>
                </a:solidFill>
                <a:latin typeface="Shadows Into Light" panose="020B0604020202020204" charset="0"/>
                <a:sym typeface="Wingdings" pitchFamily="2" charset="2"/>
              </a:rPr>
              <a:t> </a:t>
            </a:r>
            <a:r>
              <a:rPr lang="en-US" sz="2400" i="1" dirty="0" smtClean="0">
                <a:solidFill>
                  <a:schemeClr val="accent6"/>
                </a:solidFill>
                <a:latin typeface="Shadows Into Light" panose="020B0604020202020204" charset="0"/>
              </a:rPr>
              <a:t>K</a:t>
            </a:r>
            <a:r>
              <a:rPr lang="en-US" sz="2400" i="1" baseline="-25000" dirty="0" smtClean="0">
                <a:solidFill>
                  <a:schemeClr val="accent6"/>
                </a:solidFill>
                <a:latin typeface="Shadows Into Light" panose="020B0604020202020204" charset="0"/>
              </a:rPr>
              <a:t>c</a:t>
            </a:r>
            <a:r>
              <a:rPr lang="en-US" sz="2400" dirty="0" smtClean="0">
                <a:solidFill>
                  <a:schemeClr val="accent6"/>
                </a:solidFill>
                <a:latin typeface="Shadows Into Light" panose="020B0604020202020204" charset="0"/>
              </a:rPr>
              <a:t> = [H</a:t>
            </a:r>
            <a:r>
              <a:rPr lang="en-US" sz="2400" baseline="-25000" dirty="0" smtClean="0">
                <a:solidFill>
                  <a:schemeClr val="accent6"/>
                </a:solidFill>
                <a:latin typeface="Shadows Into Light" panose="020B0604020202020204" charset="0"/>
              </a:rPr>
              <a:t>3</a:t>
            </a:r>
            <a:r>
              <a:rPr lang="en-US" sz="2400" dirty="0" smtClean="0">
                <a:solidFill>
                  <a:schemeClr val="accent6"/>
                </a:solidFill>
                <a:latin typeface="Shadows Into Light" panose="020B0604020202020204" charset="0"/>
              </a:rPr>
              <a:t>O</a:t>
            </a:r>
            <a:r>
              <a:rPr lang="en-US" sz="2400" baseline="30000" dirty="0" smtClean="0">
                <a:solidFill>
                  <a:schemeClr val="accent6"/>
                </a:solidFill>
                <a:latin typeface="Shadows Into Light" panose="020B0604020202020204" charset="0"/>
              </a:rPr>
              <a:t>+</a:t>
            </a:r>
            <a:r>
              <a:rPr lang="en-US" sz="2400" dirty="0" smtClean="0">
                <a:solidFill>
                  <a:schemeClr val="accent6"/>
                </a:solidFill>
                <a:latin typeface="Shadows Into Light" panose="020B0604020202020204" charset="0"/>
              </a:rPr>
              <a:t>] [OH</a:t>
            </a:r>
            <a:r>
              <a:rPr lang="en-US" sz="2400" baseline="30000" dirty="0" smtClean="0">
                <a:solidFill>
                  <a:schemeClr val="accent6"/>
                </a:solidFill>
                <a:latin typeface="Shadows Into Light" panose="020B0604020202020204" charset="0"/>
                <a:cs typeface="Arial" charset="0"/>
              </a:rPr>
              <a:t>−</a:t>
            </a:r>
            <a:r>
              <a:rPr lang="en-US" sz="2400" dirty="0" smtClean="0">
                <a:solidFill>
                  <a:schemeClr val="accent6"/>
                </a:solidFill>
                <a:latin typeface="Shadows Into Light" panose="020B0604020202020204" charset="0"/>
              </a:rPr>
              <a:t>]</a:t>
            </a:r>
          </a:p>
          <a:p>
            <a:pPr marL="0" indent="0">
              <a:buNone/>
            </a:pPr>
            <a:r>
              <a:rPr lang="en-US" sz="2400" dirty="0" smtClean="0">
                <a:latin typeface="Shadows Into Light" panose="020B0604020202020204" charset="0"/>
              </a:rPr>
              <a:t>This </a:t>
            </a:r>
            <a:r>
              <a:rPr lang="en-US" sz="2400" dirty="0">
                <a:latin typeface="Shadows Into Light" panose="020B0604020202020204" charset="0"/>
              </a:rPr>
              <a:t>special equilibrium constant </a:t>
            </a:r>
            <a:r>
              <a:rPr lang="en-US" sz="2400" dirty="0" smtClean="0">
                <a:latin typeface="Shadows Into Light" panose="020B0604020202020204" charset="0"/>
              </a:rPr>
              <a:t>Is the 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ion-product constant </a:t>
            </a:r>
            <a:r>
              <a:rPr lang="en-US" sz="2400" dirty="0">
                <a:latin typeface="Shadows Into Light" panose="020B0604020202020204" charset="0"/>
              </a:rPr>
              <a:t>for water, </a:t>
            </a:r>
            <a:r>
              <a:rPr lang="en-US" sz="2400" i="1" dirty="0" smtClean="0">
                <a:latin typeface="Shadows Into Light" panose="020B0604020202020204" charset="0"/>
              </a:rPr>
              <a:t>K</a:t>
            </a:r>
            <a:r>
              <a:rPr lang="en-US" sz="2400" i="1" baseline="-25000" dirty="0" smtClean="0">
                <a:latin typeface="Shadows Into Light" panose="020B0604020202020204" charset="0"/>
              </a:rPr>
              <a:t>w</a:t>
            </a:r>
            <a:r>
              <a:rPr lang="en-US" sz="2400" dirty="0">
                <a:latin typeface="Shadows Into Light" panose="020B060402020202020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	</a:t>
            </a:r>
            <a:r>
              <a:rPr lang="en-US" sz="2400" dirty="0" smtClean="0">
                <a:solidFill>
                  <a:srgbClr val="FF0000"/>
                </a:solidFill>
                <a:latin typeface="Shadows Into Light" panose="020B0604020202020204" charset="0"/>
              </a:rPr>
              <a:t>	</a:t>
            </a:r>
            <a:r>
              <a:rPr lang="en-US" sz="2400" i="1" dirty="0" smtClean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K</a:t>
            </a:r>
            <a:r>
              <a:rPr lang="en-US" sz="2400" i="1" baseline="-25000" dirty="0" smtClean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w</a:t>
            </a:r>
            <a:r>
              <a:rPr lang="en-US" sz="2400" dirty="0" smtClean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 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= 1.0  10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 smtClean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14</a:t>
            </a:r>
          </a:p>
          <a:p>
            <a:pPr marL="0" indent="0">
              <a:buNone/>
            </a:pPr>
            <a:r>
              <a:rPr lang="en-US" sz="2400" dirty="0" smtClean="0">
                <a:latin typeface="Shadows Into Light" panose="020B0604020202020204" charset="0"/>
                <a:sym typeface="Symbol" pitchFamily="18" charset="2"/>
              </a:rPr>
              <a:t>Now calculate the [H</a:t>
            </a:r>
            <a:r>
              <a:rPr lang="en-US" sz="2400" baseline="-25000" dirty="0" smtClean="0">
                <a:latin typeface="Shadows Into Light" panose="020B0604020202020204" charset="0"/>
                <a:sym typeface="Symbol" pitchFamily="18" charset="2"/>
              </a:rPr>
              <a:t>3</a:t>
            </a:r>
            <a:r>
              <a:rPr lang="en-US" sz="2400" dirty="0" smtClean="0">
                <a:latin typeface="Shadows Into Light" panose="020B0604020202020204" charset="0"/>
                <a:sym typeface="Symbol" pitchFamily="18" charset="2"/>
              </a:rPr>
              <a:t>O</a:t>
            </a:r>
            <a:r>
              <a:rPr lang="en-US" sz="2400" baseline="30000" dirty="0" smtClean="0">
                <a:latin typeface="Shadows Into Light" panose="020B0604020202020204" charset="0"/>
                <a:sym typeface="Symbol" pitchFamily="18" charset="2"/>
              </a:rPr>
              <a:t>+</a:t>
            </a:r>
            <a:r>
              <a:rPr lang="en-US" sz="2400" dirty="0" smtClean="0">
                <a:latin typeface="Shadows Into Light" panose="020B0604020202020204" charset="0"/>
                <a:sym typeface="Symbol" pitchFamily="18" charset="2"/>
              </a:rPr>
              <a:t>] and [OH</a:t>
            </a:r>
            <a:r>
              <a:rPr lang="en-US" sz="2400" baseline="30000" dirty="0" smtClean="0">
                <a:latin typeface="Shadows Into Light" panose="020B0604020202020204" charset="0"/>
                <a:sym typeface="Symbol" pitchFamily="18" charset="2"/>
              </a:rPr>
              <a:t>-</a:t>
            </a:r>
            <a:r>
              <a:rPr lang="en-US" sz="2400" dirty="0" smtClean="0">
                <a:latin typeface="Shadows Into Light" panose="020B0604020202020204" charset="0"/>
                <a:sym typeface="Symbol" pitchFamily="18" charset="2"/>
              </a:rPr>
              <a:t>]. </a:t>
            </a:r>
            <a:r>
              <a:rPr lang="en-US" sz="2400" dirty="0" smtClean="0">
                <a:latin typeface="Shadows Into Light" panose="020B0604020202020204" charset="0"/>
              </a:rPr>
              <a:t>In </a:t>
            </a:r>
            <a:r>
              <a:rPr lang="en-US" sz="2400" dirty="0">
                <a:latin typeface="Shadows Into Light" panose="020B0604020202020204" charset="0"/>
              </a:rPr>
              <a:t>pure </a:t>
            </a:r>
            <a:r>
              <a:rPr lang="en-US" sz="2400" dirty="0" smtClean="0">
                <a:latin typeface="Shadows Into Light" panose="020B0604020202020204" charset="0"/>
              </a:rPr>
              <a:t>water,	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chemeClr val="accent6"/>
                </a:solidFill>
                <a:latin typeface="Shadows Into Light" panose="020B0604020202020204" charset="0"/>
              </a:rPr>
              <a:t>K</a:t>
            </a:r>
            <a:r>
              <a:rPr lang="en-US" sz="2400" i="1" baseline="-25000" dirty="0" smtClean="0">
                <a:solidFill>
                  <a:schemeClr val="accent6"/>
                </a:solidFill>
                <a:latin typeface="Shadows Into Light" panose="020B0604020202020204" charset="0"/>
              </a:rPr>
              <a:t>w</a:t>
            </a:r>
            <a:r>
              <a:rPr lang="en-US" sz="2400" dirty="0" smtClean="0">
                <a:solidFill>
                  <a:schemeClr val="accent6"/>
                </a:solidFill>
                <a:latin typeface="Shadows Into Light" panose="020B0604020202020204" charset="0"/>
              </a:rPr>
              <a:t> 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= [H</a:t>
            </a:r>
            <a:r>
              <a:rPr lang="en-US" sz="2400" baseline="-25000" dirty="0">
                <a:solidFill>
                  <a:schemeClr val="accent6"/>
                </a:solidFill>
                <a:latin typeface="Shadows Into Light" panose="020B0604020202020204" charset="0"/>
              </a:rPr>
              <a:t>3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O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</a:rPr>
              <a:t>+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] [OH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cs typeface="Arial" charset="0"/>
              </a:rPr>
              <a:t>−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] = 1.0 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 10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 smtClean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14		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[H</a:t>
            </a:r>
            <a:r>
              <a:rPr lang="en-US" sz="2400" baseline="-25000" dirty="0">
                <a:solidFill>
                  <a:schemeClr val="accent6"/>
                </a:solidFill>
                <a:latin typeface="Shadows Into Light" panose="020B0604020202020204" charset="0"/>
              </a:rPr>
              <a:t>3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O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</a:rPr>
              <a:t>+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] = (1.0 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 10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14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)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1/2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 = 1.0  10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 smtClean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7</a:t>
            </a:r>
            <a:endParaRPr lang="en-US" sz="2400" dirty="0">
              <a:solidFill>
                <a:schemeClr val="accent6"/>
              </a:solidFill>
              <a:latin typeface="Shadows Into Light" panose="020B0604020202020204" charset="0"/>
              <a:sym typeface="Symbol" pitchFamily="18" charset="2"/>
            </a:endParaRPr>
          </a:p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Because in pure water [H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30000" dirty="0">
                <a:latin typeface="Shadows Into Light" panose="020B0604020202020204" charset="0"/>
              </a:rPr>
              <a:t>+</a:t>
            </a:r>
            <a:r>
              <a:rPr lang="en-US" sz="2400" dirty="0">
                <a:latin typeface="Shadows Into Light" panose="020B0604020202020204" charset="0"/>
              </a:rPr>
              <a:t>]=[OH</a:t>
            </a:r>
            <a:r>
              <a:rPr lang="en-US" sz="2400" baseline="30000" dirty="0">
                <a:latin typeface="Shadows Into Light" panose="020B0604020202020204" charset="0"/>
                <a:cs typeface="Arial" charset="0"/>
              </a:rPr>
              <a:t>−</a:t>
            </a:r>
            <a:r>
              <a:rPr lang="en-US" sz="2400" dirty="0" smtClean="0">
                <a:latin typeface="Shadows Into Light" panose="020B0604020202020204" charset="0"/>
              </a:rPr>
              <a:t>],	What </a:t>
            </a:r>
            <a:r>
              <a:rPr lang="en-US" sz="2400" dirty="0">
                <a:latin typeface="Shadows Into Light" panose="020B0604020202020204" charset="0"/>
              </a:rPr>
              <a:t>is the pH of water? How?</a:t>
            </a:r>
          </a:p>
          <a:p>
            <a:pPr>
              <a:buNone/>
            </a:pPr>
            <a:endParaRPr lang="en-US" sz="2400" dirty="0"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768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84429" y="219156"/>
            <a:ext cx="5623560" cy="857250"/>
          </a:xfrm>
        </p:spPr>
        <p:txBody>
          <a:bodyPr/>
          <a:lstStyle/>
          <a:p>
            <a:r>
              <a:rPr lang="en-US" dirty="0">
                <a:latin typeface="Shadows Into Light" panose="020B0604020202020204" charset="0"/>
              </a:rPr>
              <a:t>Other “p” Scales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57355" y="1456922"/>
            <a:ext cx="5927535" cy="30346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The “p” in pH tells us to take the negative log of the quantity (in this case, hydrogen ions</a:t>
            </a:r>
            <a:r>
              <a:rPr lang="en-US" sz="2400" dirty="0" smtClean="0">
                <a:latin typeface="Shadows Into Light" panose="020B0604020202020204" charset="0"/>
              </a:rPr>
              <a:t>).</a:t>
            </a:r>
            <a:endParaRPr lang="en-US" sz="2400" dirty="0">
              <a:latin typeface="Shadows Into Light" panose="020B0604020202020204" charset="0"/>
            </a:endParaRPr>
          </a:p>
          <a:p>
            <a:pPr lvl="1"/>
            <a:r>
              <a:rPr lang="en-US" sz="2400" dirty="0">
                <a:latin typeface="Shadows Into Light" panose="020B0604020202020204" charset="0"/>
              </a:rPr>
              <a:t>pH = -log [H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30000" dirty="0">
                <a:latin typeface="Shadows Into Light" panose="020B0604020202020204" charset="0"/>
              </a:rPr>
              <a:t>+</a:t>
            </a:r>
            <a:r>
              <a:rPr lang="en-US" sz="2400" dirty="0">
                <a:latin typeface="Shadows Into Light" panose="020B0604020202020204" charset="0"/>
              </a:rPr>
              <a:t>]</a:t>
            </a:r>
          </a:p>
          <a:p>
            <a:pPr lvl="1"/>
            <a:r>
              <a:rPr lang="en-US" sz="2400" dirty="0" err="1">
                <a:latin typeface="Shadows Into Light" panose="020B0604020202020204" charset="0"/>
              </a:rPr>
              <a:t>pOH</a:t>
            </a:r>
            <a:r>
              <a:rPr lang="en-US" sz="2400" dirty="0">
                <a:latin typeface="Shadows Into Light" panose="020B0604020202020204" charset="0"/>
              </a:rPr>
              <a:t>=  </a:t>
            </a:r>
            <a:r>
              <a:rPr lang="en-US" sz="2400" dirty="0">
                <a:latin typeface="Shadows Into Light" panose="020B0604020202020204" charset="0"/>
                <a:cs typeface="Arial" charset="0"/>
              </a:rPr>
              <a:t>-</a:t>
            </a:r>
            <a:r>
              <a:rPr lang="en-US" sz="2400" dirty="0">
                <a:latin typeface="Shadows Into Light" panose="020B0604020202020204" charset="0"/>
              </a:rPr>
              <a:t>log [OH</a:t>
            </a:r>
            <a:r>
              <a:rPr lang="en-US" sz="2400" baseline="30000" dirty="0">
                <a:latin typeface="Shadows Into Light" panose="020B0604020202020204" charset="0"/>
                <a:cs typeface="Arial" charset="0"/>
              </a:rPr>
              <a:t>−</a:t>
            </a:r>
            <a:r>
              <a:rPr lang="en-US" sz="2400" dirty="0">
                <a:latin typeface="Shadows Into Light" panose="020B0604020202020204" charset="0"/>
              </a:rPr>
              <a:t>]</a:t>
            </a:r>
          </a:p>
          <a:p>
            <a:pPr lvl="1"/>
            <a:r>
              <a:rPr lang="en-US" sz="2400" dirty="0">
                <a:latin typeface="Shadows Into Light" panose="020B0604020202020204" charset="0"/>
              </a:rPr>
              <a:t>pH + </a:t>
            </a:r>
            <a:r>
              <a:rPr lang="en-US" sz="2400" dirty="0" err="1">
                <a:latin typeface="Shadows Into Light" panose="020B0604020202020204" charset="0"/>
              </a:rPr>
              <a:t>pOH</a:t>
            </a:r>
            <a:r>
              <a:rPr lang="en-US" sz="2400" dirty="0">
                <a:latin typeface="Shadows Into Light" panose="020B0604020202020204" charset="0"/>
              </a:rPr>
              <a:t> = 14</a:t>
            </a:r>
          </a:p>
          <a:p>
            <a:pPr lvl="1"/>
            <a:r>
              <a:rPr lang="en-US" sz="2400" dirty="0">
                <a:latin typeface="Shadows Into Light" panose="020B0604020202020204" charset="0"/>
              </a:rPr>
              <a:t>[H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30000" dirty="0">
                <a:latin typeface="Shadows Into Light" panose="020B0604020202020204" charset="0"/>
              </a:rPr>
              <a:t>+</a:t>
            </a:r>
            <a:r>
              <a:rPr lang="en-US" sz="2400" dirty="0">
                <a:latin typeface="Shadows Into Light" panose="020B0604020202020204" charset="0"/>
              </a:rPr>
              <a:t>][OH</a:t>
            </a:r>
            <a:r>
              <a:rPr lang="en-US" sz="2400" baseline="30000" dirty="0">
                <a:latin typeface="Shadows Into Light" panose="020B0604020202020204" charset="0"/>
              </a:rPr>
              <a:t>-</a:t>
            </a:r>
            <a:r>
              <a:rPr lang="en-US" sz="2400" dirty="0">
                <a:latin typeface="Shadows Into Light" panose="020B0604020202020204" charset="0"/>
              </a:rPr>
              <a:t>] = 1.0x10</a:t>
            </a:r>
            <a:r>
              <a:rPr lang="en-US" sz="2400" baseline="30000" dirty="0">
                <a:latin typeface="Shadows Into Light" panose="020B0604020202020204" charset="0"/>
              </a:rPr>
              <a:t>-14</a:t>
            </a:r>
          </a:p>
        </p:txBody>
      </p:sp>
      <p:pic>
        <p:nvPicPr>
          <p:cNvPr id="6146" name="Picture 2" descr="Image result for 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61" y="2190541"/>
            <a:ext cx="2880320" cy="217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908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6_05"/>
          <p:cNvPicPr>
            <a:picLocks noChangeAspect="1" noChangeArrowheads="1"/>
          </p:cNvPicPr>
          <p:nvPr/>
        </p:nvPicPr>
        <p:blipFill>
          <a:blip r:embed="rId2" cstate="print"/>
          <a:srcRect b="3152"/>
          <a:stretch>
            <a:fillRect/>
          </a:stretch>
        </p:blipFill>
        <p:spPr>
          <a:xfrm>
            <a:off x="1335663" y="0"/>
            <a:ext cx="6472673" cy="50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2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462" y="126097"/>
            <a:ext cx="7886700" cy="994172"/>
          </a:xfrm>
        </p:spPr>
        <p:txBody>
          <a:bodyPr/>
          <a:lstStyle/>
          <a:p>
            <a:r>
              <a:rPr lang="en-US" sz="3600" dirty="0" smtClean="0">
                <a:latin typeface="Shadows Into Light" panose="020B0604020202020204" charset="0"/>
              </a:rPr>
              <a:t>pH and </a:t>
            </a:r>
            <a:r>
              <a:rPr lang="en-US" sz="3600" dirty="0" err="1" smtClean="0">
                <a:latin typeface="Shadows Into Light" panose="020B0604020202020204" charset="0"/>
              </a:rPr>
              <a:t>pOH</a:t>
            </a:r>
            <a:endParaRPr lang="en-US" sz="3600" dirty="0">
              <a:latin typeface="Shadows Into Light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024" y="1498395"/>
            <a:ext cx="7250168" cy="3263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Shadows Into Light" panose="020B0604020202020204" charset="0"/>
              </a:rPr>
              <a:t>If the [H</a:t>
            </a:r>
            <a:r>
              <a:rPr lang="en-US" sz="2400" baseline="-25000" dirty="0" smtClean="0">
                <a:latin typeface="Shadows Into Light" panose="020B0604020202020204" charset="0"/>
              </a:rPr>
              <a:t>3</a:t>
            </a:r>
            <a:r>
              <a:rPr lang="en-US" sz="2400" dirty="0" smtClean="0">
                <a:latin typeface="Shadows Into Light" panose="020B0604020202020204" charset="0"/>
              </a:rPr>
              <a:t>O</a:t>
            </a:r>
            <a:r>
              <a:rPr lang="en-US" sz="2400" baseline="30000" dirty="0" smtClean="0">
                <a:latin typeface="Shadows Into Light" panose="020B0604020202020204" charset="0"/>
              </a:rPr>
              <a:t>+</a:t>
            </a:r>
            <a:r>
              <a:rPr lang="en-US" sz="2400" dirty="0" smtClean="0">
                <a:latin typeface="Shadows Into Light" panose="020B0604020202020204" charset="0"/>
              </a:rPr>
              <a:t>] = 1x10</a:t>
            </a:r>
            <a:r>
              <a:rPr lang="en-US" sz="2400" baseline="30000" dirty="0" smtClean="0">
                <a:latin typeface="Shadows Into Light" panose="020B0604020202020204" charset="0"/>
              </a:rPr>
              <a:t>-3</a:t>
            </a:r>
            <a:r>
              <a:rPr lang="en-US" sz="2400" dirty="0" smtClean="0">
                <a:latin typeface="Shadows Into Light" panose="020B0604020202020204" charset="0"/>
              </a:rPr>
              <a:t> the pH is  </a:t>
            </a:r>
            <a:r>
              <a:rPr lang="en-US" sz="2400" dirty="0" smtClean="0">
                <a:solidFill>
                  <a:srgbClr val="FF0000"/>
                </a:solidFill>
                <a:latin typeface="Shadows Into Light" panose="020B0604020202020204" charset="0"/>
              </a:rPr>
              <a:t>3</a:t>
            </a:r>
          </a:p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If the [H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30000" dirty="0">
                <a:latin typeface="Shadows Into Light" panose="020B0604020202020204" charset="0"/>
              </a:rPr>
              <a:t>+</a:t>
            </a:r>
            <a:r>
              <a:rPr lang="en-US" sz="2400" dirty="0">
                <a:latin typeface="Shadows Into Light" panose="020B0604020202020204" charset="0"/>
              </a:rPr>
              <a:t>] = </a:t>
            </a:r>
            <a:r>
              <a:rPr lang="en-US" sz="2400" dirty="0" smtClean="0">
                <a:latin typeface="Shadows Into Light" panose="020B0604020202020204" charset="0"/>
              </a:rPr>
              <a:t>1x10</a:t>
            </a:r>
            <a:r>
              <a:rPr lang="en-US" sz="2400" baseline="30000" dirty="0" smtClean="0">
                <a:latin typeface="Shadows Into Light" panose="020B0604020202020204" charset="0"/>
              </a:rPr>
              <a:t>-9</a:t>
            </a:r>
            <a:r>
              <a:rPr lang="en-US" sz="2400" dirty="0" smtClean="0">
                <a:latin typeface="Shadows Into Light" panose="020B0604020202020204" charset="0"/>
              </a:rPr>
              <a:t> </a:t>
            </a:r>
            <a:r>
              <a:rPr lang="en-US" sz="2400" dirty="0">
                <a:latin typeface="Shadows Into Light" panose="020B0604020202020204" charset="0"/>
              </a:rPr>
              <a:t>the pH </a:t>
            </a:r>
            <a:r>
              <a:rPr lang="en-US" sz="2400" dirty="0" smtClean="0">
                <a:latin typeface="Shadows Into Light" panose="020B0604020202020204" charset="0"/>
              </a:rPr>
              <a:t>is </a:t>
            </a:r>
            <a:r>
              <a:rPr lang="en-US" sz="2400" dirty="0" smtClean="0">
                <a:solidFill>
                  <a:srgbClr val="00B0F0"/>
                </a:solidFill>
                <a:latin typeface="Shadows Into Light" panose="020B0604020202020204" charset="0"/>
              </a:rPr>
              <a:t>9</a:t>
            </a:r>
          </a:p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If the </a:t>
            </a:r>
            <a:r>
              <a:rPr lang="en-US" sz="2400" dirty="0" smtClean="0">
                <a:latin typeface="Shadows Into Light" panose="020B0604020202020204" charset="0"/>
              </a:rPr>
              <a:t>[OH</a:t>
            </a:r>
            <a:r>
              <a:rPr lang="en-US" sz="2400" baseline="30000" dirty="0" smtClean="0">
                <a:latin typeface="Shadows Into Light" panose="020B0604020202020204" charset="0"/>
              </a:rPr>
              <a:t>-</a:t>
            </a:r>
            <a:r>
              <a:rPr lang="en-US" sz="2400" dirty="0" smtClean="0">
                <a:latin typeface="Shadows Into Light" panose="020B0604020202020204" charset="0"/>
              </a:rPr>
              <a:t>] </a:t>
            </a:r>
            <a:r>
              <a:rPr lang="en-US" sz="2400" dirty="0">
                <a:latin typeface="Shadows Into Light" panose="020B0604020202020204" charset="0"/>
              </a:rPr>
              <a:t>= </a:t>
            </a:r>
            <a:r>
              <a:rPr lang="en-US" sz="2400" dirty="0" smtClean="0">
                <a:latin typeface="Shadows Into Light" panose="020B0604020202020204" charset="0"/>
              </a:rPr>
              <a:t>1x10</a:t>
            </a:r>
            <a:r>
              <a:rPr lang="en-US" sz="2400" baseline="30000" dirty="0" smtClean="0">
                <a:latin typeface="Shadows Into Light" panose="020B0604020202020204" charset="0"/>
              </a:rPr>
              <a:t>-4</a:t>
            </a:r>
            <a:r>
              <a:rPr lang="en-US" sz="2400" dirty="0" smtClean="0">
                <a:latin typeface="Shadows Into Light" panose="020B0604020202020204" charset="0"/>
              </a:rPr>
              <a:t> </a:t>
            </a:r>
            <a:r>
              <a:rPr lang="en-US" sz="2400" dirty="0">
                <a:latin typeface="Shadows Into Light" panose="020B0604020202020204" charset="0"/>
              </a:rPr>
              <a:t>the </a:t>
            </a:r>
            <a:r>
              <a:rPr lang="en-US" sz="2400" dirty="0" smtClean="0">
                <a:latin typeface="Shadows Into Light" panose="020B0604020202020204" charset="0"/>
              </a:rPr>
              <a:t>pOH is </a:t>
            </a:r>
            <a:r>
              <a:rPr lang="en-US" sz="2400" dirty="0" smtClean="0">
                <a:solidFill>
                  <a:srgbClr val="FF0000"/>
                </a:solidFill>
                <a:latin typeface="Shadows Into Light" panose="020B0604020202020204" charset="0"/>
              </a:rPr>
              <a:t>4</a:t>
            </a:r>
            <a:endParaRPr lang="en-US" sz="2400" dirty="0">
              <a:solidFill>
                <a:srgbClr val="FF0000"/>
              </a:solidFill>
              <a:latin typeface="Shadows Into Light" panose="020B0604020202020204" charset="0"/>
            </a:endParaRPr>
          </a:p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If the </a:t>
            </a:r>
            <a:r>
              <a:rPr lang="en-US" sz="2400" dirty="0" smtClean="0">
                <a:latin typeface="Shadows Into Light" panose="020B0604020202020204" charset="0"/>
              </a:rPr>
              <a:t>[OH</a:t>
            </a:r>
            <a:r>
              <a:rPr lang="en-US" sz="2400" baseline="30000" dirty="0" smtClean="0">
                <a:latin typeface="Shadows Into Light" panose="020B0604020202020204" charset="0"/>
              </a:rPr>
              <a:t>-</a:t>
            </a:r>
            <a:r>
              <a:rPr lang="en-US" sz="2400" dirty="0" smtClean="0">
                <a:latin typeface="Shadows Into Light" panose="020B0604020202020204" charset="0"/>
              </a:rPr>
              <a:t>] </a:t>
            </a:r>
            <a:r>
              <a:rPr lang="en-US" sz="2400" dirty="0">
                <a:latin typeface="Shadows Into Light" panose="020B0604020202020204" charset="0"/>
              </a:rPr>
              <a:t>= </a:t>
            </a:r>
            <a:r>
              <a:rPr lang="en-US" sz="2400" dirty="0" smtClean="0">
                <a:latin typeface="Shadows Into Light" panose="020B0604020202020204" charset="0"/>
              </a:rPr>
              <a:t>1x10</a:t>
            </a:r>
            <a:r>
              <a:rPr lang="en-US" sz="2400" baseline="30000" dirty="0" smtClean="0">
                <a:latin typeface="Shadows Into Light" panose="020B0604020202020204" charset="0"/>
              </a:rPr>
              <a:t>-12  </a:t>
            </a:r>
            <a:r>
              <a:rPr lang="en-US" sz="2400" dirty="0" smtClean="0">
                <a:latin typeface="Shadows Into Light" panose="020B0604020202020204" charset="0"/>
              </a:rPr>
              <a:t>the pOH is </a:t>
            </a:r>
            <a:r>
              <a:rPr lang="en-US" sz="2400" dirty="0" smtClean="0">
                <a:solidFill>
                  <a:srgbClr val="00B0F0"/>
                </a:solidFill>
                <a:latin typeface="Shadows Into Light" panose="020B0604020202020204" charset="0"/>
              </a:rPr>
              <a:t>12</a:t>
            </a:r>
          </a:p>
          <a:p>
            <a:pPr marL="0" indent="0">
              <a:buNone/>
            </a:pPr>
            <a:r>
              <a:rPr lang="en-US" sz="2400" dirty="0" smtClean="0">
                <a:latin typeface="Shadows Into Light" panose="020B0604020202020204" charset="0"/>
              </a:rPr>
              <a:t>If the pH is 3 the pOH is </a:t>
            </a:r>
            <a:r>
              <a:rPr lang="en-US" sz="2400" dirty="0" smtClean="0">
                <a:solidFill>
                  <a:srgbClr val="00B0F0"/>
                </a:solidFill>
                <a:latin typeface="Shadows Into Light" panose="020B0604020202020204" charset="0"/>
              </a:rPr>
              <a:t>11</a:t>
            </a:r>
            <a:endParaRPr lang="en-US" sz="2400" dirty="0" smtClean="0">
              <a:solidFill>
                <a:schemeClr val="accent1"/>
              </a:solidFill>
              <a:latin typeface="Shadows Into Light" panose="020B060402020202020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Shadows Into Light" panose="020B0604020202020204" charset="0"/>
              </a:rPr>
              <a:t>If the pOH is 12 the pH is </a:t>
            </a:r>
            <a:r>
              <a:rPr lang="en-US" sz="2400" dirty="0" smtClean="0">
                <a:solidFill>
                  <a:srgbClr val="FF0000"/>
                </a:solidFill>
                <a:latin typeface="Shadows Into Light" panose="020B0604020202020204" charset="0"/>
              </a:rPr>
              <a:t>2</a:t>
            </a:r>
            <a:endParaRPr lang="en-US" sz="2400" dirty="0">
              <a:solidFill>
                <a:srgbClr val="FF0000"/>
              </a:solidFill>
              <a:latin typeface="Shadows Into Light" panose="020B0604020202020204" charset="0"/>
            </a:endParaRPr>
          </a:p>
          <a:p>
            <a:pPr marL="0" indent="0">
              <a:buNone/>
            </a:pPr>
            <a:endParaRPr lang="en-US" sz="2400" dirty="0">
              <a:latin typeface="Shadows Into Light" panose="020B0604020202020204" charset="0"/>
            </a:endParaRPr>
          </a:p>
        </p:txBody>
      </p:sp>
      <p:pic>
        <p:nvPicPr>
          <p:cNvPr id="7170" name="Picture 2" descr="Image result for 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68" y="1736315"/>
            <a:ext cx="4181494" cy="278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13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32913" y="230571"/>
            <a:ext cx="5623560" cy="85725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Shadows Into Light" panose="020B0604020202020204" charset="0"/>
              </a:rPr>
              <a:t>Strong Acids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383868" y="1445043"/>
            <a:ext cx="8103309" cy="329893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Shadows Into Light" panose="020B0604020202020204" charset="0"/>
              </a:rPr>
              <a:t>You will recall that the seven strong acids are </a:t>
            </a:r>
            <a:r>
              <a:rPr lang="en-US" sz="2400" dirty="0" err="1">
                <a:solidFill>
                  <a:srgbClr val="FF0000"/>
                </a:solidFill>
                <a:latin typeface="Shadows Into Light" panose="020B0604020202020204" charset="0"/>
              </a:rPr>
              <a:t>HCl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Shadows Into Light" panose="020B0604020202020204" charset="0"/>
              </a:rPr>
              <a:t>HBr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, HI, HNO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, H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SO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4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, H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PO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4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, and HClO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4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sz="2400" dirty="0" smtClean="0">
              <a:latin typeface="Shadows Into Light" panose="020B060402020202020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>
                <a:latin typeface="Shadows Into Light" panose="020B0604020202020204" charset="0"/>
              </a:rPr>
              <a:t>These </a:t>
            </a:r>
            <a:r>
              <a:rPr lang="en-US" sz="2400" dirty="0">
                <a:latin typeface="Shadows Into Light" panose="020B0604020202020204" charset="0"/>
              </a:rPr>
              <a:t>are, by definition, strong electrolytes and exist totally as ions in aqueous solution.</a:t>
            </a:r>
          </a:p>
          <a:p>
            <a:pPr>
              <a:lnSpc>
                <a:spcPct val="90000"/>
              </a:lnSpc>
            </a:pPr>
            <a:endParaRPr lang="en-US" sz="2400" dirty="0" smtClean="0">
              <a:latin typeface="Shadows Into Light" panose="020B060402020202020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>
                <a:latin typeface="Shadows Into Light" panose="020B0604020202020204" charset="0"/>
              </a:rPr>
              <a:t>For </a:t>
            </a:r>
            <a:r>
              <a:rPr lang="en-US" sz="2400" dirty="0">
                <a:latin typeface="Shadows Into Light" panose="020B0604020202020204" charset="0"/>
              </a:rPr>
              <a:t>the </a:t>
            </a:r>
            <a:r>
              <a:rPr lang="en-US" sz="2400" dirty="0" err="1">
                <a:latin typeface="Shadows Into Light" panose="020B0604020202020204" charset="0"/>
              </a:rPr>
              <a:t>monoprotic</a:t>
            </a:r>
            <a:r>
              <a:rPr lang="en-US" sz="2400" dirty="0">
                <a:latin typeface="Shadows Into Light" panose="020B0604020202020204" charset="0"/>
              </a:rPr>
              <a:t> strong acids</a:t>
            </a:r>
            <a:r>
              <a:rPr lang="en-US" sz="2400" dirty="0" smtClean="0">
                <a:latin typeface="Shadows Into Light" panose="020B0604020202020204" charset="0"/>
              </a:rPr>
              <a:t>,	</a:t>
            </a:r>
            <a:r>
              <a:rPr lang="en-US" sz="2400" dirty="0" smtClean="0">
                <a:solidFill>
                  <a:srgbClr val="FF0000"/>
                </a:solidFill>
                <a:latin typeface="Shadows Into Light" panose="020B0604020202020204" charset="0"/>
              </a:rPr>
              <a:t>[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O</a:t>
            </a:r>
            <a:r>
              <a:rPr lang="en-US" sz="2400" baseline="30000" dirty="0">
                <a:solidFill>
                  <a:srgbClr val="FF0000"/>
                </a:solidFill>
                <a:latin typeface="Shadows Into Light" panose="020B0604020202020204" charset="0"/>
              </a:rPr>
              <a:t>+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] = [acid].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Shadows Into Light" panose="020B060402020202020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Shadows Into Light" panose="020B0604020202020204" charset="0"/>
              </a:rPr>
              <a:t>To calculate the pH for strong acids </a:t>
            </a:r>
            <a:r>
              <a:rPr lang="en-US" sz="2400" dirty="0" smtClean="0">
                <a:latin typeface="Shadows Into Light" panose="020B0604020202020204" charset="0"/>
              </a:rPr>
              <a:t>use</a:t>
            </a:r>
            <a:r>
              <a:rPr lang="en-US" sz="2400" dirty="0" smtClean="0">
                <a:solidFill>
                  <a:srgbClr val="FF0000"/>
                </a:solidFill>
                <a:latin typeface="Shadows Into Light" panose="020B0604020202020204" charset="0"/>
              </a:rPr>
              <a:t> pH 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= -log [H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O</a:t>
            </a:r>
            <a:r>
              <a:rPr lang="en-US" sz="2400" baseline="30000" dirty="0">
                <a:solidFill>
                  <a:srgbClr val="FF0000"/>
                </a:solidFill>
                <a:latin typeface="Shadows Into Light" panose="020B0604020202020204" charset="0"/>
              </a:rPr>
              <a:t>+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]</a:t>
            </a:r>
          </a:p>
          <a:p>
            <a:pPr>
              <a:lnSpc>
                <a:spcPct val="90000"/>
              </a:lnSpc>
              <a:buNone/>
            </a:pPr>
            <a:endParaRPr lang="en-US" sz="2400" dirty="0">
              <a:latin typeface="Shadows Into Light" panose="020B0604020202020204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US" sz="2400" dirty="0">
              <a:latin typeface="Shadows Into Light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461" t="7566" r="32014" b="12391"/>
          <a:stretch/>
        </p:blipFill>
        <p:spPr>
          <a:xfrm>
            <a:off x="7443989" y="3021573"/>
            <a:ext cx="1375320" cy="160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67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91625" y="292850"/>
            <a:ext cx="65112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Electrolytes &amp; Conductivity</a:t>
            </a:r>
            <a:endParaRPr/>
          </a:p>
        </p:txBody>
      </p:sp>
      <p:pic>
        <p:nvPicPr>
          <p:cNvPr id="64" name="Google Shape;64;p11" descr="Image result for electrolyte conductivity"/>
          <p:cNvPicPr preferRelativeResize="0"/>
          <p:nvPr/>
        </p:nvPicPr>
        <p:blipFill rotWithShape="1">
          <a:blip r:embed="rId3">
            <a:alphaModFix/>
          </a:blip>
          <a:srcRect t="6161" b="6318"/>
          <a:stretch/>
        </p:blipFill>
        <p:spPr>
          <a:xfrm>
            <a:off x="1029150" y="1330650"/>
            <a:ext cx="7207625" cy="354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Shadows Into Light" panose="020B0604020202020204" charset="0"/>
              </a:rPr>
              <a:t>pH of Strong Acids</a:t>
            </a:r>
            <a:endParaRPr lang="en-US" dirty="0">
              <a:solidFill>
                <a:schemeClr val="accent1"/>
              </a:solidFill>
              <a:latin typeface="Shadows Into Light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Shadows Into Light" panose="020B0604020202020204" charset="0"/>
              </a:rPr>
              <a:t>If the concentration of HA is 2.5x10</a:t>
            </a:r>
            <a:r>
              <a:rPr lang="en-US" sz="2400" baseline="30000" dirty="0" smtClean="0">
                <a:latin typeface="Shadows Into Light" panose="020B0604020202020204" charset="0"/>
              </a:rPr>
              <a:t>-3</a:t>
            </a:r>
            <a:r>
              <a:rPr lang="en-US" sz="2400" dirty="0" smtClean="0">
                <a:latin typeface="Shadows Into Light" panose="020B0604020202020204" charset="0"/>
              </a:rPr>
              <a:t>M calculate the </a:t>
            </a:r>
            <a:r>
              <a:rPr lang="en-US" sz="2400" dirty="0" err="1" smtClean="0">
                <a:latin typeface="Shadows Into Light" panose="020B0604020202020204" charset="0"/>
              </a:rPr>
              <a:t>pH.</a:t>
            </a:r>
            <a:endParaRPr lang="en-US" sz="2400" dirty="0" smtClean="0">
              <a:latin typeface="Shadows Into Light" panose="020B0604020202020204" charset="0"/>
            </a:endParaRPr>
          </a:p>
          <a:p>
            <a:pPr marL="342900" lvl="1" indent="0">
              <a:buNone/>
            </a:pPr>
            <a:r>
              <a:rPr lang="en-US" sz="2400" dirty="0" smtClean="0">
                <a:latin typeface="Shadows Into Light" panose="020B0604020202020204" charset="0"/>
              </a:rPr>
              <a:t>-log(2.5x10</a:t>
            </a:r>
            <a:r>
              <a:rPr lang="en-US" sz="2400" baseline="30000" dirty="0" smtClean="0">
                <a:latin typeface="Shadows Into Light" panose="020B0604020202020204" charset="0"/>
              </a:rPr>
              <a:t>-3</a:t>
            </a:r>
            <a:r>
              <a:rPr lang="en-US" sz="2400" dirty="0" smtClean="0">
                <a:latin typeface="Shadows Into Light" panose="020B0604020202020204" charset="0"/>
              </a:rPr>
              <a:t>) = 2.60</a:t>
            </a:r>
          </a:p>
          <a:p>
            <a:pPr marL="0" indent="0">
              <a:buNone/>
            </a:pPr>
            <a:endParaRPr lang="en-US" sz="2400" dirty="0" smtClean="0">
              <a:latin typeface="Shadows Into Light" panose="020B060402020202020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Shadows Into Light" panose="020B0604020202020204" charset="0"/>
              </a:rPr>
              <a:t>If </a:t>
            </a:r>
            <a:r>
              <a:rPr lang="en-US" sz="2400" dirty="0">
                <a:latin typeface="Shadows Into Light" panose="020B0604020202020204" charset="0"/>
              </a:rPr>
              <a:t>the concentration of HA is </a:t>
            </a:r>
            <a:r>
              <a:rPr lang="en-US" sz="2400" dirty="0" smtClean="0">
                <a:latin typeface="Shadows Into Light" panose="020B0604020202020204" charset="0"/>
              </a:rPr>
              <a:t>3.5x10</a:t>
            </a:r>
            <a:r>
              <a:rPr lang="en-US" sz="2400" baseline="30000" dirty="0" smtClean="0">
                <a:latin typeface="Shadows Into Light" panose="020B0604020202020204" charset="0"/>
              </a:rPr>
              <a:t>-8</a:t>
            </a:r>
            <a:r>
              <a:rPr lang="en-US" sz="2400" dirty="0" smtClean="0">
                <a:latin typeface="Shadows Into Light" panose="020B0604020202020204" charset="0"/>
              </a:rPr>
              <a:t>M </a:t>
            </a:r>
            <a:r>
              <a:rPr lang="en-US" sz="2400" dirty="0">
                <a:latin typeface="Shadows Into Light" panose="020B0604020202020204" charset="0"/>
              </a:rPr>
              <a:t>calculate the </a:t>
            </a:r>
            <a:r>
              <a:rPr lang="en-US" sz="2400" dirty="0" err="1" smtClean="0">
                <a:latin typeface="Shadows Into Light" panose="020B0604020202020204" charset="0"/>
              </a:rPr>
              <a:t>pH.</a:t>
            </a:r>
            <a:endParaRPr lang="en-US" sz="2400" dirty="0" smtClean="0">
              <a:latin typeface="Shadows Into Light" panose="020B0604020202020204" charset="0"/>
            </a:endParaRPr>
          </a:p>
          <a:p>
            <a:pPr marL="342900" lvl="1" indent="0">
              <a:buNone/>
            </a:pPr>
            <a:r>
              <a:rPr lang="en-US" sz="2400" dirty="0" smtClean="0">
                <a:latin typeface="Shadows Into Light" panose="020B0604020202020204" charset="0"/>
              </a:rPr>
              <a:t>-log (3.5x10</a:t>
            </a:r>
            <a:r>
              <a:rPr lang="en-US" sz="2400" baseline="30000" dirty="0" smtClean="0">
                <a:latin typeface="Shadows Into Light" panose="020B0604020202020204" charset="0"/>
              </a:rPr>
              <a:t>-8</a:t>
            </a:r>
            <a:r>
              <a:rPr lang="en-US" sz="2400" dirty="0" smtClean="0">
                <a:latin typeface="Shadows Into Light" panose="020B0604020202020204" charset="0"/>
              </a:rPr>
              <a:t>) = 7.46</a:t>
            </a:r>
          </a:p>
          <a:p>
            <a:pPr marL="61722" indent="0">
              <a:buNone/>
            </a:pPr>
            <a:endParaRPr lang="en-US" sz="2400" dirty="0">
              <a:latin typeface="Shadows Into Light" panose="020B0604020202020204" charset="0"/>
            </a:endParaRPr>
          </a:p>
        </p:txBody>
      </p:sp>
      <p:sp>
        <p:nvSpPr>
          <p:cNvPr id="4" name="AutoShape 2" descr="Image result for strong acid cartoon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7430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8823" y="177959"/>
            <a:ext cx="5623560" cy="85725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Shadows Into Light" panose="020B0604020202020204" charset="0"/>
              </a:rPr>
              <a:t>Strong Bases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319696" y="1449483"/>
            <a:ext cx="8515211" cy="4067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Strong bases are the soluble hydroxides, which are the alkali metal and heavier alkaline earth metal hydroxides (Ca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</a:rPr>
              <a:t>+2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and Ba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</a:rPr>
              <a:t>2+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).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/>
              </a:solidFill>
              <a:latin typeface="Shadows Into Light" panose="020B060402020202020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Shadows Into Light" panose="020B0604020202020204" charset="0"/>
              </a:rPr>
              <a:t>Again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, these substances dissociate completely in aqueous solution. And [Base] = [OH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</a:rPr>
              <a:t>-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]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/>
              </a:solidFill>
              <a:latin typeface="Shadows Into Light" panose="020B060402020202020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p</a:t>
            </a:r>
            <a:r>
              <a:rPr lang="en-US" sz="2400" dirty="0" smtClean="0">
                <a:solidFill>
                  <a:schemeClr val="bg1"/>
                </a:solidFill>
                <a:latin typeface="Shadows Into Light" panose="020B0604020202020204" charset="0"/>
              </a:rPr>
              <a:t>H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= 14-(-log[OH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</a:rPr>
              <a:t>-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2084607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Shadows Into Light" panose="020B0604020202020204" charset="0"/>
              </a:rPr>
              <a:t>pH of Strong Bases</a:t>
            </a:r>
            <a:endParaRPr lang="en-US" dirty="0">
              <a:solidFill>
                <a:schemeClr val="accent1"/>
              </a:solidFill>
              <a:latin typeface="Shadows Into Light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40" y="1461199"/>
            <a:ext cx="8769114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Shadows Into Light" panose="020B0604020202020204" charset="0"/>
              </a:rPr>
              <a:t>If the concentration of </a:t>
            </a:r>
            <a:r>
              <a:rPr lang="en-US" dirty="0" smtClean="0">
                <a:latin typeface="Shadows Into Light" panose="020B0604020202020204" charset="0"/>
              </a:rPr>
              <a:t>MOH </a:t>
            </a:r>
            <a:r>
              <a:rPr lang="en-US" dirty="0">
                <a:latin typeface="Shadows Into Light" panose="020B0604020202020204" charset="0"/>
              </a:rPr>
              <a:t>is </a:t>
            </a:r>
            <a:r>
              <a:rPr lang="en-US" dirty="0" smtClean="0">
                <a:latin typeface="Shadows Into Light" panose="020B0604020202020204" charset="0"/>
              </a:rPr>
              <a:t>1.5x10</a:t>
            </a:r>
            <a:r>
              <a:rPr lang="en-US" baseline="30000" dirty="0" smtClean="0">
                <a:latin typeface="Shadows Into Light" panose="020B0604020202020204" charset="0"/>
              </a:rPr>
              <a:t>-4</a:t>
            </a:r>
            <a:r>
              <a:rPr lang="en-US" dirty="0" smtClean="0">
                <a:latin typeface="Shadows Into Light" panose="020B0604020202020204" charset="0"/>
              </a:rPr>
              <a:t>M </a:t>
            </a:r>
            <a:r>
              <a:rPr lang="en-US" dirty="0">
                <a:latin typeface="Shadows Into Light" panose="020B0604020202020204" charset="0"/>
              </a:rPr>
              <a:t>calculate the </a:t>
            </a:r>
            <a:r>
              <a:rPr lang="en-US" dirty="0" err="1">
                <a:latin typeface="Shadows Into Light" panose="020B0604020202020204" charset="0"/>
              </a:rPr>
              <a:t>pH.</a:t>
            </a:r>
            <a:endParaRPr lang="en-US" dirty="0">
              <a:latin typeface="Shadows Into Light" panose="020B0604020202020204" charset="0"/>
            </a:endParaRPr>
          </a:p>
          <a:p>
            <a:pPr marL="342900" lvl="1" indent="0">
              <a:buNone/>
            </a:pPr>
            <a:r>
              <a:rPr lang="en-US" dirty="0" smtClean="0">
                <a:latin typeface="Shadows Into Light" panose="020B0604020202020204" charset="0"/>
              </a:rPr>
              <a:t>14-[-log(1.5x10</a:t>
            </a:r>
            <a:r>
              <a:rPr lang="en-US" baseline="30000" dirty="0" smtClean="0">
                <a:latin typeface="Shadows Into Light" panose="020B0604020202020204" charset="0"/>
              </a:rPr>
              <a:t>-4</a:t>
            </a:r>
            <a:r>
              <a:rPr lang="en-US" dirty="0" smtClean="0">
                <a:latin typeface="Shadows Into Light" panose="020B0604020202020204" charset="0"/>
              </a:rPr>
              <a:t>)] </a:t>
            </a:r>
            <a:r>
              <a:rPr lang="en-US" dirty="0">
                <a:latin typeface="Shadows Into Light" panose="020B0604020202020204" charset="0"/>
              </a:rPr>
              <a:t>= </a:t>
            </a:r>
            <a:r>
              <a:rPr lang="en-US" dirty="0" smtClean="0">
                <a:latin typeface="Shadows Into Light" panose="020B0604020202020204" charset="0"/>
              </a:rPr>
              <a:t>10.18</a:t>
            </a:r>
            <a:endParaRPr lang="en-US" dirty="0">
              <a:latin typeface="Shadows Into Light" panose="020B0604020202020204" charset="0"/>
            </a:endParaRPr>
          </a:p>
          <a:p>
            <a:pPr marL="0" indent="0">
              <a:buNone/>
            </a:pPr>
            <a:endParaRPr lang="en-US" dirty="0" smtClean="0">
              <a:latin typeface="Shadows Into Light" panose="020B0604020202020204" charset="0"/>
            </a:endParaRPr>
          </a:p>
          <a:p>
            <a:pPr marL="0" indent="0">
              <a:buNone/>
            </a:pPr>
            <a:r>
              <a:rPr lang="en-US" dirty="0" smtClean="0">
                <a:latin typeface="Shadows Into Light" panose="020B0604020202020204" charset="0"/>
              </a:rPr>
              <a:t>If </a:t>
            </a:r>
            <a:r>
              <a:rPr lang="en-US" dirty="0">
                <a:latin typeface="Shadows Into Light" panose="020B0604020202020204" charset="0"/>
              </a:rPr>
              <a:t>the concentration of </a:t>
            </a:r>
            <a:r>
              <a:rPr lang="en-US" dirty="0" smtClean="0">
                <a:latin typeface="Shadows Into Light" panose="020B0604020202020204" charset="0"/>
              </a:rPr>
              <a:t>MOH </a:t>
            </a:r>
            <a:r>
              <a:rPr lang="en-US" dirty="0">
                <a:latin typeface="Shadows Into Light" panose="020B0604020202020204" charset="0"/>
              </a:rPr>
              <a:t>is </a:t>
            </a:r>
            <a:r>
              <a:rPr lang="en-US" dirty="0" smtClean="0">
                <a:latin typeface="Shadows Into Light" panose="020B0604020202020204" charset="0"/>
              </a:rPr>
              <a:t>2.2x10</a:t>
            </a:r>
            <a:r>
              <a:rPr lang="en-US" baseline="30000" dirty="0" smtClean="0">
                <a:latin typeface="Shadows Into Light" panose="020B0604020202020204" charset="0"/>
              </a:rPr>
              <a:t>-13</a:t>
            </a:r>
            <a:r>
              <a:rPr lang="en-US" dirty="0" smtClean="0">
                <a:latin typeface="Shadows Into Light" panose="020B0604020202020204" charset="0"/>
              </a:rPr>
              <a:t> M </a:t>
            </a:r>
            <a:r>
              <a:rPr lang="en-US" dirty="0">
                <a:latin typeface="Shadows Into Light" panose="020B0604020202020204" charset="0"/>
              </a:rPr>
              <a:t>calculate the </a:t>
            </a:r>
            <a:r>
              <a:rPr lang="en-US" dirty="0" err="1">
                <a:latin typeface="Shadows Into Light" panose="020B0604020202020204" charset="0"/>
              </a:rPr>
              <a:t>pH.</a:t>
            </a:r>
            <a:endParaRPr lang="en-US" dirty="0">
              <a:latin typeface="Shadows Into Light" panose="020B0604020202020204" charset="0"/>
            </a:endParaRPr>
          </a:p>
          <a:p>
            <a:pPr marL="342900" lvl="1" indent="0">
              <a:buNone/>
            </a:pPr>
            <a:r>
              <a:rPr lang="en-US" dirty="0" smtClean="0">
                <a:latin typeface="Shadows Into Light" panose="020B0604020202020204" charset="0"/>
              </a:rPr>
              <a:t>14-[-log (2.2x10</a:t>
            </a:r>
            <a:r>
              <a:rPr lang="en-US" baseline="30000" dirty="0" smtClean="0">
                <a:latin typeface="Shadows Into Light" panose="020B0604020202020204" charset="0"/>
              </a:rPr>
              <a:t>-13</a:t>
            </a:r>
            <a:r>
              <a:rPr lang="en-US" dirty="0" smtClean="0">
                <a:latin typeface="Shadows Into Light" panose="020B0604020202020204" charset="0"/>
              </a:rPr>
              <a:t>)] </a:t>
            </a:r>
            <a:r>
              <a:rPr lang="en-US" dirty="0">
                <a:latin typeface="Shadows Into Light" panose="020B0604020202020204" charset="0"/>
              </a:rPr>
              <a:t>= </a:t>
            </a:r>
            <a:r>
              <a:rPr lang="en-US" dirty="0" smtClean="0">
                <a:latin typeface="Shadows Into Light" panose="020B0604020202020204" charset="0"/>
              </a:rPr>
              <a:t>1.34</a:t>
            </a:r>
            <a:endParaRPr lang="en-US" dirty="0">
              <a:latin typeface="Shadows Into Light" panose="020B0604020202020204" charset="0"/>
            </a:endParaRPr>
          </a:p>
          <a:p>
            <a:endParaRPr lang="en-US" dirty="0"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4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hadows Into Light" panose="020B0604020202020204" charset="0"/>
              </a:rPr>
              <a:t>Think</a:t>
            </a:r>
            <a:endParaRPr lang="en-US" dirty="0">
              <a:latin typeface="Shadows Into Light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799" y="1516467"/>
            <a:ext cx="5012297" cy="326350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Shadows Into Light" panose="020B0604020202020204" charset="0"/>
              </a:rPr>
              <a:t>What’s another way to calculate the pH of </a:t>
            </a:r>
            <a:r>
              <a:rPr lang="en-US" sz="2400" dirty="0">
                <a:latin typeface="Shadows Into Light" panose="020B0604020202020204" charset="0"/>
              </a:rPr>
              <a:t>2.2x10</a:t>
            </a:r>
            <a:r>
              <a:rPr lang="en-US" sz="2400" baseline="30000" dirty="0">
                <a:latin typeface="Shadows Into Light" panose="020B0604020202020204" charset="0"/>
              </a:rPr>
              <a:t>-13</a:t>
            </a:r>
            <a:r>
              <a:rPr lang="en-US" sz="2400" dirty="0">
                <a:latin typeface="Shadows Into Light" panose="020B0604020202020204" charset="0"/>
              </a:rPr>
              <a:t> M </a:t>
            </a:r>
            <a:r>
              <a:rPr lang="en-US" sz="2400" dirty="0" smtClean="0">
                <a:latin typeface="Shadows Into Light" panose="020B0604020202020204" charset="0"/>
              </a:rPr>
              <a:t>MOH?</a:t>
            </a:r>
          </a:p>
          <a:p>
            <a:pPr marL="342900" lvl="1" indent="0">
              <a:buNone/>
            </a:pPr>
            <a:r>
              <a:rPr lang="en-US" sz="2400" dirty="0" smtClean="0">
                <a:latin typeface="Shadows Into Light" panose="020B0604020202020204" charset="0"/>
              </a:rPr>
              <a:t>1.0x10</a:t>
            </a:r>
            <a:r>
              <a:rPr lang="en-US" sz="2400" baseline="30000" dirty="0" smtClean="0">
                <a:latin typeface="Shadows Into Light" panose="020B0604020202020204" charset="0"/>
              </a:rPr>
              <a:t>-14</a:t>
            </a:r>
            <a:r>
              <a:rPr lang="en-US" sz="2400" dirty="0" smtClean="0">
                <a:latin typeface="Shadows Into Light" panose="020B0604020202020204" charset="0"/>
              </a:rPr>
              <a:t>/2.2x10</a:t>
            </a:r>
            <a:r>
              <a:rPr lang="en-US" sz="2400" baseline="30000" dirty="0" smtClean="0">
                <a:latin typeface="Shadows Into Light" panose="020B0604020202020204" charset="0"/>
              </a:rPr>
              <a:t>-3</a:t>
            </a:r>
            <a:r>
              <a:rPr lang="en-US" sz="2400" dirty="0" smtClean="0">
                <a:latin typeface="Shadows Into Light" panose="020B0604020202020204" charset="0"/>
              </a:rPr>
              <a:t> = 0.045</a:t>
            </a:r>
            <a:endParaRPr lang="en-US" sz="2400" baseline="30000" dirty="0" smtClean="0">
              <a:latin typeface="Shadows Into Light" panose="020B0604020202020204" charset="0"/>
            </a:endParaRPr>
          </a:p>
          <a:p>
            <a:pPr marL="342900" lvl="1" indent="0">
              <a:buNone/>
            </a:pPr>
            <a:r>
              <a:rPr lang="en-US" sz="2400" dirty="0" smtClean="0">
                <a:latin typeface="Shadows Into Light" panose="020B0604020202020204" charset="0"/>
              </a:rPr>
              <a:t>-log(0.045) = 1.34</a:t>
            </a:r>
            <a:endParaRPr lang="en-US" sz="2400" dirty="0">
              <a:latin typeface="Shadows Into Light" panose="020B0604020202020204" charset="0"/>
            </a:endParaRPr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 bwMode="auto">
          <a:xfrm>
            <a:off x="5820278" y="1663715"/>
            <a:ext cx="2849618" cy="29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23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hadows Into Light" panose="020B0604020202020204" charset="0"/>
              </a:rPr>
              <a:t>pH square</a:t>
            </a:r>
            <a:endParaRPr lang="en-US" dirty="0">
              <a:latin typeface="Shadows Into Light" panose="020B06040202020202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260" y="1634827"/>
            <a:ext cx="4026875" cy="290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4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Identify acids and bases based on pH values.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Calculate pH based on change of hydronium </a:t>
            </a:r>
            <a:r>
              <a:rPr lang="en" dirty="0" smtClean="0"/>
              <a:t>ion and hydroxide ion </a:t>
            </a:r>
            <a:r>
              <a:rPr lang="en" dirty="0"/>
              <a:t>concentration</a:t>
            </a:r>
            <a:r>
              <a:rPr lang="en" dirty="0" smtClean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226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pH of Weak Acids and Bases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096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97308" y="185355"/>
            <a:ext cx="5509260" cy="857250"/>
          </a:xfrm>
        </p:spPr>
        <p:txBody>
          <a:bodyPr/>
          <a:lstStyle/>
          <a:p>
            <a:r>
              <a:rPr lang="en-US" dirty="0" smtClean="0">
                <a:latin typeface="Shadows Into Light" panose="020B0604020202020204" charset="0"/>
              </a:rPr>
              <a:t>Weak</a:t>
            </a:r>
            <a:r>
              <a:rPr lang="en-US" dirty="0" smtClean="0"/>
              <a:t> </a:t>
            </a:r>
            <a:r>
              <a:rPr lang="en-US" dirty="0" smtClean="0">
                <a:latin typeface="Shadows Into Light" panose="020B0604020202020204" charset="0"/>
              </a:rPr>
              <a:t>Acids</a:t>
            </a:r>
            <a:endParaRPr lang="en-US" dirty="0">
              <a:latin typeface="Shadows Into Light" panose="020B0604020202020204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210812" y="1569367"/>
            <a:ext cx="8662731" cy="3101785"/>
          </a:xfrm>
        </p:spPr>
        <p:txBody>
          <a:bodyPr/>
          <a:lstStyle/>
          <a:p>
            <a:r>
              <a:rPr lang="en-US" sz="2400" dirty="0">
                <a:latin typeface="Shadows Into Light" panose="020B0604020202020204" charset="0"/>
              </a:rPr>
              <a:t>For a generalized acid dissociation,</a:t>
            </a:r>
          </a:p>
          <a:p>
            <a:endParaRPr lang="en-US" sz="2400" dirty="0">
              <a:latin typeface="Shadows Into Light" panose="020B0604020202020204" charset="0"/>
            </a:endParaRPr>
          </a:p>
          <a:p>
            <a:pPr>
              <a:buFontTx/>
              <a:buNone/>
            </a:pPr>
            <a:r>
              <a:rPr lang="en-US" sz="2400" dirty="0">
                <a:latin typeface="Shadows Into Light" panose="020B0604020202020204" charset="0"/>
              </a:rPr>
              <a:t>	the equilibrium expression would be</a:t>
            </a:r>
          </a:p>
          <a:p>
            <a:pPr>
              <a:buFontTx/>
              <a:buNone/>
            </a:pPr>
            <a:endParaRPr lang="en-US" sz="2400" dirty="0">
              <a:latin typeface="Shadows Into Light" panose="020B0604020202020204" charset="0"/>
            </a:endParaRPr>
          </a:p>
          <a:p>
            <a:pPr>
              <a:buFontTx/>
              <a:buNone/>
            </a:pPr>
            <a:endParaRPr lang="en-US" sz="2400" dirty="0">
              <a:latin typeface="Shadows Into Light" panose="020B0604020202020204" charset="0"/>
            </a:endParaRPr>
          </a:p>
          <a:p>
            <a:r>
              <a:rPr lang="en-US" sz="2400" dirty="0">
                <a:latin typeface="Shadows Into Light" panose="020B0604020202020204" charset="0"/>
              </a:rPr>
              <a:t>This equilibrium constant is called the acid-dissociation constant, </a:t>
            </a:r>
            <a:r>
              <a:rPr lang="en-US" sz="2400" i="1" dirty="0">
                <a:latin typeface="Shadows Into Light" panose="020B0604020202020204" charset="0"/>
              </a:rPr>
              <a:t>K</a:t>
            </a:r>
            <a:r>
              <a:rPr lang="en-US" sz="2400" i="1" baseline="-25000" dirty="0">
                <a:latin typeface="Shadows Into Light" panose="020B0604020202020204" charset="0"/>
              </a:rPr>
              <a:t>a</a:t>
            </a:r>
            <a:r>
              <a:rPr lang="en-US" sz="2400" dirty="0">
                <a:latin typeface="Shadows Into Light" panose="020B0604020202020204" charset="0"/>
              </a:rPr>
              <a:t>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133640" y="2751165"/>
            <a:ext cx="2146697" cy="831057"/>
            <a:chOff x="1919" y="672"/>
            <a:chExt cx="1803" cy="698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412" y="672"/>
              <a:ext cx="1310" cy="698"/>
              <a:chOff x="252" y="825"/>
              <a:chExt cx="1310" cy="698"/>
            </a:xfrm>
          </p:grpSpPr>
          <p:sp>
            <p:nvSpPr>
              <p:cNvPr id="50184" name="Rectangle 8"/>
              <p:cNvSpPr>
                <a:spLocks noChangeArrowheads="1"/>
              </p:cNvSpPr>
              <p:nvPr/>
            </p:nvSpPr>
            <p:spPr bwMode="auto">
              <a:xfrm>
                <a:off x="252" y="825"/>
                <a:ext cx="1310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[H</a:t>
                </a:r>
                <a:r>
                  <a:rPr lang="en-US" sz="2400" baseline="-25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3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sz="2400" baseline="30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+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] [A</a:t>
                </a:r>
                <a:r>
                  <a:rPr lang="en-US" sz="2400" baseline="30000" dirty="0">
                    <a:solidFill>
                      <a:schemeClr val="tx2"/>
                    </a:solidFill>
                    <a:latin typeface="Shadows Into Light" panose="020B0604020202020204" charset="0"/>
                    <a:cs typeface="Arial" charset="0"/>
                  </a:rPr>
                  <a:t>−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]</a:t>
                </a:r>
              </a:p>
              <a:p>
                <a:pPr algn="ctr"/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[HA]</a:t>
                </a:r>
              </a:p>
            </p:txBody>
          </p:sp>
          <p:sp>
            <p:nvSpPr>
              <p:cNvPr id="50185" name="Line 9"/>
              <p:cNvSpPr>
                <a:spLocks noChangeShapeType="1"/>
              </p:cNvSpPr>
              <p:nvPr/>
            </p:nvSpPr>
            <p:spPr bwMode="auto">
              <a:xfrm>
                <a:off x="336" y="1144"/>
                <a:ext cx="1104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2400" dirty="0">
                  <a:solidFill>
                    <a:schemeClr val="tx2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50187" name="Rectangle 11"/>
            <p:cNvSpPr>
              <a:spLocks noChangeArrowheads="1"/>
            </p:cNvSpPr>
            <p:nvPr/>
          </p:nvSpPr>
          <p:spPr bwMode="auto">
            <a:xfrm>
              <a:off x="1919" y="807"/>
              <a:ext cx="58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 err="1">
                  <a:solidFill>
                    <a:schemeClr val="tx2"/>
                  </a:solidFill>
                  <a:latin typeface="Shadows Into Light" panose="020B0604020202020204" charset="0"/>
                </a:rPr>
                <a:t>K</a:t>
              </a:r>
              <a:r>
                <a:rPr lang="en-US" sz="2400" i="1" baseline="-25000" dirty="0" err="1">
                  <a:solidFill>
                    <a:schemeClr val="tx2"/>
                  </a:solidFill>
                  <a:latin typeface="Shadows Into Light" panose="020B0604020202020204" charset="0"/>
                </a:rPr>
                <a:t>a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 =</a:t>
              </a:r>
              <a:endParaRPr lang="en-US" sz="2400" i="1" dirty="0">
                <a:solidFill>
                  <a:schemeClr val="tx2"/>
                </a:solidFill>
                <a:latin typeface="Shadows Into Light" panose="020B0604020202020204" charset="0"/>
              </a:endParaRP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532341" y="1995795"/>
            <a:ext cx="5641865" cy="537919"/>
            <a:chOff x="1137" y="1658"/>
            <a:chExt cx="4421" cy="271"/>
          </a:xfrm>
        </p:grpSpPr>
        <p:sp>
          <p:nvSpPr>
            <p:cNvPr id="50180" name="Rectangle 4"/>
            <p:cNvSpPr>
              <a:spLocks noChangeArrowheads="1"/>
            </p:cNvSpPr>
            <p:nvPr/>
          </p:nvSpPr>
          <p:spPr bwMode="auto">
            <a:xfrm>
              <a:off x="1137" y="1696"/>
              <a:ext cx="17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HA(</a:t>
              </a:r>
              <a:r>
                <a:rPr lang="en-US" sz="2400" i="1" dirty="0" err="1">
                  <a:solidFill>
                    <a:schemeClr val="tx2"/>
                  </a:solidFill>
                  <a:latin typeface="Shadows Into Light" panose="020B0604020202020204" charset="0"/>
                </a:rPr>
                <a:t>aq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) + H</a:t>
              </a:r>
              <a:r>
                <a:rPr lang="en-US" sz="2400" baseline="-25000" dirty="0">
                  <a:solidFill>
                    <a:schemeClr val="tx2"/>
                  </a:solidFill>
                  <a:latin typeface="Shadows Into Light" panose="020B0604020202020204" charset="0"/>
                </a:rPr>
                <a:t>2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O(</a:t>
              </a:r>
              <a:r>
                <a:rPr lang="en-US" sz="2400" i="1" dirty="0">
                  <a:solidFill>
                    <a:schemeClr val="tx2"/>
                  </a:solidFill>
                  <a:latin typeface="Shadows Into Light" panose="020B0604020202020204" charset="0"/>
                </a:rPr>
                <a:t>l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)</a:t>
              </a:r>
            </a:p>
          </p:txBody>
        </p:sp>
        <p:sp>
          <p:nvSpPr>
            <p:cNvPr id="50182" name="Rectangle 6"/>
            <p:cNvSpPr>
              <a:spLocks noChangeArrowheads="1"/>
            </p:cNvSpPr>
            <p:nvPr/>
          </p:nvSpPr>
          <p:spPr bwMode="auto">
            <a:xfrm>
              <a:off x="3959" y="1658"/>
              <a:ext cx="159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A</a:t>
              </a:r>
              <a:r>
                <a:rPr lang="en-US" sz="2400" baseline="30000" dirty="0">
                  <a:solidFill>
                    <a:schemeClr val="tx2"/>
                  </a:solidFill>
                  <a:latin typeface="Shadows Into Light" panose="020B0604020202020204" charset="0"/>
                  <a:cs typeface="Arial" charset="0"/>
                </a:rPr>
                <a:t>−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(</a:t>
              </a:r>
              <a:r>
                <a:rPr lang="en-US" sz="2400" i="1" dirty="0" err="1">
                  <a:solidFill>
                    <a:schemeClr val="tx2"/>
                  </a:solidFill>
                  <a:latin typeface="Shadows Into Light" panose="020B0604020202020204" charset="0"/>
                </a:rPr>
                <a:t>aq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) + H</a:t>
              </a:r>
              <a:r>
                <a:rPr lang="en-US" sz="2400" baseline="-25000" dirty="0">
                  <a:solidFill>
                    <a:schemeClr val="tx2"/>
                  </a:solidFill>
                  <a:latin typeface="Shadows Into Light" panose="020B0604020202020204" charset="0"/>
                </a:rPr>
                <a:t>3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O</a:t>
              </a:r>
              <a:r>
                <a:rPr lang="en-US" sz="2400" baseline="30000" dirty="0">
                  <a:solidFill>
                    <a:schemeClr val="tx2"/>
                  </a:solidFill>
                  <a:latin typeface="Shadows Into Light" panose="020B0604020202020204" charset="0"/>
                </a:rPr>
                <a:t>+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(</a:t>
              </a:r>
              <a:r>
                <a:rPr lang="en-US" sz="2400" i="1" dirty="0" err="1">
                  <a:solidFill>
                    <a:schemeClr val="tx2"/>
                  </a:solidFill>
                  <a:latin typeface="Shadows Into Light" panose="020B0604020202020204" charset="0"/>
                </a:rPr>
                <a:t>aq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)</a:t>
              </a:r>
            </a:p>
          </p:txBody>
        </p:sp>
        <p:pic>
          <p:nvPicPr>
            <p:cNvPr id="50189" name="Picture 13" descr="equilibriu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22" y="1719"/>
              <a:ext cx="1000" cy="15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4744770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01437" y="200025"/>
            <a:ext cx="5314950" cy="857250"/>
          </a:xfrm>
        </p:spPr>
        <p:txBody>
          <a:bodyPr/>
          <a:lstStyle/>
          <a:p>
            <a:r>
              <a:rPr lang="en-US" dirty="0"/>
              <a:t>Dissociation Constants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81194" y="1485900"/>
            <a:ext cx="3103808" cy="3111858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400" dirty="0"/>
              <a:t>	The greater the value of </a:t>
            </a:r>
            <a:r>
              <a:rPr lang="en-US" sz="2400" i="1" dirty="0"/>
              <a:t>K</a:t>
            </a:r>
            <a:r>
              <a:rPr lang="en-US" sz="2400" i="1" baseline="-25000" dirty="0"/>
              <a:t>a</a:t>
            </a:r>
            <a:r>
              <a:rPr lang="en-US" sz="2400" dirty="0"/>
              <a:t>, the stronger the acid. The strongest acids don’t report Ka values.</a:t>
            </a:r>
          </a:p>
        </p:txBody>
      </p:sp>
      <p:pic>
        <p:nvPicPr>
          <p:cNvPr id="51205" name="Picture 5" descr="16_T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8769" b="5234"/>
          <a:stretch>
            <a:fillRect/>
          </a:stretch>
        </p:blipFill>
        <p:spPr>
          <a:xfrm>
            <a:off x="267529" y="1485900"/>
            <a:ext cx="5413664" cy="3370772"/>
          </a:xfrm>
        </p:spPr>
      </p:pic>
      <p:sp>
        <p:nvSpPr>
          <p:cNvPr id="2" name="Oval 1"/>
          <p:cNvSpPr/>
          <p:nvPr/>
        </p:nvSpPr>
        <p:spPr>
          <a:xfrm>
            <a:off x="4881093" y="1485900"/>
            <a:ext cx="80010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45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Shadows Into Light" panose="020B0604020202020204" charset="0"/>
              </a:rPr>
              <a:t>Recall that strong acids completely dissociate, or break down into ions. Therefore the pH is found by taking the –log of the concentration of the acid. </a:t>
            </a:r>
          </a:p>
          <a:p>
            <a:r>
              <a:rPr lang="en-US" sz="2400" dirty="0" smtClean="0">
                <a:latin typeface="Shadows Into Light" panose="020B0604020202020204" charset="0"/>
              </a:rPr>
              <a:t>Weak acids do not fully break down. Only a very small portion dissociate into ions. Therefore, we must calculate the number of ions that are present after equilibrium is established and then take the –log of the ions. </a:t>
            </a:r>
            <a:endParaRPr lang="en-US" sz="2400" dirty="0">
              <a:latin typeface="Shadows Into Light" panose="020B060402020202020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hadows Into Light" panose="020B0604020202020204" charset="0"/>
              </a:rPr>
              <a:t>Weak Acids</a:t>
            </a:r>
            <a:endParaRPr lang="en-US" dirty="0"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Arrhenius Acids</a:t>
            </a:r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>
            <a:off x="472725" y="1406888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An Arrhenius acid yields </a:t>
            </a:r>
            <a:r>
              <a:rPr lang="en" sz="2400" b="1" dirty="0">
                <a:solidFill>
                  <a:srgbClr val="FF0000"/>
                </a:solidFill>
              </a:rPr>
              <a:t>H</a:t>
            </a:r>
            <a:r>
              <a:rPr lang="en" sz="2400" b="1" baseline="30000" dirty="0">
                <a:solidFill>
                  <a:srgbClr val="FF0000"/>
                </a:solidFill>
              </a:rPr>
              <a:t>+</a:t>
            </a:r>
            <a:r>
              <a:rPr lang="en" sz="2400" dirty="0">
                <a:solidFill>
                  <a:srgbClr val="FF0000"/>
                </a:solidFill>
              </a:rPr>
              <a:t> </a:t>
            </a:r>
            <a:r>
              <a:rPr lang="en" sz="2400" dirty="0"/>
              <a:t>as the only positive ions in an aqueous solution. [The hydrogen ion may also be written as </a:t>
            </a:r>
            <a:r>
              <a:rPr lang="en" sz="2400" b="1" dirty="0"/>
              <a:t>H</a:t>
            </a:r>
            <a:r>
              <a:rPr lang="en" sz="2400" b="1" baseline="-25000" dirty="0"/>
              <a:t>3</a:t>
            </a:r>
            <a:r>
              <a:rPr lang="en" sz="2400" b="1" dirty="0"/>
              <a:t>O</a:t>
            </a:r>
            <a:r>
              <a:rPr lang="en" sz="2400" b="1" baseline="30000" dirty="0"/>
              <a:t>+</a:t>
            </a:r>
            <a:r>
              <a:rPr lang="en" sz="2400" b="1" dirty="0"/>
              <a:t> </a:t>
            </a:r>
            <a:r>
              <a:rPr lang="en" sz="2400" dirty="0"/>
              <a:t>(hydronium).]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 smtClean="0"/>
              <a:t>HCl </a:t>
            </a:r>
            <a:r>
              <a:rPr lang="en" dirty="0"/>
              <a:t>(aq) → H</a:t>
            </a:r>
            <a:r>
              <a:rPr lang="en" baseline="30000" dirty="0"/>
              <a:t>+</a:t>
            </a:r>
            <a:r>
              <a:rPr lang="en" dirty="0"/>
              <a:t> + Cl</a:t>
            </a:r>
            <a:r>
              <a:rPr lang="en" baseline="30000" dirty="0"/>
              <a:t>-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HCl (aq) + H</a:t>
            </a:r>
            <a:r>
              <a:rPr lang="en" baseline="-25000" dirty="0"/>
              <a:t>2</a:t>
            </a:r>
            <a:r>
              <a:rPr lang="en" dirty="0"/>
              <a:t>O (l) → H</a:t>
            </a:r>
            <a:r>
              <a:rPr lang="en" baseline="-25000" dirty="0"/>
              <a:t>3</a:t>
            </a:r>
            <a:r>
              <a:rPr lang="en" dirty="0"/>
              <a:t>O</a:t>
            </a:r>
            <a:r>
              <a:rPr lang="en" baseline="30000" dirty="0"/>
              <a:t>+</a:t>
            </a:r>
            <a:r>
              <a:rPr lang="en" dirty="0"/>
              <a:t> + Cl</a:t>
            </a:r>
            <a:r>
              <a:rPr lang="en" baseline="30000" dirty="0"/>
              <a:t>-</a:t>
            </a:r>
            <a:endParaRPr dirty="0"/>
          </a:p>
        </p:txBody>
      </p:sp>
      <p:sp>
        <p:nvSpPr>
          <p:cNvPr id="71" name="Google Shape;71;p12"/>
          <p:cNvSpPr/>
          <p:nvPr/>
        </p:nvSpPr>
        <p:spPr>
          <a:xfrm>
            <a:off x="2176696" y="2405175"/>
            <a:ext cx="687000" cy="8010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2"/>
          <p:cNvSpPr/>
          <p:nvPr/>
        </p:nvSpPr>
        <p:spPr>
          <a:xfrm>
            <a:off x="3584567" y="3049088"/>
            <a:ext cx="983100" cy="8979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5181"/>
          <a:stretch/>
        </p:blipFill>
        <p:spPr>
          <a:xfrm>
            <a:off x="5460642" y="2405175"/>
            <a:ext cx="3407545" cy="1881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842265" y="57745"/>
            <a:ext cx="6666118" cy="857250"/>
          </a:xfrm>
        </p:spPr>
        <p:txBody>
          <a:bodyPr/>
          <a:lstStyle/>
          <a:p>
            <a:r>
              <a:rPr lang="en-US" dirty="0">
                <a:latin typeface="Shadows Into Light" panose="020B0604020202020204" charset="0"/>
              </a:rPr>
              <a:t>Calculating pH from </a:t>
            </a:r>
            <a:r>
              <a:rPr lang="en-US" i="1" dirty="0">
                <a:latin typeface="Shadows Into Light" panose="020B0604020202020204" charset="0"/>
              </a:rPr>
              <a:t>K</a:t>
            </a:r>
            <a:r>
              <a:rPr lang="en-US" i="1" baseline="-25000" dirty="0">
                <a:latin typeface="Shadows Into Light" panose="020B0604020202020204" charset="0"/>
              </a:rPr>
              <a:t>a</a:t>
            </a:r>
            <a:endParaRPr lang="en-US" dirty="0">
              <a:latin typeface="Shadows Into Light" panose="020B0604020202020204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332961" y="1466197"/>
            <a:ext cx="8514823" cy="3363381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>
                <a:latin typeface="Shadows Into Light" panose="020B0604020202020204" charset="0"/>
              </a:rPr>
              <a:t>	Calculate the pH of a 0.30 </a:t>
            </a:r>
            <a:r>
              <a:rPr lang="en-US" sz="2400" i="1" dirty="0">
                <a:latin typeface="Shadows Into Light" panose="020B0604020202020204" charset="0"/>
              </a:rPr>
              <a:t>M</a:t>
            </a:r>
            <a:r>
              <a:rPr lang="en-US" sz="2400" dirty="0">
                <a:latin typeface="Shadows Into Light" panose="020B0604020202020204" charset="0"/>
              </a:rPr>
              <a:t> solution of acetic acid, HC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, at </a:t>
            </a:r>
            <a:r>
              <a:rPr lang="en-US" sz="2400" dirty="0" smtClean="0">
                <a:latin typeface="Shadows Into Light" panose="020B0604020202020204" charset="0"/>
              </a:rPr>
              <a:t>25</a:t>
            </a:r>
            <a:r>
              <a:rPr lang="en-US" sz="2400" dirty="0" smtClean="0">
                <a:latin typeface="Shadows Into Light" panose="020B0604020202020204" charset="0"/>
                <a:cs typeface="Arial" charset="0"/>
                <a:sym typeface="Symbol" pitchFamily="18" charset="2"/>
              </a:rPr>
              <a:t>°</a:t>
            </a:r>
            <a:r>
              <a:rPr lang="en-US" sz="2400" dirty="0" smtClean="0">
                <a:latin typeface="Shadows Into Light" panose="020B0604020202020204" charset="0"/>
                <a:sym typeface="Symbol" pitchFamily="18" charset="2"/>
              </a:rPr>
              <a:t>C.</a:t>
            </a:r>
          </a:p>
          <a:p>
            <a:pPr>
              <a:buFontTx/>
              <a:buNone/>
            </a:pPr>
            <a:endParaRPr lang="en-US" sz="2400" dirty="0">
              <a:latin typeface="Shadows Into Light" panose="020B0604020202020204" charset="0"/>
              <a:sym typeface="Symbol" pitchFamily="18" charset="2"/>
            </a:endParaRPr>
          </a:p>
          <a:p>
            <a:pPr>
              <a:buFontTx/>
              <a:buNone/>
            </a:pPr>
            <a:r>
              <a:rPr lang="en-US" sz="2400" dirty="0">
                <a:latin typeface="Shadows Into Light" panose="020B0604020202020204" charset="0"/>
              </a:rPr>
              <a:t>HC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(</a:t>
            </a:r>
            <a:r>
              <a:rPr lang="en-US" sz="2400" i="1" dirty="0" err="1">
                <a:latin typeface="Shadows Into Light" panose="020B0604020202020204" charset="0"/>
              </a:rPr>
              <a:t>aq</a:t>
            </a:r>
            <a:r>
              <a:rPr lang="en-US" sz="2400" dirty="0">
                <a:latin typeface="Shadows Into Light" panose="020B0604020202020204" charset="0"/>
              </a:rPr>
              <a:t>) + H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O(</a:t>
            </a:r>
            <a:r>
              <a:rPr lang="en-US" sz="2400" i="1" dirty="0">
                <a:latin typeface="Shadows Into Light" panose="020B0604020202020204" charset="0"/>
              </a:rPr>
              <a:t>l</a:t>
            </a:r>
            <a:r>
              <a:rPr lang="en-US" sz="2400" dirty="0">
                <a:latin typeface="Shadows Into Light" panose="020B0604020202020204" charset="0"/>
              </a:rPr>
              <a:t>)                   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30000" dirty="0">
                <a:latin typeface="Shadows Into Light" panose="020B0604020202020204" charset="0"/>
              </a:rPr>
              <a:t>+</a:t>
            </a:r>
            <a:r>
              <a:rPr lang="en-US" sz="2400" dirty="0">
                <a:latin typeface="Shadows Into Light" panose="020B0604020202020204" charset="0"/>
              </a:rPr>
              <a:t>(</a:t>
            </a:r>
            <a:r>
              <a:rPr lang="en-US" sz="2400" i="1" dirty="0" err="1">
                <a:latin typeface="Shadows Into Light" panose="020B0604020202020204" charset="0"/>
              </a:rPr>
              <a:t>aq</a:t>
            </a:r>
            <a:r>
              <a:rPr lang="en-US" sz="2400" dirty="0">
                <a:latin typeface="Shadows Into Light" panose="020B0604020202020204" charset="0"/>
              </a:rPr>
              <a:t>) + C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baseline="30000" dirty="0">
                <a:latin typeface="Shadows Into Light" panose="020B0604020202020204" charset="0"/>
                <a:cs typeface="Arial" charset="0"/>
              </a:rPr>
              <a:t>−</a:t>
            </a:r>
            <a:r>
              <a:rPr lang="en-US" sz="2400" dirty="0">
                <a:latin typeface="Shadows Into Light" panose="020B0604020202020204" charset="0"/>
              </a:rPr>
              <a:t>(</a:t>
            </a:r>
            <a:r>
              <a:rPr lang="en-US" sz="2400" i="1" dirty="0" err="1">
                <a:latin typeface="Shadows Into Light" panose="020B0604020202020204" charset="0"/>
              </a:rPr>
              <a:t>aq</a:t>
            </a:r>
            <a:r>
              <a:rPr lang="en-US" sz="2400" dirty="0">
                <a:latin typeface="Shadows Into Light" panose="020B0604020202020204" charset="0"/>
              </a:rPr>
              <a:t>)</a:t>
            </a:r>
          </a:p>
          <a:p>
            <a:pPr algn="ctr">
              <a:buFontTx/>
              <a:buNone/>
            </a:pPr>
            <a:endParaRPr lang="en-US" sz="2400" dirty="0">
              <a:latin typeface="Shadows Into Light" panose="020B0604020202020204" charset="0"/>
            </a:endParaRPr>
          </a:p>
          <a:p>
            <a:pPr>
              <a:buFontTx/>
              <a:buNone/>
            </a:pPr>
            <a:r>
              <a:rPr lang="en-US" sz="2400" i="1" dirty="0">
                <a:latin typeface="Shadows Into Light" panose="020B0604020202020204" charset="0"/>
              </a:rPr>
              <a:t>	</a:t>
            </a:r>
            <a:r>
              <a:rPr lang="en-US" sz="2400" i="1" dirty="0" smtClean="0">
                <a:latin typeface="Shadows Into Light" panose="020B0604020202020204" charset="0"/>
              </a:rPr>
              <a:t>    </a:t>
            </a:r>
            <a:r>
              <a:rPr lang="en-US" sz="2400" i="1" dirty="0" err="1" smtClean="0">
                <a:latin typeface="Shadows Into Light" panose="020B0604020202020204" charset="0"/>
              </a:rPr>
              <a:t>K</a:t>
            </a:r>
            <a:r>
              <a:rPr lang="en-US" sz="2400" i="1" baseline="-25000" dirty="0" err="1" smtClean="0">
                <a:latin typeface="Shadows Into Light" panose="020B0604020202020204" charset="0"/>
              </a:rPr>
              <a:t>a</a:t>
            </a:r>
            <a:r>
              <a:rPr lang="en-US" sz="2400" dirty="0" smtClean="0">
                <a:latin typeface="Shadows Into Light" panose="020B0604020202020204" charset="0"/>
              </a:rPr>
              <a:t> </a:t>
            </a:r>
            <a:r>
              <a:rPr lang="en-US" sz="2400" dirty="0">
                <a:latin typeface="Shadows Into Light" panose="020B0604020202020204" charset="0"/>
              </a:rPr>
              <a:t>for acetic acid at 25</a:t>
            </a:r>
            <a:r>
              <a:rPr lang="en-US" sz="2400" dirty="0">
                <a:latin typeface="Shadows Into Light" panose="020B0604020202020204" charset="0"/>
                <a:cs typeface="Arial" charset="0"/>
                <a:sym typeface="Symbol" pitchFamily="18" charset="2"/>
              </a:rPr>
              <a:t>°</a:t>
            </a:r>
            <a:r>
              <a:rPr lang="en-US" sz="2400" dirty="0">
                <a:latin typeface="Shadows Into Light" panose="020B0604020202020204" charset="0"/>
                <a:sym typeface="Symbol" pitchFamily="18" charset="2"/>
              </a:rPr>
              <a:t>C is 1.8  10</a:t>
            </a:r>
            <a:r>
              <a:rPr lang="en-US" sz="2400" baseline="30000" dirty="0"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latin typeface="Shadows Into Light" panose="020B0604020202020204" charset="0"/>
                <a:sym typeface="Symbol" pitchFamily="18" charset="2"/>
              </a:rPr>
              <a:t>5</a:t>
            </a:r>
            <a:r>
              <a:rPr lang="en-US" sz="2400" dirty="0" smtClean="0">
                <a:latin typeface="Shadows Into Light" panose="020B0604020202020204" charset="0"/>
                <a:sym typeface="Symbol" pitchFamily="18" charset="2"/>
              </a:rPr>
              <a:t>.</a:t>
            </a:r>
          </a:p>
          <a:p>
            <a:pPr>
              <a:buFontTx/>
              <a:buNone/>
            </a:pPr>
            <a:endParaRPr lang="en-US" sz="2400" dirty="0">
              <a:latin typeface="Shadows Into Light" panose="020B0604020202020204" charset="0"/>
              <a:sym typeface="Symbol" pitchFamily="18" charset="2"/>
            </a:endParaRPr>
          </a:p>
          <a:p>
            <a:pPr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  <a:latin typeface="Shadows Into Light" panose="020B0604020202020204" charset="0"/>
                <a:sym typeface="Symbol" pitchFamily="18" charset="2"/>
              </a:rPr>
              <a:t>First, write the </a:t>
            </a:r>
            <a:r>
              <a:rPr lang="en-US" sz="2400" dirty="0" err="1">
                <a:solidFill>
                  <a:schemeClr val="tx2"/>
                </a:solidFill>
                <a:latin typeface="Shadows Into Light" panose="020B0604020202020204" charset="0"/>
                <a:sym typeface="Symbol" pitchFamily="18" charset="2"/>
              </a:rPr>
              <a:t>K</a:t>
            </a:r>
            <a:r>
              <a:rPr lang="en-US" sz="2400" dirty="0" err="1" smtClean="0">
                <a:solidFill>
                  <a:schemeClr val="tx2"/>
                </a:solidFill>
                <a:latin typeface="Shadows Into Light" panose="020B0604020202020204" charset="0"/>
                <a:sym typeface="Symbol" pitchFamily="18" charset="2"/>
              </a:rPr>
              <a:t>a</a:t>
            </a:r>
            <a:r>
              <a:rPr lang="en-US" sz="2400" dirty="0" smtClean="0">
                <a:solidFill>
                  <a:schemeClr val="tx2"/>
                </a:solidFill>
                <a:latin typeface="Shadows Into Light" panose="020B0604020202020204" charset="0"/>
                <a:sym typeface="Symbol" pitchFamily="18" charset="2"/>
              </a:rPr>
              <a:t> expression:</a:t>
            </a:r>
          </a:p>
          <a:p>
            <a:pPr>
              <a:buFontTx/>
              <a:buNone/>
            </a:pPr>
            <a:endParaRPr lang="en-US" sz="2400" dirty="0" smtClean="0">
              <a:latin typeface="Shadows Into Light" panose="020B0604020202020204" charset="0"/>
              <a:sym typeface="Symbol" pitchFamily="18" charset="2"/>
            </a:endParaRPr>
          </a:p>
          <a:p>
            <a:pPr>
              <a:buFontTx/>
              <a:buNone/>
            </a:pPr>
            <a:endParaRPr lang="en-US" sz="2400" dirty="0">
              <a:latin typeface="Shadows Into Light" panose="020B0604020202020204" charset="0"/>
            </a:endParaRPr>
          </a:p>
        </p:txBody>
      </p:sp>
      <p:pic>
        <p:nvPicPr>
          <p:cNvPr id="61445" name="Picture 5" descr="equilibrium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99748" y="2395470"/>
            <a:ext cx="1190625" cy="276763"/>
          </a:xfrm>
          <a:prstGeom prst="rect">
            <a:avLst/>
          </a:prstGeom>
          <a:noFill/>
        </p:spPr>
      </p:pic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5781005" y="3728049"/>
            <a:ext cx="2834153" cy="831057"/>
            <a:chOff x="1919" y="671"/>
            <a:chExt cx="2053" cy="698"/>
          </a:xfrm>
        </p:grpSpPr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411" y="671"/>
              <a:ext cx="1561" cy="698"/>
              <a:chOff x="251" y="824"/>
              <a:chExt cx="1561" cy="698"/>
            </a:xfrm>
          </p:grpSpPr>
          <p:sp>
            <p:nvSpPr>
              <p:cNvPr id="8" name="Rectangle 8"/>
              <p:cNvSpPr>
                <a:spLocks noChangeArrowheads="1"/>
              </p:cNvSpPr>
              <p:nvPr/>
            </p:nvSpPr>
            <p:spPr bwMode="auto">
              <a:xfrm>
                <a:off x="251" y="824"/>
                <a:ext cx="1561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[H</a:t>
                </a:r>
                <a:r>
                  <a:rPr lang="en-US" sz="2400" baseline="-25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3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sz="2400" baseline="30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+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] [C</a:t>
                </a:r>
                <a:r>
                  <a:rPr lang="en-US" sz="2400" baseline="-25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H</a:t>
                </a:r>
                <a:r>
                  <a:rPr lang="en-US" sz="2400" baseline="-25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3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sz="2400" baseline="-25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sz="2400" baseline="30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-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]</a:t>
                </a:r>
              </a:p>
              <a:p>
                <a:pPr algn="ctr"/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[HC</a:t>
                </a:r>
                <a:r>
                  <a:rPr lang="en-US" sz="2400" baseline="-25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H</a:t>
                </a:r>
                <a:r>
                  <a:rPr lang="en-US" sz="2400" baseline="-25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3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sz="2400" baseline="-25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]</a:t>
                </a:r>
              </a:p>
            </p:txBody>
          </p:sp>
          <p:sp>
            <p:nvSpPr>
              <p:cNvPr id="9" name="Line 9"/>
              <p:cNvSpPr>
                <a:spLocks noChangeShapeType="1"/>
              </p:cNvSpPr>
              <p:nvPr/>
            </p:nvSpPr>
            <p:spPr bwMode="auto">
              <a:xfrm>
                <a:off x="336" y="1144"/>
                <a:ext cx="1104" cy="0"/>
              </a:xfrm>
              <a:prstGeom prst="line">
                <a:avLst/>
              </a:prstGeom>
              <a:noFill/>
              <a:ln w="19050">
                <a:solidFill>
                  <a:srgbClr val="C82E3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dirty="0">
                  <a:solidFill>
                    <a:schemeClr val="tx2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1919" y="807"/>
              <a:ext cx="50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 err="1">
                  <a:solidFill>
                    <a:schemeClr val="tx2"/>
                  </a:solidFill>
                  <a:latin typeface="Shadows Into Light" panose="020B0604020202020204" charset="0"/>
                </a:rPr>
                <a:t>K</a:t>
              </a:r>
              <a:r>
                <a:rPr lang="en-US" sz="2400" i="1" baseline="-25000" dirty="0" err="1">
                  <a:solidFill>
                    <a:schemeClr val="tx2"/>
                  </a:solidFill>
                  <a:latin typeface="Shadows Into Light" panose="020B0604020202020204" charset="0"/>
                </a:rPr>
                <a:t>a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 =</a:t>
              </a:r>
              <a:endParaRPr lang="en-US" sz="2400" i="1" dirty="0">
                <a:solidFill>
                  <a:schemeClr val="tx2"/>
                </a:solidFill>
                <a:latin typeface="Shadows Into Light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4197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695" y="206191"/>
            <a:ext cx="5623560" cy="857250"/>
          </a:xfrm>
        </p:spPr>
        <p:txBody>
          <a:bodyPr/>
          <a:lstStyle/>
          <a:p>
            <a:r>
              <a:rPr lang="en-US" dirty="0">
                <a:latin typeface="Shadows Into Light" panose="020B0604020202020204" charset="0"/>
              </a:rPr>
              <a:t>Calculating pH from </a:t>
            </a:r>
            <a:r>
              <a:rPr lang="en-US" i="1" dirty="0">
                <a:latin typeface="Shadows Into Light" panose="020B0604020202020204" charset="0"/>
              </a:rPr>
              <a:t>K</a:t>
            </a:r>
            <a:r>
              <a:rPr lang="en-US" i="1" baseline="-25000" dirty="0">
                <a:latin typeface="Shadows Into Light" panose="020B0604020202020204" charset="0"/>
              </a:rPr>
              <a:t>a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658472" y="1613900"/>
            <a:ext cx="2686051" cy="831056"/>
            <a:chOff x="624" y="2064"/>
            <a:chExt cx="2256" cy="698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064" y="2064"/>
              <a:ext cx="816" cy="698"/>
              <a:chOff x="1440" y="2635"/>
              <a:chExt cx="816" cy="698"/>
            </a:xfrm>
          </p:grpSpPr>
          <p:sp>
            <p:nvSpPr>
              <p:cNvPr id="64517" name="Rectangle 5"/>
              <p:cNvSpPr>
                <a:spLocks noChangeArrowheads="1"/>
              </p:cNvSpPr>
              <p:nvPr/>
            </p:nvSpPr>
            <p:spPr bwMode="auto">
              <a:xfrm>
                <a:off x="1625" y="2635"/>
                <a:ext cx="605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(</a:t>
                </a:r>
                <a:r>
                  <a:rPr lang="en-US" sz="2400" i="1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x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)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endParaRPr lang="en-US" sz="2400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(0.30)</a:t>
                </a:r>
              </a:p>
            </p:txBody>
          </p:sp>
          <p:sp>
            <p:nvSpPr>
              <p:cNvPr id="64518" name="Line 6"/>
              <p:cNvSpPr>
                <a:spLocks noChangeShapeType="1"/>
              </p:cNvSpPr>
              <p:nvPr/>
            </p:nvSpPr>
            <p:spPr bwMode="auto">
              <a:xfrm>
                <a:off x="1440" y="3000"/>
                <a:ext cx="816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240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64521" name="Rectangle 9"/>
            <p:cNvSpPr>
              <a:spLocks noChangeArrowheads="1"/>
            </p:cNvSpPr>
            <p:nvPr/>
          </p:nvSpPr>
          <p:spPr bwMode="auto">
            <a:xfrm>
              <a:off x="624" y="2218"/>
              <a:ext cx="1158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1.8 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 10</a:t>
              </a:r>
              <a:r>
                <a:rPr lang="en-US" sz="2400" baseline="30000" dirty="0">
                  <a:solidFill>
                    <a:schemeClr val="bg1"/>
                  </a:solidFill>
                  <a:latin typeface="Shadows Into Light" panose="020B0604020202020204" charset="0"/>
                  <a:cs typeface="Arial" charset="0"/>
                  <a:sym typeface="Symbol" pitchFamily="18" charset="2"/>
                </a:rPr>
                <a:t>−</a:t>
              </a:r>
              <a:r>
                <a:rPr lang="en-US" sz="2400" baseline="300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5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 =</a:t>
              </a:r>
            </a:p>
          </p:txBody>
        </p:sp>
      </p:grp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3589855" y="2762301"/>
            <a:ext cx="25987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(1.8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5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) (0.30)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2.3 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 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 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3166" y="4137498"/>
            <a:ext cx="555394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pH =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</a:rPr>
              <a:t>−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log [H</a:t>
            </a:r>
            <a:r>
              <a:rPr lang="en-US" sz="2400" baseline="-25000" dirty="0">
                <a:solidFill>
                  <a:schemeClr val="bg1"/>
                </a:solidFill>
                <a:latin typeface="Shadows Into Light" panose="020B0604020202020204" charset="0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O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</a:rPr>
              <a:t>+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] =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</a:rPr>
              <a:t>−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log (2.3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) =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  <p:sp>
        <p:nvSpPr>
          <p:cNvPr id="10" name="Rectangle 147"/>
          <p:cNvSpPr>
            <a:spLocks noChangeArrowheads="1"/>
          </p:cNvSpPr>
          <p:nvPr/>
        </p:nvSpPr>
        <p:spPr bwMode="auto">
          <a:xfrm>
            <a:off x="6680280" y="1463822"/>
            <a:ext cx="235435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Shadows Into Light" panose="020B0604020202020204" charset="0"/>
              </a:rPr>
              <a:t>The acid will barely dissociate, so put the initial (given) acid concentration in as the equilibrium acid concentration. Solve for the ions. </a:t>
            </a:r>
          </a:p>
        </p:txBody>
      </p: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365438" y="1648428"/>
            <a:ext cx="2832772" cy="831057"/>
            <a:chOff x="1919" y="671"/>
            <a:chExt cx="2052" cy="698"/>
          </a:xfrm>
        </p:grpSpPr>
        <p:grpSp>
          <p:nvGrpSpPr>
            <p:cNvPr id="13" name="Group 10"/>
            <p:cNvGrpSpPr>
              <a:grpSpLocks/>
            </p:cNvGrpSpPr>
            <p:nvPr/>
          </p:nvGrpSpPr>
          <p:grpSpPr bwMode="auto">
            <a:xfrm>
              <a:off x="2410" y="671"/>
              <a:ext cx="1561" cy="698"/>
              <a:chOff x="250" y="824"/>
              <a:chExt cx="1561" cy="698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250" y="824"/>
                <a:ext cx="1561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[H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3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+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] [C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H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3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-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]</a:t>
                </a: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[HC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H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3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]</a:t>
                </a:r>
              </a:p>
            </p:txBody>
          </p:sp>
          <p:sp>
            <p:nvSpPr>
              <p:cNvPr id="16" name="Line 9"/>
              <p:cNvSpPr>
                <a:spLocks noChangeShapeType="1"/>
              </p:cNvSpPr>
              <p:nvPr/>
            </p:nvSpPr>
            <p:spPr bwMode="auto">
              <a:xfrm>
                <a:off x="336" y="1144"/>
                <a:ext cx="1104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2400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1919" y="807"/>
              <a:ext cx="50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 err="1">
                  <a:solidFill>
                    <a:schemeClr val="bg1"/>
                  </a:solidFill>
                  <a:latin typeface="Shadows Into Light" panose="020B0604020202020204" charset="0"/>
                </a:rPr>
                <a:t>K</a:t>
              </a:r>
              <a:r>
                <a:rPr lang="en-US" sz="2400" i="1" baseline="-25000" dirty="0" err="1">
                  <a:solidFill>
                    <a:schemeClr val="bg1"/>
                  </a:solidFill>
                  <a:latin typeface="Shadows Into Light" panose="020B0604020202020204" charset="0"/>
                </a:rPr>
                <a:t>a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 =</a:t>
              </a:r>
              <a:endParaRPr lang="en-US" sz="2400" i="1" dirty="0">
                <a:solidFill>
                  <a:schemeClr val="bg1"/>
                </a:solidFill>
                <a:latin typeface="Shadows Into Light" panose="020B0604020202020204" charset="0"/>
              </a:endParaRPr>
            </a:p>
          </p:txBody>
        </p:sp>
      </p:grpSp>
      <p:sp>
        <p:nvSpPr>
          <p:cNvPr id="17" name="Rectangle 147"/>
          <p:cNvSpPr>
            <a:spLocks noChangeArrowheads="1"/>
          </p:cNvSpPr>
          <p:nvPr/>
        </p:nvSpPr>
        <p:spPr bwMode="auto">
          <a:xfrm>
            <a:off x="365438" y="2774558"/>
            <a:ext cx="22428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Now we know the ions, we can solve like a strong acid:</a:t>
            </a:r>
          </a:p>
        </p:txBody>
      </p:sp>
      <p:sp>
        <p:nvSpPr>
          <p:cNvPr id="18" name="Rectangle 147"/>
          <p:cNvSpPr>
            <a:spLocks noChangeArrowheads="1"/>
          </p:cNvSpPr>
          <p:nvPr/>
        </p:nvSpPr>
        <p:spPr bwMode="auto">
          <a:xfrm>
            <a:off x="6228407" y="4100565"/>
            <a:ext cx="714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2.64</a:t>
            </a:r>
          </a:p>
        </p:txBody>
      </p:sp>
    </p:spTree>
    <p:extLst>
      <p:ext uri="{BB962C8B-B14F-4D97-AF65-F5344CB8AC3E}">
        <p14:creationId xmlns:p14="http://schemas.microsoft.com/office/powerpoint/2010/main" val="1243150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3" grpId="0"/>
      <p:bldP spid="11" grpId="0"/>
      <p:bldP spid="10" grpId="0"/>
      <p:bldP spid="17" grpId="0"/>
      <p:bldP spid="1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674" y="219588"/>
            <a:ext cx="5623560" cy="857250"/>
          </a:xfrm>
        </p:spPr>
        <p:txBody>
          <a:bodyPr/>
          <a:lstStyle/>
          <a:p>
            <a:r>
              <a:rPr lang="en-US" dirty="0" smtClean="0">
                <a:latin typeface="Shadows Into Light" panose="020B0604020202020204" charset="0"/>
              </a:rPr>
              <a:t>Example 1</a:t>
            </a:r>
            <a:endParaRPr lang="en-US" dirty="0">
              <a:latin typeface="Shadows Into Light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20" y="1427934"/>
            <a:ext cx="8654603" cy="3699979"/>
          </a:xfrm>
        </p:spPr>
        <p:txBody>
          <a:bodyPr/>
          <a:lstStyle/>
          <a:p>
            <a:pPr marL="61722" indent="0">
              <a:buNone/>
            </a:pPr>
            <a:r>
              <a:rPr lang="en-US" sz="2400" dirty="0" smtClean="0">
                <a:solidFill>
                  <a:schemeClr val="tx2"/>
                </a:solidFill>
                <a:latin typeface="Shadows Into Light" panose="020B0604020202020204" charset="0"/>
              </a:rPr>
              <a:t>Calculate the pH of 0.50M HF. </a:t>
            </a:r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(</a:t>
            </a:r>
            <a:r>
              <a:rPr lang="en-US" sz="2400" dirty="0" err="1">
                <a:solidFill>
                  <a:schemeClr val="tx2"/>
                </a:solidFill>
                <a:latin typeface="Shadows Into Light" panose="020B0604020202020204" charset="0"/>
              </a:rPr>
              <a:t>Ka</a:t>
            </a:r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=6.8x10</a:t>
            </a:r>
            <a:r>
              <a:rPr lang="en-US" sz="2400" baseline="30000" dirty="0">
                <a:solidFill>
                  <a:schemeClr val="tx2"/>
                </a:solidFill>
                <a:latin typeface="Shadows Into Light" panose="020B0604020202020204" charset="0"/>
              </a:rPr>
              <a:t>-4</a:t>
            </a:r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)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203870" y="2142548"/>
            <a:ext cx="3114675" cy="831056"/>
            <a:chOff x="624" y="2064"/>
            <a:chExt cx="2256" cy="698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064" y="2064"/>
              <a:ext cx="816" cy="698"/>
              <a:chOff x="1440" y="2635"/>
              <a:chExt cx="816" cy="698"/>
            </a:xfrm>
          </p:grpSpPr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1594" y="2635"/>
                <a:ext cx="457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(</a:t>
                </a:r>
                <a:r>
                  <a:rPr lang="en-US" sz="2400" i="1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x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)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endParaRPr lang="en-US" sz="2400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(0.5)</a:t>
                </a:r>
              </a:p>
            </p:txBody>
          </p:sp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>
                <a:off x="1440" y="3000"/>
                <a:ext cx="816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240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624" y="2218"/>
              <a:ext cx="1061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6.8 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 10</a:t>
              </a:r>
              <a:r>
                <a:rPr lang="en-US" sz="2400" baseline="30000" dirty="0">
                  <a:solidFill>
                    <a:schemeClr val="bg1"/>
                  </a:solidFill>
                  <a:latin typeface="Shadows Into Light" panose="020B0604020202020204" charset="0"/>
                  <a:cs typeface="Arial" charset="0"/>
                  <a:sym typeface="Symbol" pitchFamily="18" charset="2"/>
                </a:rPr>
                <a:t>−</a:t>
              </a:r>
              <a:r>
                <a:rPr lang="en-US" sz="2400" baseline="300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4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 =</a:t>
              </a:r>
            </a:p>
          </p:txBody>
        </p:sp>
      </p:grp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09754" y="3179735"/>
            <a:ext cx="331470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(6.8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4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) (0.5)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  <a:sym typeface="Symbol" pitchFamily="18" charset="2"/>
            </a:endParaRPr>
          </a:p>
          <a:p>
            <a:pPr algn="r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3.4 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5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  <a:sym typeface="Symbol" pitchFamily="18" charset="2"/>
            </a:endParaRPr>
          </a:p>
          <a:p>
            <a:pPr algn="r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5.8 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666963" y="3685552"/>
            <a:ext cx="3812345" cy="11715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23938" indent="-1023938" defTabSz="685800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</a:rPr>
              <a:t>[H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</a:rPr>
              <a:t>+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</a:rPr>
              <a:t>] =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5.8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</a:rPr>
              <a:t> 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 10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3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lang="en-US" sz="2400" i="1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M</a:t>
            </a:r>
          </a:p>
          <a:p>
            <a:pPr marL="1023938" indent="-1023938" defTabSz="685800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pH = 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log (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5.8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  10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3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)= </a:t>
            </a:r>
          </a:p>
        </p:txBody>
      </p:sp>
      <p:sp>
        <p:nvSpPr>
          <p:cNvPr id="12" name="Rectangle 147"/>
          <p:cNvSpPr>
            <a:spLocks noChangeArrowheads="1"/>
          </p:cNvSpPr>
          <p:nvPr/>
        </p:nvSpPr>
        <p:spPr bwMode="auto">
          <a:xfrm>
            <a:off x="8041372" y="4111310"/>
            <a:ext cx="8203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2.23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737288" y="2049678"/>
            <a:ext cx="2175272" cy="831057"/>
            <a:chOff x="1919" y="672"/>
            <a:chExt cx="1827" cy="698"/>
          </a:xfrm>
        </p:grpSpPr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2391" y="672"/>
              <a:ext cx="1355" cy="698"/>
              <a:chOff x="231" y="825"/>
              <a:chExt cx="1355" cy="698"/>
            </a:xfrm>
          </p:grpSpPr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>
                <a:off x="231" y="825"/>
                <a:ext cx="1355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[H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3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+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] [F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  <a:cs typeface="Arial" charset="0"/>
                  </a:rPr>
                  <a:t>−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]</a:t>
                </a: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[HF]</a:t>
                </a:r>
              </a:p>
            </p:txBody>
          </p:sp>
          <p:sp>
            <p:nvSpPr>
              <p:cNvPr id="17" name="Line 9"/>
              <p:cNvSpPr>
                <a:spLocks noChangeShapeType="1"/>
              </p:cNvSpPr>
              <p:nvPr/>
            </p:nvSpPr>
            <p:spPr bwMode="auto">
              <a:xfrm>
                <a:off x="336" y="1144"/>
                <a:ext cx="1104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2400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1919" y="807"/>
              <a:ext cx="58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 err="1">
                  <a:solidFill>
                    <a:schemeClr val="bg1"/>
                  </a:solidFill>
                  <a:latin typeface="Shadows Into Light" panose="020B0604020202020204" charset="0"/>
                </a:rPr>
                <a:t>K</a:t>
              </a:r>
              <a:r>
                <a:rPr lang="en-US" sz="2400" i="1" baseline="-25000" dirty="0" err="1">
                  <a:solidFill>
                    <a:schemeClr val="bg1"/>
                  </a:solidFill>
                  <a:latin typeface="Shadows Into Light" panose="020B0604020202020204" charset="0"/>
                </a:rPr>
                <a:t>a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 =</a:t>
              </a:r>
              <a:endParaRPr lang="en-US" sz="2400" i="1" dirty="0">
                <a:solidFill>
                  <a:schemeClr val="bg1"/>
                </a:solidFill>
                <a:latin typeface="Shadows Into Light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44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build="p"/>
      <p:bldP spid="1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674" y="157832"/>
            <a:ext cx="5623560" cy="857250"/>
          </a:xfrm>
        </p:spPr>
        <p:txBody>
          <a:bodyPr/>
          <a:lstStyle/>
          <a:p>
            <a:r>
              <a:rPr lang="en-US" dirty="0" smtClean="0">
                <a:latin typeface="Shadows Into Light" panose="020B0604020202020204" charset="0"/>
              </a:rPr>
              <a:t>Example 2</a:t>
            </a:r>
            <a:endParaRPr lang="en-US" dirty="0">
              <a:latin typeface="Shadows Into Light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85" y="1635699"/>
            <a:ext cx="8658964" cy="4400550"/>
          </a:xfrm>
        </p:spPr>
        <p:txBody>
          <a:bodyPr/>
          <a:lstStyle/>
          <a:p>
            <a:pPr marL="61722" indent="0">
              <a:buNone/>
            </a:pPr>
            <a:r>
              <a:rPr lang="en-US" sz="2400" dirty="0" smtClean="0">
                <a:solidFill>
                  <a:schemeClr val="tx2"/>
                </a:solidFill>
                <a:latin typeface="Shadows Into Light" panose="020B0604020202020204" charset="0"/>
              </a:rPr>
              <a:t>Calculate the pH of 0.90M HF. </a:t>
            </a:r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(</a:t>
            </a:r>
            <a:r>
              <a:rPr lang="en-US" sz="2400" dirty="0" err="1">
                <a:solidFill>
                  <a:schemeClr val="tx2"/>
                </a:solidFill>
                <a:latin typeface="Shadows Into Light" panose="020B0604020202020204" charset="0"/>
              </a:rPr>
              <a:t>Ka</a:t>
            </a:r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=6.8x10</a:t>
            </a:r>
            <a:r>
              <a:rPr lang="en-US" sz="2400" baseline="30000" dirty="0">
                <a:solidFill>
                  <a:schemeClr val="tx2"/>
                </a:solidFill>
                <a:latin typeface="Shadows Into Light" panose="020B0604020202020204" charset="0"/>
              </a:rPr>
              <a:t>-4</a:t>
            </a:r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)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565886" y="2060009"/>
            <a:ext cx="2656285" cy="831056"/>
            <a:chOff x="624" y="2064"/>
            <a:chExt cx="2231" cy="698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039" y="2064"/>
              <a:ext cx="816" cy="698"/>
              <a:chOff x="1415" y="2635"/>
              <a:chExt cx="816" cy="698"/>
            </a:xfrm>
          </p:grpSpPr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1559" y="2635"/>
                <a:ext cx="528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(</a:t>
                </a:r>
                <a:r>
                  <a:rPr lang="en-US" sz="2400" i="1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x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)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endParaRPr lang="en-US" sz="2400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(0.9)</a:t>
                </a:r>
              </a:p>
            </p:txBody>
          </p:sp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>
                <a:off x="1415" y="2952"/>
                <a:ext cx="816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240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624" y="2218"/>
              <a:ext cx="1231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6.8 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 10</a:t>
              </a:r>
              <a:r>
                <a:rPr lang="en-US" sz="2400" baseline="30000" dirty="0">
                  <a:solidFill>
                    <a:schemeClr val="bg1"/>
                  </a:solidFill>
                  <a:latin typeface="Shadows Into Light" panose="020B0604020202020204" charset="0"/>
                  <a:cs typeface="Arial" charset="0"/>
                  <a:sym typeface="Symbol" pitchFamily="18" charset="2"/>
                </a:rPr>
                <a:t>−</a:t>
              </a:r>
              <a:r>
                <a:rPr lang="en-US" sz="2400" baseline="300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4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 =</a:t>
              </a:r>
            </a:p>
          </p:txBody>
        </p:sp>
      </p:grp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-6776" y="3258078"/>
            <a:ext cx="331470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(6.8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4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) (0.9)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  <a:sym typeface="Symbol" pitchFamily="18" charset="2"/>
            </a:endParaRPr>
          </a:p>
          <a:p>
            <a:pPr algn="r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6.1 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4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  <a:sym typeface="Symbol" pitchFamily="18" charset="2"/>
            </a:endParaRPr>
          </a:p>
          <a:p>
            <a:pPr algn="r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2.4 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995963" y="3219153"/>
            <a:ext cx="4619725" cy="18371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23938" indent="-1023938" defTabSz="685800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</a:rPr>
              <a:t>[H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</a:rPr>
              <a:t>+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</a:rPr>
              <a:t>] =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2.4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</a:rPr>
              <a:t> 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 10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lang="en-US" sz="2400" i="1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M</a:t>
            </a:r>
          </a:p>
          <a:p>
            <a:pPr marL="1023938" indent="-1023938" defTabSz="685800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pH = 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log (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2.4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  10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−2</a:t>
            </a:r>
            <a:r>
              <a:rPr lang="en-US" sz="2400" kern="1200" dirty="0" smtClean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)= </a:t>
            </a:r>
            <a:r>
              <a:rPr lang="en-US" sz="2400" dirty="0" smtClean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1.61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  <a:sym typeface="Symbol" pitchFamily="18" charset="2"/>
            </a:endParaRPr>
          </a:p>
          <a:p>
            <a:pPr marL="1023938" indent="-1023938" defTabSz="685800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Notice increasing the concentration </a:t>
            </a:r>
            <a:endParaRPr lang="en-US" sz="2400" kern="1200" dirty="0" smtClean="0">
              <a:solidFill>
                <a:schemeClr val="bg1"/>
              </a:solidFill>
              <a:latin typeface="Shadows Into Light" panose="020B0604020202020204" charset="0"/>
              <a:ea typeface="+mn-ea"/>
              <a:cs typeface="+mn-cs"/>
              <a:sym typeface="Symbol" pitchFamily="18" charset="2"/>
            </a:endParaRPr>
          </a:p>
          <a:p>
            <a:pPr marL="1023938" indent="-1023938" defTabSz="685800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sz="2400" kern="1200" dirty="0" smtClean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decreased 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the pH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783756" y="2268367"/>
            <a:ext cx="2175272" cy="831057"/>
            <a:chOff x="1919" y="672"/>
            <a:chExt cx="1827" cy="698"/>
          </a:xfrm>
        </p:grpSpPr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391" y="672"/>
              <a:ext cx="1355" cy="698"/>
              <a:chOff x="231" y="825"/>
              <a:chExt cx="1355" cy="698"/>
            </a:xfrm>
          </p:grpSpPr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231" y="825"/>
                <a:ext cx="1355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[H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3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+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] [F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  <a:cs typeface="Arial" charset="0"/>
                  </a:rPr>
                  <a:t>−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]</a:t>
                </a: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[HF]</a:t>
                </a:r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>
                <a:off x="336" y="1144"/>
                <a:ext cx="1104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2400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919" y="807"/>
              <a:ext cx="58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 err="1">
                  <a:solidFill>
                    <a:schemeClr val="bg1"/>
                  </a:solidFill>
                  <a:latin typeface="Shadows Into Light" panose="020B0604020202020204" charset="0"/>
                </a:rPr>
                <a:t>K</a:t>
              </a:r>
              <a:r>
                <a:rPr lang="en-US" sz="2400" i="1" baseline="-25000" dirty="0" err="1">
                  <a:solidFill>
                    <a:schemeClr val="bg1"/>
                  </a:solidFill>
                  <a:latin typeface="Shadows Into Light" panose="020B0604020202020204" charset="0"/>
                </a:rPr>
                <a:t>a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 =</a:t>
              </a:r>
              <a:endParaRPr lang="en-US" sz="2400" i="1" dirty="0">
                <a:solidFill>
                  <a:schemeClr val="bg1"/>
                </a:solidFill>
                <a:latin typeface="Shadows Into Light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90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257175"/>
            <a:ext cx="5429250" cy="857250"/>
          </a:xfrm>
        </p:spPr>
        <p:txBody>
          <a:bodyPr/>
          <a:lstStyle/>
          <a:p>
            <a:r>
              <a:rPr lang="en-US" dirty="0"/>
              <a:t>Weak Bases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43100" y="857250"/>
            <a:ext cx="5886450" cy="514350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sz="2100" dirty="0"/>
              <a:t>	Bases react with water to produce hydroxide ion.</a:t>
            </a:r>
          </a:p>
        </p:txBody>
      </p:sp>
      <p:pic>
        <p:nvPicPr>
          <p:cNvPr id="67589" name="Picture 5" descr="16_03-02U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5019"/>
          <a:stretch>
            <a:fillRect/>
          </a:stretch>
        </p:blipFill>
        <p:spPr>
          <a:xfrm>
            <a:off x="2171700" y="1678133"/>
            <a:ext cx="5429250" cy="1885950"/>
          </a:xfrm>
        </p:spPr>
      </p:pic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3521164" y="3800297"/>
            <a:ext cx="2257425" cy="831056"/>
            <a:chOff x="2040" y="2129"/>
            <a:chExt cx="1896" cy="698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2635" y="2129"/>
              <a:ext cx="1298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[HB] [OH</a:t>
              </a:r>
              <a:r>
                <a:rPr lang="en-US" sz="2400" baseline="30000" dirty="0">
                  <a:solidFill>
                    <a:schemeClr val="tx2"/>
                  </a:solidFill>
                  <a:latin typeface="Shadows Into Light" panose="020B0604020202020204" charset="0"/>
                  <a:cs typeface="Arial" charset="0"/>
                </a:rPr>
                <a:t>−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]</a:t>
              </a:r>
            </a:p>
            <a:p>
              <a:pPr algn="ctr"/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[B</a:t>
              </a:r>
              <a:r>
                <a:rPr lang="en-US" sz="2400" baseline="30000" dirty="0">
                  <a:solidFill>
                    <a:schemeClr val="tx2"/>
                  </a:solidFill>
                  <a:latin typeface="Shadows Into Light" panose="020B0604020202020204" charset="0"/>
                  <a:cs typeface="Arial" charset="0"/>
                </a:rPr>
                <a:t>−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]</a:t>
              </a: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648" y="2481"/>
              <a:ext cx="1288" cy="0"/>
            </a:xfrm>
            <a:prstGeom prst="line">
              <a:avLst/>
            </a:prstGeom>
            <a:noFill/>
            <a:ln w="19050">
              <a:solidFill>
                <a:srgbClr val="C82E3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schemeClr val="tx2"/>
                </a:solidFill>
                <a:latin typeface="Shadows Into Light" panose="020B060402020202020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040" y="2282"/>
              <a:ext cx="595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>
                  <a:solidFill>
                    <a:schemeClr val="tx2"/>
                  </a:solidFill>
                  <a:latin typeface="Shadows Into Light" panose="020B0604020202020204" charset="0"/>
                </a:rPr>
                <a:t>K</a:t>
              </a:r>
              <a:r>
                <a:rPr lang="en-US" sz="2400" i="1" baseline="-25000">
                  <a:solidFill>
                    <a:schemeClr val="tx2"/>
                  </a:solidFill>
                  <a:latin typeface="Shadows Into Light" panose="020B0604020202020204" charset="0"/>
                </a:rPr>
                <a:t>b</a:t>
              </a:r>
              <a:r>
                <a:rPr lang="en-US" sz="2400">
                  <a:solidFill>
                    <a:schemeClr val="tx2"/>
                  </a:solidFill>
                  <a:latin typeface="Shadows Into Light" panose="020B0604020202020204" charset="0"/>
                </a:rPr>
                <a:t> =</a:t>
              </a:r>
              <a:endParaRPr lang="en-US" sz="2400" i="1">
                <a:solidFill>
                  <a:schemeClr val="tx2"/>
                </a:solidFill>
                <a:latin typeface="Shadows Into Light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5296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4581" y="132484"/>
            <a:ext cx="5829300" cy="857250"/>
          </a:xfrm>
        </p:spPr>
        <p:txBody>
          <a:bodyPr/>
          <a:lstStyle/>
          <a:p>
            <a:r>
              <a:rPr lang="en-US" dirty="0"/>
              <a:t>Weak Bases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0275" y="561109"/>
            <a:ext cx="5200650" cy="628650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sz="1800" i="1" dirty="0"/>
              <a:t>K</a:t>
            </a:r>
            <a:r>
              <a:rPr lang="en-US" sz="1800" i="1" baseline="-25000" dirty="0"/>
              <a:t>b</a:t>
            </a:r>
            <a:r>
              <a:rPr lang="en-US" sz="1800" dirty="0"/>
              <a:t> can be used to find [OH</a:t>
            </a:r>
            <a:r>
              <a:rPr lang="en-US" sz="1800" baseline="30000" dirty="0">
                <a:cs typeface="Arial" charset="0"/>
              </a:rPr>
              <a:t>−</a:t>
            </a:r>
            <a:r>
              <a:rPr lang="en-US" sz="1800" dirty="0"/>
              <a:t>] and, through it, pH of weak bases.</a:t>
            </a:r>
            <a:endParaRPr lang="en-US" sz="1800" i="1" dirty="0"/>
          </a:p>
        </p:txBody>
      </p:sp>
      <p:pic>
        <p:nvPicPr>
          <p:cNvPr id="69637" name="Picture 5" descr="16_T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7076" b="4807"/>
          <a:stretch>
            <a:fillRect/>
          </a:stretch>
        </p:blipFill>
        <p:spPr>
          <a:xfrm>
            <a:off x="2028825" y="1618384"/>
            <a:ext cx="5543550" cy="3200400"/>
          </a:xfrm>
        </p:spPr>
      </p:pic>
    </p:spTree>
    <p:extLst>
      <p:ext uri="{BB962C8B-B14F-4D97-AF65-F5344CB8AC3E}">
        <p14:creationId xmlns:p14="http://schemas.microsoft.com/office/powerpoint/2010/main" val="2674770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1048037" y="51570"/>
            <a:ext cx="7216790" cy="628650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sz="2800" dirty="0">
                <a:solidFill>
                  <a:schemeClr val="accent1"/>
                </a:solidFill>
                <a:latin typeface="Shadows Into Light" panose="020B0604020202020204" charset="0"/>
              </a:rPr>
              <a:t>What is the pH of a 0.15 </a:t>
            </a:r>
            <a:r>
              <a:rPr lang="en-US" sz="2800" i="1" dirty="0">
                <a:solidFill>
                  <a:schemeClr val="accent1"/>
                </a:solidFill>
                <a:latin typeface="Shadows Into Light" panose="020B0604020202020204" charset="0"/>
              </a:rPr>
              <a:t>M</a:t>
            </a:r>
            <a:r>
              <a:rPr lang="en-US" sz="2800" dirty="0">
                <a:solidFill>
                  <a:schemeClr val="accent1"/>
                </a:solidFill>
                <a:latin typeface="Shadows Into Light" panose="020B0604020202020204" charset="0"/>
              </a:rPr>
              <a:t> solution of NH</a:t>
            </a:r>
            <a:r>
              <a:rPr lang="en-US" sz="28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3</a:t>
            </a:r>
            <a:r>
              <a:rPr lang="en-US" sz="2800" dirty="0">
                <a:solidFill>
                  <a:schemeClr val="accent1"/>
                </a:solidFill>
                <a:latin typeface="Shadows Into Light" panose="020B0604020202020204" charset="0"/>
              </a:rPr>
              <a:t>?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048037" y="2074382"/>
            <a:ext cx="2525316" cy="831056"/>
            <a:chOff x="2208" y="2463"/>
            <a:chExt cx="2121" cy="698"/>
          </a:xfrm>
        </p:grpSpPr>
        <p:sp>
          <p:nvSpPr>
            <p:cNvPr id="70666" name="Rectangle 10"/>
            <p:cNvSpPr>
              <a:spLocks noChangeArrowheads="1"/>
            </p:cNvSpPr>
            <p:nvPr/>
          </p:nvSpPr>
          <p:spPr bwMode="auto">
            <a:xfrm>
              <a:off x="2861" y="2463"/>
              <a:ext cx="1468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[NH</a:t>
              </a:r>
              <a:r>
                <a:rPr lang="en-US" sz="2400" baseline="-25000" dirty="0">
                  <a:solidFill>
                    <a:schemeClr val="tx2"/>
                  </a:solidFill>
                  <a:latin typeface="Shadows Into Light" panose="020B0604020202020204" charset="0"/>
                </a:rPr>
                <a:t>4</a:t>
              </a:r>
              <a:r>
                <a:rPr lang="en-US" sz="2400" baseline="30000" dirty="0">
                  <a:solidFill>
                    <a:schemeClr val="tx2"/>
                  </a:solidFill>
                  <a:latin typeface="Shadows Into Light" panose="020B0604020202020204" charset="0"/>
                </a:rPr>
                <a:t>+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] [OH</a:t>
              </a:r>
              <a:r>
                <a:rPr lang="en-US" sz="2400" baseline="30000" dirty="0">
                  <a:solidFill>
                    <a:schemeClr val="tx2"/>
                  </a:solidFill>
                  <a:latin typeface="Shadows Into Light" panose="020B0604020202020204" charset="0"/>
                  <a:cs typeface="Arial" charset="0"/>
                </a:rPr>
                <a:t>−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]</a:t>
              </a:r>
            </a:p>
            <a:p>
              <a:pPr algn="ctr"/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[NH</a:t>
              </a:r>
              <a:r>
                <a:rPr lang="en-US" sz="2400" baseline="-25000" dirty="0">
                  <a:solidFill>
                    <a:schemeClr val="tx2"/>
                  </a:solidFill>
                  <a:latin typeface="Shadows Into Light" panose="020B0604020202020204" charset="0"/>
                </a:rPr>
                <a:t>3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]</a:t>
              </a:r>
            </a:p>
          </p:txBody>
        </p:sp>
        <p:sp>
          <p:nvSpPr>
            <p:cNvPr id="70667" name="Line 11"/>
            <p:cNvSpPr>
              <a:spLocks noChangeShapeType="1"/>
            </p:cNvSpPr>
            <p:nvPr/>
          </p:nvSpPr>
          <p:spPr bwMode="auto">
            <a:xfrm>
              <a:off x="2880" y="2815"/>
              <a:ext cx="139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 sz="2400">
                <a:solidFill>
                  <a:schemeClr val="tx2"/>
                </a:solidFill>
                <a:latin typeface="Shadows Into Light" panose="020B0604020202020204" charset="0"/>
              </a:endParaRPr>
            </a:p>
          </p:txBody>
        </p:sp>
        <p:sp>
          <p:nvSpPr>
            <p:cNvPr id="70668" name="Rectangle 12"/>
            <p:cNvSpPr>
              <a:spLocks noChangeArrowheads="1"/>
            </p:cNvSpPr>
            <p:nvPr/>
          </p:nvSpPr>
          <p:spPr bwMode="auto">
            <a:xfrm>
              <a:off x="2208" y="2600"/>
              <a:ext cx="595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>
                  <a:solidFill>
                    <a:schemeClr val="tx2"/>
                  </a:solidFill>
                  <a:latin typeface="Shadows Into Light" panose="020B0604020202020204" charset="0"/>
                </a:rPr>
                <a:t>K</a:t>
              </a:r>
              <a:r>
                <a:rPr lang="en-US" sz="2400" i="1" baseline="-25000" dirty="0">
                  <a:solidFill>
                    <a:schemeClr val="tx2"/>
                  </a:solidFill>
                  <a:latin typeface="Shadows Into Light" panose="020B0604020202020204" charset="0"/>
                </a:rPr>
                <a:t>b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 =</a:t>
              </a:r>
              <a:endParaRPr lang="en-US" sz="2400" i="1" dirty="0">
                <a:solidFill>
                  <a:schemeClr val="tx2"/>
                </a:solidFill>
                <a:latin typeface="Shadows Into Light" panose="020B0604020202020204" charset="0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921215" y="699270"/>
            <a:ext cx="5395764" cy="461965"/>
            <a:chOff x="632" y="1832"/>
            <a:chExt cx="4579" cy="388"/>
          </a:xfrm>
        </p:grpSpPr>
        <p:sp>
          <p:nvSpPr>
            <p:cNvPr id="70660" name="Rectangle 4"/>
            <p:cNvSpPr>
              <a:spLocks noChangeArrowheads="1"/>
            </p:cNvSpPr>
            <p:nvPr/>
          </p:nvSpPr>
          <p:spPr bwMode="auto">
            <a:xfrm>
              <a:off x="632" y="1832"/>
              <a:ext cx="1663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Shadows Into Light" panose="020B0604020202020204" charset="0"/>
                </a:rPr>
                <a:t>NH</a:t>
              </a:r>
              <a:r>
                <a:rPr lang="en-US" sz="2400" baseline="-25000" dirty="0">
                  <a:latin typeface="Shadows Into Light" panose="020B0604020202020204" charset="0"/>
                </a:rPr>
                <a:t>3</a:t>
              </a:r>
              <a:r>
                <a:rPr lang="en-US" sz="2400" dirty="0">
                  <a:latin typeface="Shadows Into Light" panose="020B0604020202020204" charset="0"/>
                </a:rPr>
                <a:t>(</a:t>
              </a:r>
              <a:r>
                <a:rPr lang="en-US" sz="2400" i="1" dirty="0" err="1">
                  <a:latin typeface="Shadows Into Light" panose="020B0604020202020204" charset="0"/>
                </a:rPr>
                <a:t>aq</a:t>
              </a:r>
              <a:r>
                <a:rPr lang="en-US" sz="2400" dirty="0">
                  <a:latin typeface="Shadows Into Light" panose="020B0604020202020204" charset="0"/>
                </a:rPr>
                <a:t>) + H</a:t>
              </a:r>
              <a:r>
                <a:rPr lang="en-US" sz="2400" baseline="-25000" dirty="0">
                  <a:latin typeface="Shadows Into Light" panose="020B0604020202020204" charset="0"/>
                </a:rPr>
                <a:t>2</a:t>
              </a:r>
              <a:r>
                <a:rPr lang="en-US" sz="2400" dirty="0">
                  <a:latin typeface="Shadows Into Light" panose="020B0604020202020204" charset="0"/>
                </a:rPr>
                <a:t>O(</a:t>
              </a:r>
              <a:r>
                <a:rPr lang="en-US" sz="2400" i="1" dirty="0">
                  <a:latin typeface="Shadows Into Light" panose="020B0604020202020204" charset="0"/>
                </a:rPr>
                <a:t>l</a:t>
              </a:r>
              <a:r>
                <a:rPr lang="en-US" sz="2400" dirty="0">
                  <a:latin typeface="Shadows Into Light" panose="020B0604020202020204" charset="0"/>
                </a:rPr>
                <a:t>)</a:t>
              </a:r>
            </a:p>
          </p:txBody>
        </p:sp>
        <p:sp>
          <p:nvSpPr>
            <p:cNvPr id="70661" name="Rectangle 5"/>
            <p:cNvSpPr>
              <a:spLocks noChangeArrowheads="1"/>
            </p:cNvSpPr>
            <p:nvPr/>
          </p:nvSpPr>
          <p:spPr bwMode="auto">
            <a:xfrm>
              <a:off x="3320" y="1832"/>
              <a:ext cx="1891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Shadows Into Light" panose="020B0604020202020204" charset="0"/>
                </a:rPr>
                <a:t>NH</a:t>
              </a:r>
              <a:r>
                <a:rPr lang="en-US" sz="2400" baseline="-25000" dirty="0">
                  <a:latin typeface="Shadows Into Light" panose="020B0604020202020204" charset="0"/>
                </a:rPr>
                <a:t>4</a:t>
              </a:r>
              <a:r>
                <a:rPr lang="en-US" sz="2400" baseline="30000" dirty="0">
                  <a:latin typeface="Shadows Into Light" panose="020B0604020202020204" charset="0"/>
                </a:rPr>
                <a:t>+</a:t>
              </a:r>
              <a:r>
                <a:rPr lang="en-US" sz="2400" dirty="0">
                  <a:latin typeface="Shadows Into Light" panose="020B0604020202020204" charset="0"/>
                </a:rPr>
                <a:t>(</a:t>
              </a:r>
              <a:r>
                <a:rPr lang="en-US" sz="2400" i="1" dirty="0" err="1">
                  <a:latin typeface="Shadows Into Light" panose="020B0604020202020204" charset="0"/>
                </a:rPr>
                <a:t>aq</a:t>
              </a:r>
              <a:r>
                <a:rPr lang="en-US" sz="2400" dirty="0">
                  <a:latin typeface="Shadows Into Light" panose="020B0604020202020204" charset="0"/>
                </a:rPr>
                <a:t>) + OH</a:t>
              </a:r>
              <a:r>
                <a:rPr lang="en-US" sz="2400" baseline="30000" dirty="0">
                  <a:latin typeface="Shadows Into Light" panose="020B0604020202020204" charset="0"/>
                  <a:cs typeface="Arial" charset="0"/>
                </a:rPr>
                <a:t>−</a:t>
              </a:r>
              <a:r>
                <a:rPr lang="en-US" sz="2400" dirty="0">
                  <a:latin typeface="Shadows Into Light" panose="020B0604020202020204" charset="0"/>
                </a:rPr>
                <a:t>(</a:t>
              </a:r>
              <a:r>
                <a:rPr lang="en-US" sz="2400" i="1" dirty="0" err="1">
                  <a:latin typeface="Shadows Into Light" panose="020B0604020202020204" charset="0"/>
                </a:rPr>
                <a:t>aq</a:t>
              </a:r>
              <a:r>
                <a:rPr lang="en-US" sz="2400" dirty="0">
                  <a:latin typeface="Shadows Into Light" panose="020B0604020202020204" charset="0"/>
                </a:rPr>
                <a:t>)</a:t>
              </a:r>
            </a:p>
          </p:txBody>
        </p:sp>
        <p:pic>
          <p:nvPicPr>
            <p:cNvPr id="70672" name="Picture 16" descr="equilibriu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" y="1920"/>
              <a:ext cx="1000" cy="152"/>
            </a:xfrm>
            <a:prstGeom prst="rect">
              <a:avLst/>
            </a:prstGeom>
            <a:noFill/>
          </p:spPr>
        </p:pic>
      </p:grp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4541325" y="2074382"/>
            <a:ext cx="3138496" cy="831056"/>
            <a:chOff x="624" y="2064"/>
            <a:chExt cx="2256" cy="698"/>
          </a:xfrm>
        </p:grpSpPr>
        <p:grpSp>
          <p:nvGrpSpPr>
            <p:cNvPr id="16" name="Group 5"/>
            <p:cNvGrpSpPr>
              <a:grpSpLocks/>
            </p:cNvGrpSpPr>
            <p:nvPr/>
          </p:nvGrpSpPr>
          <p:grpSpPr bwMode="auto">
            <a:xfrm>
              <a:off x="2064" y="2064"/>
              <a:ext cx="816" cy="698"/>
              <a:chOff x="1440" y="2635"/>
              <a:chExt cx="816" cy="698"/>
            </a:xfrm>
          </p:grpSpPr>
          <p:sp>
            <p:nvSpPr>
              <p:cNvPr id="18" name="Rectangle 6"/>
              <p:cNvSpPr>
                <a:spLocks noChangeArrowheads="1"/>
              </p:cNvSpPr>
              <p:nvPr/>
            </p:nvSpPr>
            <p:spPr bwMode="auto">
              <a:xfrm>
                <a:off x="1582" y="2635"/>
                <a:ext cx="478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(</a:t>
                </a:r>
                <a:r>
                  <a:rPr lang="en-US" sz="2400" i="1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x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)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endParaRPr lang="en-US" sz="2400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(0.15)</a:t>
                </a:r>
              </a:p>
            </p:txBody>
          </p:sp>
          <p:sp>
            <p:nvSpPr>
              <p:cNvPr id="19" name="Line 7"/>
              <p:cNvSpPr>
                <a:spLocks noChangeShapeType="1"/>
              </p:cNvSpPr>
              <p:nvPr/>
            </p:nvSpPr>
            <p:spPr bwMode="auto">
              <a:xfrm>
                <a:off x="1440" y="3000"/>
                <a:ext cx="816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240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624" y="2218"/>
              <a:ext cx="991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1.8 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 10</a:t>
              </a:r>
              <a:r>
                <a:rPr lang="en-US" sz="2400" baseline="30000" dirty="0">
                  <a:solidFill>
                    <a:schemeClr val="bg1"/>
                  </a:solidFill>
                  <a:latin typeface="Shadows Into Light" panose="020B0604020202020204" charset="0"/>
                  <a:cs typeface="Arial" charset="0"/>
                  <a:sym typeface="Symbol" pitchFamily="18" charset="2"/>
                </a:rPr>
                <a:t>−</a:t>
              </a:r>
              <a:r>
                <a:rPr lang="en-US" sz="2400" baseline="300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5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 =</a:t>
              </a:r>
            </a:p>
          </p:txBody>
        </p:sp>
      </p:grp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228600" y="3148328"/>
            <a:ext cx="3314700" cy="177165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(1.8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5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) (0.15)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  <a:sym typeface="Symbol" pitchFamily="18" charset="2"/>
            </a:endParaRPr>
          </a:p>
          <a:p>
            <a:pPr algn="r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2.7 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6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  <a:sym typeface="Symbol" pitchFamily="18" charset="2"/>
            </a:endParaRPr>
          </a:p>
          <a:p>
            <a:pPr algn="r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1.6 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5578159" y="3418815"/>
            <a:ext cx="4514850" cy="1828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23938" indent="-1023938" defTabSz="685800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</a:rPr>
              <a:t>[OH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</a:rPr>
              <a:t>−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</a:rPr>
              <a:t>] = 1.6 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 10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3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 </a:t>
            </a:r>
            <a:r>
              <a:rPr lang="en-US" sz="2400" i="1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M</a:t>
            </a:r>
          </a:p>
          <a:p>
            <a:pPr marL="1023938" indent="-1023938" defTabSz="685800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sz="2400" kern="1200" dirty="0" err="1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pOH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 = 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log (1.6  10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3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)= 2.80</a:t>
            </a:r>
          </a:p>
          <a:p>
            <a:pPr marL="1023938" indent="-1023938" defTabSz="685800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pH = 14.00 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 2.80  = 11.20</a:t>
            </a:r>
            <a:endParaRPr lang="en-US" sz="2400" kern="1200" dirty="0">
              <a:solidFill>
                <a:schemeClr val="bg1"/>
              </a:solidFill>
              <a:latin typeface="Shadows Into Light" panose="020B060402020202020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8982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1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4885" y="141668"/>
            <a:ext cx="5372100" cy="857250"/>
          </a:xfrm>
        </p:spPr>
        <p:txBody>
          <a:bodyPr/>
          <a:lstStyle/>
          <a:p>
            <a:r>
              <a:rPr lang="en-US" i="1" dirty="0"/>
              <a:t>K</a:t>
            </a:r>
            <a:r>
              <a:rPr lang="en-US" i="1" baseline="-25000" dirty="0"/>
              <a:t>a</a:t>
            </a:r>
            <a:r>
              <a:rPr lang="en-US" i="1" dirty="0"/>
              <a:t> </a:t>
            </a:r>
            <a:r>
              <a:rPr lang="en-US" dirty="0"/>
              <a:t>and</a:t>
            </a:r>
            <a:r>
              <a:rPr lang="en-US" i="1" dirty="0"/>
              <a:t> K</a:t>
            </a:r>
            <a:r>
              <a:rPr lang="en-US" i="1" baseline="-25000" dirty="0"/>
              <a:t>b</a:t>
            </a:r>
            <a:endParaRPr lang="en-US" i="1" dirty="0"/>
          </a:p>
        </p:txBody>
      </p:sp>
      <p:pic>
        <p:nvPicPr>
          <p:cNvPr id="74757" name="Picture 5" descr="16_T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16626" b="5956"/>
          <a:stretch>
            <a:fillRect/>
          </a:stretch>
        </p:blipFill>
        <p:spPr>
          <a:xfrm>
            <a:off x="327606" y="1716110"/>
            <a:ext cx="5145915" cy="2743200"/>
          </a:xfrm>
        </p:spPr>
      </p:pic>
      <p:sp>
        <p:nvSpPr>
          <p:cNvPr id="747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666703" y="1580881"/>
            <a:ext cx="2987899" cy="2785057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en-US" sz="2400" i="1" dirty="0">
                <a:solidFill>
                  <a:schemeClr val="tx2"/>
                </a:solidFill>
              </a:rPr>
              <a:t>K</a:t>
            </a:r>
            <a:r>
              <a:rPr lang="en-US" sz="2400" i="1" baseline="-25000" dirty="0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  <a:sym typeface="Symbol" pitchFamily="18" charset="2"/>
              </a:rPr>
              <a:t> </a:t>
            </a:r>
            <a:r>
              <a:rPr lang="en-US" sz="2400" i="1" dirty="0">
                <a:solidFill>
                  <a:schemeClr val="tx2"/>
                </a:solidFill>
                <a:sym typeface="Symbol" pitchFamily="18" charset="2"/>
              </a:rPr>
              <a:t>K</a:t>
            </a:r>
            <a:r>
              <a:rPr lang="en-US" sz="2400" i="1" baseline="-25000" dirty="0">
                <a:solidFill>
                  <a:schemeClr val="tx2"/>
                </a:solidFill>
                <a:sym typeface="Symbol" pitchFamily="18" charset="2"/>
              </a:rPr>
              <a:t>b</a:t>
            </a:r>
            <a:r>
              <a:rPr lang="en-US" sz="2400" dirty="0">
                <a:solidFill>
                  <a:schemeClr val="tx2"/>
                </a:solidFill>
                <a:sym typeface="Symbol" pitchFamily="18" charset="2"/>
              </a:rPr>
              <a:t> = </a:t>
            </a:r>
            <a:r>
              <a:rPr lang="en-US" sz="2400" i="1" dirty="0">
                <a:solidFill>
                  <a:schemeClr val="tx2"/>
                </a:solidFill>
                <a:sym typeface="Symbol" pitchFamily="18" charset="2"/>
              </a:rPr>
              <a:t>K</a:t>
            </a:r>
            <a:r>
              <a:rPr lang="en-US" sz="2400" i="1" baseline="-25000" dirty="0">
                <a:solidFill>
                  <a:schemeClr val="tx2"/>
                </a:solidFill>
                <a:sym typeface="Symbol" pitchFamily="18" charset="2"/>
              </a:rPr>
              <a:t>w </a:t>
            </a:r>
            <a:r>
              <a:rPr lang="en-US" sz="2400" i="1" dirty="0">
                <a:solidFill>
                  <a:schemeClr val="tx2"/>
                </a:solidFill>
                <a:sym typeface="Symbol" pitchFamily="18" charset="2"/>
              </a:rPr>
              <a:t>= 1.0x10</a:t>
            </a:r>
            <a:r>
              <a:rPr lang="en-US" sz="2400" i="1" baseline="30000" dirty="0">
                <a:solidFill>
                  <a:schemeClr val="tx2"/>
                </a:solidFill>
                <a:sym typeface="Symbol" pitchFamily="18" charset="2"/>
              </a:rPr>
              <a:t>-14</a:t>
            </a:r>
          </a:p>
          <a:p>
            <a:pPr algn="ctr">
              <a:buFontTx/>
              <a:buNone/>
            </a:pPr>
            <a:endParaRPr lang="en-US" sz="2400" i="1" baseline="30000" dirty="0">
              <a:solidFill>
                <a:schemeClr val="tx2"/>
              </a:solidFill>
              <a:sym typeface="Symbol" pitchFamily="18" charset="2"/>
            </a:endParaRPr>
          </a:p>
          <a:p>
            <a:pPr algn="ctr">
              <a:buFontTx/>
              <a:buNone/>
            </a:pPr>
            <a:r>
              <a:rPr lang="en-US" sz="2400" i="1" dirty="0">
                <a:solidFill>
                  <a:schemeClr val="tx2"/>
                </a:solidFill>
                <a:sym typeface="Symbol" pitchFamily="18" charset="2"/>
              </a:rPr>
              <a:t>(Remember [H</a:t>
            </a:r>
            <a:r>
              <a:rPr lang="en-US" sz="2400" i="1" baseline="30000" dirty="0">
                <a:solidFill>
                  <a:schemeClr val="tx2"/>
                </a:solidFill>
                <a:sym typeface="Symbol" pitchFamily="18" charset="2"/>
              </a:rPr>
              <a:t>+</a:t>
            </a:r>
            <a:r>
              <a:rPr lang="en-US" sz="2400" i="1" dirty="0">
                <a:solidFill>
                  <a:schemeClr val="tx2"/>
                </a:solidFill>
                <a:sym typeface="Symbol" pitchFamily="18" charset="2"/>
              </a:rPr>
              <a:t>][OH</a:t>
            </a:r>
            <a:r>
              <a:rPr lang="en-US" sz="2400" i="1" baseline="30000" dirty="0">
                <a:solidFill>
                  <a:schemeClr val="tx2"/>
                </a:solidFill>
                <a:sym typeface="Symbol" pitchFamily="18" charset="2"/>
              </a:rPr>
              <a:t>-</a:t>
            </a:r>
            <a:r>
              <a:rPr lang="en-US" sz="2400" i="1" dirty="0">
                <a:solidFill>
                  <a:schemeClr val="tx2"/>
                </a:solidFill>
                <a:sym typeface="Symbol" pitchFamily="18" charset="2"/>
              </a:rPr>
              <a:t>] = 1.0x10</a:t>
            </a:r>
            <a:r>
              <a:rPr lang="en-US" sz="2400" i="1" baseline="30000" dirty="0">
                <a:solidFill>
                  <a:schemeClr val="tx2"/>
                </a:solidFill>
                <a:sym typeface="Symbol" pitchFamily="18" charset="2"/>
              </a:rPr>
              <a:t>-14</a:t>
            </a:r>
            <a:endParaRPr lang="en-US" sz="2400" baseline="30000" dirty="0">
              <a:solidFill>
                <a:schemeClr val="tx2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78172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You should be able to…</a:t>
            </a:r>
            <a:endParaRPr dirty="0"/>
          </a:p>
        </p:txBody>
      </p:sp>
      <p:sp>
        <p:nvSpPr>
          <p:cNvPr id="235" name="Google Shape;235;p3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-US" dirty="0" smtClean="0"/>
              <a:t>Calculate the pH of weak acids and bases.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969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indicators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68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baseline="30000" dirty="0" smtClean="0"/>
              <a:t>+</a:t>
            </a:r>
            <a:r>
              <a:rPr lang="en-US" dirty="0" smtClean="0"/>
              <a:t> = H</a:t>
            </a:r>
            <a:r>
              <a:rPr lang="en-US" baseline="-25000" dirty="0" smtClean="0"/>
              <a:t>3</a:t>
            </a:r>
            <a:r>
              <a:rPr lang="en-US" dirty="0" smtClean="0"/>
              <a:t>O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4" name="AutoShape 2" descr="Can H+ ion combine with H2O and what is it's structure? - Qu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Chemistry | Online science, Chemistry, Sc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952" y="1845986"/>
            <a:ext cx="5933798" cy="222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Objectives</a:t>
            </a:r>
            <a:endParaRPr/>
          </a:p>
        </p:txBody>
      </p:sp>
      <p:sp>
        <p:nvSpPr>
          <p:cNvPr id="235" name="Google Shape;235;p3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 smtClean="0"/>
              <a:t>Determine </a:t>
            </a:r>
            <a:r>
              <a:rPr lang="en" dirty="0"/>
              <a:t>relative acidity or basicity based on pH indicators from Table M.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13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3"/>
          <p:cNvSpPr txBox="1">
            <a:spLocks noGrp="1"/>
          </p:cNvSpPr>
          <p:nvPr>
            <p:ph type="title"/>
          </p:nvPr>
        </p:nvSpPr>
        <p:spPr>
          <a:xfrm>
            <a:off x="924326" y="270312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Indicators</a:t>
            </a:r>
            <a:endParaRPr dirty="0"/>
          </a:p>
        </p:txBody>
      </p:sp>
      <p:sp>
        <p:nvSpPr>
          <p:cNvPr id="280" name="Google Shape;280;p43"/>
          <p:cNvSpPr txBox="1">
            <a:spLocks noGrp="1"/>
          </p:cNvSpPr>
          <p:nvPr>
            <p:ph type="body" idx="1"/>
          </p:nvPr>
        </p:nvSpPr>
        <p:spPr>
          <a:xfrm>
            <a:off x="311300" y="1459200"/>
            <a:ext cx="39030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Indicators for pH are color changing compounds added in small amounts of solution so that the pH can be determined visually.  </a:t>
            </a:r>
            <a:endParaRPr/>
          </a:p>
        </p:txBody>
      </p:sp>
      <p:pic>
        <p:nvPicPr>
          <p:cNvPr id="281" name="Google Shape;281;p43" descr="Related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2276" y="1619000"/>
            <a:ext cx="4560324" cy="30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4"/>
          <p:cNvSpPr txBox="1">
            <a:spLocks noGrp="1"/>
          </p:cNvSpPr>
          <p:nvPr>
            <p:ph type="title"/>
          </p:nvPr>
        </p:nvSpPr>
        <p:spPr>
          <a:xfrm>
            <a:off x="905225" y="23790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M </a:t>
            </a:r>
            <a:endParaRPr/>
          </a:p>
        </p:txBody>
      </p:sp>
      <p:sp>
        <p:nvSpPr>
          <p:cNvPr id="287" name="Google Shape;287;p44"/>
          <p:cNvSpPr txBox="1">
            <a:spLocks noGrp="1"/>
          </p:cNvSpPr>
          <p:nvPr>
            <p:ph type="body" idx="1"/>
          </p:nvPr>
        </p:nvSpPr>
        <p:spPr>
          <a:xfrm>
            <a:off x="300800" y="1587400"/>
            <a:ext cx="5579400" cy="33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to use: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 dirty="0"/>
              <a:t>If pH is </a:t>
            </a:r>
            <a:r>
              <a:rPr lang="en" sz="2400" dirty="0">
                <a:solidFill>
                  <a:schemeClr val="accent6"/>
                </a:solidFill>
              </a:rPr>
              <a:t>lower</a:t>
            </a:r>
            <a:r>
              <a:rPr lang="en" sz="2400" dirty="0"/>
              <a:t> than range = color on the </a:t>
            </a:r>
            <a:r>
              <a:rPr lang="en" sz="2400" dirty="0">
                <a:solidFill>
                  <a:schemeClr val="accent6"/>
                </a:solidFill>
              </a:rPr>
              <a:t>left</a:t>
            </a:r>
            <a:endParaRPr sz="2400" dirty="0">
              <a:solidFill>
                <a:schemeClr val="accent6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 dirty="0"/>
              <a:t>If pH is </a:t>
            </a:r>
            <a:r>
              <a:rPr lang="en" sz="2400" dirty="0">
                <a:solidFill>
                  <a:srgbClr val="00B0F0"/>
                </a:solidFill>
              </a:rPr>
              <a:t>higher</a:t>
            </a:r>
            <a:r>
              <a:rPr lang="en" sz="2400" dirty="0"/>
              <a:t> than range = color on the </a:t>
            </a:r>
            <a:r>
              <a:rPr lang="en" sz="2400" dirty="0">
                <a:solidFill>
                  <a:srgbClr val="00B0F0"/>
                </a:solidFill>
              </a:rPr>
              <a:t>right</a:t>
            </a:r>
            <a:endParaRPr sz="2400" dirty="0">
              <a:solidFill>
                <a:srgbClr val="00B0F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 dirty="0"/>
              <a:t>If pH is between the range = blend of colors</a:t>
            </a:r>
            <a:endParaRPr sz="2400" dirty="0"/>
          </a:p>
        </p:txBody>
      </p:sp>
      <p:pic>
        <p:nvPicPr>
          <p:cNvPr id="288" name="Google Shape;28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0200" y="1861629"/>
            <a:ext cx="2986300" cy="253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Methyl Orange</a:t>
            </a:r>
            <a:endParaRPr lang="en-US" dirty="0"/>
          </a:p>
        </p:txBody>
      </p:sp>
      <p:pic>
        <p:nvPicPr>
          <p:cNvPr id="9220" name="Picture 4" descr="Methyl orange colors in media with different ph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9" b="23889"/>
          <a:stretch/>
        </p:blipFill>
        <p:spPr bwMode="auto">
          <a:xfrm>
            <a:off x="2513626" y="1736035"/>
            <a:ext cx="3903757" cy="265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88975" y="3670852"/>
            <a:ext cx="31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H</a:t>
            </a:r>
            <a:r>
              <a:rPr lang="en-US" sz="1100" baseline="30000" dirty="0" smtClean="0">
                <a:latin typeface="Shadows Into Light" panose="020B0604020202020204" charset="0"/>
              </a:rPr>
              <a:t>+</a:t>
            </a:r>
            <a:endParaRPr lang="en-US" sz="1100" baseline="30000" dirty="0">
              <a:latin typeface="Shadows Into Light" panose="020B0604020202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7513" y="3801657"/>
            <a:ext cx="31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H</a:t>
            </a:r>
            <a:r>
              <a:rPr lang="en-US" sz="1100" baseline="30000" dirty="0" smtClean="0">
                <a:latin typeface="Shadows Into Light" panose="020B0604020202020204" charset="0"/>
              </a:rPr>
              <a:t>+</a:t>
            </a:r>
            <a:endParaRPr lang="en-US" sz="1100" baseline="30000" dirty="0">
              <a:latin typeface="Shadows Into Light" panose="020B060402020202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3279" y="3670852"/>
            <a:ext cx="31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H</a:t>
            </a:r>
            <a:r>
              <a:rPr lang="en-US" sz="1100" baseline="30000" dirty="0" smtClean="0">
                <a:latin typeface="Shadows Into Light" panose="020B0604020202020204" charset="0"/>
              </a:rPr>
              <a:t>+</a:t>
            </a:r>
            <a:endParaRPr lang="en-US" sz="1100" baseline="30000" dirty="0">
              <a:latin typeface="Shadows Into Light" panose="020B0604020202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5790" y="3717235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1817" y="3901169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8310" y="3848040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56131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Bromothymol</a:t>
            </a:r>
            <a:r>
              <a:rPr lang="en-US" dirty="0" smtClean="0"/>
              <a:t> Blue</a:t>
            </a:r>
            <a:endParaRPr lang="en-US" dirty="0"/>
          </a:p>
        </p:txBody>
      </p:sp>
      <p:pic>
        <p:nvPicPr>
          <p:cNvPr id="10242" name="Picture 2" descr="Bromothymol blue indicator - Stock Image - C043/6533 - Science Photo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12" y="1592744"/>
            <a:ext cx="4446105" cy="296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24937" y="2812243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30347" y="3943568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196" y="3377859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91806" y="3324126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7287" y="2723977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0347" y="3097482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0834" y="3658329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235" y="3986014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1365" y="2845280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00331" y="3076542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2095" y="3131925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24130" y="3669992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88903" y="3474980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37381" y="3981672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67465" y="3626232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78284" y="3711419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79501" y="2920113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60336" y="3828977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946" y="2108878"/>
            <a:ext cx="2527375" cy="214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>
            <a:spLocks noGrp="1"/>
          </p:cNvSpPr>
          <p:nvPr>
            <p:ph type="title"/>
          </p:nvPr>
        </p:nvSpPr>
        <p:spPr>
          <a:xfrm>
            <a:off x="987850" y="19817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 (I do)</a:t>
            </a:r>
            <a:endParaRPr dirty="0"/>
          </a:p>
        </p:txBody>
      </p:sp>
      <p:sp>
        <p:nvSpPr>
          <p:cNvPr id="294" name="Google Shape;294;p45"/>
          <p:cNvSpPr txBox="1">
            <a:spLocks noGrp="1"/>
          </p:cNvSpPr>
          <p:nvPr>
            <p:ph type="body" idx="1"/>
          </p:nvPr>
        </p:nvSpPr>
        <p:spPr>
          <a:xfrm>
            <a:off x="354400" y="1501350"/>
            <a:ext cx="4005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 solution turns blue when litmus indicator is added. Is the solution acidic or basic?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/>
          </a:p>
        </p:txBody>
      </p:sp>
      <p:pic>
        <p:nvPicPr>
          <p:cNvPr id="295" name="Google Shape;29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7149" y="1680875"/>
            <a:ext cx="3445725" cy="292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5"/>
          <p:cNvSpPr txBox="1"/>
          <p:nvPr/>
        </p:nvSpPr>
        <p:spPr>
          <a:xfrm>
            <a:off x="450699" y="3556150"/>
            <a:ext cx="4430394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The solution is basic (pH above 8.3)</a:t>
            </a:r>
            <a:endParaRPr sz="11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6"/>
          <p:cNvSpPr txBox="1">
            <a:spLocks noGrp="1"/>
          </p:cNvSpPr>
          <p:nvPr>
            <p:ph type="title"/>
          </p:nvPr>
        </p:nvSpPr>
        <p:spPr>
          <a:xfrm>
            <a:off x="1003625" y="29047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 (We do)</a:t>
            </a:r>
            <a:endParaRPr dirty="0"/>
          </a:p>
        </p:txBody>
      </p:sp>
      <p:sp>
        <p:nvSpPr>
          <p:cNvPr id="302" name="Google Shape;302;p46"/>
          <p:cNvSpPr txBox="1">
            <a:spLocks noGrp="1"/>
          </p:cNvSpPr>
          <p:nvPr>
            <p:ph type="body" idx="1"/>
          </p:nvPr>
        </p:nvSpPr>
        <p:spPr>
          <a:xfrm>
            <a:off x="293625" y="1483225"/>
            <a:ext cx="45549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 solution turns blue when bromothymol blue is added and turns yellow when thymol blue is added. What is the pH range for this solution?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/>
          </a:p>
        </p:txBody>
      </p:sp>
      <p:pic>
        <p:nvPicPr>
          <p:cNvPr id="303" name="Google Shape;30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4458" y="1659400"/>
            <a:ext cx="3453625" cy="293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6"/>
          <p:cNvSpPr txBox="1"/>
          <p:nvPr/>
        </p:nvSpPr>
        <p:spPr>
          <a:xfrm>
            <a:off x="813263" y="3482289"/>
            <a:ext cx="37872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pH between 7.6-8.0</a:t>
            </a:r>
            <a:endParaRPr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 smtClean="0"/>
              <a:t>Determine </a:t>
            </a:r>
            <a:r>
              <a:rPr lang="en" dirty="0"/>
              <a:t>relative acidity or basicity based on pH indicators from Table M.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9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Neutralization </a:t>
            </a:r>
            <a:r>
              <a:rPr lang="en" dirty="0"/>
              <a:t>&amp; Titration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Objectives: </a:t>
            </a:r>
            <a:endParaRPr/>
          </a:p>
        </p:txBody>
      </p:sp>
      <p:sp>
        <p:nvSpPr>
          <p:cNvPr id="325" name="Google Shape;325;p5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Determine the products of a neutralization reaction.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Calculate the concentration of an unknown solution following a titration reaction.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Calculate the concentration of an unknown solution following a titration reaction with a diprotic solution.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Properties of Acids</a:t>
            </a:r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body" idx="1"/>
          </p:nvPr>
        </p:nvSpPr>
        <p:spPr>
          <a:xfrm>
            <a:off x="253785" y="1477475"/>
            <a:ext cx="68907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Sour taste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Can burn your skin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Has a pH lower than 7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Reacts vigorously with active metals to release H</a:t>
            </a:r>
            <a:r>
              <a:rPr lang="en" sz="2400" baseline="-25000" dirty="0"/>
              <a:t>2</a:t>
            </a:r>
            <a:r>
              <a:rPr lang="en" sz="2400" dirty="0"/>
              <a:t>(g)</a:t>
            </a:r>
            <a:endParaRPr sz="2400" dirty="0"/>
          </a:p>
        </p:txBody>
      </p:sp>
      <p:pic>
        <p:nvPicPr>
          <p:cNvPr id="79" name="Google Shape;79;p13" descr="Related image"/>
          <p:cNvPicPr preferRelativeResize="0"/>
          <p:nvPr/>
        </p:nvPicPr>
        <p:blipFill rotWithShape="1">
          <a:blip r:embed="rId3">
            <a:alphaModFix/>
          </a:blip>
          <a:srcRect t="24960" b="43901"/>
          <a:stretch/>
        </p:blipFill>
        <p:spPr>
          <a:xfrm>
            <a:off x="761255" y="3502694"/>
            <a:ext cx="5261925" cy="93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 descr="Image result for sour candy close up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7588" y="1547150"/>
            <a:ext cx="2050725" cy="146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 descr="Related image"/>
          <p:cNvPicPr preferRelativeResize="0"/>
          <p:nvPr/>
        </p:nvPicPr>
        <p:blipFill rotWithShape="1">
          <a:blip r:embed="rId5">
            <a:alphaModFix/>
          </a:blip>
          <a:srcRect t="10492" b="8292"/>
          <a:stretch/>
        </p:blipFill>
        <p:spPr>
          <a:xfrm>
            <a:off x="6816100" y="3672575"/>
            <a:ext cx="2013701" cy="10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/>
          <p:nvPr/>
        </p:nvSpPr>
        <p:spPr>
          <a:xfrm>
            <a:off x="879825" y="3502694"/>
            <a:ext cx="2233200" cy="90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1"/>
          <p:cNvSpPr txBox="1">
            <a:spLocks noGrp="1"/>
          </p:cNvSpPr>
          <p:nvPr>
            <p:ph type="title"/>
          </p:nvPr>
        </p:nvSpPr>
        <p:spPr>
          <a:xfrm>
            <a:off x="987850" y="2849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Neutralization Reaction</a:t>
            </a:r>
            <a:endParaRPr/>
          </a:p>
        </p:txBody>
      </p:sp>
      <p:sp>
        <p:nvSpPr>
          <p:cNvPr id="331" name="Google Shape;331;p51"/>
          <p:cNvSpPr txBox="1">
            <a:spLocks noGrp="1"/>
          </p:cNvSpPr>
          <p:nvPr>
            <p:ph type="body" idx="1"/>
          </p:nvPr>
        </p:nvSpPr>
        <p:spPr>
          <a:xfrm>
            <a:off x="311700" y="1480163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In the process of neutralization, an acid and a base react to form a salt and water</a:t>
            </a:r>
            <a:r>
              <a:rPr lang="en" sz="2400" dirty="0" smtClean="0"/>
              <a:t>. Recal “salt” is used to refer to any ionic compound.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32" name="Google Shape;332;p51" descr="Related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0850" y="2571750"/>
            <a:ext cx="3352724" cy="213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51" descr="Image result for tums"/>
          <p:cNvPicPr preferRelativeResize="0"/>
          <p:nvPr/>
        </p:nvPicPr>
        <p:blipFill rotWithShape="1">
          <a:blip r:embed="rId4">
            <a:alphaModFix/>
          </a:blip>
          <a:srcRect l="25495" r="23575"/>
          <a:stretch/>
        </p:blipFill>
        <p:spPr>
          <a:xfrm rot="-2502716">
            <a:off x="6124700" y="2415925"/>
            <a:ext cx="1086826" cy="21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Neutralization Reaction</a:t>
            </a:r>
            <a:endParaRPr/>
          </a:p>
        </p:txBody>
      </p:sp>
      <p:sp>
        <p:nvSpPr>
          <p:cNvPr id="339" name="Google Shape;339;p52"/>
          <p:cNvSpPr txBox="1">
            <a:spLocks noGrp="1"/>
          </p:cNvSpPr>
          <p:nvPr>
            <p:ph type="body" idx="1"/>
          </p:nvPr>
        </p:nvSpPr>
        <p:spPr>
          <a:xfrm>
            <a:off x="311700" y="1536438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the process of neutralization, an acid and a base react to form a salt and water.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H</a:t>
            </a:r>
            <a:r>
              <a:rPr lang="en">
                <a:solidFill>
                  <a:srgbClr val="0B5394"/>
                </a:solidFill>
              </a:rPr>
              <a:t>Cl</a:t>
            </a:r>
            <a:r>
              <a:rPr lang="en">
                <a:solidFill>
                  <a:srgbClr val="FFFFFF"/>
                </a:solidFill>
              </a:rPr>
              <a:t> </a:t>
            </a:r>
            <a:r>
              <a:rPr lang="en"/>
              <a:t>(aq) + Na</a:t>
            </a:r>
            <a:r>
              <a:rPr lang="en">
                <a:solidFill>
                  <a:srgbClr val="FF0000"/>
                </a:solidFill>
              </a:rPr>
              <a:t>OH </a:t>
            </a:r>
            <a:r>
              <a:rPr lang="en"/>
              <a:t>(aq) → NaCl (s) + </a:t>
            </a:r>
            <a:r>
              <a:rPr lang="en">
                <a:solidFill>
                  <a:srgbClr val="FF0000"/>
                </a:solidFill>
              </a:rPr>
              <a:t>H</a:t>
            </a:r>
            <a:r>
              <a:rPr lang="en" baseline="-25000">
                <a:solidFill>
                  <a:srgbClr val="FF0000"/>
                </a:solidFill>
              </a:rPr>
              <a:t>2</a:t>
            </a:r>
            <a:r>
              <a:rPr lang="en">
                <a:solidFill>
                  <a:srgbClr val="FF0000"/>
                </a:solidFill>
              </a:rPr>
              <a:t>O</a:t>
            </a:r>
            <a:r>
              <a:rPr lang="en"/>
              <a:t> (l)</a:t>
            </a:r>
            <a:endParaRPr/>
          </a:p>
        </p:txBody>
      </p:sp>
      <p:sp>
        <p:nvSpPr>
          <p:cNvPr id="340" name="Google Shape;340;p52"/>
          <p:cNvSpPr/>
          <p:nvPr/>
        </p:nvSpPr>
        <p:spPr>
          <a:xfrm>
            <a:off x="422350" y="3821300"/>
            <a:ext cx="5478600" cy="5757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52"/>
          <p:cNvSpPr/>
          <p:nvPr/>
        </p:nvSpPr>
        <p:spPr>
          <a:xfrm>
            <a:off x="2383450" y="3821300"/>
            <a:ext cx="3478200" cy="5118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2"/>
          <p:cNvSpPr/>
          <p:nvPr/>
        </p:nvSpPr>
        <p:spPr>
          <a:xfrm rot="-5400000" flipH="1">
            <a:off x="2378900" y="1191450"/>
            <a:ext cx="545400" cy="39744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52"/>
          <p:cNvSpPr/>
          <p:nvPr/>
        </p:nvSpPr>
        <p:spPr>
          <a:xfrm rot="-5400000" flipH="1">
            <a:off x="2932150" y="2062800"/>
            <a:ext cx="550500" cy="22317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73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1600" y="3900909"/>
            <a:ext cx="3092725" cy="122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3"/>
          <p:cNvSpPr txBox="1">
            <a:spLocks noGrp="1"/>
          </p:cNvSpPr>
          <p:nvPr>
            <p:ph type="title"/>
          </p:nvPr>
        </p:nvSpPr>
        <p:spPr>
          <a:xfrm>
            <a:off x="964200" y="25340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Neutralization Reaction</a:t>
            </a:r>
            <a:endParaRPr/>
          </a:p>
        </p:txBody>
      </p:sp>
      <p:sp>
        <p:nvSpPr>
          <p:cNvPr id="349" name="Google Shape;349;p53"/>
          <p:cNvSpPr txBox="1">
            <a:spLocks noGrp="1"/>
          </p:cNvSpPr>
          <p:nvPr>
            <p:ph type="body" idx="1"/>
          </p:nvPr>
        </p:nvSpPr>
        <p:spPr>
          <a:xfrm>
            <a:off x="311700" y="1543863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H</a:t>
            </a:r>
            <a:r>
              <a:rPr lang="en"/>
              <a:t>Cl + Na</a:t>
            </a:r>
            <a:r>
              <a:rPr lang="en">
                <a:solidFill>
                  <a:srgbClr val="FF0000"/>
                </a:solidFill>
              </a:rPr>
              <a:t>OH </a:t>
            </a:r>
            <a:r>
              <a:rPr lang="en"/>
              <a:t>→ NaCl + </a:t>
            </a:r>
            <a:r>
              <a:rPr lang="en">
                <a:solidFill>
                  <a:srgbClr val="FF0000"/>
                </a:solidFill>
              </a:rPr>
              <a:t>H</a:t>
            </a:r>
            <a:r>
              <a:rPr lang="en" baseline="-25000">
                <a:solidFill>
                  <a:srgbClr val="FF0000"/>
                </a:solidFill>
              </a:rPr>
              <a:t>2</a:t>
            </a:r>
            <a:r>
              <a:rPr lang="en">
                <a:solidFill>
                  <a:srgbClr val="FF0000"/>
                </a:solidFill>
              </a:rPr>
              <a:t>O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Let’s break this down….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The hydrogen ions (H</a:t>
            </a:r>
            <a:r>
              <a:rPr lang="en" sz="2400" baseline="30000"/>
              <a:t>+</a:t>
            </a:r>
            <a:r>
              <a:rPr lang="en" sz="2400"/>
              <a:t>) neutralize the hydroxide ions (OH</a:t>
            </a:r>
            <a:r>
              <a:rPr lang="en" sz="2400" baseline="30000"/>
              <a:t>-</a:t>
            </a:r>
            <a:r>
              <a:rPr lang="en" sz="2400"/>
              <a:t>) making water. The leftover ions make a salt.</a:t>
            </a:r>
            <a:endParaRPr sz="2400"/>
          </a:p>
        </p:txBody>
      </p:sp>
      <p:sp>
        <p:nvSpPr>
          <p:cNvPr id="350" name="Google Shape;350;p53"/>
          <p:cNvSpPr/>
          <p:nvPr/>
        </p:nvSpPr>
        <p:spPr>
          <a:xfrm rot="-5400000">
            <a:off x="1967900" y="579075"/>
            <a:ext cx="607800" cy="35505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53"/>
          <p:cNvSpPr/>
          <p:nvPr/>
        </p:nvSpPr>
        <p:spPr>
          <a:xfrm rot="-5400000">
            <a:off x="2627275" y="1223625"/>
            <a:ext cx="569400" cy="22230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Google Shape;73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3893" y="1634191"/>
            <a:ext cx="4278407" cy="1661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5"/>
          <p:cNvSpPr txBox="1">
            <a:spLocks noGrp="1"/>
          </p:cNvSpPr>
          <p:nvPr>
            <p:ph type="title"/>
          </p:nvPr>
        </p:nvSpPr>
        <p:spPr>
          <a:xfrm>
            <a:off x="987850" y="1404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Titrations</a:t>
            </a:r>
            <a:endParaRPr/>
          </a:p>
        </p:txBody>
      </p:sp>
      <p:sp>
        <p:nvSpPr>
          <p:cNvPr id="362" name="Google Shape;362;p55"/>
          <p:cNvSpPr txBox="1">
            <a:spLocks noGrp="1"/>
          </p:cNvSpPr>
          <p:nvPr>
            <p:ph type="body" idx="1"/>
          </p:nvPr>
        </p:nvSpPr>
        <p:spPr>
          <a:xfrm>
            <a:off x="314950" y="1493450"/>
            <a:ext cx="6380818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A titration is a laboratory process in which a volume of solution of </a:t>
            </a:r>
            <a:r>
              <a:rPr lang="en" sz="1800" dirty="0">
                <a:solidFill>
                  <a:schemeClr val="accent6"/>
                </a:solidFill>
              </a:rPr>
              <a:t>known</a:t>
            </a:r>
            <a:r>
              <a:rPr lang="en" sz="1800" dirty="0"/>
              <a:t> concentration is used to determine the concentration of an </a:t>
            </a:r>
            <a:r>
              <a:rPr lang="en" sz="1800" dirty="0">
                <a:solidFill>
                  <a:schemeClr val="accent6"/>
                </a:solidFill>
              </a:rPr>
              <a:t>unknown</a:t>
            </a:r>
            <a:r>
              <a:rPr lang="en" sz="1800" dirty="0"/>
              <a:t> solution. This is done by neutralization</a:t>
            </a:r>
            <a:r>
              <a:rPr lang="en" sz="1800" dirty="0" smtClean="0"/>
              <a:t>.</a:t>
            </a:r>
          </a:p>
          <a:p>
            <a:pPr eaLnBrk="1" hangingPunct="1"/>
            <a:r>
              <a:rPr lang="en-US" altLang="en-US" sz="1800" dirty="0"/>
              <a:t>I</a:t>
            </a:r>
            <a:r>
              <a:rPr lang="en-US" altLang="en-US" sz="1800" dirty="0" smtClean="0"/>
              <a:t>ndicators </a:t>
            </a:r>
            <a:r>
              <a:rPr lang="en-US" altLang="en-US" sz="1800" dirty="0"/>
              <a:t>are used to determine when the solution has reached the </a:t>
            </a:r>
            <a:r>
              <a:rPr lang="en-US" altLang="en-US" sz="1800" dirty="0">
                <a:solidFill>
                  <a:schemeClr val="accent6"/>
                </a:solidFill>
              </a:rPr>
              <a:t>equivalence point</a:t>
            </a:r>
            <a:r>
              <a:rPr lang="en-US" altLang="en-US" sz="1800" dirty="0">
                <a:solidFill>
                  <a:schemeClr val="bg1"/>
                </a:solidFill>
              </a:rPr>
              <a:t>,</a:t>
            </a:r>
            <a:r>
              <a:rPr lang="en-US" altLang="en-US" sz="1800" dirty="0">
                <a:solidFill>
                  <a:srgbClr val="FF0000"/>
                </a:solidFill>
              </a:rPr>
              <a:t> </a:t>
            </a:r>
            <a:r>
              <a:rPr lang="en-US" altLang="en-US" sz="1800" dirty="0"/>
              <a:t>or neutralization point, at which the </a:t>
            </a:r>
            <a:r>
              <a:rPr lang="en-US" altLang="en-US" sz="1800" dirty="0">
                <a:solidFill>
                  <a:schemeClr val="accent6"/>
                </a:solidFill>
              </a:rPr>
              <a:t>moles of acid equals </a:t>
            </a:r>
            <a:r>
              <a:rPr lang="en-US" altLang="en-US" sz="1800" dirty="0" smtClean="0">
                <a:solidFill>
                  <a:schemeClr val="accent6"/>
                </a:solidFill>
              </a:rPr>
              <a:t>moles </a:t>
            </a:r>
            <a:r>
              <a:rPr lang="en-US" altLang="en-US" sz="1800" dirty="0">
                <a:solidFill>
                  <a:schemeClr val="accent6"/>
                </a:solidFill>
              </a:rPr>
              <a:t>of base</a:t>
            </a:r>
            <a:r>
              <a:rPr lang="en-US" altLang="en-US" sz="1800" dirty="0"/>
              <a:t>.</a:t>
            </a:r>
          </a:p>
          <a:p>
            <a:pPr eaLnBrk="1" hangingPunct="1"/>
            <a:r>
              <a:rPr lang="en-US" altLang="en-US" sz="1800" dirty="0"/>
              <a:t>The</a:t>
            </a:r>
            <a:r>
              <a:rPr lang="en-US" altLang="en-US" sz="1800" dirty="0">
                <a:solidFill>
                  <a:schemeClr val="tx2"/>
                </a:solidFill>
              </a:rPr>
              <a:t> </a:t>
            </a:r>
            <a:r>
              <a:rPr lang="en-US" altLang="en-US" sz="1800" dirty="0">
                <a:solidFill>
                  <a:schemeClr val="accent6"/>
                </a:solidFill>
              </a:rPr>
              <a:t>endpoint</a:t>
            </a:r>
            <a:r>
              <a:rPr lang="en-US" altLang="en-US" sz="1800" dirty="0">
                <a:solidFill>
                  <a:schemeClr val="tx2"/>
                </a:solidFill>
              </a:rPr>
              <a:t> </a:t>
            </a:r>
            <a:r>
              <a:rPr lang="en-US" altLang="en-US" sz="1800" dirty="0"/>
              <a:t>is when the indicator actually changes color.</a:t>
            </a:r>
          </a:p>
          <a:p>
            <a:pPr eaLnBrk="1" hangingPunct="1"/>
            <a:r>
              <a:rPr lang="en-US" altLang="en-US" sz="1800" dirty="0"/>
              <a:t>You want the endpoint close to the equivalence point.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 dirty="0"/>
          </a:p>
        </p:txBody>
      </p:sp>
      <p:pic>
        <p:nvPicPr>
          <p:cNvPr id="363" name="Google Shape;36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5768" y="2005502"/>
            <a:ext cx="2046504" cy="2242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6"/>
          <p:cNvSpPr txBox="1">
            <a:spLocks noGrp="1"/>
          </p:cNvSpPr>
          <p:nvPr>
            <p:ph type="title"/>
          </p:nvPr>
        </p:nvSpPr>
        <p:spPr>
          <a:xfrm>
            <a:off x="987850" y="26917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 up</a:t>
            </a:r>
            <a:endParaRPr/>
          </a:p>
        </p:txBody>
      </p:sp>
      <p:sp>
        <p:nvSpPr>
          <p:cNvPr id="369" name="Google Shape;369;p56"/>
          <p:cNvSpPr txBox="1">
            <a:spLocks noGrp="1"/>
          </p:cNvSpPr>
          <p:nvPr>
            <p:ph type="body" idx="1"/>
          </p:nvPr>
        </p:nvSpPr>
        <p:spPr>
          <a:xfrm>
            <a:off x="370425" y="1569650"/>
            <a:ext cx="5553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titration requires a special piece of equipment called a </a:t>
            </a:r>
            <a:r>
              <a:rPr lang="en" dirty="0" smtClean="0">
                <a:solidFill>
                  <a:schemeClr val="accent6"/>
                </a:solidFill>
              </a:rPr>
              <a:t>burette</a:t>
            </a:r>
            <a:r>
              <a:rPr lang="en" b="1" i="1" dirty="0" smtClean="0"/>
              <a:t>.</a:t>
            </a:r>
            <a:endParaRPr b="1" i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To monitor the neutralization, an indicator is used.</a:t>
            </a:r>
            <a:endParaRPr dirty="0"/>
          </a:p>
        </p:txBody>
      </p:sp>
      <p:pic>
        <p:nvPicPr>
          <p:cNvPr id="370" name="Google Shape;37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6325" y="1859300"/>
            <a:ext cx="2552700" cy="25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read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57554" y="1356852"/>
            <a:ext cx="977055" cy="3437787"/>
          </a:xfrm>
          <a:prstGeom prst="rect">
            <a:avLst/>
          </a:prstGeom>
        </p:spPr>
      </p:pic>
      <p:pic>
        <p:nvPicPr>
          <p:cNvPr id="5" name="Picture 4" descr="readInit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690" y="1532803"/>
            <a:ext cx="1720394" cy="32687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6374" y="2230379"/>
            <a:ext cx="1657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0.6mL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4502" y="2230378"/>
            <a:ext cx="1014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15.4mL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5055" y="3490284"/>
            <a:ext cx="529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15.4-.6 = 14.8mL released from the burette.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5055" y="2897029"/>
            <a:ext cx="4775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How much acid was released?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8219" y="353292"/>
            <a:ext cx="3664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hadows Into Light" panose="020B0604020202020204" charset="0"/>
              </a:rPr>
              <a:t>Reading a Burette</a:t>
            </a:r>
            <a:endParaRPr lang="en-US" sz="3200" dirty="0">
              <a:latin typeface="Shadows Into Light" panose="020B0604020202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5056" y="1637123"/>
            <a:ext cx="321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Shadows Into Light" panose="020B0604020202020204" charset="0"/>
              </a:rPr>
              <a:t>Read the burette volumes. 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0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7"/>
          <p:cNvSpPr/>
          <p:nvPr/>
        </p:nvSpPr>
        <p:spPr>
          <a:xfrm>
            <a:off x="436725" y="2506575"/>
            <a:ext cx="3454500" cy="2451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7"/>
          <p:cNvSpPr txBox="1"/>
          <p:nvPr/>
        </p:nvSpPr>
        <p:spPr>
          <a:xfrm>
            <a:off x="895600" y="293002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77" name="Google Shape;377;p57"/>
          <p:cNvSpPr txBox="1"/>
          <p:nvPr/>
        </p:nvSpPr>
        <p:spPr>
          <a:xfrm>
            <a:off x="1712578" y="376722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78" name="Google Shape;378;p57"/>
          <p:cNvSpPr txBox="1"/>
          <p:nvPr/>
        </p:nvSpPr>
        <p:spPr>
          <a:xfrm>
            <a:off x="2722975" y="250657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79" name="Google Shape;379;p57"/>
          <p:cNvSpPr txBox="1"/>
          <p:nvPr/>
        </p:nvSpPr>
        <p:spPr>
          <a:xfrm>
            <a:off x="2722975" y="3694300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80" name="Google Shape;380;p57"/>
          <p:cNvSpPr txBox="1"/>
          <p:nvPr/>
        </p:nvSpPr>
        <p:spPr>
          <a:xfrm>
            <a:off x="987850" y="378272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81" name="Google Shape;381;p57"/>
          <p:cNvSpPr txBox="1"/>
          <p:nvPr/>
        </p:nvSpPr>
        <p:spPr>
          <a:xfrm>
            <a:off x="3027775" y="281137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grpSp>
        <p:nvGrpSpPr>
          <p:cNvPr id="382" name="Google Shape;382;p57"/>
          <p:cNvGrpSpPr/>
          <p:nvPr/>
        </p:nvGrpSpPr>
        <p:grpSpPr>
          <a:xfrm>
            <a:off x="1440675" y="-47400"/>
            <a:ext cx="878306" cy="2690241"/>
            <a:chOff x="1483989" y="-254625"/>
            <a:chExt cx="878306" cy="2690241"/>
          </a:xfrm>
        </p:grpSpPr>
        <p:sp>
          <p:nvSpPr>
            <p:cNvPr id="383" name="Google Shape;383;p57"/>
            <p:cNvSpPr/>
            <p:nvPr/>
          </p:nvSpPr>
          <p:spPr>
            <a:xfrm>
              <a:off x="1589050" y="-254625"/>
              <a:ext cx="230400" cy="26358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B0F0"/>
                </a:solidFill>
                <a:latin typeface="Shadows Into Light" panose="020B0604020202020204" charset="0"/>
              </a:endParaRPr>
            </a:p>
          </p:txBody>
        </p:sp>
        <p:sp>
          <p:nvSpPr>
            <p:cNvPr id="384" name="Google Shape;384;p57"/>
            <p:cNvSpPr txBox="1"/>
            <p:nvPr/>
          </p:nvSpPr>
          <p:spPr>
            <a:xfrm>
              <a:off x="1512348" y="227704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20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20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5" name="Google Shape;385;p57"/>
            <p:cNvSpPr txBox="1"/>
            <p:nvPr/>
          </p:nvSpPr>
          <p:spPr>
            <a:xfrm>
              <a:off x="1483989" y="661791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20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20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6" name="Google Shape;386;p57"/>
            <p:cNvSpPr txBox="1"/>
            <p:nvPr/>
          </p:nvSpPr>
          <p:spPr>
            <a:xfrm>
              <a:off x="1496832" y="1016897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20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20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7" name="Google Shape;387;p57"/>
            <p:cNvSpPr txBox="1"/>
            <p:nvPr/>
          </p:nvSpPr>
          <p:spPr>
            <a:xfrm>
              <a:off x="1513519" y="1389747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20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20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8" name="Google Shape;388;p57"/>
            <p:cNvSpPr txBox="1"/>
            <p:nvPr/>
          </p:nvSpPr>
          <p:spPr>
            <a:xfrm>
              <a:off x="1530695" y="1885416"/>
              <a:ext cx="831600" cy="55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20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20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89" name="Google Shape;389;p57"/>
          <p:cNvSpPr txBox="1"/>
          <p:nvPr/>
        </p:nvSpPr>
        <p:spPr>
          <a:xfrm>
            <a:off x="1548367" y="2620682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OH</a:t>
            </a:r>
            <a:r>
              <a:rPr lang="en" sz="24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-</a:t>
            </a:r>
            <a:endParaRPr sz="2400" baseline="30000" dirty="0">
              <a:solidFill>
                <a:srgbClr val="00B0F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90" name="Google Shape;390;p57"/>
          <p:cNvSpPr txBox="1"/>
          <p:nvPr/>
        </p:nvSpPr>
        <p:spPr>
          <a:xfrm>
            <a:off x="2101688" y="3252363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-25000">
                <a:latin typeface="Shadows Into Light" panose="020B0604020202020204" charset="0"/>
                <a:ea typeface="Open Sans"/>
                <a:cs typeface="Open Sans"/>
                <a:sym typeface="Open Sans"/>
              </a:rPr>
              <a:t>2</a:t>
            </a:r>
            <a:r>
              <a:rPr lang="en" sz="2400">
                <a:latin typeface="Shadows Into Light" panose="020B0604020202020204" charset="0"/>
                <a:ea typeface="Open Sans"/>
                <a:cs typeface="Open Sans"/>
                <a:sym typeface="Open Sans"/>
              </a:rPr>
              <a:t>O</a:t>
            </a:r>
            <a:endParaRPr sz="2400" baseline="30000"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91" name="Google Shape;391;p57"/>
          <p:cNvSpPr/>
          <p:nvPr/>
        </p:nvSpPr>
        <p:spPr>
          <a:xfrm>
            <a:off x="4071575" y="3518575"/>
            <a:ext cx="1241100" cy="55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92" name="Google Shape;392;p57"/>
          <p:cNvGrpSpPr/>
          <p:nvPr/>
        </p:nvGrpSpPr>
        <p:grpSpPr>
          <a:xfrm>
            <a:off x="5541275" y="-254625"/>
            <a:ext cx="3454500" cy="5239500"/>
            <a:chOff x="5541275" y="-254625"/>
            <a:chExt cx="3454500" cy="5239500"/>
          </a:xfrm>
        </p:grpSpPr>
        <p:sp>
          <p:nvSpPr>
            <p:cNvPr id="393" name="Google Shape;393;p57"/>
            <p:cNvSpPr/>
            <p:nvPr/>
          </p:nvSpPr>
          <p:spPr>
            <a:xfrm>
              <a:off x="5541275" y="2533575"/>
              <a:ext cx="3454500" cy="2451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hadows Into Light" panose="020B0604020202020204" charset="0"/>
              </a:endParaRPr>
            </a:p>
          </p:txBody>
        </p:sp>
        <p:grpSp>
          <p:nvGrpSpPr>
            <p:cNvPr id="394" name="Google Shape;394;p57"/>
            <p:cNvGrpSpPr/>
            <p:nvPr/>
          </p:nvGrpSpPr>
          <p:grpSpPr>
            <a:xfrm>
              <a:off x="6079628" y="-254625"/>
              <a:ext cx="857285" cy="2635800"/>
              <a:chOff x="1474628" y="-254625"/>
              <a:chExt cx="857285" cy="2635800"/>
            </a:xfrm>
          </p:grpSpPr>
          <p:sp>
            <p:nvSpPr>
              <p:cNvPr id="395" name="Google Shape;395;p57"/>
              <p:cNvSpPr/>
              <p:nvPr/>
            </p:nvSpPr>
            <p:spPr>
              <a:xfrm>
                <a:off x="1589050" y="-254625"/>
                <a:ext cx="230400" cy="2635800"/>
              </a:xfrm>
              <a:prstGeom prst="rect">
                <a:avLst/>
              </a:prstGeom>
              <a:solidFill>
                <a:schemeClr val="lt2"/>
              </a:solidFill>
              <a:ln w="1905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Shadows Into Light" panose="020B0604020202020204" charset="0"/>
                </a:endParaRPr>
              </a:p>
            </p:txBody>
          </p:sp>
          <p:sp>
            <p:nvSpPr>
              <p:cNvPr id="396" name="Google Shape;396;p57"/>
              <p:cNvSpPr txBox="1"/>
              <p:nvPr/>
            </p:nvSpPr>
            <p:spPr>
              <a:xfrm>
                <a:off x="1474628" y="1402319"/>
                <a:ext cx="831600" cy="95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dirty="0" smtClean="0">
                    <a:solidFill>
                      <a:srgbClr val="00B0F0"/>
                    </a:solidFill>
                    <a:latin typeface="Shadows Into Light" panose="020B0604020202020204" charset="0"/>
                    <a:ea typeface="Open Sans"/>
                    <a:cs typeface="Open Sans"/>
                    <a:sym typeface="Open Sans"/>
                  </a:rPr>
                  <a:t>OH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dirty="0" smtClean="0">
                    <a:solidFill>
                      <a:srgbClr val="00B0F0"/>
                    </a:solidFill>
                    <a:latin typeface="Shadows Into Light" panose="020B0604020202020204" charset="0"/>
                    <a:ea typeface="Open Sans"/>
                    <a:cs typeface="Open Sans"/>
                    <a:sym typeface="Open Sans"/>
                  </a:rPr>
                  <a:t>OH</a:t>
                </a:r>
                <a:r>
                  <a:rPr lang="en" sz="2000" baseline="30000" dirty="0" smtClean="0">
                    <a:solidFill>
                      <a:srgbClr val="00B0F0"/>
                    </a:solidFill>
                    <a:latin typeface="Shadows Into Light" panose="020B0604020202020204" charset="0"/>
                    <a:ea typeface="Open Sans"/>
                    <a:cs typeface="Open Sans"/>
                    <a:sym typeface="Open Sans"/>
                  </a:rPr>
                  <a:t>-</a:t>
                </a:r>
                <a:endParaRPr sz="20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7" name="Google Shape;397;p57"/>
              <p:cNvSpPr txBox="1"/>
              <p:nvPr/>
            </p:nvSpPr>
            <p:spPr>
              <a:xfrm>
                <a:off x="1500313" y="923763"/>
                <a:ext cx="831600" cy="55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dirty="0">
                    <a:solidFill>
                      <a:srgbClr val="00B0F0"/>
                    </a:solidFill>
                    <a:latin typeface="Shadows Into Light" panose="020B0604020202020204" charset="0"/>
                    <a:ea typeface="Open Sans"/>
                    <a:cs typeface="Open Sans"/>
                    <a:sym typeface="Open Sans"/>
                  </a:rPr>
                  <a:t>OH</a:t>
                </a:r>
                <a:r>
                  <a:rPr lang="en" sz="2000" baseline="30000" dirty="0">
                    <a:solidFill>
                      <a:srgbClr val="00B0F0"/>
                    </a:solidFill>
                    <a:latin typeface="Shadows Into Light" panose="020B0604020202020204" charset="0"/>
                    <a:ea typeface="Open Sans"/>
                    <a:cs typeface="Open Sans"/>
                    <a:sym typeface="Open Sans"/>
                  </a:rPr>
                  <a:t>-</a:t>
                </a:r>
                <a:endParaRPr sz="20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398" name="Google Shape;398;p57"/>
            <p:cNvSpPr txBox="1"/>
            <p:nvPr/>
          </p:nvSpPr>
          <p:spPr>
            <a:xfrm>
              <a:off x="6105313" y="298253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9" name="Google Shape;399;p57"/>
            <p:cNvSpPr txBox="1"/>
            <p:nvPr/>
          </p:nvSpPr>
          <p:spPr>
            <a:xfrm>
              <a:off x="6641563" y="3518563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0" name="Google Shape;400;p57"/>
            <p:cNvSpPr txBox="1"/>
            <p:nvPr/>
          </p:nvSpPr>
          <p:spPr>
            <a:xfrm>
              <a:off x="7564788" y="298253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1" name="Google Shape;401;p57"/>
            <p:cNvSpPr txBox="1"/>
            <p:nvPr/>
          </p:nvSpPr>
          <p:spPr>
            <a:xfrm>
              <a:off x="5666888" y="383638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2" name="Google Shape;402;p57"/>
            <p:cNvSpPr txBox="1"/>
            <p:nvPr/>
          </p:nvSpPr>
          <p:spPr>
            <a:xfrm>
              <a:off x="7789663" y="3782713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03" name="Google Shape;403;p57"/>
          <p:cNvSpPr txBox="1"/>
          <p:nvPr/>
        </p:nvSpPr>
        <p:spPr>
          <a:xfrm>
            <a:off x="1440675" y="-132400"/>
            <a:ext cx="8316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OH</a:t>
            </a:r>
            <a:r>
              <a:rPr lang="en" sz="20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-</a:t>
            </a:r>
            <a:endParaRPr sz="2000" baseline="30000" dirty="0">
              <a:solidFill>
                <a:srgbClr val="00B0F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04" name="Google Shape;404;p57"/>
          <p:cNvSpPr txBox="1"/>
          <p:nvPr/>
        </p:nvSpPr>
        <p:spPr>
          <a:xfrm>
            <a:off x="6850775" y="1500219"/>
            <a:ext cx="2293225" cy="90215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Equivalence Point: Neutralized!!</a:t>
            </a:r>
            <a:endParaRPr sz="2400">
              <a:solidFill>
                <a:srgbClr val="FFFFFF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 smtClean="0"/>
              <a:t>Titration</a:t>
            </a:r>
            <a:endParaRPr dirty="0"/>
          </a:p>
        </p:txBody>
      </p:sp>
      <p:pic>
        <p:nvPicPr>
          <p:cNvPr id="411" name="Google Shape;411;p58" descr="Related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3851" y="1455775"/>
            <a:ext cx="5703824" cy="328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9"/>
          <p:cNvSpPr txBox="1">
            <a:spLocks noGrp="1"/>
          </p:cNvSpPr>
          <p:nvPr>
            <p:ph type="title"/>
          </p:nvPr>
        </p:nvSpPr>
        <p:spPr>
          <a:xfrm>
            <a:off x="987850" y="24167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dirty="0"/>
              <a:t>Titration Calculation</a:t>
            </a:r>
            <a:endParaRPr sz="3000" b="0" dirty="0"/>
          </a:p>
        </p:txBody>
      </p:sp>
      <p:sp>
        <p:nvSpPr>
          <p:cNvPr id="417" name="Google Shape;417;p59"/>
          <p:cNvSpPr txBox="1">
            <a:spLocks noGrp="1"/>
          </p:cNvSpPr>
          <p:nvPr>
            <p:ph type="body" idx="1"/>
          </p:nvPr>
        </p:nvSpPr>
        <p:spPr>
          <a:xfrm>
            <a:off x="311700" y="1533838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 Table T!!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18" name="Google Shape;41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776" y="2374350"/>
            <a:ext cx="8591550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9"/>
          <p:cNvSpPr/>
          <p:nvPr/>
        </p:nvSpPr>
        <p:spPr>
          <a:xfrm>
            <a:off x="2725300" y="2546775"/>
            <a:ext cx="1381800" cy="588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0"/>
          <p:cNvSpPr txBox="1">
            <a:spLocks noGrp="1"/>
          </p:cNvSpPr>
          <p:nvPr>
            <p:ph type="title"/>
          </p:nvPr>
        </p:nvSpPr>
        <p:spPr>
          <a:xfrm>
            <a:off x="920800" y="296488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Titration </a:t>
            </a:r>
            <a:r>
              <a:rPr lang="en" sz="3000" dirty="0" smtClean="0"/>
              <a:t>Calculation (I do)</a:t>
            </a:r>
            <a:endParaRPr sz="3000" dirty="0"/>
          </a:p>
        </p:txBody>
      </p:sp>
      <p:sp>
        <p:nvSpPr>
          <p:cNvPr id="425" name="Google Shape;425;p60"/>
          <p:cNvSpPr txBox="1">
            <a:spLocks noGrp="1"/>
          </p:cNvSpPr>
          <p:nvPr>
            <p:ph type="body" idx="1"/>
          </p:nvPr>
        </p:nvSpPr>
        <p:spPr>
          <a:xfrm>
            <a:off x="3080350" y="2926250"/>
            <a:ext cx="2610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</a:t>
            </a:r>
            <a:r>
              <a:rPr lang="en" baseline="-25000"/>
              <a:t>a</a:t>
            </a:r>
            <a:r>
              <a:rPr lang="en"/>
              <a:t>V</a:t>
            </a:r>
            <a:r>
              <a:rPr lang="en" baseline="-25000"/>
              <a:t>a</a:t>
            </a:r>
            <a:r>
              <a:rPr lang="en"/>
              <a:t>=M</a:t>
            </a:r>
            <a:r>
              <a:rPr lang="en" baseline="-25000"/>
              <a:t>b</a:t>
            </a:r>
            <a:r>
              <a:rPr lang="en"/>
              <a:t>V</a:t>
            </a:r>
            <a:r>
              <a:rPr lang="en" baseline="-25000"/>
              <a:t>b</a:t>
            </a:r>
            <a:endParaRPr/>
          </a:p>
        </p:txBody>
      </p:sp>
      <p:sp>
        <p:nvSpPr>
          <p:cNvPr id="426" name="Google Shape;426;p60"/>
          <p:cNvSpPr txBox="1">
            <a:spLocks noGrp="1"/>
          </p:cNvSpPr>
          <p:nvPr>
            <p:ph type="body" idx="1"/>
          </p:nvPr>
        </p:nvSpPr>
        <p:spPr>
          <a:xfrm>
            <a:off x="307600" y="1496169"/>
            <a:ext cx="8520600" cy="16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If 5.0 milliliters of a 2.0 M HCl solution is required to neutralize exactly 10 milliliters of NaOH, what is the concentration of the base?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427" name="Google Shape;427;p60"/>
          <p:cNvSpPr txBox="1">
            <a:spLocks noGrp="1"/>
          </p:cNvSpPr>
          <p:nvPr>
            <p:ph type="body" idx="1"/>
          </p:nvPr>
        </p:nvSpPr>
        <p:spPr>
          <a:xfrm>
            <a:off x="1054900" y="3574850"/>
            <a:ext cx="66618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(2 M HCl)(5 ml HCl)=M</a:t>
            </a:r>
            <a:r>
              <a:rPr lang="en" baseline="-25000"/>
              <a:t>b</a:t>
            </a:r>
            <a:r>
              <a:rPr lang="en"/>
              <a:t>(10 ml NaOH)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28" name="Google Shape;428;p60"/>
          <p:cNvSpPr txBox="1">
            <a:spLocks noGrp="1"/>
          </p:cNvSpPr>
          <p:nvPr>
            <p:ph type="body" idx="1"/>
          </p:nvPr>
        </p:nvSpPr>
        <p:spPr>
          <a:xfrm>
            <a:off x="2930650" y="4192375"/>
            <a:ext cx="34323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</a:t>
            </a:r>
            <a:r>
              <a:rPr lang="en" baseline="-25000"/>
              <a:t>b</a:t>
            </a:r>
            <a:r>
              <a:rPr lang="en"/>
              <a:t>= 1M NaOH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lipped videos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ipped videos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3689</Words>
  <Application>Microsoft Office PowerPoint</Application>
  <PresentationFormat>On-screen Show (16:9)</PresentationFormat>
  <Paragraphs>579</Paragraphs>
  <Slides>111</Slides>
  <Notes>85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111</vt:i4>
      </vt:variant>
    </vt:vector>
  </HeadingPairs>
  <TitlesOfParts>
    <vt:vector size="121" baseType="lpstr">
      <vt:lpstr>Symbol</vt:lpstr>
      <vt:lpstr>Arial</vt:lpstr>
      <vt:lpstr>Walter Turncoat</vt:lpstr>
      <vt:lpstr>Calibri</vt:lpstr>
      <vt:lpstr>Wingdings</vt:lpstr>
      <vt:lpstr>Source Code Pro</vt:lpstr>
      <vt:lpstr>Shadows Into Light</vt:lpstr>
      <vt:lpstr>Open Sans</vt:lpstr>
      <vt:lpstr>flipped videos</vt:lpstr>
      <vt:lpstr>1_flipped videos</vt:lpstr>
      <vt:lpstr>Unit 11 Acids &amp; Bases </vt:lpstr>
      <vt:lpstr>Arrhenius Acids and Bases </vt:lpstr>
      <vt:lpstr>Lesson Objectives</vt:lpstr>
      <vt:lpstr>Electrolytes</vt:lpstr>
      <vt:lpstr>Electrolytes</vt:lpstr>
      <vt:lpstr>Electrolytes &amp; Conductivity</vt:lpstr>
      <vt:lpstr>Arrhenius Acids</vt:lpstr>
      <vt:lpstr>H+ = H3O+</vt:lpstr>
      <vt:lpstr>Properties of Acids</vt:lpstr>
      <vt:lpstr>Acids react with most metals</vt:lpstr>
      <vt:lpstr>Common Acids</vt:lpstr>
      <vt:lpstr>Arrhenius Bases</vt:lpstr>
      <vt:lpstr>Properties of Bases</vt:lpstr>
      <vt:lpstr>COmmon Bases</vt:lpstr>
      <vt:lpstr>Neutralization Reaction</vt:lpstr>
      <vt:lpstr>Neutralization</vt:lpstr>
      <vt:lpstr>Neutralization </vt:lpstr>
      <vt:lpstr>Acid + Base  Salt + Water</vt:lpstr>
      <vt:lpstr>Neutralization example</vt:lpstr>
      <vt:lpstr>PowerPoint Presentation</vt:lpstr>
      <vt:lpstr>Alternate Theory of  Acids &amp; Bases</vt:lpstr>
      <vt:lpstr>Lesson Objectives:</vt:lpstr>
      <vt:lpstr>Alternate Acid Base Theory</vt:lpstr>
      <vt:lpstr>Brønsted Lowry Theory</vt:lpstr>
      <vt:lpstr>Examples</vt:lpstr>
      <vt:lpstr>Brønsted–Lowry:   BAAD</vt:lpstr>
      <vt:lpstr>What Happens When an Acid Dissolves in Water?</vt:lpstr>
      <vt:lpstr>Conjugate Acids and Bases:</vt:lpstr>
      <vt:lpstr>Find the conjugate acid:</vt:lpstr>
      <vt:lpstr>Find the conjugate base:</vt:lpstr>
      <vt:lpstr>Amphiprotic</vt:lpstr>
      <vt:lpstr>   Acid</vt:lpstr>
      <vt:lpstr>You Should Be Able To…</vt:lpstr>
      <vt:lpstr>Strength and Concentration</vt:lpstr>
      <vt:lpstr>Lesson Objectives:</vt:lpstr>
      <vt:lpstr>Acid and Base Strength</vt:lpstr>
      <vt:lpstr>Strength vs. Concentration</vt:lpstr>
      <vt:lpstr>Strong Acids and Bases</vt:lpstr>
      <vt:lpstr>Acids react with metals</vt:lpstr>
      <vt:lpstr>Electrolytes &amp; Conductivity</vt:lpstr>
      <vt:lpstr>Strength versus Concentration</vt:lpstr>
      <vt:lpstr>Factors Affecting Acid Strength</vt:lpstr>
      <vt:lpstr>Factors Affecting Acid Strength</vt:lpstr>
      <vt:lpstr>Factors Affecting Acid Strength</vt:lpstr>
      <vt:lpstr>PowerPoint Presentation</vt:lpstr>
      <vt:lpstr>pH</vt:lpstr>
      <vt:lpstr>Lesson Objectives</vt:lpstr>
      <vt:lpstr>The pH scale</vt:lpstr>
      <vt:lpstr>The pH Scale</vt:lpstr>
      <vt:lpstr>How to Calculate pH</vt:lpstr>
      <vt:lpstr>Example</vt:lpstr>
      <vt:lpstr>How Do We Measure pH?</vt:lpstr>
      <vt:lpstr>How Do We Measure pH?</vt:lpstr>
      <vt:lpstr>Earth’s Natural Litmus</vt:lpstr>
      <vt:lpstr>Ion-Product Constant</vt:lpstr>
      <vt:lpstr>Other “p” Scales</vt:lpstr>
      <vt:lpstr>PowerPoint Presentation</vt:lpstr>
      <vt:lpstr>pH and pOH</vt:lpstr>
      <vt:lpstr>Strong Acids</vt:lpstr>
      <vt:lpstr>pH of Strong Acids</vt:lpstr>
      <vt:lpstr>Strong Bases</vt:lpstr>
      <vt:lpstr>pH of Strong Bases</vt:lpstr>
      <vt:lpstr>Think</vt:lpstr>
      <vt:lpstr>pH square</vt:lpstr>
      <vt:lpstr>PowerPoint Presentation</vt:lpstr>
      <vt:lpstr>pH of Weak Acids and Bases</vt:lpstr>
      <vt:lpstr>Weak Acids</vt:lpstr>
      <vt:lpstr>Dissociation Constants</vt:lpstr>
      <vt:lpstr>Weak Acids</vt:lpstr>
      <vt:lpstr>Calculating pH from Ka</vt:lpstr>
      <vt:lpstr>Calculating pH from Ka</vt:lpstr>
      <vt:lpstr>Example 1</vt:lpstr>
      <vt:lpstr>Example 2</vt:lpstr>
      <vt:lpstr>Weak Bases</vt:lpstr>
      <vt:lpstr>Weak Bases</vt:lpstr>
      <vt:lpstr>PowerPoint Presentation</vt:lpstr>
      <vt:lpstr>Ka and Kb</vt:lpstr>
      <vt:lpstr>You should be able to…</vt:lpstr>
      <vt:lpstr>indicators</vt:lpstr>
      <vt:lpstr>Lesson Objectives</vt:lpstr>
      <vt:lpstr>Indicators</vt:lpstr>
      <vt:lpstr>Table M </vt:lpstr>
      <vt:lpstr>Methyl Orange</vt:lpstr>
      <vt:lpstr>Bromothymol Blue</vt:lpstr>
      <vt:lpstr>Example (I do)</vt:lpstr>
      <vt:lpstr>Example (We do)</vt:lpstr>
      <vt:lpstr>PowerPoint Presentation</vt:lpstr>
      <vt:lpstr>Neutralization &amp; Titration </vt:lpstr>
      <vt:lpstr>Lesson Objectives: </vt:lpstr>
      <vt:lpstr>Neutralization Reaction</vt:lpstr>
      <vt:lpstr>Neutralization Reaction</vt:lpstr>
      <vt:lpstr>Neutralization Reaction</vt:lpstr>
      <vt:lpstr>Titrations</vt:lpstr>
      <vt:lpstr>Set up</vt:lpstr>
      <vt:lpstr>PowerPoint Presentation</vt:lpstr>
      <vt:lpstr>PowerPoint Presentation</vt:lpstr>
      <vt:lpstr>Titration</vt:lpstr>
      <vt:lpstr>Titration Calculation</vt:lpstr>
      <vt:lpstr>Titration Calculation (I do)</vt:lpstr>
      <vt:lpstr>Titration Calculation (We do)</vt:lpstr>
      <vt:lpstr>A bit more challenging</vt:lpstr>
      <vt:lpstr>PowerPoint Presentation</vt:lpstr>
      <vt:lpstr>Example</vt:lpstr>
      <vt:lpstr>PowerPoint Presentation</vt:lpstr>
      <vt:lpstr>Titration Curves</vt:lpstr>
      <vt:lpstr>Lesson Objectives: </vt:lpstr>
      <vt:lpstr>Titration of Strong Acid with Strong Base</vt:lpstr>
      <vt:lpstr>Titration of Strong Acid with Strong Base</vt:lpstr>
      <vt:lpstr>Titration of Weak Acid with Strong Base</vt:lpstr>
      <vt:lpstr>Titration of Weak Base with Strong Acid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11 Acids &amp; Bases </dc:title>
  <cp:lastModifiedBy>Administrator</cp:lastModifiedBy>
  <cp:revision>27</cp:revision>
  <dcterms:modified xsi:type="dcterms:W3CDTF">2021-04-14T13:26:51Z</dcterms:modified>
</cp:coreProperties>
</file>