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Lst>
  <p:sldSz cy="6858000" cx="12192000"/>
  <p:notesSz cx="7010400" cy="9296400"/>
  <p:embeddedFontLst>
    <p:embeddedFont>
      <p:font typeface="Noto Sans Symbols"/>
      <p:regular r:id="rId104"/>
      <p:bold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6" roundtripDataSignature="AMtx7mimFlktLW+Zc6ukHuy2C1GpKQhj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1D7C31-F883-44D1-B116-2DD6A5999F88}">
  <a:tblStyle styleId="{4C1D7C31-F883-44D1-B116-2DD6A5999F8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6" Type="http://customschemas.google.com/relationships/presentationmetadata" Target="metadata"/><Relationship Id="rId105" Type="http://schemas.openxmlformats.org/officeDocument/2006/relationships/font" Target="fonts/NotoSansSymbols-bold.fntdata"/><Relationship Id="rId104" Type="http://schemas.openxmlformats.org/officeDocument/2006/relationships/font" Target="fonts/NotoSansSymbols-regular.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 name="Google Shape;142;p4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9" name="Google Shape;149;p4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4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4" name="Google Shape;164;p4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1" name="Google Shape;171;p5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1" name="Google Shape;181;p5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8" name="Google Shape;188;p5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5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4" name="Google Shape;194;p5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0" name="Google Shape;200;p5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3" name="Google Shape;213;p5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8" name="Google Shape;88;p3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3" name="Google Shape;223;p5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0" name="Google Shape;230;p5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5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6" name="Google Shape;236;p5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7" name="Google Shape;237;p5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5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5" name="Google Shape;245;p5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6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8" name="Google Shape;258;p6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6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4" name="Google Shape;264;p6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0" name="Google Shape;270;p6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0" name="Google Shape;280;p6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6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8" name="Google Shape;288;p6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9b2f24f1b5_0_0: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5" name="Google Shape;295;g29b2f24f1b5_0_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3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4" name="Google Shape;94;p3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9b2f24f1b5_0_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9b2f24f1b5_0_4: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01" name="Google Shape;301;g29b2f24f1b5_0_4: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9b2f24f1b5_0_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29b2f24f1b5_0_9: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07" name="Google Shape;307;g29b2f24f1b5_0_9: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9b2f24f1b5_0_15: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3" name="Google Shape;313;g29b2f24f1b5_0_15: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9b2f24f1b5_0_21: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0" name="Google Shape;320;g29b2f24f1b5_0_2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9b2f24f1b5_0_25: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5" name="Google Shape;325;g29b2f24f1b5_0_25: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9b2f24f1b5_0_31: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2" name="Google Shape;332;g29b2f24f1b5_0_3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9b2f24f1b5_0_37: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9" name="Google Shape;339;g29b2f24f1b5_0_37: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9b2f24f1b5_0_43: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6" name="Google Shape;346;g29b2f24f1b5_0_43: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9b2f24f1b5_0_49: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3" name="Google Shape;353;g29b2f24f1b5_0_4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9b2f24f1b5_0_55: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0" name="Google Shape;360;g29b2f24f1b5_0_55: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0" name="Google Shape;100;p4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9b2f24f1b5_0_61: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7" name="Google Shape;367;g29b2f24f1b5_0_6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9b2f24f1b5_0_92: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9" name="Google Shape;399;g29b2f24f1b5_0_9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9b2f24f1b5_0_99: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7" name="Google Shape;407;g29b2f24f1b5_0_9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9b2f24f1b5_0_107: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6" name="Google Shape;416;g29b2f24f1b5_0_107: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9b2f24f1b5_0_112: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2" name="Google Shape;422;g29b2f24f1b5_0_11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9b2f24f1b5_0_117: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8" name="Google Shape;428;g29b2f24f1b5_0_117: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9b2f24f1b5_0_123: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35" name="Google Shape;435;g29b2f24f1b5_0_123: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9b2f24f1b5_0_157: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9b2f24f1b5_0_157: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471" name="Google Shape;471;g29b2f24f1b5_0_157: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9b2f24f1b5_0_164: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78" name="Google Shape;478;g29b2f24f1b5_0_16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9b2f24f1b5_0_16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29b2f24f1b5_0_168: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484" name="Google Shape;484;g29b2f24f1b5_0_168: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7" name="Google Shape;107;p4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9b2f24f1b5_0_174: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90" name="Google Shape;490;g29b2f24f1b5_0_17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9b2f24f1b5_0_180: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97" name="Google Shape;497;g29b2f24f1b5_0_18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9b2f24f1b5_0_186: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4" name="Google Shape;504;g29b2f24f1b5_0_186: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9b2f24f1b5_0_192: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11" name="Google Shape;511;g29b2f24f1b5_0_19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9b2f24f1b5_0_199: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19" name="Google Shape;519;g29b2f24f1b5_0_19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9b2f24f1b5_0_205: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26" name="Google Shape;526;g29b2f24f1b5_0_205: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9b2f24f1b5_0_211: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33" name="Google Shape;533;g29b2f24f1b5_0_21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9b2f24f1b5_0_217: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40" name="Google Shape;540;g29b2f24f1b5_0_217: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9b2f24f1b5_0_228: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52" name="Google Shape;552;g29b2f24f1b5_0_22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9b2f24f1b5_0_232: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57" name="Google Shape;557;g29b2f24f1b5_0_23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4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9b2f24f1b5_0_238: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4" name="Google Shape;564;g29b2f24f1b5_0_23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9b2f24f1b5_0_244: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71" name="Google Shape;571;g29b2f24f1b5_0_24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9b2f24f1b5_0_256: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4" name="Google Shape;584;g29b2f24f1b5_0_256: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9b2f24f1b5_0_278: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07" name="Google Shape;607;g29b2f24f1b5_0_27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9b2f24f1b5_0_292: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22" name="Google Shape;622;g29b2f24f1b5_0_29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9b2f24f1b5_0_29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29b2f24f1b5_0_298: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630" name="Google Shape;630;g29b2f24f1b5_0_298: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9b2f24f1b5_0_305: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37" name="Google Shape;637;g29b2f24f1b5_0_305: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9b2f24f1b5_0_30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29b2f24f1b5_0_309: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643" name="Google Shape;643;g29b2f24f1b5_0_309: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9b2f24f1b5_0_315: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49" name="Google Shape;649;g29b2f24f1b5_0_315: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9b2f24f1b5_0_321: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56" name="Google Shape;656;g29b2f24f1b5_0_32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1" name="Google Shape;121;p4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9b2f24f1b5_0_327: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63" name="Google Shape;663;g29b2f24f1b5_0_327: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9b2f24f1b5_0_333: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70" name="Google Shape;670;g29b2f24f1b5_0_333: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9b2f24f1b5_0_341: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79" name="Google Shape;679;g29b2f24f1b5_0_34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9b2f24f1b5_0_351: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90" name="Google Shape;690;g29b2f24f1b5_0_35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9b2f24f1b5_0_356: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96" name="Google Shape;696;g29b2f24f1b5_0_356: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9b2f24f1b5_0_368: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09" name="Google Shape;709;g29b2f24f1b5_0_36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9b2f24f1b5_0_383: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25" name="Google Shape;725;g29b2f24f1b5_0_383: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9b2f24f1b5_0_388: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31" name="Google Shape;731;g29b2f24f1b5_0_38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9b2f24f1b5_0_394: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38" name="Google Shape;738;g29b2f24f1b5_0_39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9b2f24f1b5_0_406: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51" name="Google Shape;751;g29b2f24f1b5_0_406: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8" name="Google Shape;128;p4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9b2f24f1b5_0_41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g29b2f24f1b5_0_412: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759" name="Google Shape;759;g29b2f24f1b5_0_412: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9b2f24f1b5_0_419: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66" name="Google Shape;766;g29b2f24f1b5_0_41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9b2f24f1b5_0_423: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g29b2f24f1b5_0_423: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772" name="Google Shape;772;g29b2f24f1b5_0_423: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9b2f24f1b5_0_429: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78" name="Google Shape;778;g29b2f24f1b5_0_42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9b2f24f1b5_0_436: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86" name="Google Shape;786;g29b2f24f1b5_0_436: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9b2f24f1b5_0_442: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93" name="Google Shape;793;g29b2f24f1b5_0_44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29b2f24f1b5_0_448: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00" name="Google Shape;800;g29b2f24f1b5_0_44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9b2f24f1b5_0_454: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07" name="Google Shape;807;g29b2f24f1b5_0_45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9b2f24f1b5_0_460: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14" name="Google Shape;814;g29b2f24f1b5_0_46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9b2f24f1b5_0_466: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21" name="Google Shape;821;g29b2f24f1b5_0_466: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5" name="Google Shape;135;p4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9b2f24f1b5_0_472: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28" name="Google Shape;828;g29b2f24f1b5_0_47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29b2f24f1b5_0_480: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37" name="Google Shape;837;g29b2f24f1b5_0_48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9b2f24f1b5_0_486: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44" name="Google Shape;844;g29b2f24f1b5_0_486: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9b2f24f1b5_0_494: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53" name="Google Shape;853;g29b2f24f1b5_0_49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29b2f24f1b5_0_504: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4" name="Google Shape;864;g29b2f24f1b5_0_50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9b2f24f1b5_0_515: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6" name="Google Shape;876;g29b2f24f1b5_0_515: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9b2f24f1b5_0_524: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86" name="Google Shape;886;g29b2f24f1b5_0_52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29b2f24f1b5_0_533: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96" name="Google Shape;896;g29b2f24f1b5_0_533: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29b2f24f1b5_0_54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4" name="Google Shape;904;g29b2f24f1b5_0_540: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905" name="Google Shape;905;g29b2f24f1b5_0_540: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6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6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drury[1]" id="19" name="Google Shape;19;p66"/>
          <p:cNvPicPr preferRelativeResize="0"/>
          <p:nvPr/>
        </p:nvPicPr>
        <p:blipFill rotWithShape="1">
          <a:blip r:embed="rId2">
            <a:alphaModFix/>
          </a:blip>
          <a:srcRect b="0" l="0" r="0" t="0"/>
          <a:stretch/>
        </p:blipFill>
        <p:spPr>
          <a:xfrm>
            <a:off x="0" y="5511691"/>
            <a:ext cx="1292232" cy="13353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drury[1]" id="71" name="Google Shape;71;p75"/>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pic>
        <p:nvPicPr>
          <p:cNvPr descr="drury[1]" id="73" name="Google Shape;73;p76"/>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ver Text" type="objOverTx">
  <p:cSld name="OBJECT_OVER_TEXT">
    <p:spTree>
      <p:nvGrpSpPr>
        <p:cNvPr id="74" name="Shape 74"/>
        <p:cNvGrpSpPr/>
        <p:nvPr/>
      </p:nvGrpSpPr>
      <p:grpSpPr>
        <a:xfrm>
          <a:off x="0" y="0"/>
          <a:ext cx="0" cy="0"/>
          <a:chOff x="0" y="0"/>
          <a:chExt cx="0" cy="0"/>
        </a:xfrm>
      </p:grpSpPr>
      <p:sp>
        <p:nvSpPr>
          <p:cNvPr id="75" name="Google Shape;75;g29b2f24f1b5_0_611"/>
          <p:cNvSpPr txBox="1"/>
          <p:nvPr>
            <p:ph type="title"/>
          </p:nvPr>
        </p:nvSpPr>
        <p:spPr>
          <a:xfrm>
            <a:off x="0" y="228600"/>
            <a:ext cx="12192000" cy="11430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g29b2f24f1b5_0_611"/>
          <p:cNvSpPr txBox="1"/>
          <p:nvPr>
            <p:ph idx="1" type="body"/>
          </p:nvPr>
        </p:nvSpPr>
        <p:spPr>
          <a:xfrm>
            <a:off x="914400" y="1981200"/>
            <a:ext cx="10363200" cy="198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g29b2f24f1b5_0_611"/>
          <p:cNvSpPr txBox="1"/>
          <p:nvPr>
            <p:ph idx="2" type="body"/>
          </p:nvPr>
        </p:nvSpPr>
        <p:spPr>
          <a:xfrm>
            <a:off x="914400" y="4114800"/>
            <a:ext cx="10363200" cy="198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8" name="Google Shape;78;g29b2f24f1b5_0_611"/>
          <p:cNvSpPr txBox="1"/>
          <p:nvPr>
            <p:ph idx="10" type="dt"/>
          </p:nvPr>
        </p:nvSpPr>
        <p:spPr>
          <a:xfrm>
            <a:off x="914400" y="6248400"/>
            <a:ext cx="25401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g29b2f24f1b5_0_611"/>
          <p:cNvSpPr txBox="1"/>
          <p:nvPr>
            <p:ph idx="11" type="ftr"/>
          </p:nvPr>
        </p:nvSpPr>
        <p:spPr>
          <a:xfrm>
            <a:off x="4165600" y="6248400"/>
            <a:ext cx="38607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g29b2f24f1b5_0_611"/>
          <p:cNvSpPr txBox="1"/>
          <p:nvPr>
            <p:ph idx="12" type="sldNum"/>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20" name="Shape 20"/>
        <p:cNvGrpSpPr/>
        <p:nvPr/>
      </p:nvGrpSpPr>
      <p:grpSpPr>
        <a:xfrm>
          <a:off x="0" y="0"/>
          <a:ext cx="0" cy="0"/>
          <a:chOff x="0" y="0"/>
          <a:chExt cx="0" cy="0"/>
        </a:xfrm>
      </p:grpSpPr>
      <p:sp>
        <p:nvSpPr>
          <p:cNvPr id="21" name="Google Shape;21;p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b="1"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descr="drury[1]" id="23" name="Google Shape;23;p67"/>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Calibri"/>
                <a:ea typeface="Calibri"/>
                <a:cs typeface="Calibri"/>
                <a:sym typeface="Calibri"/>
              </a:defRPr>
            </a:lvl1pPr>
            <a:lvl2pPr indent="-381000" lvl="1" marL="9144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indent="-381000" lvl="2" marL="1371600" algn="l">
              <a:lnSpc>
                <a:spcPct val="90000"/>
              </a:lnSpc>
              <a:spcBef>
                <a:spcPts val="500"/>
              </a:spcBef>
              <a:spcAft>
                <a:spcPts val="0"/>
              </a:spcAft>
              <a:buClr>
                <a:schemeClr val="dk1"/>
              </a:buClr>
              <a:buSzPts val="2400"/>
              <a:buChar char="•"/>
              <a:defRPr>
                <a:latin typeface="Calibri"/>
                <a:ea typeface="Calibri"/>
                <a:cs typeface="Calibri"/>
                <a:sym typeface="Calibri"/>
              </a:defRPr>
            </a:lvl3pPr>
            <a:lvl4pPr indent="-381000" lvl="3" marL="1828800" algn="l">
              <a:lnSpc>
                <a:spcPct val="90000"/>
              </a:lnSpc>
              <a:spcBef>
                <a:spcPts val="500"/>
              </a:spcBef>
              <a:spcAft>
                <a:spcPts val="0"/>
              </a:spcAft>
              <a:buClr>
                <a:schemeClr val="dk1"/>
              </a:buClr>
              <a:buSzPts val="2400"/>
              <a:buChar char="•"/>
              <a:defRPr>
                <a:latin typeface="Calibri"/>
                <a:ea typeface="Calibri"/>
                <a:cs typeface="Calibri"/>
                <a:sym typeface="Calibri"/>
              </a:defRPr>
            </a:lvl4pPr>
            <a:lvl5pPr indent="-381000" lvl="4" marL="2286000" algn="l">
              <a:lnSpc>
                <a:spcPct val="90000"/>
              </a:lnSpc>
              <a:spcBef>
                <a:spcPts val="500"/>
              </a:spcBef>
              <a:spcAft>
                <a:spcPts val="0"/>
              </a:spcAft>
              <a:buClr>
                <a:schemeClr val="dk1"/>
              </a:buClr>
              <a:buSzPts val="24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drury[1]" id="27" name="Google Shape;27;p68"/>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28" name="Shape 28"/>
        <p:cNvGrpSpPr/>
        <p:nvPr/>
      </p:nvGrpSpPr>
      <p:grpSpPr>
        <a:xfrm>
          <a:off x="0" y="0"/>
          <a:ext cx="0" cy="0"/>
          <a:chOff x="0" y="0"/>
          <a:chExt cx="0" cy="0"/>
        </a:xfrm>
      </p:grpSpPr>
      <p:sp>
        <p:nvSpPr>
          <p:cNvPr id="29" name="Google Shape;29;p69"/>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9"/>
          <p:cNvSpPr txBox="1"/>
          <p:nvPr>
            <p:ph idx="1" type="body"/>
          </p:nvPr>
        </p:nvSpPr>
        <p:spPr>
          <a:xfrm>
            <a:off x="914400" y="1981200"/>
            <a:ext cx="508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69"/>
          <p:cNvSpPr txBox="1"/>
          <p:nvPr>
            <p:ph idx="2" type="body"/>
          </p:nvPr>
        </p:nvSpPr>
        <p:spPr>
          <a:xfrm>
            <a:off x="6197600" y="1981200"/>
            <a:ext cx="508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9"/>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69"/>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69"/>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Calibri"/>
                <a:ea typeface="Calibri"/>
                <a:cs typeface="Calibri"/>
                <a:sym typeface="Calibri"/>
              </a:defRPr>
            </a:lvl1pPr>
            <a:lvl2pPr indent="-381000" lvl="1" marL="9144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indent="-381000" lvl="2" marL="1371600" algn="l">
              <a:lnSpc>
                <a:spcPct val="90000"/>
              </a:lnSpc>
              <a:spcBef>
                <a:spcPts val="500"/>
              </a:spcBef>
              <a:spcAft>
                <a:spcPts val="0"/>
              </a:spcAft>
              <a:buClr>
                <a:schemeClr val="dk1"/>
              </a:buClr>
              <a:buSzPts val="2400"/>
              <a:buChar char="•"/>
              <a:defRPr>
                <a:latin typeface="Calibri"/>
                <a:ea typeface="Calibri"/>
                <a:cs typeface="Calibri"/>
                <a:sym typeface="Calibri"/>
              </a:defRPr>
            </a:lvl3pPr>
            <a:lvl4pPr indent="-381000" lvl="3" marL="1828800" algn="l">
              <a:lnSpc>
                <a:spcPct val="90000"/>
              </a:lnSpc>
              <a:spcBef>
                <a:spcPts val="500"/>
              </a:spcBef>
              <a:spcAft>
                <a:spcPts val="0"/>
              </a:spcAft>
              <a:buClr>
                <a:schemeClr val="dk1"/>
              </a:buClr>
              <a:buSzPts val="2400"/>
              <a:buChar char="•"/>
              <a:defRPr>
                <a:latin typeface="Calibri"/>
                <a:ea typeface="Calibri"/>
                <a:cs typeface="Calibri"/>
                <a:sym typeface="Calibri"/>
              </a:defRPr>
            </a:lvl4pPr>
            <a:lvl5pPr indent="-381000" lvl="4" marL="2286000" algn="l">
              <a:lnSpc>
                <a:spcPct val="90000"/>
              </a:lnSpc>
              <a:spcBef>
                <a:spcPts val="500"/>
              </a:spcBef>
              <a:spcAft>
                <a:spcPts val="0"/>
              </a:spcAft>
              <a:buClr>
                <a:schemeClr val="dk1"/>
              </a:buClr>
              <a:buSzPts val="24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7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Calibri"/>
                <a:ea typeface="Calibri"/>
                <a:cs typeface="Calibri"/>
                <a:sym typeface="Calibri"/>
              </a:defRPr>
            </a:lvl1pPr>
            <a:lvl2pPr indent="-381000" lvl="1" marL="9144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indent="-381000" lvl="2" marL="1371600" algn="l">
              <a:lnSpc>
                <a:spcPct val="90000"/>
              </a:lnSpc>
              <a:spcBef>
                <a:spcPts val="500"/>
              </a:spcBef>
              <a:spcAft>
                <a:spcPts val="0"/>
              </a:spcAft>
              <a:buClr>
                <a:schemeClr val="dk1"/>
              </a:buClr>
              <a:buSzPts val="2400"/>
              <a:buChar char="•"/>
              <a:defRPr>
                <a:latin typeface="Calibri"/>
                <a:ea typeface="Calibri"/>
                <a:cs typeface="Calibri"/>
                <a:sym typeface="Calibri"/>
              </a:defRPr>
            </a:lvl3pPr>
            <a:lvl4pPr indent="-381000" lvl="3" marL="1828800" algn="l">
              <a:lnSpc>
                <a:spcPct val="90000"/>
              </a:lnSpc>
              <a:spcBef>
                <a:spcPts val="500"/>
              </a:spcBef>
              <a:spcAft>
                <a:spcPts val="0"/>
              </a:spcAft>
              <a:buClr>
                <a:schemeClr val="dk1"/>
              </a:buClr>
              <a:buSzPts val="2400"/>
              <a:buChar char="•"/>
              <a:defRPr>
                <a:latin typeface="Calibri"/>
                <a:ea typeface="Calibri"/>
                <a:cs typeface="Calibri"/>
                <a:sym typeface="Calibri"/>
              </a:defRPr>
            </a:lvl4pPr>
            <a:lvl5pPr indent="-381000" lvl="4" marL="2286000" algn="l">
              <a:lnSpc>
                <a:spcPct val="90000"/>
              </a:lnSpc>
              <a:spcBef>
                <a:spcPts val="500"/>
              </a:spcBef>
              <a:spcAft>
                <a:spcPts val="0"/>
              </a:spcAft>
              <a:buClr>
                <a:schemeClr val="dk1"/>
              </a:buClr>
              <a:buSzPts val="24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drury[1]" id="39" name="Google Shape;39;p70"/>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Text" type="twoObjAndTx">
  <p:cSld name="TWO_OBJECTS_AND_TEXT">
    <p:spTree>
      <p:nvGrpSpPr>
        <p:cNvPr id="40" name="Shape 40"/>
        <p:cNvGrpSpPr/>
        <p:nvPr/>
      </p:nvGrpSpPr>
      <p:grpSpPr>
        <a:xfrm>
          <a:off x="0" y="0"/>
          <a:ext cx="0" cy="0"/>
          <a:chOff x="0" y="0"/>
          <a:chExt cx="0" cy="0"/>
        </a:xfrm>
      </p:grpSpPr>
      <p:sp>
        <p:nvSpPr>
          <p:cNvPr id="41" name="Google Shape;41;p71"/>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1"/>
          <p:cNvSpPr txBox="1"/>
          <p:nvPr>
            <p:ph idx="1" type="body"/>
          </p:nvPr>
        </p:nvSpPr>
        <p:spPr>
          <a:xfrm>
            <a:off x="914400" y="1981200"/>
            <a:ext cx="5080000" cy="198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1"/>
          <p:cNvSpPr txBox="1"/>
          <p:nvPr>
            <p:ph idx="2" type="body"/>
          </p:nvPr>
        </p:nvSpPr>
        <p:spPr>
          <a:xfrm>
            <a:off x="914400" y="4114800"/>
            <a:ext cx="5080000" cy="198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1"/>
          <p:cNvSpPr txBox="1"/>
          <p:nvPr>
            <p:ph idx="3" type="body"/>
          </p:nvPr>
        </p:nvSpPr>
        <p:spPr>
          <a:xfrm>
            <a:off x="6197600" y="1981200"/>
            <a:ext cx="508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1"/>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1"/>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1"/>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8" name="Shape 48"/>
        <p:cNvGrpSpPr/>
        <p:nvPr/>
      </p:nvGrpSpPr>
      <p:grpSpPr>
        <a:xfrm>
          <a:off x="0" y="0"/>
          <a:ext cx="0" cy="0"/>
          <a:chOff x="0" y="0"/>
          <a:chExt cx="0" cy="0"/>
        </a:xfrm>
      </p:grpSpPr>
      <p:sp>
        <p:nvSpPr>
          <p:cNvPr id="49" name="Google Shape;49;p72"/>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2"/>
          <p:cNvSpPr txBox="1"/>
          <p:nvPr>
            <p:ph idx="1" type="body"/>
          </p:nvPr>
        </p:nvSpPr>
        <p:spPr>
          <a:xfrm>
            <a:off x="914400" y="1981200"/>
            <a:ext cx="508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2"/>
          <p:cNvSpPr txBox="1"/>
          <p:nvPr>
            <p:ph idx="2" type="body"/>
          </p:nvPr>
        </p:nvSpPr>
        <p:spPr>
          <a:xfrm>
            <a:off x="6197600" y="1981200"/>
            <a:ext cx="50800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2"/>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2"/>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72"/>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55" name="Shape 55"/>
        <p:cNvGrpSpPr/>
        <p:nvPr/>
      </p:nvGrpSpPr>
      <p:grpSpPr>
        <a:xfrm>
          <a:off x="0" y="0"/>
          <a:ext cx="0" cy="0"/>
          <a:chOff x="0" y="0"/>
          <a:chExt cx="0" cy="0"/>
        </a:xfrm>
      </p:grpSpPr>
      <p:sp>
        <p:nvSpPr>
          <p:cNvPr id="56" name="Google Shape;56;p73"/>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3"/>
          <p:cNvSpPr txBox="1"/>
          <p:nvPr>
            <p:ph idx="1" type="body"/>
          </p:nvPr>
        </p:nvSpPr>
        <p:spPr>
          <a:xfrm>
            <a:off x="914400" y="1981200"/>
            <a:ext cx="10363200" cy="198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73"/>
          <p:cNvSpPr txBox="1"/>
          <p:nvPr>
            <p:ph idx="2" type="body"/>
          </p:nvPr>
        </p:nvSpPr>
        <p:spPr>
          <a:xfrm>
            <a:off x="914400" y="4114800"/>
            <a:ext cx="10363200" cy="198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73"/>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73"/>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73"/>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7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b="1" sz="32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7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7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b="1" sz="32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7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drury[1]" id="68" name="Google Shape;68;p74"/>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9.jpg"/><Relationship Id="rId2" Type="http://schemas.openxmlformats.org/officeDocument/2006/relationships/image" Target="../media/image4.gif"/><Relationship Id="rId3" Type="http://schemas.openxmlformats.org/officeDocument/2006/relationships/hyperlink" Target="http://www.chemisme.com/" TargetMode="External"/><Relationship Id="rId4" Type="http://schemas.openxmlformats.org/officeDocument/2006/relationships/hyperlink" Target="http://www.chemisme.com/ap-chemistry.html" TargetMode="External"/><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drury[1]" id="12" name="Google Shape;12;p65"/>
          <p:cNvPicPr preferRelativeResize="0"/>
          <p:nvPr/>
        </p:nvPicPr>
        <p:blipFill rotWithShape="1">
          <a:blip r:embed="rId1">
            <a:alphaModFix/>
          </a:blip>
          <a:srcRect b="0" l="0" r="0" t="0"/>
          <a:stretch/>
        </p:blipFill>
        <p:spPr>
          <a:xfrm>
            <a:off x="-36516" y="5522694"/>
            <a:ext cx="1292232" cy="1335306"/>
          </a:xfrm>
          <a:prstGeom prst="rect">
            <a:avLst/>
          </a:prstGeom>
          <a:noFill/>
          <a:ln>
            <a:noFill/>
          </a:ln>
        </p:spPr>
      </p:pic>
      <p:pic>
        <p:nvPicPr>
          <p:cNvPr id="13" name="Google Shape;13;p65"/>
          <p:cNvPicPr preferRelativeResize="0"/>
          <p:nvPr/>
        </p:nvPicPr>
        <p:blipFill rotWithShape="1">
          <a:blip r:embed="rId2">
            <a:alphaModFix/>
          </a:blip>
          <a:srcRect b="0" l="0" r="0" t="0"/>
          <a:stretch/>
        </p:blipFill>
        <p:spPr>
          <a:xfrm>
            <a:off x="9766187" y="5379443"/>
            <a:ext cx="2686493" cy="1953813"/>
          </a:xfrm>
          <a:prstGeom prst="rect">
            <a:avLst/>
          </a:prstGeom>
          <a:noFill/>
          <a:ln>
            <a:noFill/>
          </a:ln>
        </p:spPr>
      </p:pic>
      <p:sp>
        <p:nvSpPr>
          <p:cNvPr id="14" name="Google Shape;14;p65">
            <a:hlinkClick r:id="rId3"/>
          </p:cNvPr>
          <p:cNvSpPr txBox="1"/>
          <p:nvPr/>
        </p:nvSpPr>
        <p:spPr>
          <a:xfrm>
            <a:off x="4508938" y="6462830"/>
            <a:ext cx="22071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70C0"/>
                </a:solidFill>
                <a:latin typeface="Calibri"/>
                <a:ea typeface="Calibri"/>
                <a:cs typeface="Calibri"/>
                <a:sym typeface="Calibri"/>
              </a:rPr>
              <a:t>www.chemisme.com </a:t>
            </a:r>
            <a:endParaRPr sz="1800">
              <a:solidFill>
                <a:srgbClr val="0070C0"/>
              </a:solidFill>
              <a:latin typeface="Calibri"/>
              <a:ea typeface="Calibri"/>
              <a:cs typeface="Calibri"/>
              <a:sym typeface="Calibri"/>
            </a:endParaRPr>
          </a:p>
        </p:txBody>
      </p:sp>
      <p:sp>
        <p:nvSpPr>
          <p:cNvPr id="15" name="Google Shape;15;p65">
            <a:hlinkClick r:id="rId4"/>
          </p:cNvPr>
          <p:cNvSpPr txBox="1"/>
          <p:nvPr/>
        </p:nvSpPr>
        <p:spPr>
          <a:xfrm>
            <a:off x="8496792" y="6462830"/>
            <a:ext cx="22071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Calibri"/>
                <a:ea typeface="Calibri"/>
                <a:cs typeface="Calibri"/>
                <a:sym typeface="Calibri"/>
              </a:rPr>
              <a:t>AP Chemistry</a:t>
            </a:r>
            <a:endParaRPr/>
          </a:p>
        </p:txBody>
      </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4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3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37.jp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3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4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5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5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4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45.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4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6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71.jpg"/><Relationship Id="rId4" Type="http://schemas.openxmlformats.org/officeDocument/2006/relationships/image" Target="../media/image5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6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 Id="rId3" Type="http://schemas.openxmlformats.org/officeDocument/2006/relationships/image" Target="../media/image6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5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image" Target="../media/image6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1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 Id="rId3" Type="http://schemas.openxmlformats.org/officeDocument/2006/relationships/image" Target="../media/image59.jpg"/><Relationship Id="rId4" Type="http://schemas.openxmlformats.org/officeDocument/2006/relationships/image" Target="../media/image5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72.gi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 Id="rId3" Type="http://schemas.openxmlformats.org/officeDocument/2006/relationships/image" Target="../media/image68.gi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 Id="rId3" Type="http://schemas.openxmlformats.org/officeDocument/2006/relationships/image" Target="../media/image5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 Id="rId3" Type="http://schemas.openxmlformats.org/officeDocument/2006/relationships/image" Target="../media/image50.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 Id="rId3" Type="http://schemas.openxmlformats.org/officeDocument/2006/relationships/image" Target="../media/image50.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 Id="rId3" Type="http://schemas.openxmlformats.org/officeDocument/2006/relationships/image" Target="../media/image5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62.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70.png"/><Relationship Id="rId4" Type="http://schemas.openxmlformats.org/officeDocument/2006/relationships/image" Target="../media/image7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6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6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6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7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 Id="rId3" Type="http://schemas.openxmlformats.org/officeDocument/2006/relationships/image" Target="../media/image59.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Thermodynamics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6"/>
          <p:cNvSpPr txBox="1"/>
          <p:nvPr>
            <p:ph type="title"/>
          </p:nvPr>
        </p:nvSpPr>
        <p:spPr>
          <a:xfrm>
            <a:off x="0" y="0"/>
            <a:ext cx="77724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Standard Entropy</a:t>
            </a:r>
            <a:endParaRPr/>
          </a:p>
        </p:txBody>
      </p:sp>
      <p:sp>
        <p:nvSpPr>
          <p:cNvPr id="145" name="Google Shape;145;p46"/>
          <p:cNvSpPr txBox="1"/>
          <p:nvPr>
            <p:ph idx="1" type="body"/>
          </p:nvPr>
        </p:nvSpPr>
        <p:spPr>
          <a:xfrm>
            <a:off x="1069522" y="1524000"/>
            <a:ext cx="4038600" cy="34725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These are molar entropy values of substances in their standard states.</a:t>
            </a:r>
            <a:endParaRPr/>
          </a:p>
          <a:p>
            <a:pPr indent="-192088" lvl="0" marL="344488"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Standard entropies tend to increase with increasing molar mass.</a:t>
            </a:r>
            <a:endParaRPr/>
          </a:p>
        </p:txBody>
      </p:sp>
      <p:pic>
        <p:nvPicPr>
          <p:cNvPr descr="19_T02" id="146" name="Google Shape;146;p46"/>
          <p:cNvPicPr preferRelativeResize="0"/>
          <p:nvPr>
            <p:ph idx="2" type="body"/>
          </p:nvPr>
        </p:nvPicPr>
        <p:blipFill rotWithShape="1">
          <a:blip r:embed="rId3">
            <a:alphaModFix/>
          </a:blip>
          <a:srcRect b="3719" l="0" r="0" t="0"/>
          <a:stretch/>
        </p:blipFill>
        <p:spPr>
          <a:xfrm>
            <a:off x="6177643" y="0"/>
            <a:ext cx="4953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7"/>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Standard Entropies</a:t>
            </a:r>
            <a:endParaRPr/>
          </a:p>
        </p:txBody>
      </p:sp>
      <p:sp>
        <p:nvSpPr>
          <p:cNvPr id="152" name="Google Shape;152;p47"/>
          <p:cNvSpPr txBox="1"/>
          <p:nvPr>
            <p:ph idx="1" type="body"/>
          </p:nvPr>
        </p:nvSpPr>
        <p:spPr>
          <a:xfrm>
            <a:off x="1524000" y="1208314"/>
            <a:ext cx="9144000" cy="99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Larger and more complex molecules have greater entropies.</a:t>
            </a:r>
            <a:endParaRPr/>
          </a:p>
        </p:txBody>
      </p:sp>
      <p:pic>
        <p:nvPicPr>
          <p:cNvPr descr="19_15" id="153" name="Google Shape;153;p47"/>
          <p:cNvPicPr preferRelativeResize="0"/>
          <p:nvPr>
            <p:ph idx="2" type="body"/>
          </p:nvPr>
        </p:nvPicPr>
        <p:blipFill rotWithShape="1">
          <a:blip r:embed="rId3">
            <a:alphaModFix/>
          </a:blip>
          <a:srcRect b="0" l="0" r="0" t="0"/>
          <a:stretch/>
        </p:blipFill>
        <p:spPr>
          <a:xfrm>
            <a:off x="1866900" y="1877785"/>
            <a:ext cx="8207829" cy="44459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48"/>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endParaRPr/>
          </a:p>
        </p:txBody>
      </p:sp>
      <p:sp>
        <p:nvSpPr>
          <p:cNvPr id="159" name="Google Shape;159;p48"/>
          <p:cNvSpPr txBox="1"/>
          <p:nvPr>
            <p:ph idx="1" type="body"/>
          </p:nvPr>
        </p:nvSpPr>
        <p:spPr>
          <a:xfrm>
            <a:off x="1146175" y="1219200"/>
            <a:ext cx="9144000" cy="5257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Which has a greater entropy?</a:t>
            </a:r>
            <a:endParaRPr/>
          </a:p>
          <a:p>
            <a:pPr indent="-228600" lvl="1" marL="685800" rtl="0" algn="l">
              <a:lnSpc>
                <a:spcPct val="90000"/>
              </a:lnSpc>
              <a:spcBef>
                <a:spcPts val="500"/>
              </a:spcBef>
              <a:spcAft>
                <a:spcPts val="0"/>
              </a:spcAft>
              <a:buClr>
                <a:schemeClr val="dk1"/>
              </a:buClr>
              <a:buSzPts val="2400"/>
              <a:buChar char="•"/>
            </a:pPr>
            <a:r>
              <a:rPr lang="en-US"/>
              <a:t>NaCl</a:t>
            </a:r>
            <a:r>
              <a:rPr baseline="-25000" lang="en-US"/>
              <a:t>(s) </a:t>
            </a:r>
            <a:r>
              <a:rPr lang="en-US"/>
              <a:t>or NaCl</a:t>
            </a:r>
            <a:r>
              <a:rPr baseline="-25000" lang="en-US"/>
              <a:t>(aq) </a:t>
            </a:r>
            <a:endParaRPr/>
          </a:p>
          <a:p>
            <a:pPr indent="-228600" lvl="1" marL="685800" rtl="0" algn="l">
              <a:lnSpc>
                <a:spcPct val="90000"/>
              </a:lnSpc>
              <a:spcBef>
                <a:spcPts val="500"/>
              </a:spcBef>
              <a:spcAft>
                <a:spcPts val="0"/>
              </a:spcAft>
              <a:buClr>
                <a:schemeClr val="dk1"/>
              </a:buClr>
              <a:buSzPts val="2400"/>
              <a:buChar char="•"/>
            </a:pPr>
            <a:r>
              <a:rPr lang="en-US"/>
              <a:t>CO</a:t>
            </a:r>
            <a:r>
              <a:rPr baseline="-25000" lang="en-US"/>
              <a:t>2(s)  </a:t>
            </a:r>
            <a:r>
              <a:rPr lang="en-US"/>
              <a:t>or CO</a:t>
            </a:r>
            <a:r>
              <a:rPr baseline="-25000" lang="en-US"/>
              <a:t>2(g) </a:t>
            </a:r>
            <a:endParaRPr/>
          </a:p>
          <a:p>
            <a:pPr indent="-228600" lvl="1" marL="685800" rtl="0" algn="l">
              <a:lnSpc>
                <a:spcPct val="90000"/>
              </a:lnSpc>
              <a:spcBef>
                <a:spcPts val="500"/>
              </a:spcBef>
              <a:spcAft>
                <a:spcPts val="0"/>
              </a:spcAft>
              <a:buClr>
                <a:schemeClr val="dk1"/>
              </a:buClr>
              <a:buSzPts val="2400"/>
              <a:buChar char="•"/>
            </a:pPr>
            <a:r>
              <a:rPr lang="en-US"/>
              <a:t>KI</a:t>
            </a:r>
            <a:r>
              <a:rPr baseline="-25000" lang="en-US"/>
              <a:t>(aq) </a:t>
            </a:r>
            <a:r>
              <a:rPr lang="en-US"/>
              <a:t>at 45C or 100C</a:t>
            </a:r>
            <a:endParaRPr/>
          </a:p>
          <a:p>
            <a:pPr indent="0" lvl="0" marL="0" rtl="0" algn="l">
              <a:lnSpc>
                <a:spcPct val="90000"/>
              </a:lnSpc>
              <a:spcBef>
                <a:spcPts val="1000"/>
              </a:spcBef>
              <a:spcAft>
                <a:spcPts val="0"/>
              </a:spcAft>
              <a:buClr>
                <a:schemeClr val="dk1"/>
              </a:buClr>
              <a:buSzPts val="2400"/>
              <a:buNone/>
            </a:pPr>
            <a:r>
              <a:rPr lang="en-US"/>
              <a:t>Is the entropy positive (increasing) or negative?</a:t>
            </a:r>
            <a:endParaRPr/>
          </a:p>
          <a:p>
            <a:pPr indent="-228600" lvl="1" marL="685800" rtl="0" algn="l">
              <a:lnSpc>
                <a:spcPct val="90000"/>
              </a:lnSpc>
              <a:spcBef>
                <a:spcPts val="500"/>
              </a:spcBef>
              <a:spcAft>
                <a:spcPts val="0"/>
              </a:spcAft>
              <a:buClr>
                <a:schemeClr val="dk1"/>
              </a:buClr>
              <a:buSzPts val="2400"/>
              <a:buChar char="•"/>
            </a:pPr>
            <a:r>
              <a:rPr lang="en-US"/>
              <a:t>2H</a:t>
            </a:r>
            <a:r>
              <a:rPr baseline="-25000" lang="en-US"/>
              <a:t>2(g) </a:t>
            </a:r>
            <a:r>
              <a:rPr lang="en-US"/>
              <a:t>+ O</a:t>
            </a:r>
            <a:r>
              <a:rPr baseline="-25000" lang="en-US"/>
              <a:t>2(g) </a:t>
            </a:r>
            <a:r>
              <a:rPr lang="en-US"/>
              <a:t> 🡪 2H</a:t>
            </a:r>
            <a:r>
              <a:rPr baseline="-25000" lang="en-US"/>
              <a:t>2</a:t>
            </a:r>
            <a:r>
              <a:rPr lang="en-US"/>
              <a:t>O</a:t>
            </a:r>
            <a:r>
              <a:rPr baseline="-25000" lang="en-US"/>
              <a:t>(l) </a:t>
            </a:r>
            <a:endParaRPr/>
          </a:p>
          <a:p>
            <a:pPr indent="-228600" lvl="1" marL="685800" rtl="0" algn="l">
              <a:lnSpc>
                <a:spcPct val="90000"/>
              </a:lnSpc>
              <a:spcBef>
                <a:spcPts val="500"/>
              </a:spcBef>
              <a:spcAft>
                <a:spcPts val="0"/>
              </a:spcAft>
              <a:buClr>
                <a:schemeClr val="dk1"/>
              </a:buClr>
              <a:buSzPts val="2400"/>
              <a:buChar char="•"/>
            </a:pPr>
            <a:r>
              <a:rPr lang="en-US"/>
              <a:t>NH</a:t>
            </a:r>
            <a:r>
              <a:rPr baseline="-25000" lang="en-US"/>
              <a:t>4</a:t>
            </a:r>
            <a:r>
              <a:rPr lang="en-US"/>
              <a:t>Cl</a:t>
            </a:r>
            <a:r>
              <a:rPr baseline="-25000" lang="en-US"/>
              <a:t>(s) </a:t>
            </a:r>
            <a:r>
              <a:rPr lang="en-US"/>
              <a:t>🡪 NH</a:t>
            </a:r>
            <a:r>
              <a:rPr baseline="-25000" lang="en-US"/>
              <a:t>3(g) </a:t>
            </a:r>
            <a:r>
              <a:rPr lang="en-US"/>
              <a:t>+ HCl</a:t>
            </a:r>
            <a:r>
              <a:rPr baseline="-25000" lang="en-US"/>
              <a:t>(g) </a:t>
            </a:r>
            <a:endParaRPr/>
          </a:p>
          <a:p>
            <a:pPr indent="-228600" lvl="1" marL="685800" rtl="0" algn="l">
              <a:lnSpc>
                <a:spcPct val="90000"/>
              </a:lnSpc>
              <a:spcBef>
                <a:spcPts val="500"/>
              </a:spcBef>
              <a:spcAft>
                <a:spcPts val="0"/>
              </a:spcAft>
              <a:buClr>
                <a:schemeClr val="dk1"/>
              </a:buClr>
              <a:buSzPts val="2400"/>
              <a:buFont typeface="Noto Sans Symbols"/>
              <a:buNone/>
            </a:pPr>
            <a:r>
              <a:t/>
            </a:r>
            <a:endParaRPr/>
          </a:p>
          <a:p>
            <a:pPr indent="-76200" lvl="1" marL="685800" rtl="0" algn="l">
              <a:lnSpc>
                <a:spcPct val="90000"/>
              </a:lnSpc>
              <a:spcBef>
                <a:spcPts val="500"/>
              </a:spcBef>
              <a:spcAft>
                <a:spcPts val="0"/>
              </a:spcAft>
              <a:buClr>
                <a:schemeClr val="dk1"/>
              </a:buClr>
              <a:buSzPts val="2400"/>
              <a:buNone/>
            </a:pPr>
            <a:r>
              <a:t/>
            </a:r>
            <a:endParaRPr/>
          </a:p>
        </p:txBody>
      </p:sp>
      <p:pic>
        <p:nvPicPr>
          <p:cNvPr descr="Image result for entropy funny" id="160" name="Google Shape;160;p48"/>
          <p:cNvPicPr preferRelativeResize="0"/>
          <p:nvPr/>
        </p:nvPicPr>
        <p:blipFill rotWithShape="1">
          <a:blip r:embed="rId3">
            <a:alphaModFix/>
          </a:blip>
          <a:srcRect b="0" l="0" r="0" t="0"/>
          <a:stretch/>
        </p:blipFill>
        <p:spPr>
          <a:xfrm>
            <a:off x="8804728" y="538843"/>
            <a:ext cx="2381251" cy="1195388"/>
          </a:xfrm>
          <a:prstGeom prst="rect">
            <a:avLst/>
          </a:prstGeom>
          <a:noFill/>
          <a:ln>
            <a:noFill/>
          </a:ln>
        </p:spPr>
      </p:pic>
      <p:pic>
        <p:nvPicPr>
          <p:cNvPr descr="Image result for entropy funny" id="161" name="Google Shape;161;p48"/>
          <p:cNvPicPr preferRelativeResize="0"/>
          <p:nvPr/>
        </p:nvPicPr>
        <p:blipFill rotWithShape="1">
          <a:blip r:embed="rId4">
            <a:alphaModFix/>
          </a:blip>
          <a:srcRect b="0" l="0" r="0" t="0"/>
          <a:stretch/>
        </p:blipFill>
        <p:spPr>
          <a:xfrm>
            <a:off x="8123917" y="1734231"/>
            <a:ext cx="3652157" cy="36521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9"/>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Entropy</a:t>
            </a:r>
            <a:endParaRPr/>
          </a:p>
        </p:txBody>
      </p:sp>
      <p:sp>
        <p:nvSpPr>
          <p:cNvPr id="167" name="Google Shape;167;p49"/>
          <p:cNvSpPr txBox="1"/>
          <p:nvPr>
            <p:ph idx="1" type="body"/>
          </p:nvPr>
        </p:nvSpPr>
        <p:spPr>
          <a:xfrm>
            <a:off x="1164771" y="1393371"/>
            <a:ext cx="6150429" cy="5334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Like total energy and enthalpy, entropy is a state function (dependant on only final and initial conditions, not the changes it takes in between).</a:t>
            </a:r>
            <a:endParaRPr/>
          </a:p>
          <a:p>
            <a:pPr indent="-228600" lvl="0" marL="228600" rtl="0" algn="l">
              <a:lnSpc>
                <a:spcPct val="90000"/>
              </a:lnSpc>
              <a:spcBef>
                <a:spcPts val="1000"/>
              </a:spcBef>
              <a:spcAft>
                <a:spcPts val="0"/>
              </a:spcAft>
              <a:buClr>
                <a:schemeClr val="dk1"/>
              </a:buClr>
              <a:buSzPts val="2400"/>
              <a:buChar char="•"/>
            </a:pPr>
            <a:r>
              <a:rPr lang="en-US"/>
              <a:t>Entropy changes for a reaction can be estimated in the same manner by which </a:t>
            </a:r>
            <a:r>
              <a:rPr lang="en-US">
                <a:latin typeface="Noto Sans Symbols"/>
                <a:ea typeface="Noto Sans Symbols"/>
                <a:cs typeface="Noto Sans Symbols"/>
                <a:sym typeface="Noto Sans Symbols"/>
              </a:rPr>
              <a:t>Δ</a:t>
            </a:r>
            <a:r>
              <a:rPr i="1" lang="en-US"/>
              <a:t>H</a:t>
            </a:r>
            <a:r>
              <a:rPr lang="en-US"/>
              <a:t> is estimated:</a:t>
            </a:r>
            <a:endParaRPr/>
          </a:p>
          <a:p>
            <a:pPr indent="-228600" lvl="0" marL="228600" rtl="0" algn="ctr">
              <a:lnSpc>
                <a:spcPct val="90000"/>
              </a:lnSpc>
              <a:spcBef>
                <a:spcPts val="1000"/>
              </a:spcBef>
              <a:spcAft>
                <a:spcPts val="0"/>
              </a:spcAft>
              <a:buClr>
                <a:schemeClr val="accent1"/>
              </a:buClr>
              <a:buSzPts val="2400"/>
              <a:buFont typeface="Noto Sans Symbols"/>
              <a:buNone/>
            </a:pPr>
            <a:r>
              <a:rPr lang="en-US">
                <a:solidFill>
                  <a:schemeClr val="accent1"/>
                </a:solidFill>
                <a:latin typeface="Noto Sans Symbols"/>
                <a:ea typeface="Noto Sans Symbols"/>
                <a:cs typeface="Noto Sans Symbols"/>
                <a:sym typeface="Noto Sans Symbols"/>
              </a:rPr>
              <a:t>Δ</a:t>
            </a:r>
            <a:r>
              <a:rPr i="1" lang="en-US">
                <a:solidFill>
                  <a:schemeClr val="accent1"/>
                </a:solidFill>
              </a:rPr>
              <a:t>S</a:t>
            </a:r>
            <a:r>
              <a:rPr baseline="-25000" i="1" lang="en-US">
                <a:solidFill>
                  <a:schemeClr val="accent1"/>
                </a:solidFill>
              </a:rPr>
              <a:t>rxn</a:t>
            </a:r>
            <a:r>
              <a:rPr lang="en-US">
                <a:solidFill>
                  <a:schemeClr val="accent1"/>
                </a:solidFill>
              </a:rPr>
              <a:t>° = </a:t>
            </a:r>
            <a:r>
              <a:rPr lang="en-US">
                <a:solidFill>
                  <a:schemeClr val="accent1"/>
                </a:solidFill>
                <a:latin typeface="Noto Sans Symbols"/>
                <a:ea typeface="Noto Sans Symbols"/>
                <a:cs typeface="Noto Sans Symbols"/>
                <a:sym typeface="Noto Sans Symbols"/>
              </a:rPr>
              <a:t>Σ</a:t>
            </a:r>
            <a:r>
              <a:rPr i="1" lang="en-US">
                <a:solidFill>
                  <a:schemeClr val="accent1"/>
                </a:solidFill>
              </a:rPr>
              <a:t>S</a:t>
            </a:r>
            <a:r>
              <a:rPr baseline="-25000" i="1" lang="en-US">
                <a:solidFill>
                  <a:schemeClr val="accent1"/>
                </a:solidFill>
              </a:rPr>
              <a:t>f</a:t>
            </a:r>
            <a:r>
              <a:rPr lang="en-US">
                <a:solidFill>
                  <a:schemeClr val="accent1"/>
                </a:solidFill>
              </a:rPr>
              <a:t>°(products) - </a:t>
            </a:r>
            <a:r>
              <a:rPr lang="en-US">
                <a:solidFill>
                  <a:schemeClr val="accent1"/>
                </a:solidFill>
                <a:latin typeface="Noto Sans Symbols"/>
                <a:ea typeface="Noto Sans Symbols"/>
                <a:cs typeface="Noto Sans Symbols"/>
                <a:sym typeface="Noto Sans Symbols"/>
              </a:rPr>
              <a:t>Σ</a:t>
            </a:r>
            <a:r>
              <a:rPr i="1" lang="en-US">
                <a:solidFill>
                  <a:schemeClr val="accent1"/>
                </a:solidFill>
              </a:rPr>
              <a:t>S</a:t>
            </a:r>
            <a:r>
              <a:rPr baseline="-25000" i="1" lang="en-US">
                <a:solidFill>
                  <a:schemeClr val="accent1"/>
                </a:solidFill>
              </a:rPr>
              <a:t>f</a:t>
            </a:r>
            <a:r>
              <a:rPr lang="en-US">
                <a:solidFill>
                  <a:schemeClr val="accent1"/>
                </a:solidFill>
              </a:rPr>
              <a:t>°(reactants)</a:t>
            </a:r>
            <a:endParaRPr/>
          </a:p>
          <a:p>
            <a:pPr indent="-228600" lvl="0" marL="228600" rtl="0" algn="ctr">
              <a:lnSpc>
                <a:spcPct val="90000"/>
              </a:lnSpc>
              <a:spcBef>
                <a:spcPts val="1000"/>
              </a:spcBef>
              <a:spcAft>
                <a:spcPts val="0"/>
              </a:spcAft>
              <a:buClr>
                <a:schemeClr val="dk1"/>
              </a:buClr>
              <a:buSzPts val="2400"/>
              <a:buFont typeface="Calibri"/>
              <a:buNone/>
            </a:pPr>
            <a:r>
              <a:t/>
            </a:r>
            <a:endParaRPr>
              <a:solidFill>
                <a:schemeClr val="accent1"/>
              </a:solidFill>
            </a:endParaRPr>
          </a:p>
          <a:p>
            <a:pPr indent="-228600" lvl="0" marL="228600" rtl="0" algn="l">
              <a:lnSpc>
                <a:spcPct val="90000"/>
              </a:lnSpc>
              <a:spcBef>
                <a:spcPts val="1000"/>
              </a:spcBef>
              <a:spcAft>
                <a:spcPts val="0"/>
              </a:spcAft>
              <a:buClr>
                <a:schemeClr val="dk1"/>
              </a:buClr>
              <a:buSzPts val="2400"/>
              <a:buFont typeface="Calibri"/>
              <a:buNone/>
            </a:pPr>
            <a:r>
              <a:rPr lang="en-US"/>
              <a:t>	</a:t>
            </a:r>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dk1"/>
              </a:buClr>
              <a:buSzPts val="2400"/>
              <a:buFont typeface="Noto Sans Symbols"/>
              <a:buNone/>
            </a:pPr>
            <a:r>
              <a:t/>
            </a:r>
            <a:endParaRPr/>
          </a:p>
        </p:txBody>
      </p:sp>
      <p:pic>
        <p:nvPicPr>
          <p:cNvPr descr="Image result for entropy funny" id="168" name="Google Shape;168;p49"/>
          <p:cNvPicPr preferRelativeResize="0"/>
          <p:nvPr/>
        </p:nvPicPr>
        <p:blipFill rotWithShape="1">
          <a:blip r:embed="rId3">
            <a:alphaModFix/>
          </a:blip>
          <a:srcRect b="0" l="0" r="0" t="0"/>
          <a:stretch/>
        </p:blipFill>
        <p:spPr>
          <a:xfrm>
            <a:off x="7733320" y="1393371"/>
            <a:ext cx="3876748" cy="28926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0"/>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Entropy of Formation Example</a:t>
            </a:r>
            <a:endParaRPr/>
          </a:p>
        </p:txBody>
      </p:sp>
      <p:sp>
        <p:nvSpPr>
          <p:cNvPr id="174" name="Google Shape;174;p50"/>
          <p:cNvSpPr txBox="1"/>
          <p:nvPr>
            <p:ph idx="1" type="body"/>
          </p:nvPr>
        </p:nvSpPr>
        <p:spPr>
          <a:xfrm>
            <a:off x="2136775" y="1600200"/>
            <a:ext cx="8153400" cy="1219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Given the values below, calculate the </a:t>
            </a:r>
            <a:r>
              <a:rPr lang="en-US">
                <a:latin typeface="Arial"/>
                <a:ea typeface="Arial"/>
                <a:cs typeface="Arial"/>
                <a:sym typeface="Arial"/>
              </a:rPr>
              <a:t>Δ</a:t>
            </a:r>
            <a:r>
              <a:rPr lang="en-US"/>
              <a:t>S</a:t>
            </a:r>
            <a:r>
              <a:rPr lang="en-US">
                <a:latin typeface="Arial"/>
                <a:ea typeface="Arial"/>
                <a:cs typeface="Arial"/>
                <a:sym typeface="Arial"/>
              </a:rPr>
              <a:t>°</a:t>
            </a:r>
            <a:r>
              <a:rPr baseline="-25000" lang="en-US"/>
              <a:t>rxn</a:t>
            </a:r>
            <a:r>
              <a:rPr lang="en-US"/>
              <a:t> of:</a:t>
            </a:r>
            <a:endParaRPr/>
          </a:p>
          <a:p>
            <a:pPr indent="0" lvl="0" marL="0" rtl="0" algn="l">
              <a:lnSpc>
                <a:spcPct val="90000"/>
              </a:lnSpc>
              <a:spcBef>
                <a:spcPts val="1000"/>
              </a:spcBef>
              <a:spcAft>
                <a:spcPts val="0"/>
              </a:spcAft>
              <a:buClr>
                <a:schemeClr val="dk1"/>
              </a:buClr>
              <a:buSzPts val="2400"/>
              <a:buNone/>
            </a:pPr>
            <a:r>
              <a:rPr lang="en-US"/>
              <a:t>	C</a:t>
            </a:r>
            <a:r>
              <a:rPr baseline="-25000" lang="en-US"/>
              <a:t>3</a:t>
            </a:r>
            <a:r>
              <a:rPr lang="en-US"/>
              <a:t>H</a:t>
            </a:r>
            <a:r>
              <a:rPr baseline="-25000" lang="en-US"/>
              <a:t>8(g)</a:t>
            </a:r>
            <a:r>
              <a:rPr lang="en-US"/>
              <a:t> + 5O</a:t>
            </a:r>
            <a:r>
              <a:rPr baseline="-25000" lang="en-US"/>
              <a:t>2(g)</a:t>
            </a:r>
            <a:r>
              <a:rPr lang="en-US"/>
              <a:t> 🡪 3CO</a:t>
            </a:r>
            <a:r>
              <a:rPr baseline="-25000" lang="en-US"/>
              <a:t>2(g)</a:t>
            </a:r>
            <a:r>
              <a:rPr lang="en-US"/>
              <a:t> + 4H</a:t>
            </a:r>
            <a:r>
              <a:rPr baseline="-25000" lang="en-US"/>
              <a:t>2</a:t>
            </a:r>
            <a:r>
              <a:rPr lang="en-US"/>
              <a:t>O(l)</a:t>
            </a:r>
            <a:endParaRPr/>
          </a:p>
        </p:txBody>
      </p:sp>
      <p:sp>
        <p:nvSpPr>
          <p:cNvPr id="175" name="Google Shape;175;p50"/>
          <p:cNvSpPr txBox="1"/>
          <p:nvPr/>
        </p:nvSpPr>
        <p:spPr>
          <a:xfrm>
            <a:off x="8953500" y="1465264"/>
            <a:ext cx="2971800" cy="1200150"/>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C</a:t>
            </a:r>
            <a:r>
              <a:rPr baseline="-25000" lang="en-US" sz="1800">
                <a:solidFill>
                  <a:schemeClr val="dk1"/>
                </a:solidFill>
                <a:latin typeface="Arial"/>
                <a:ea typeface="Arial"/>
                <a:cs typeface="Arial"/>
                <a:sym typeface="Arial"/>
              </a:rPr>
              <a:t>3</a:t>
            </a:r>
            <a:r>
              <a:rPr lang="en-US" sz="1800">
                <a:solidFill>
                  <a:schemeClr val="dk1"/>
                </a:solidFill>
                <a:latin typeface="Arial"/>
                <a:ea typeface="Arial"/>
                <a:cs typeface="Arial"/>
                <a:sym typeface="Arial"/>
              </a:rPr>
              <a:t>H</a:t>
            </a:r>
            <a:r>
              <a:rPr baseline="-25000" lang="en-US" sz="1800">
                <a:solidFill>
                  <a:schemeClr val="dk1"/>
                </a:solidFill>
                <a:latin typeface="Arial"/>
                <a:ea typeface="Arial"/>
                <a:cs typeface="Arial"/>
                <a:sym typeface="Arial"/>
              </a:rPr>
              <a:t>8   </a:t>
            </a:r>
            <a:r>
              <a:rPr lang="en-US" sz="1800">
                <a:solidFill>
                  <a:schemeClr val="dk1"/>
                </a:solidFill>
                <a:latin typeface="Arial"/>
                <a:ea typeface="Arial"/>
                <a:cs typeface="Arial"/>
                <a:sym typeface="Arial"/>
              </a:rPr>
              <a:t>S° =  269.9 J/mol K</a:t>
            </a:r>
            <a:endParaRPr/>
          </a:p>
          <a:p>
            <a:pPr indent="0" lvl="0" marL="0" marR="0" rtl="0" algn="l">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CO</a:t>
            </a:r>
            <a:r>
              <a:rPr baseline="-25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S° =  213.6 J/mol K</a:t>
            </a:r>
            <a:endParaRPr/>
          </a:p>
          <a:p>
            <a:pPr indent="0" lvl="0" marL="0" marR="0" rtl="0" algn="l">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H</a:t>
            </a:r>
            <a:r>
              <a:rPr baseline="-25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O   S° = 69.91 J/mol K</a:t>
            </a:r>
            <a:endParaRPr/>
          </a:p>
          <a:p>
            <a:pPr indent="0" lvl="0" marL="0" marR="0" rtl="0" algn="l">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O</a:t>
            </a:r>
            <a:r>
              <a:rPr baseline="-25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S° = 205.0 J/mol K</a:t>
            </a:r>
            <a:endParaRPr sz="1800">
              <a:solidFill>
                <a:schemeClr val="dk1"/>
              </a:solidFill>
              <a:latin typeface="Arial"/>
              <a:ea typeface="Arial"/>
              <a:cs typeface="Arial"/>
              <a:sym typeface="Arial"/>
            </a:endParaRPr>
          </a:p>
        </p:txBody>
      </p:sp>
      <p:sp>
        <p:nvSpPr>
          <p:cNvPr id="176" name="Google Shape;176;p50"/>
          <p:cNvSpPr txBox="1"/>
          <p:nvPr/>
        </p:nvSpPr>
        <p:spPr>
          <a:xfrm>
            <a:off x="1755775" y="3061494"/>
            <a:ext cx="853440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2400"/>
              <a:buFont typeface="Noto Sans Symbols"/>
              <a:buNone/>
            </a:pPr>
            <a:r>
              <a:rPr lang="en-US" sz="2400">
                <a:solidFill>
                  <a:srgbClr val="FF0000"/>
                </a:solidFill>
                <a:latin typeface="Arial"/>
                <a:ea typeface="Arial"/>
                <a:cs typeface="Arial"/>
                <a:sym typeface="Arial"/>
              </a:rPr>
              <a:t>[3(213.6) + 4(69.91)] - [ 269.9 + 5(205.0)]    =   -374.5 J/mol K </a:t>
            </a:r>
            <a:endParaRPr/>
          </a:p>
        </p:txBody>
      </p:sp>
      <p:sp>
        <p:nvSpPr>
          <p:cNvPr id="177" name="Google Shape;177;p50"/>
          <p:cNvSpPr txBox="1"/>
          <p:nvPr/>
        </p:nvSpPr>
        <p:spPr>
          <a:xfrm>
            <a:off x="1387929" y="3927079"/>
            <a:ext cx="912767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Noto Sans Symbols"/>
              <a:buNone/>
            </a:pPr>
            <a:r>
              <a:rPr lang="en-US" sz="2400">
                <a:solidFill>
                  <a:schemeClr val="dk1"/>
                </a:solidFill>
                <a:latin typeface="Arial"/>
                <a:ea typeface="Arial"/>
                <a:cs typeface="Arial"/>
                <a:sym typeface="Arial"/>
              </a:rPr>
              <a:t>Notice all numbers are nonzero and the units are J/mol K</a:t>
            </a:r>
            <a:endParaRPr/>
          </a:p>
        </p:txBody>
      </p:sp>
      <p:sp>
        <p:nvSpPr>
          <p:cNvPr id="178" name="Google Shape;178;p50"/>
          <p:cNvSpPr txBox="1"/>
          <p:nvPr/>
        </p:nvSpPr>
        <p:spPr>
          <a:xfrm>
            <a:off x="1387929" y="4388744"/>
            <a:ext cx="767442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Noto Sans Symbols"/>
              <a:buNone/>
            </a:pPr>
            <a:r>
              <a:rPr lang="en-US" sz="2400">
                <a:solidFill>
                  <a:schemeClr val="dk1"/>
                </a:solidFill>
                <a:latin typeface="Arial"/>
                <a:ea typeface="Arial"/>
                <a:cs typeface="Arial"/>
                <a:sym typeface="Arial"/>
              </a:rPr>
              <a:t>This only tells us that this reaction decreases in entropy or disorder which </a:t>
            </a:r>
            <a:r>
              <a:rPr lang="en-US" sz="2400" u="sng">
                <a:solidFill>
                  <a:schemeClr val="dk1"/>
                </a:solidFill>
                <a:latin typeface="Arial"/>
                <a:ea typeface="Arial"/>
                <a:cs typeface="Arial"/>
                <a:sym typeface="Arial"/>
              </a:rPr>
              <a:t>may</a:t>
            </a:r>
            <a:r>
              <a:rPr lang="en-US" sz="2400">
                <a:solidFill>
                  <a:schemeClr val="dk1"/>
                </a:solidFill>
                <a:latin typeface="Arial"/>
                <a:ea typeface="Arial"/>
                <a:cs typeface="Arial"/>
                <a:sym typeface="Arial"/>
              </a:rPr>
              <a:t> be unfavorable.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1"/>
          <p:cNvSpPr txBox="1"/>
          <p:nvPr>
            <p:ph type="title"/>
          </p:nvPr>
        </p:nvSpPr>
        <p:spPr>
          <a:xfrm>
            <a:off x="2362200" y="228600"/>
            <a:ext cx="749935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5400"/>
              <a:buFont typeface="Calibri"/>
              <a:buNone/>
            </a:pPr>
            <a:r>
              <a:rPr lang="en-US" sz="5400">
                <a:solidFill>
                  <a:schemeClr val="accent1"/>
                </a:solidFill>
              </a:rPr>
              <a:t>YOU MUST BE ABLE TO:</a:t>
            </a:r>
            <a:endParaRPr/>
          </a:p>
        </p:txBody>
      </p:sp>
      <p:sp>
        <p:nvSpPr>
          <p:cNvPr id="184" name="Google Shape;184;p51"/>
          <p:cNvSpPr txBox="1"/>
          <p:nvPr>
            <p:ph idx="1" type="body"/>
          </p:nvPr>
        </p:nvSpPr>
        <p:spPr>
          <a:xfrm>
            <a:off x="1987243" y="1371600"/>
            <a:ext cx="9412014" cy="4800600"/>
          </a:xfrm>
          <a:prstGeom prst="rect">
            <a:avLst/>
          </a:prstGeom>
          <a:noFill/>
          <a:ln>
            <a:noFill/>
          </a:ln>
        </p:spPr>
        <p:txBody>
          <a:bodyPr anchorCtr="0" anchor="t" bIns="45700" lIns="91425" spcFirstLastPara="1" rIns="91425" wrap="square" tIns="45700">
            <a:normAutofit/>
          </a:bodyPr>
          <a:lstStyle/>
          <a:p>
            <a:pPr indent="-457200" lvl="1" marL="914400" rtl="0" algn="l">
              <a:lnSpc>
                <a:spcPct val="90000"/>
              </a:lnSpc>
              <a:spcBef>
                <a:spcPts val="0"/>
              </a:spcBef>
              <a:spcAft>
                <a:spcPts val="0"/>
              </a:spcAft>
              <a:buClr>
                <a:schemeClr val="dk1"/>
              </a:buClr>
              <a:buSzPts val="2400"/>
              <a:buChar char="•"/>
            </a:pPr>
            <a:r>
              <a:rPr lang="en-US"/>
              <a:t>Describe what Entropy is, how it is measured, and compare samples.</a:t>
            </a:r>
            <a:endParaRPr/>
          </a:p>
          <a:p>
            <a:pPr indent="-457200" lvl="1" marL="914400" rtl="0" algn="l">
              <a:lnSpc>
                <a:spcPct val="90000"/>
              </a:lnSpc>
              <a:spcBef>
                <a:spcPts val="500"/>
              </a:spcBef>
              <a:spcAft>
                <a:spcPts val="0"/>
              </a:spcAft>
              <a:buClr>
                <a:schemeClr val="dk1"/>
              </a:buClr>
              <a:buSzPts val="2400"/>
              <a:buChar char="•"/>
            </a:pPr>
            <a:r>
              <a:rPr lang="en-US"/>
              <a:t>Calculate ΔSrxn using ΔSf</a:t>
            </a:r>
            <a:endParaRPr/>
          </a:p>
          <a:p>
            <a:pPr indent="-457200" lvl="1" marL="914400" rtl="0" algn="l">
              <a:lnSpc>
                <a:spcPct val="90000"/>
              </a:lnSpc>
              <a:spcBef>
                <a:spcPts val="500"/>
              </a:spcBef>
              <a:spcAft>
                <a:spcPts val="0"/>
              </a:spcAft>
              <a:buClr>
                <a:schemeClr val="dk1"/>
              </a:buClr>
              <a:buSzPts val="2400"/>
              <a:buChar char="•"/>
            </a:pPr>
            <a:r>
              <a:rPr lang="en-US"/>
              <a:t>Calculate ΔSrxn using Hess’ Law</a:t>
            </a:r>
            <a:endParaRPr/>
          </a:p>
          <a:p>
            <a:pPr indent="0" lvl="0" marL="82550" rtl="0" algn="l">
              <a:lnSpc>
                <a:spcPct val="90000"/>
              </a:lnSpc>
              <a:spcBef>
                <a:spcPts val="1000"/>
              </a:spcBef>
              <a:spcAft>
                <a:spcPts val="0"/>
              </a:spcAft>
              <a:buClr>
                <a:schemeClr val="dk1"/>
              </a:buClr>
              <a:buSzPts val="2400"/>
              <a:buNone/>
            </a:pPr>
            <a:r>
              <a:t/>
            </a:r>
            <a:endParaRPr>
              <a:solidFill>
                <a:srgbClr val="002060"/>
              </a:solidFill>
            </a:endParaRPr>
          </a:p>
        </p:txBody>
      </p:sp>
      <p:pic>
        <p:nvPicPr>
          <p:cNvPr descr="Image result for check for understanding" id="185" name="Google Shape;185;p51"/>
          <p:cNvPicPr preferRelativeResize="0"/>
          <p:nvPr/>
        </p:nvPicPr>
        <p:blipFill rotWithShape="1">
          <a:blip r:embed="rId3">
            <a:alphaModFix/>
          </a:blip>
          <a:srcRect b="2286" l="0" r="50606" t="0"/>
          <a:stretch/>
        </p:blipFill>
        <p:spPr>
          <a:xfrm>
            <a:off x="7566524" y="2514601"/>
            <a:ext cx="3277276" cy="34132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9" name="Shape 189"/>
        <p:cNvGrpSpPr/>
        <p:nvPr/>
      </p:nvGrpSpPr>
      <p:grpSpPr>
        <a:xfrm>
          <a:off x="0" y="0"/>
          <a:ext cx="0" cy="0"/>
          <a:chOff x="0" y="0"/>
          <a:chExt cx="0" cy="0"/>
        </a:xfrm>
      </p:grpSpPr>
      <p:sp>
        <p:nvSpPr>
          <p:cNvPr id="190" name="Google Shape;190;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Gibbs free Energy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197" name="Google Shape;197;p53"/>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400"/>
              <a:buNone/>
            </a:pPr>
            <a:r>
              <a:rPr lang="en-US">
                <a:solidFill>
                  <a:schemeClr val="accent1"/>
                </a:solidFill>
              </a:rPr>
              <a:t>You should already be able to…</a:t>
            </a:r>
            <a:endParaRPr/>
          </a:p>
          <a:p>
            <a:pPr indent="-228600" lvl="1" marL="685800" rtl="0" algn="l">
              <a:lnSpc>
                <a:spcPct val="90000"/>
              </a:lnSpc>
              <a:spcBef>
                <a:spcPts val="500"/>
              </a:spcBef>
              <a:spcAft>
                <a:spcPts val="0"/>
              </a:spcAft>
              <a:buClr>
                <a:schemeClr val="dk1"/>
              </a:buClr>
              <a:buSzPts val="2400"/>
              <a:buChar char="•"/>
            </a:pPr>
            <a:r>
              <a:rPr lang="en-US"/>
              <a:t>   Define enthalpy and entropy</a:t>
            </a:r>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By the end of the video you should be able to…</a:t>
            </a:r>
            <a:endParaRPr/>
          </a:p>
          <a:p>
            <a:pPr indent="-457200" lvl="1" marL="914400" rtl="0" algn="l">
              <a:lnSpc>
                <a:spcPct val="90000"/>
              </a:lnSpc>
              <a:spcBef>
                <a:spcPts val="500"/>
              </a:spcBef>
              <a:spcAft>
                <a:spcPts val="0"/>
              </a:spcAft>
              <a:buClr>
                <a:schemeClr val="dk1"/>
              </a:buClr>
              <a:buSzPts val="2400"/>
              <a:buChar char="•"/>
            </a:pPr>
            <a:r>
              <a:rPr lang="en-US"/>
              <a:t>Describe what Gibbs Free Energy is, how it is measured, and compare samples.</a:t>
            </a:r>
            <a:endParaRPr/>
          </a:p>
          <a:p>
            <a:pPr indent="-457200" lvl="1" marL="914400" rtl="0" algn="l">
              <a:lnSpc>
                <a:spcPct val="90000"/>
              </a:lnSpc>
              <a:spcBef>
                <a:spcPts val="500"/>
              </a:spcBef>
              <a:spcAft>
                <a:spcPts val="0"/>
              </a:spcAft>
              <a:buClr>
                <a:schemeClr val="dk1"/>
              </a:buClr>
              <a:buSzPts val="2400"/>
              <a:buChar char="•"/>
            </a:pPr>
            <a:r>
              <a:rPr lang="en-US"/>
              <a:t>Calculate </a:t>
            </a:r>
            <a:r>
              <a:rPr lang="en-US">
                <a:latin typeface="Arial"/>
                <a:ea typeface="Arial"/>
                <a:cs typeface="Arial"/>
                <a:sym typeface="Arial"/>
              </a:rPr>
              <a:t>ΔG</a:t>
            </a:r>
            <a:r>
              <a:rPr baseline="-25000" lang="en-US"/>
              <a:t>rxn</a:t>
            </a:r>
            <a:r>
              <a:rPr lang="en-US"/>
              <a:t> using </a:t>
            </a:r>
            <a:r>
              <a:rPr lang="en-US">
                <a:latin typeface="Arial"/>
                <a:ea typeface="Arial"/>
                <a:cs typeface="Arial"/>
                <a:sym typeface="Arial"/>
              </a:rPr>
              <a:t>ΔG</a:t>
            </a:r>
            <a:r>
              <a:rPr baseline="-25000" lang="en-US"/>
              <a:t>f</a:t>
            </a:r>
            <a:endParaRPr/>
          </a:p>
          <a:p>
            <a:pPr indent="-457200" lvl="1" marL="914400" rtl="0" algn="l">
              <a:lnSpc>
                <a:spcPct val="90000"/>
              </a:lnSpc>
              <a:spcBef>
                <a:spcPts val="500"/>
              </a:spcBef>
              <a:spcAft>
                <a:spcPts val="0"/>
              </a:spcAft>
              <a:buClr>
                <a:schemeClr val="dk1"/>
              </a:buClr>
              <a:buSzPts val="2400"/>
              <a:buChar char="•"/>
            </a:pPr>
            <a:r>
              <a:rPr lang="en-US"/>
              <a:t>Calculate </a:t>
            </a:r>
            <a:r>
              <a:rPr lang="en-US">
                <a:latin typeface="Arial"/>
                <a:ea typeface="Arial"/>
                <a:cs typeface="Arial"/>
                <a:sym typeface="Arial"/>
              </a:rPr>
              <a:t>Δ</a:t>
            </a:r>
            <a:r>
              <a:rPr lang="en-US"/>
              <a:t>G</a:t>
            </a:r>
            <a:r>
              <a:rPr baseline="-25000" lang="en-US"/>
              <a:t>rxn</a:t>
            </a:r>
            <a:r>
              <a:rPr lang="en-US"/>
              <a:t> using Hess’ Law</a:t>
            </a:r>
            <a:endParaRPr/>
          </a:p>
          <a:p>
            <a:pPr indent="-457200" lvl="1" marL="914400" rtl="0" algn="l">
              <a:lnSpc>
                <a:spcPct val="90000"/>
              </a:lnSpc>
              <a:spcBef>
                <a:spcPts val="500"/>
              </a:spcBef>
              <a:spcAft>
                <a:spcPts val="0"/>
              </a:spcAft>
              <a:buClr>
                <a:schemeClr val="dk1"/>
              </a:buClr>
              <a:buSzPts val="2400"/>
              <a:buChar char="•"/>
            </a:pPr>
            <a:r>
              <a:rPr lang="en-US"/>
              <a:t>Calculate </a:t>
            </a:r>
            <a:r>
              <a:rPr lang="en-US">
                <a:latin typeface="Arial"/>
                <a:ea typeface="Arial"/>
                <a:cs typeface="Arial"/>
                <a:sym typeface="Arial"/>
              </a:rPr>
              <a:t>Δ</a:t>
            </a:r>
            <a:r>
              <a:rPr lang="en-US"/>
              <a:t>G</a:t>
            </a:r>
            <a:r>
              <a:rPr baseline="-25000" lang="en-US"/>
              <a:t>rxn</a:t>
            </a:r>
            <a:r>
              <a:rPr lang="en-US"/>
              <a:t> using </a:t>
            </a:r>
            <a:r>
              <a:rPr lang="en-US">
                <a:latin typeface="Arial"/>
                <a:ea typeface="Arial"/>
                <a:cs typeface="Arial"/>
                <a:sym typeface="Arial"/>
              </a:rPr>
              <a:t>Δ</a:t>
            </a:r>
            <a:r>
              <a:rPr lang="en-US"/>
              <a:t>G=</a:t>
            </a:r>
            <a:r>
              <a:rPr lang="en-US">
                <a:latin typeface="Arial"/>
                <a:ea typeface="Arial"/>
                <a:cs typeface="Arial"/>
                <a:sym typeface="Arial"/>
              </a:rPr>
              <a:t> Δ</a:t>
            </a:r>
            <a:r>
              <a:rPr lang="en-US"/>
              <a:t>H-T</a:t>
            </a:r>
            <a:r>
              <a:rPr lang="en-US">
                <a:latin typeface="Arial"/>
                <a:ea typeface="Arial"/>
                <a:cs typeface="Arial"/>
                <a:sym typeface="Arial"/>
              </a:rPr>
              <a:t>Δ</a:t>
            </a:r>
            <a:r>
              <a:rPr lang="en-US"/>
              <a:t>S</a:t>
            </a:r>
            <a:endParaRPr/>
          </a:p>
          <a:p>
            <a:pPr indent="-457200" lvl="1" marL="914400" rtl="0" algn="l">
              <a:lnSpc>
                <a:spcPct val="90000"/>
              </a:lnSpc>
              <a:spcBef>
                <a:spcPts val="500"/>
              </a:spcBef>
              <a:spcAft>
                <a:spcPts val="0"/>
              </a:spcAft>
              <a:buClr>
                <a:schemeClr val="dk1"/>
              </a:buClr>
              <a:buSzPts val="2400"/>
              <a:buChar char="•"/>
            </a:pPr>
            <a:r>
              <a:rPr lang="en-US"/>
              <a:t>Calculate </a:t>
            </a:r>
            <a:r>
              <a:rPr lang="en-US">
                <a:latin typeface="Arial"/>
                <a:ea typeface="Arial"/>
                <a:cs typeface="Arial"/>
                <a:sym typeface="Arial"/>
              </a:rPr>
              <a:t>Δ</a:t>
            </a:r>
            <a:r>
              <a:rPr lang="en-US"/>
              <a:t>G</a:t>
            </a:r>
            <a:r>
              <a:rPr baseline="-25000" lang="en-US"/>
              <a:t>rxn</a:t>
            </a:r>
            <a:r>
              <a:rPr lang="en-US"/>
              <a:t> using </a:t>
            </a:r>
            <a:r>
              <a:rPr lang="en-US">
                <a:latin typeface="Noto Sans Symbols"/>
                <a:ea typeface="Noto Sans Symbols"/>
                <a:cs typeface="Noto Sans Symbols"/>
                <a:sym typeface="Noto Sans Symbols"/>
              </a:rPr>
              <a:t>Δ</a:t>
            </a:r>
            <a:r>
              <a:rPr i="1" lang="en-US"/>
              <a:t>G</a:t>
            </a:r>
            <a:r>
              <a:rPr lang="en-US"/>
              <a:t> = </a:t>
            </a:r>
            <a:r>
              <a:rPr lang="en-US">
                <a:latin typeface="Noto Sans Symbols"/>
                <a:ea typeface="Noto Sans Symbols"/>
                <a:cs typeface="Noto Sans Symbols"/>
                <a:sym typeface="Noto Sans Symbols"/>
              </a:rPr>
              <a:t>Δ</a:t>
            </a:r>
            <a:r>
              <a:rPr i="1" lang="en-US"/>
              <a:t>G</a:t>
            </a:r>
            <a:r>
              <a:rPr lang="en-US"/>
              <a:t>° + </a:t>
            </a:r>
            <a:r>
              <a:rPr i="1" lang="en-US"/>
              <a:t>RT </a:t>
            </a:r>
            <a:r>
              <a:rPr lang="en-US"/>
              <a:t>ln</a:t>
            </a:r>
            <a:r>
              <a:rPr i="1" lang="en-US"/>
              <a:t>Q</a:t>
            </a:r>
            <a:endParaRPr i="1"/>
          </a:p>
          <a:p>
            <a:pPr indent="-457200" lvl="1" marL="914400" rtl="0" algn="l">
              <a:lnSpc>
                <a:spcPct val="90000"/>
              </a:lnSpc>
              <a:spcBef>
                <a:spcPts val="500"/>
              </a:spcBef>
              <a:spcAft>
                <a:spcPts val="0"/>
              </a:spcAft>
              <a:buClr>
                <a:schemeClr val="dk1"/>
              </a:buClr>
              <a:buSzPts val="2400"/>
              <a:buChar char="•"/>
            </a:pPr>
            <a:r>
              <a:rPr lang="en-US"/>
              <a:t>Calculate </a:t>
            </a:r>
            <a:r>
              <a:rPr lang="en-US">
                <a:latin typeface="Arial"/>
                <a:ea typeface="Arial"/>
                <a:cs typeface="Arial"/>
                <a:sym typeface="Arial"/>
              </a:rPr>
              <a:t>Δ</a:t>
            </a:r>
            <a:r>
              <a:rPr lang="en-US"/>
              <a:t>G</a:t>
            </a:r>
            <a:r>
              <a:rPr baseline="-25000" lang="en-US"/>
              <a:t>rxn</a:t>
            </a:r>
            <a:r>
              <a:rPr lang="en-US"/>
              <a:t> using </a:t>
            </a:r>
            <a:r>
              <a:rPr lang="en-US">
                <a:latin typeface="Noto Sans Symbols"/>
                <a:ea typeface="Noto Sans Symbols"/>
                <a:cs typeface="Noto Sans Symbols"/>
                <a:sym typeface="Noto Sans Symbols"/>
              </a:rPr>
              <a:t>Δ</a:t>
            </a:r>
            <a:r>
              <a:rPr i="1" lang="en-US"/>
              <a:t>G</a:t>
            </a:r>
            <a:r>
              <a:rPr lang="en-US"/>
              <a:t> = </a:t>
            </a:r>
            <a:r>
              <a:rPr lang="en-US">
                <a:latin typeface="Noto Sans Symbols"/>
                <a:ea typeface="Noto Sans Symbols"/>
                <a:cs typeface="Noto Sans Symbols"/>
                <a:sym typeface="Noto Sans Symbols"/>
              </a:rPr>
              <a:t>−</a:t>
            </a:r>
            <a:r>
              <a:rPr i="1" lang="en-US"/>
              <a:t>RT </a:t>
            </a:r>
            <a:r>
              <a:rPr lang="en-US"/>
              <a:t>ln</a:t>
            </a:r>
            <a:r>
              <a:rPr i="1" lang="en-US"/>
              <a:t>K</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4"/>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Standard Free Energy Changes</a:t>
            </a:r>
            <a:endParaRPr/>
          </a:p>
        </p:txBody>
      </p:sp>
      <p:sp>
        <p:nvSpPr>
          <p:cNvPr id="203" name="Google Shape;203;p54"/>
          <p:cNvSpPr txBox="1"/>
          <p:nvPr>
            <p:ph idx="1" type="body"/>
          </p:nvPr>
        </p:nvSpPr>
        <p:spPr>
          <a:xfrm>
            <a:off x="364671" y="1340467"/>
            <a:ext cx="9144000" cy="2133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Font typeface="Calibri"/>
              <a:buNone/>
            </a:pPr>
            <a:r>
              <a:rPr lang="en-US"/>
              <a:t>	Just like the standard enthalpies and entropies of formation, the standard Gibbs free-energy:</a:t>
            </a:r>
            <a:endParaRPr/>
          </a:p>
        </p:txBody>
      </p:sp>
      <p:grpSp>
        <p:nvGrpSpPr>
          <p:cNvPr id="204" name="Google Shape;204;p54"/>
          <p:cNvGrpSpPr/>
          <p:nvPr/>
        </p:nvGrpSpPr>
        <p:grpSpPr>
          <a:xfrm>
            <a:off x="895350" y="2536827"/>
            <a:ext cx="6896100" cy="931863"/>
            <a:chOff x="-396" y="1838"/>
            <a:chExt cx="4344" cy="587"/>
          </a:xfrm>
        </p:grpSpPr>
        <p:sp>
          <p:nvSpPr>
            <p:cNvPr id="205" name="Google Shape;205;p54"/>
            <p:cNvSpPr/>
            <p:nvPr/>
          </p:nvSpPr>
          <p:spPr>
            <a:xfrm>
              <a:off x="-396" y="1838"/>
              <a:ext cx="4344" cy="4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82E32"/>
                </a:buClr>
                <a:buSzPts val="3200"/>
                <a:buFont typeface="Noto Sans Symbols"/>
                <a:buNone/>
              </a:pPr>
              <a:r>
                <a:rPr lang="en-US" sz="3200">
                  <a:solidFill>
                    <a:srgbClr val="C82E32"/>
                  </a:solidFill>
                  <a:latin typeface="Noto Sans Symbols"/>
                  <a:ea typeface="Noto Sans Symbols"/>
                  <a:cs typeface="Noto Sans Symbols"/>
                  <a:sym typeface="Noto Sans Symbols"/>
                </a:rPr>
                <a:t>Δ</a:t>
              </a:r>
              <a:r>
                <a:rPr i="1" lang="en-US" sz="3200">
                  <a:solidFill>
                    <a:srgbClr val="C82E32"/>
                  </a:solidFill>
                  <a:latin typeface="Twentieth Century"/>
                  <a:ea typeface="Twentieth Century"/>
                  <a:cs typeface="Twentieth Century"/>
                  <a:sym typeface="Twentieth Century"/>
                </a:rPr>
                <a:t>G</a:t>
              </a:r>
              <a:r>
                <a:rPr lang="en-US" sz="3200">
                  <a:solidFill>
                    <a:srgbClr val="C82E32"/>
                  </a:solidFill>
                  <a:latin typeface="Twentieth Century"/>
                  <a:ea typeface="Twentieth Century"/>
                  <a:cs typeface="Twentieth Century"/>
                  <a:sym typeface="Twentieth Century"/>
                </a:rPr>
                <a:t>° = </a:t>
              </a:r>
              <a:r>
                <a:rPr lang="en-US" sz="4000">
                  <a:solidFill>
                    <a:srgbClr val="C82E32"/>
                  </a:solidFill>
                  <a:latin typeface="Noto Sans Symbols"/>
                  <a:ea typeface="Noto Sans Symbols"/>
                  <a:cs typeface="Noto Sans Symbols"/>
                  <a:sym typeface="Noto Sans Symbols"/>
                </a:rPr>
                <a:t>Σ</a:t>
              </a:r>
              <a:r>
                <a:rPr lang="en-US" sz="3200">
                  <a:solidFill>
                    <a:srgbClr val="C82E32"/>
                  </a:solidFill>
                  <a:latin typeface="Noto Sans Symbols"/>
                  <a:ea typeface="Noto Sans Symbols"/>
                  <a:cs typeface="Noto Sans Symbols"/>
                  <a:sym typeface="Noto Sans Symbols"/>
                </a:rPr>
                <a:t>Δ</a:t>
              </a:r>
              <a:r>
                <a:rPr i="1" lang="en-US" sz="3200">
                  <a:solidFill>
                    <a:srgbClr val="C82E32"/>
                  </a:solidFill>
                  <a:latin typeface="Twentieth Century"/>
                  <a:ea typeface="Twentieth Century"/>
                  <a:cs typeface="Twentieth Century"/>
                  <a:sym typeface="Twentieth Century"/>
                </a:rPr>
                <a:t>G</a:t>
              </a:r>
              <a:r>
                <a:rPr lang="en-US" sz="3200">
                  <a:solidFill>
                    <a:srgbClr val="C82E32"/>
                  </a:solidFill>
                  <a:latin typeface="Twentieth Century"/>
                  <a:ea typeface="Twentieth Century"/>
                  <a:cs typeface="Twentieth Century"/>
                  <a:sym typeface="Twentieth Century"/>
                </a:rPr>
                <a:t>°</a:t>
              </a:r>
              <a:r>
                <a:rPr lang="en-US" sz="2800">
                  <a:solidFill>
                    <a:srgbClr val="C82E32"/>
                  </a:solidFill>
                  <a:latin typeface="Twentieth Century"/>
                  <a:ea typeface="Twentieth Century"/>
                  <a:cs typeface="Twentieth Century"/>
                  <a:sym typeface="Twentieth Century"/>
                </a:rPr>
                <a:t>(products)</a:t>
              </a:r>
              <a:r>
                <a:rPr lang="en-US" sz="3200">
                  <a:solidFill>
                    <a:srgbClr val="C82E32"/>
                  </a:solidFill>
                  <a:latin typeface="Twentieth Century"/>
                  <a:ea typeface="Twentieth Century"/>
                  <a:cs typeface="Twentieth Century"/>
                  <a:sym typeface="Twentieth Century"/>
                </a:rPr>
                <a:t> − </a:t>
              </a:r>
              <a:r>
                <a:rPr lang="en-US" sz="4000">
                  <a:solidFill>
                    <a:srgbClr val="C82E32"/>
                  </a:solidFill>
                  <a:latin typeface="Noto Sans Symbols"/>
                  <a:ea typeface="Noto Sans Symbols"/>
                  <a:cs typeface="Noto Sans Symbols"/>
                  <a:sym typeface="Noto Sans Symbols"/>
                </a:rPr>
                <a:t>Σ</a:t>
              </a:r>
              <a:r>
                <a:rPr lang="en-US" sz="3200">
                  <a:solidFill>
                    <a:srgbClr val="C82E32"/>
                  </a:solidFill>
                  <a:latin typeface="Noto Sans Symbols"/>
                  <a:ea typeface="Noto Sans Symbols"/>
                  <a:cs typeface="Noto Sans Symbols"/>
                  <a:sym typeface="Noto Sans Symbols"/>
                </a:rPr>
                <a:t>Δ</a:t>
              </a:r>
              <a:r>
                <a:rPr i="1" lang="en-US" sz="3200">
                  <a:solidFill>
                    <a:srgbClr val="C82E32"/>
                  </a:solidFill>
                  <a:latin typeface="Twentieth Century"/>
                  <a:ea typeface="Twentieth Century"/>
                  <a:cs typeface="Twentieth Century"/>
                  <a:sym typeface="Twentieth Century"/>
                </a:rPr>
                <a:t>G</a:t>
              </a:r>
              <a:r>
                <a:rPr lang="en-US" sz="3200">
                  <a:solidFill>
                    <a:srgbClr val="C82E32"/>
                  </a:solidFill>
                  <a:latin typeface="Twentieth Century"/>
                  <a:ea typeface="Twentieth Century"/>
                  <a:cs typeface="Twentieth Century"/>
                  <a:sym typeface="Twentieth Century"/>
                </a:rPr>
                <a:t>°</a:t>
              </a:r>
              <a:r>
                <a:rPr lang="en-US" sz="2800">
                  <a:solidFill>
                    <a:srgbClr val="C82E32"/>
                  </a:solidFill>
                  <a:latin typeface="Twentieth Century"/>
                  <a:ea typeface="Twentieth Century"/>
                  <a:cs typeface="Twentieth Century"/>
                  <a:sym typeface="Twentieth Century"/>
                </a:rPr>
                <a:t>(reactants)</a:t>
              </a:r>
              <a:endParaRPr sz="3200">
                <a:solidFill>
                  <a:srgbClr val="C82E32"/>
                </a:solidFill>
                <a:latin typeface="Twentieth Century"/>
                <a:ea typeface="Twentieth Century"/>
                <a:cs typeface="Twentieth Century"/>
                <a:sym typeface="Twentieth Century"/>
              </a:endParaRPr>
            </a:p>
          </p:txBody>
        </p:sp>
        <p:sp>
          <p:nvSpPr>
            <p:cNvPr id="206" name="Google Shape;206;p54"/>
            <p:cNvSpPr/>
            <p:nvPr/>
          </p:nvSpPr>
          <p:spPr>
            <a:xfrm>
              <a:off x="3504" y="2160"/>
              <a:ext cx="174" cy="2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82E32"/>
                </a:buClr>
                <a:buSzPts val="3200"/>
                <a:buFont typeface="Noto Sans Symbols"/>
                <a:buNone/>
              </a:pPr>
              <a:r>
                <a:rPr baseline="-25000" i="1" lang="en-US" sz="3200">
                  <a:solidFill>
                    <a:srgbClr val="C82E32"/>
                  </a:solidFill>
                  <a:latin typeface="Twentieth Century"/>
                  <a:ea typeface="Twentieth Century"/>
                  <a:cs typeface="Twentieth Century"/>
                  <a:sym typeface="Twentieth Century"/>
                </a:rPr>
                <a:t>f</a:t>
              </a:r>
              <a:endParaRPr/>
            </a:p>
          </p:txBody>
        </p:sp>
      </p:grpSp>
      <p:sp>
        <p:nvSpPr>
          <p:cNvPr id="207" name="Google Shape;207;p54"/>
          <p:cNvSpPr/>
          <p:nvPr/>
        </p:nvSpPr>
        <p:spPr>
          <a:xfrm>
            <a:off x="2971801" y="2971800"/>
            <a:ext cx="276225" cy="4206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82E32"/>
              </a:buClr>
              <a:buSzPts val="3200"/>
              <a:buFont typeface="Noto Sans Symbols"/>
              <a:buNone/>
            </a:pPr>
            <a:r>
              <a:rPr baseline="-25000" i="1" lang="en-US" sz="3200">
                <a:solidFill>
                  <a:srgbClr val="C82E32"/>
                </a:solidFill>
                <a:latin typeface="Twentieth Century"/>
                <a:ea typeface="Twentieth Century"/>
                <a:cs typeface="Twentieth Century"/>
                <a:sym typeface="Twentieth Century"/>
              </a:rPr>
              <a:t>r</a:t>
            </a:r>
            <a:endParaRPr/>
          </a:p>
        </p:txBody>
      </p:sp>
      <p:sp>
        <p:nvSpPr>
          <p:cNvPr id="208" name="Google Shape;208;p54"/>
          <p:cNvSpPr/>
          <p:nvPr/>
        </p:nvSpPr>
        <p:spPr>
          <a:xfrm>
            <a:off x="4343400" y="3048000"/>
            <a:ext cx="276038" cy="4206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82E32"/>
              </a:buClr>
              <a:buSzPts val="3200"/>
              <a:buFont typeface="Noto Sans Symbols"/>
              <a:buNone/>
            </a:pPr>
            <a:r>
              <a:rPr baseline="-25000" i="1" lang="en-US" sz="3200">
                <a:solidFill>
                  <a:srgbClr val="C82E32"/>
                </a:solidFill>
                <a:latin typeface="Twentieth Century"/>
                <a:ea typeface="Twentieth Century"/>
                <a:cs typeface="Twentieth Century"/>
                <a:sym typeface="Twentieth Century"/>
              </a:rPr>
              <a:t>f</a:t>
            </a:r>
            <a:endParaRPr/>
          </a:p>
        </p:txBody>
      </p:sp>
      <p:sp>
        <p:nvSpPr>
          <p:cNvPr id="209" name="Google Shape;209;p54"/>
          <p:cNvSpPr txBox="1"/>
          <p:nvPr/>
        </p:nvSpPr>
        <p:spPr>
          <a:xfrm>
            <a:off x="671419" y="3773486"/>
            <a:ext cx="7620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Noto Sans Symbols"/>
              <a:buNone/>
            </a:pPr>
            <a:r>
              <a:rPr lang="en-US" sz="2400">
                <a:solidFill>
                  <a:schemeClr val="dk1"/>
                </a:solidFill>
                <a:latin typeface="Arial"/>
                <a:ea typeface="Arial"/>
                <a:cs typeface="Arial"/>
                <a:sym typeface="Arial"/>
              </a:rPr>
              <a:t>This number can tell you if a reaction is spontaneous or not at a given temperature.</a:t>
            </a:r>
            <a:endParaRPr/>
          </a:p>
          <a:p>
            <a:pPr indent="0" lvl="0" marL="0" marR="0" rtl="0" algn="l">
              <a:spcBef>
                <a:spcPts val="0"/>
              </a:spcBef>
              <a:spcAft>
                <a:spcPts val="0"/>
              </a:spcAft>
              <a:buClr>
                <a:schemeClr val="dk1"/>
              </a:buClr>
              <a:buSzPts val="2400"/>
              <a:buFont typeface="Noto Sans Symbols"/>
              <a:buNone/>
            </a:pPr>
            <a:r>
              <a:rPr lang="en-US" sz="2400">
                <a:solidFill>
                  <a:schemeClr val="dk1"/>
                </a:solidFill>
                <a:latin typeface="Arial"/>
                <a:ea typeface="Arial"/>
                <a:cs typeface="Arial"/>
                <a:sym typeface="Arial"/>
              </a:rPr>
              <a:t>	if </a:t>
            </a:r>
            <a:r>
              <a:rPr lang="en-US" sz="2400">
                <a:solidFill>
                  <a:schemeClr val="dk1"/>
                </a:solidFill>
                <a:latin typeface="Noto Sans Symbols"/>
                <a:ea typeface="Noto Sans Symbols"/>
                <a:cs typeface="Noto Sans Symbols"/>
                <a:sym typeface="Noto Sans Symbols"/>
              </a:rPr>
              <a:t>Δ</a:t>
            </a:r>
            <a:r>
              <a:rPr i="1" lang="en-US" sz="2400">
                <a:solidFill>
                  <a:schemeClr val="dk1"/>
                </a:solidFill>
                <a:latin typeface="Arial"/>
                <a:ea typeface="Arial"/>
                <a:cs typeface="Arial"/>
                <a:sym typeface="Arial"/>
              </a:rPr>
              <a:t>G°</a:t>
            </a:r>
            <a:r>
              <a:rPr baseline="-25000" i="1" lang="en-US" sz="2400">
                <a:solidFill>
                  <a:schemeClr val="dk1"/>
                </a:solidFill>
                <a:latin typeface="Arial"/>
                <a:ea typeface="Arial"/>
                <a:cs typeface="Arial"/>
                <a:sym typeface="Arial"/>
              </a:rPr>
              <a:t>rxn</a:t>
            </a:r>
            <a:r>
              <a:rPr i="1" lang="en-US" sz="24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is negative it is spontaneous.</a:t>
            </a:r>
            <a:endParaRPr/>
          </a:p>
          <a:p>
            <a:pPr indent="0" lvl="0" marL="0" marR="0" rtl="0" algn="l">
              <a:spcBef>
                <a:spcPts val="0"/>
              </a:spcBef>
              <a:spcAft>
                <a:spcPts val="0"/>
              </a:spcAft>
              <a:buClr>
                <a:schemeClr val="dk1"/>
              </a:buClr>
              <a:buSzPts val="2400"/>
              <a:buFont typeface="Noto Sans Symbols"/>
              <a:buNone/>
            </a:pPr>
            <a:r>
              <a:rPr lang="en-US" sz="2400">
                <a:solidFill>
                  <a:schemeClr val="dk1"/>
                </a:solidFill>
                <a:latin typeface="Arial"/>
                <a:ea typeface="Arial"/>
                <a:cs typeface="Arial"/>
                <a:sym typeface="Arial"/>
              </a:rPr>
              <a:t>	if </a:t>
            </a:r>
            <a:r>
              <a:rPr lang="en-US" sz="2400">
                <a:solidFill>
                  <a:schemeClr val="dk1"/>
                </a:solidFill>
                <a:latin typeface="Noto Sans Symbols"/>
                <a:ea typeface="Noto Sans Symbols"/>
                <a:cs typeface="Noto Sans Symbols"/>
                <a:sym typeface="Noto Sans Symbols"/>
              </a:rPr>
              <a:t>Δ</a:t>
            </a:r>
            <a:r>
              <a:rPr i="1" lang="en-US" sz="2400">
                <a:solidFill>
                  <a:schemeClr val="dk1"/>
                </a:solidFill>
                <a:latin typeface="Arial"/>
                <a:ea typeface="Arial"/>
                <a:cs typeface="Arial"/>
                <a:sym typeface="Arial"/>
              </a:rPr>
              <a:t>G°</a:t>
            </a:r>
            <a:r>
              <a:rPr baseline="-25000" i="1" lang="en-US" sz="2400">
                <a:solidFill>
                  <a:schemeClr val="dk1"/>
                </a:solidFill>
                <a:latin typeface="Arial"/>
                <a:ea typeface="Arial"/>
                <a:cs typeface="Arial"/>
                <a:sym typeface="Arial"/>
              </a:rPr>
              <a:t>rxn</a:t>
            </a:r>
            <a:r>
              <a:rPr i="1" lang="en-US" sz="24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is positive it is not spontaneous. </a:t>
            </a:r>
            <a:endParaRPr/>
          </a:p>
        </p:txBody>
      </p:sp>
      <p:pic>
        <p:nvPicPr>
          <p:cNvPr descr="Image result for gibbs free energy" id="210" name="Google Shape;210;p54"/>
          <p:cNvPicPr preferRelativeResize="0"/>
          <p:nvPr/>
        </p:nvPicPr>
        <p:blipFill rotWithShape="1">
          <a:blip r:embed="rId3">
            <a:alphaModFix/>
          </a:blip>
          <a:srcRect b="16984" l="0" r="0" t="0"/>
          <a:stretch/>
        </p:blipFill>
        <p:spPr>
          <a:xfrm>
            <a:off x="8196944" y="1997156"/>
            <a:ext cx="3918857" cy="32532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5"/>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Gibbs Free Energy of Formation Example</a:t>
            </a:r>
            <a:endParaRPr/>
          </a:p>
        </p:txBody>
      </p:sp>
      <p:sp>
        <p:nvSpPr>
          <p:cNvPr id="216" name="Google Shape;216;p55"/>
          <p:cNvSpPr txBox="1"/>
          <p:nvPr>
            <p:ph idx="1" type="body"/>
          </p:nvPr>
        </p:nvSpPr>
        <p:spPr>
          <a:xfrm>
            <a:off x="2136775" y="1600200"/>
            <a:ext cx="8153400" cy="1219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Given the values below, calculate the </a:t>
            </a:r>
            <a:r>
              <a:rPr lang="en-US">
                <a:latin typeface="Arial"/>
                <a:ea typeface="Arial"/>
                <a:cs typeface="Arial"/>
                <a:sym typeface="Arial"/>
              </a:rPr>
              <a:t>Δ</a:t>
            </a:r>
            <a:r>
              <a:rPr lang="en-US"/>
              <a:t>G</a:t>
            </a:r>
            <a:r>
              <a:rPr lang="en-US">
                <a:latin typeface="Arial"/>
                <a:ea typeface="Arial"/>
                <a:cs typeface="Arial"/>
                <a:sym typeface="Arial"/>
              </a:rPr>
              <a:t>°</a:t>
            </a:r>
            <a:r>
              <a:rPr baseline="-25000" lang="en-US"/>
              <a:t>rxn</a:t>
            </a:r>
            <a:r>
              <a:rPr lang="en-US"/>
              <a:t> of:</a:t>
            </a:r>
            <a:endParaRPr/>
          </a:p>
          <a:p>
            <a:pPr indent="0" lvl="0" marL="0" rtl="0" algn="l">
              <a:lnSpc>
                <a:spcPct val="90000"/>
              </a:lnSpc>
              <a:spcBef>
                <a:spcPts val="1000"/>
              </a:spcBef>
              <a:spcAft>
                <a:spcPts val="0"/>
              </a:spcAft>
              <a:buClr>
                <a:schemeClr val="dk1"/>
              </a:buClr>
              <a:buSzPts val="2400"/>
              <a:buNone/>
            </a:pPr>
            <a:r>
              <a:rPr lang="en-US"/>
              <a:t>	C</a:t>
            </a:r>
            <a:r>
              <a:rPr baseline="-25000" lang="en-US"/>
              <a:t>3</a:t>
            </a:r>
            <a:r>
              <a:rPr lang="en-US"/>
              <a:t>H</a:t>
            </a:r>
            <a:r>
              <a:rPr baseline="-25000" lang="en-US"/>
              <a:t>8(g)</a:t>
            </a:r>
            <a:r>
              <a:rPr lang="en-US"/>
              <a:t> + 5O</a:t>
            </a:r>
            <a:r>
              <a:rPr baseline="-25000" lang="en-US"/>
              <a:t>2(g)</a:t>
            </a:r>
            <a:r>
              <a:rPr lang="en-US"/>
              <a:t> 🡪 3CO</a:t>
            </a:r>
            <a:r>
              <a:rPr baseline="-25000" lang="en-US"/>
              <a:t>2(g)</a:t>
            </a:r>
            <a:r>
              <a:rPr lang="en-US"/>
              <a:t> + 4H</a:t>
            </a:r>
            <a:r>
              <a:rPr baseline="-25000" lang="en-US"/>
              <a:t>2</a:t>
            </a:r>
            <a:r>
              <a:rPr lang="en-US"/>
              <a:t>O(l)</a:t>
            </a:r>
            <a:endParaRPr/>
          </a:p>
        </p:txBody>
      </p:sp>
      <p:sp>
        <p:nvSpPr>
          <p:cNvPr id="217" name="Google Shape;217;p55"/>
          <p:cNvSpPr txBox="1"/>
          <p:nvPr/>
        </p:nvSpPr>
        <p:spPr>
          <a:xfrm>
            <a:off x="8724900" y="1530349"/>
            <a:ext cx="3124200" cy="923925"/>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C</a:t>
            </a:r>
            <a:r>
              <a:rPr baseline="-25000" lang="en-US" sz="1800">
                <a:solidFill>
                  <a:schemeClr val="dk1"/>
                </a:solidFill>
                <a:latin typeface="Arial"/>
                <a:ea typeface="Arial"/>
                <a:cs typeface="Arial"/>
                <a:sym typeface="Arial"/>
              </a:rPr>
              <a:t>3</a:t>
            </a:r>
            <a:r>
              <a:rPr lang="en-US" sz="1800">
                <a:solidFill>
                  <a:schemeClr val="dk1"/>
                </a:solidFill>
                <a:latin typeface="Arial"/>
                <a:ea typeface="Arial"/>
                <a:cs typeface="Arial"/>
                <a:sym typeface="Arial"/>
              </a:rPr>
              <a:t>H</a:t>
            </a:r>
            <a:r>
              <a:rPr baseline="-25000" lang="en-US" sz="1800">
                <a:solidFill>
                  <a:schemeClr val="dk1"/>
                </a:solidFill>
                <a:latin typeface="Arial"/>
                <a:ea typeface="Arial"/>
                <a:cs typeface="Arial"/>
                <a:sym typeface="Arial"/>
              </a:rPr>
              <a:t>8   </a:t>
            </a:r>
            <a:r>
              <a:rPr lang="en-US" sz="1800">
                <a:solidFill>
                  <a:schemeClr val="dk1"/>
                </a:solidFill>
                <a:latin typeface="Arial"/>
                <a:ea typeface="Arial"/>
                <a:cs typeface="Arial"/>
                <a:sym typeface="Arial"/>
              </a:rPr>
              <a:t>ΔGf° =  -23.47 kJ/mol</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CO</a:t>
            </a:r>
            <a:r>
              <a:rPr baseline="-25000" lang="en-US" sz="1800">
                <a:solidFill>
                  <a:schemeClr val="dk1"/>
                </a:solidFill>
                <a:latin typeface="Arial"/>
                <a:ea typeface="Arial"/>
                <a:cs typeface="Arial"/>
                <a:sym typeface="Arial"/>
              </a:rPr>
              <a:t>2 </a:t>
            </a:r>
            <a:r>
              <a:rPr lang="en-US" sz="1800">
                <a:solidFill>
                  <a:schemeClr val="dk1"/>
                </a:solidFill>
                <a:latin typeface="Arial"/>
                <a:ea typeface="Arial"/>
                <a:cs typeface="Arial"/>
                <a:sym typeface="Arial"/>
              </a:rPr>
              <a:t>  ΔGf° =  -394.4 kJ/mol</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H</a:t>
            </a:r>
            <a:r>
              <a:rPr baseline="-25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O   ΔGf° = -237.13 kJ/mol </a:t>
            </a:r>
            <a:endParaRPr/>
          </a:p>
        </p:txBody>
      </p:sp>
      <p:sp>
        <p:nvSpPr>
          <p:cNvPr id="218" name="Google Shape;218;p55"/>
          <p:cNvSpPr txBox="1"/>
          <p:nvPr/>
        </p:nvSpPr>
        <p:spPr>
          <a:xfrm>
            <a:off x="1752600" y="3166268"/>
            <a:ext cx="853440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2400"/>
              <a:buFont typeface="Noto Sans Symbols"/>
              <a:buNone/>
            </a:pPr>
            <a:r>
              <a:rPr lang="en-US" sz="2400">
                <a:solidFill>
                  <a:srgbClr val="FF0000"/>
                </a:solidFill>
                <a:latin typeface="Arial"/>
                <a:ea typeface="Arial"/>
                <a:cs typeface="Arial"/>
                <a:sym typeface="Arial"/>
              </a:rPr>
              <a:t>[3(-394.4) + 4(-237.13)] - [ -23.47 + 5(0)]    =   -2108.3 kJ/mol  </a:t>
            </a:r>
            <a:endParaRPr sz="2400">
              <a:solidFill>
                <a:srgbClr val="FF0000"/>
              </a:solidFill>
              <a:latin typeface="Arial"/>
              <a:ea typeface="Arial"/>
              <a:cs typeface="Arial"/>
              <a:sym typeface="Arial"/>
            </a:endParaRPr>
          </a:p>
        </p:txBody>
      </p:sp>
      <p:sp>
        <p:nvSpPr>
          <p:cNvPr id="219" name="Google Shape;219;p55"/>
          <p:cNvSpPr txBox="1"/>
          <p:nvPr/>
        </p:nvSpPr>
        <p:spPr>
          <a:xfrm>
            <a:off x="1875064" y="4170509"/>
            <a:ext cx="828947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Noto Sans Symbols"/>
              <a:buNone/>
            </a:pPr>
            <a:r>
              <a:rPr lang="en-US" sz="2400">
                <a:solidFill>
                  <a:schemeClr val="dk1"/>
                </a:solidFill>
                <a:latin typeface="Arial"/>
                <a:ea typeface="Arial"/>
                <a:cs typeface="Arial"/>
                <a:sym typeface="Arial"/>
              </a:rPr>
              <a:t>Notice all elements are zero and the units are kJ/mol</a:t>
            </a:r>
            <a:endParaRPr sz="2400">
              <a:solidFill>
                <a:schemeClr val="dk1"/>
              </a:solidFill>
              <a:latin typeface="Arial"/>
              <a:ea typeface="Arial"/>
              <a:cs typeface="Arial"/>
              <a:sym typeface="Arial"/>
            </a:endParaRPr>
          </a:p>
        </p:txBody>
      </p:sp>
      <p:sp>
        <p:nvSpPr>
          <p:cNvPr id="220" name="Google Shape;220;p55"/>
          <p:cNvSpPr txBox="1"/>
          <p:nvPr/>
        </p:nvSpPr>
        <p:spPr>
          <a:xfrm>
            <a:off x="1875063" y="4650877"/>
            <a:ext cx="890179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Noto Sans Symbols"/>
              <a:buNone/>
            </a:pPr>
            <a:r>
              <a:rPr lang="en-US" sz="2400">
                <a:solidFill>
                  <a:schemeClr val="dk1"/>
                </a:solidFill>
                <a:latin typeface="Arial"/>
                <a:ea typeface="Arial"/>
                <a:cs typeface="Arial"/>
                <a:sym typeface="Arial"/>
              </a:rPr>
              <a:t>This only tells us that this reaction is favorable and spontaneous at THIS temperature. But there is another way…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9" name="Shape 89"/>
        <p:cNvGrpSpPr/>
        <p:nvPr/>
      </p:nvGrpSpPr>
      <p:grpSpPr>
        <a:xfrm>
          <a:off x="0" y="0"/>
          <a:ext cx="0" cy="0"/>
          <a:chOff x="0" y="0"/>
          <a:chExt cx="0" cy="0"/>
        </a:xfrm>
      </p:grpSpPr>
      <p:sp>
        <p:nvSpPr>
          <p:cNvPr id="90" name="Google Shape;90;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Entropy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6"/>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Gibbs in action Example</a:t>
            </a:r>
            <a:endParaRPr/>
          </a:p>
        </p:txBody>
      </p:sp>
      <p:sp>
        <p:nvSpPr>
          <p:cNvPr id="226" name="Google Shape;226;p56"/>
          <p:cNvSpPr txBox="1"/>
          <p:nvPr>
            <p:ph idx="1" type="body"/>
          </p:nvPr>
        </p:nvSpPr>
        <p:spPr>
          <a:xfrm>
            <a:off x="1083129" y="1502229"/>
            <a:ext cx="8915400" cy="449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Recall from previous lessons:</a:t>
            </a:r>
            <a:endParaRPr/>
          </a:p>
          <a:p>
            <a:pPr indent="0" lvl="0" marL="0" rtl="0" algn="l">
              <a:lnSpc>
                <a:spcPct val="90000"/>
              </a:lnSpc>
              <a:spcBef>
                <a:spcPts val="1000"/>
              </a:spcBef>
              <a:spcAft>
                <a:spcPts val="0"/>
              </a:spcAft>
              <a:buClr>
                <a:schemeClr val="dk1"/>
              </a:buClr>
              <a:buSzPts val="2400"/>
              <a:buNone/>
            </a:pPr>
            <a:r>
              <a:rPr lang="en-US"/>
              <a:t>	C</a:t>
            </a:r>
            <a:r>
              <a:rPr baseline="-25000" lang="en-US"/>
              <a:t>3</a:t>
            </a:r>
            <a:r>
              <a:rPr lang="en-US"/>
              <a:t>H</a:t>
            </a:r>
            <a:r>
              <a:rPr baseline="-25000" lang="en-US"/>
              <a:t>8(g)</a:t>
            </a:r>
            <a:r>
              <a:rPr lang="en-US"/>
              <a:t> + 5O</a:t>
            </a:r>
            <a:r>
              <a:rPr baseline="-25000" lang="en-US"/>
              <a:t>2(g)</a:t>
            </a:r>
            <a:r>
              <a:rPr lang="en-US"/>
              <a:t> 🡪 3CO</a:t>
            </a:r>
            <a:r>
              <a:rPr baseline="-25000" lang="en-US"/>
              <a:t>2(g)</a:t>
            </a:r>
            <a:r>
              <a:rPr lang="en-US"/>
              <a:t> + 4H</a:t>
            </a:r>
            <a:r>
              <a:rPr baseline="-25000" lang="en-US"/>
              <a:t>2</a:t>
            </a:r>
            <a:r>
              <a:rPr lang="en-US"/>
              <a:t>O(l)</a:t>
            </a:r>
            <a:endParaRPr/>
          </a:p>
          <a:p>
            <a:pPr indent="0" lvl="0" marL="0" rtl="0" algn="r">
              <a:lnSpc>
                <a:spcPct val="90000"/>
              </a:lnSpc>
              <a:spcBef>
                <a:spcPts val="1000"/>
              </a:spcBef>
              <a:spcAft>
                <a:spcPts val="0"/>
              </a:spcAft>
              <a:buClr>
                <a:schemeClr val="dk1"/>
              </a:buClr>
              <a:buSzPts val="2400"/>
              <a:buNone/>
            </a:pPr>
            <a:r>
              <a:rPr lang="en-US">
                <a:latin typeface="Arial"/>
                <a:ea typeface="Arial"/>
                <a:cs typeface="Arial"/>
                <a:sym typeface="Arial"/>
              </a:rPr>
              <a:t>Δ</a:t>
            </a:r>
            <a:r>
              <a:rPr lang="en-US"/>
              <a:t>H</a:t>
            </a:r>
            <a:r>
              <a:rPr lang="en-US">
                <a:latin typeface="Arial"/>
                <a:ea typeface="Arial"/>
                <a:cs typeface="Arial"/>
                <a:sym typeface="Arial"/>
              </a:rPr>
              <a:t>°</a:t>
            </a:r>
            <a:r>
              <a:rPr baseline="-25000" i="1" lang="en-US"/>
              <a:t>rxn</a:t>
            </a:r>
            <a:r>
              <a:rPr lang="en-US">
                <a:latin typeface="Arial"/>
                <a:ea typeface="Arial"/>
                <a:cs typeface="Arial"/>
                <a:sym typeface="Arial"/>
              </a:rPr>
              <a:t> </a:t>
            </a:r>
            <a:r>
              <a:rPr lang="en-US"/>
              <a:t>= -2220.0 KJ/mol</a:t>
            </a:r>
            <a:endParaRPr/>
          </a:p>
          <a:p>
            <a:pPr indent="0" lvl="0" marL="0" rtl="0" algn="r">
              <a:lnSpc>
                <a:spcPct val="90000"/>
              </a:lnSpc>
              <a:spcBef>
                <a:spcPts val="1000"/>
              </a:spcBef>
              <a:spcAft>
                <a:spcPts val="0"/>
              </a:spcAft>
              <a:buClr>
                <a:schemeClr val="dk1"/>
              </a:buClr>
              <a:buSzPts val="2400"/>
              <a:buNone/>
            </a:pPr>
            <a:r>
              <a:rPr lang="en-US">
                <a:latin typeface="Arial"/>
                <a:ea typeface="Arial"/>
                <a:cs typeface="Arial"/>
                <a:sym typeface="Arial"/>
              </a:rPr>
              <a:t>Δ </a:t>
            </a:r>
            <a:r>
              <a:rPr lang="en-US"/>
              <a:t>S</a:t>
            </a:r>
            <a:r>
              <a:rPr lang="en-US">
                <a:latin typeface="Arial"/>
                <a:ea typeface="Arial"/>
                <a:cs typeface="Arial"/>
                <a:sym typeface="Arial"/>
              </a:rPr>
              <a:t>°</a:t>
            </a:r>
            <a:r>
              <a:rPr baseline="-25000" i="1" lang="en-US"/>
              <a:t>rxn</a:t>
            </a:r>
            <a:r>
              <a:rPr lang="en-US">
                <a:latin typeface="Arial"/>
                <a:ea typeface="Arial"/>
                <a:cs typeface="Arial"/>
                <a:sym typeface="Arial"/>
              </a:rPr>
              <a:t> </a:t>
            </a:r>
            <a:r>
              <a:rPr lang="en-US"/>
              <a:t>= -374.5 J/mol</a:t>
            </a:r>
            <a:endParaRPr/>
          </a:p>
          <a:p>
            <a:pPr indent="0" lvl="0" marL="0" rtl="0" algn="r">
              <a:lnSpc>
                <a:spcPct val="90000"/>
              </a:lnSpc>
              <a:spcBef>
                <a:spcPts val="1000"/>
              </a:spcBef>
              <a:spcAft>
                <a:spcPts val="0"/>
              </a:spcAft>
              <a:buClr>
                <a:schemeClr val="dk1"/>
              </a:buClr>
              <a:buSzPts val="2400"/>
              <a:buNone/>
            </a:pPr>
            <a:r>
              <a:rPr lang="en-US">
                <a:latin typeface="Arial"/>
                <a:ea typeface="Arial"/>
                <a:cs typeface="Arial"/>
                <a:sym typeface="Arial"/>
              </a:rPr>
              <a:t>Δ</a:t>
            </a:r>
            <a:r>
              <a:rPr lang="en-US"/>
              <a:t>G</a:t>
            </a:r>
            <a:r>
              <a:rPr lang="en-US">
                <a:latin typeface="Arial"/>
                <a:ea typeface="Arial"/>
                <a:cs typeface="Arial"/>
                <a:sym typeface="Arial"/>
              </a:rPr>
              <a:t>°</a:t>
            </a:r>
            <a:r>
              <a:rPr baseline="-25000" i="1" lang="en-US"/>
              <a:t>rxn</a:t>
            </a:r>
            <a:r>
              <a:rPr lang="en-US">
                <a:latin typeface="Arial"/>
                <a:ea typeface="Arial"/>
                <a:cs typeface="Arial"/>
                <a:sym typeface="Arial"/>
              </a:rPr>
              <a:t> </a:t>
            </a:r>
            <a:r>
              <a:rPr lang="en-US"/>
              <a:t>= -2108.3 kJ/mol</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You can also calculate G using the equation </a:t>
            </a:r>
            <a:r>
              <a:rPr lang="en-US">
                <a:latin typeface="Arial"/>
                <a:ea typeface="Arial"/>
                <a:cs typeface="Arial"/>
                <a:sym typeface="Arial"/>
              </a:rPr>
              <a:t>Δ</a:t>
            </a:r>
            <a:r>
              <a:rPr lang="en-US"/>
              <a:t>G=</a:t>
            </a:r>
            <a:r>
              <a:rPr lang="en-US">
                <a:latin typeface="Arial"/>
                <a:ea typeface="Arial"/>
                <a:cs typeface="Arial"/>
                <a:sym typeface="Arial"/>
              </a:rPr>
              <a:t> Δ</a:t>
            </a:r>
            <a:r>
              <a:rPr lang="en-US"/>
              <a:t>H-T</a:t>
            </a:r>
            <a:r>
              <a:rPr lang="en-US">
                <a:latin typeface="Arial"/>
                <a:ea typeface="Arial"/>
                <a:cs typeface="Arial"/>
                <a:sym typeface="Arial"/>
              </a:rPr>
              <a:t>Δ</a:t>
            </a:r>
            <a:r>
              <a:rPr lang="en-US"/>
              <a:t>S</a:t>
            </a:r>
            <a:endParaRPr/>
          </a:p>
          <a:p>
            <a:pPr indent="0" lvl="0" marL="0" rtl="0" algn="l">
              <a:lnSpc>
                <a:spcPct val="90000"/>
              </a:lnSpc>
              <a:spcBef>
                <a:spcPts val="1000"/>
              </a:spcBef>
              <a:spcAft>
                <a:spcPts val="0"/>
              </a:spcAft>
              <a:buClr>
                <a:srgbClr val="FF0000"/>
              </a:buClr>
              <a:buSzPts val="2400"/>
              <a:buNone/>
            </a:pPr>
            <a:r>
              <a:rPr lang="en-US">
                <a:solidFill>
                  <a:srgbClr val="FF0000"/>
                </a:solidFill>
                <a:latin typeface="Arial"/>
                <a:ea typeface="Arial"/>
                <a:cs typeface="Arial"/>
                <a:sym typeface="Arial"/>
              </a:rPr>
              <a:t>Δ</a:t>
            </a:r>
            <a:r>
              <a:rPr lang="en-US">
                <a:solidFill>
                  <a:srgbClr val="FF0000"/>
                </a:solidFill>
              </a:rPr>
              <a:t>G = -2220.0 – 298(-.3745)  = -2108.4kJ/mol</a:t>
            </a:r>
            <a:endParaRPr>
              <a:solidFill>
                <a:srgbClr val="FF0000"/>
              </a:solidFill>
            </a:endParaRPr>
          </a:p>
          <a:p>
            <a:pPr indent="0" lvl="0" marL="0" rtl="0" algn="l">
              <a:lnSpc>
                <a:spcPct val="90000"/>
              </a:lnSpc>
              <a:spcBef>
                <a:spcPts val="1000"/>
              </a:spcBef>
              <a:spcAft>
                <a:spcPts val="0"/>
              </a:spcAft>
              <a:buClr>
                <a:schemeClr val="dk1"/>
              </a:buClr>
              <a:buSzPts val="2400"/>
              <a:buNone/>
            </a:pPr>
            <a:r>
              <a:rPr lang="en-US"/>
              <a:t>Notice the </a:t>
            </a:r>
            <a:r>
              <a:rPr lang="en-US">
                <a:latin typeface="Arial"/>
                <a:ea typeface="Arial"/>
                <a:cs typeface="Arial"/>
                <a:sym typeface="Arial"/>
              </a:rPr>
              <a:t>Δ</a:t>
            </a:r>
            <a:r>
              <a:rPr lang="en-US"/>
              <a:t>S had to be modified for units. </a:t>
            </a:r>
            <a:endParaRPr/>
          </a:p>
        </p:txBody>
      </p:sp>
      <p:cxnSp>
        <p:nvCxnSpPr>
          <p:cNvPr id="227" name="Google Shape;227;p56"/>
          <p:cNvCxnSpPr/>
          <p:nvPr/>
        </p:nvCxnSpPr>
        <p:spPr>
          <a:xfrm flipH="1" rot="10800000">
            <a:off x="6988629" y="3750129"/>
            <a:ext cx="2479800" cy="1181100"/>
          </a:xfrm>
          <a:prstGeom prst="bentConnector3">
            <a:avLst>
              <a:gd fmla="val 49997" name="adj1"/>
            </a:avLst>
          </a:prstGeom>
          <a:noFill/>
          <a:ln cap="flat" cmpd="sng" w="9525">
            <a:solidFill>
              <a:schemeClr val="accent2"/>
            </a:solidFill>
            <a:prstDash val="solid"/>
            <a:miter lim="800000"/>
            <a:headEnd len="med" w="med" type="stealth"/>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57"/>
          <p:cNvSpPr txBox="1"/>
          <p:nvPr>
            <p:ph type="title"/>
          </p:nvPr>
        </p:nvSpPr>
        <p:spPr>
          <a:xfrm>
            <a:off x="1524000" y="0"/>
            <a:ext cx="9144000" cy="1295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2"/>
              </a:buClr>
              <a:buSzPct val="100000"/>
              <a:buFont typeface="Calibri"/>
              <a:buNone/>
            </a:pPr>
            <a:r>
              <a:rPr lang="en-US">
                <a:solidFill>
                  <a:schemeClr val="accent2"/>
                </a:solidFill>
              </a:rPr>
              <a:t>Gibbs changes with Temperature </a:t>
            </a:r>
            <a:br>
              <a:rPr lang="en-US">
                <a:solidFill>
                  <a:schemeClr val="accent2"/>
                </a:solidFill>
              </a:rPr>
            </a:br>
            <a:r>
              <a:rPr lang="en-US">
                <a:solidFill>
                  <a:schemeClr val="accent2"/>
                </a:solidFill>
                <a:latin typeface="Noto Sans Symbols"/>
                <a:ea typeface="Noto Sans Symbols"/>
                <a:cs typeface="Noto Sans Symbols"/>
                <a:sym typeface="Noto Sans Symbols"/>
              </a:rPr>
              <a:t>Δ</a:t>
            </a:r>
            <a:r>
              <a:rPr i="1" lang="en-US">
                <a:solidFill>
                  <a:schemeClr val="accent2"/>
                </a:solidFill>
              </a:rPr>
              <a:t>G=</a:t>
            </a:r>
            <a:r>
              <a:rPr lang="en-US">
                <a:solidFill>
                  <a:schemeClr val="accent2"/>
                </a:solidFill>
              </a:rPr>
              <a:t> </a:t>
            </a:r>
            <a:r>
              <a:rPr lang="en-US">
                <a:solidFill>
                  <a:schemeClr val="accent2"/>
                </a:solidFill>
                <a:latin typeface="Noto Sans Symbols"/>
                <a:ea typeface="Noto Sans Symbols"/>
                <a:cs typeface="Noto Sans Symbols"/>
                <a:sym typeface="Noto Sans Symbols"/>
              </a:rPr>
              <a:t>Δ</a:t>
            </a:r>
            <a:r>
              <a:rPr i="1" lang="en-US">
                <a:solidFill>
                  <a:schemeClr val="accent2"/>
                </a:solidFill>
              </a:rPr>
              <a:t>H</a:t>
            </a:r>
            <a:r>
              <a:rPr lang="en-US">
                <a:solidFill>
                  <a:schemeClr val="accent2"/>
                </a:solidFill>
              </a:rPr>
              <a:t> −</a:t>
            </a:r>
            <a:r>
              <a:rPr i="1" lang="en-US">
                <a:solidFill>
                  <a:schemeClr val="accent2"/>
                </a:solidFill>
              </a:rPr>
              <a:t>T</a:t>
            </a:r>
            <a:r>
              <a:rPr lang="en-US">
                <a:solidFill>
                  <a:schemeClr val="accent2"/>
                </a:solidFill>
                <a:latin typeface="Noto Sans Symbols"/>
                <a:ea typeface="Noto Sans Symbols"/>
                <a:cs typeface="Noto Sans Symbols"/>
                <a:sym typeface="Noto Sans Symbols"/>
              </a:rPr>
              <a:t>Δ</a:t>
            </a:r>
            <a:r>
              <a:rPr i="1" lang="en-US">
                <a:solidFill>
                  <a:schemeClr val="accent2"/>
                </a:solidFill>
              </a:rPr>
              <a:t>S </a:t>
            </a:r>
            <a:endParaRPr>
              <a:solidFill>
                <a:schemeClr val="accent2"/>
              </a:solidFill>
            </a:endParaRPr>
          </a:p>
        </p:txBody>
      </p:sp>
      <p:pic>
        <p:nvPicPr>
          <p:cNvPr descr="19_T04" id="233" name="Google Shape;233;p57"/>
          <p:cNvPicPr preferRelativeResize="0"/>
          <p:nvPr>
            <p:ph idx="1" type="body"/>
          </p:nvPr>
        </p:nvPicPr>
        <p:blipFill rotWithShape="1">
          <a:blip r:embed="rId3">
            <a:alphaModFix/>
          </a:blip>
          <a:srcRect b="12851" l="0" r="0" t="0"/>
          <a:stretch/>
        </p:blipFill>
        <p:spPr>
          <a:xfrm>
            <a:off x="1524000" y="1524000"/>
            <a:ext cx="9144000" cy="4191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8"/>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Free Energy and Equilibrium</a:t>
            </a:r>
            <a:endParaRPr/>
          </a:p>
        </p:txBody>
      </p:sp>
      <p:sp>
        <p:nvSpPr>
          <p:cNvPr id="240" name="Google Shape;240;p58"/>
          <p:cNvSpPr txBox="1"/>
          <p:nvPr>
            <p:ph idx="1" type="body"/>
          </p:nvPr>
        </p:nvSpPr>
        <p:spPr>
          <a:xfrm>
            <a:off x="1524000" y="1524000"/>
            <a:ext cx="9144000" cy="5334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Font typeface="Calibri"/>
              <a:buNone/>
            </a:pPr>
            <a:r>
              <a:rPr lang="en-US"/>
              <a:t>	Under any conditions, standard (298K and 1atm) or nonstandard, the free energy change can be found this way:</a:t>
            </a:r>
            <a:endParaRPr/>
          </a:p>
          <a:p>
            <a:pPr indent="-228600" lvl="0" marL="228600" rtl="0" algn="ctr">
              <a:lnSpc>
                <a:spcPct val="90000"/>
              </a:lnSpc>
              <a:spcBef>
                <a:spcPts val="1000"/>
              </a:spcBef>
              <a:spcAft>
                <a:spcPts val="0"/>
              </a:spcAft>
              <a:buClr>
                <a:schemeClr val="accent1"/>
              </a:buClr>
              <a:buSzPts val="2400"/>
              <a:buFont typeface="Noto Sans Symbols"/>
              <a:buNone/>
            </a:pPr>
            <a:r>
              <a:rPr lang="en-US">
                <a:solidFill>
                  <a:schemeClr val="accent1"/>
                </a:solidFill>
                <a:latin typeface="Noto Sans Symbols"/>
                <a:ea typeface="Noto Sans Symbols"/>
                <a:cs typeface="Noto Sans Symbols"/>
                <a:sym typeface="Noto Sans Symbols"/>
              </a:rPr>
              <a:t>Δ</a:t>
            </a:r>
            <a:r>
              <a:rPr i="1" lang="en-US">
                <a:solidFill>
                  <a:schemeClr val="accent1"/>
                </a:solidFill>
              </a:rPr>
              <a:t>G</a:t>
            </a:r>
            <a:r>
              <a:rPr lang="en-US">
                <a:solidFill>
                  <a:schemeClr val="accent1"/>
                </a:solidFill>
              </a:rPr>
              <a:t> = </a:t>
            </a:r>
            <a:r>
              <a:rPr lang="en-US">
                <a:solidFill>
                  <a:schemeClr val="accent1"/>
                </a:solidFill>
                <a:latin typeface="Noto Sans Symbols"/>
                <a:ea typeface="Noto Sans Symbols"/>
                <a:cs typeface="Noto Sans Symbols"/>
                <a:sym typeface="Noto Sans Symbols"/>
              </a:rPr>
              <a:t>Δ</a:t>
            </a:r>
            <a:r>
              <a:rPr i="1" lang="en-US">
                <a:solidFill>
                  <a:schemeClr val="accent1"/>
                </a:solidFill>
              </a:rPr>
              <a:t>G</a:t>
            </a:r>
            <a:r>
              <a:rPr lang="en-US">
                <a:solidFill>
                  <a:schemeClr val="accent1"/>
                </a:solidFill>
              </a:rPr>
              <a:t>° + </a:t>
            </a:r>
            <a:r>
              <a:rPr i="1" lang="en-US">
                <a:solidFill>
                  <a:schemeClr val="accent1"/>
                </a:solidFill>
              </a:rPr>
              <a:t>RT </a:t>
            </a:r>
            <a:r>
              <a:rPr lang="en-US">
                <a:solidFill>
                  <a:schemeClr val="accent1"/>
                </a:solidFill>
              </a:rPr>
              <a:t>ln</a:t>
            </a:r>
            <a:r>
              <a:rPr i="1" lang="en-US">
                <a:solidFill>
                  <a:schemeClr val="accent1"/>
                </a:solidFill>
              </a:rPr>
              <a:t>Q</a:t>
            </a:r>
            <a:endParaRPr i="1">
              <a:solidFill>
                <a:schemeClr val="accent1"/>
              </a:solidFill>
            </a:endParaRPr>
          </a:p>
          <a:p>
            <a:pPr indent="-228600" lvl="0" marL="228600" rtl="0" algn="l">
              <a:lnSpc>
                <a:spcPct val="90000"/>
              </a:lnSpc>
              <a:spcBef>
                <a:spcPts val="1000"/>
              </a:spcBef>
              <a:spcAft>
                <a:spcPts val="0"/>
              </a:spcAft>
              <a:buClr>
                <a:schemeClr val="dk1"/>
              </a:buClr>
              <a:buSzPts val="2400"/>
              <a:buFont typeface="Calibri"/>
              <a:buNone/>
            </a:pPr>
            <a:r>
              <a:t/>
            </a:r>
            <a:endParaRPr i="1"/>
          </a:p>
          <a:p>
            <a:pPr indent="-228600" lvl="0" marL="228600" rtl="0" algn="l">
              <a:lnSpc>
                <a:spcPct val="90000"/>
              </a:lnSpc>
              <a:spcBef>
                <a:spcPts val="1000"/>
              </a:spcBef>
              <a:spcAft>
                <a:spcPts val="0"/>
              </a:spcAft>
              <a:buClr>
                <a:schemeClr val="dk1"/>
              </a:buClr>
              <a:buSzPts val="2400"/>
              <a:buFont typeface="Calibri"/>
              <a:buNone/>
            </a:pPr>
            <a:r>
              <a:rPr lang="en-US"/>
              <a:t>  </a:t>
            </a:r>
            <a:endParaRPr/>
          </a:p>
        </p:txBody>
      </p:sp>
      <p:pic>
        <p:nvPicPr>
          <p:cNvPr descr="Image result for gibbs free energy cartoon" id="241" name="Google Shape;241;p58"/>
          <p:cNvPicPr preferRelativeResize="0"/>
          <p:nvPr/>
        </p:nvPicPr>
        <p:blipFill rotWithShape="1">
          <a:blip r:embed="rId3">
            <a:alphaModFix/>
          </a:blip>
          <a:srcRect b="16391" l="0" r="0" t="0"/>
          <a:stretch/>
        </p:blipFill>
        <p:spPr>
          <a:xfrm>
            <a:off x="2376259" y="3369129"/>
            <a:ext cx="3306083" cy="2149928"/>
          </a:xfrm>
          <a:prstGeom prst="rect">
            <a:avLst/>
          </a:prstGeom>
          <a:noFill/>
          <a:ln>
            <a:noFill/>
          </a:ln>
        </p:spPr>
      </p:pic>
      <p:pic>
        <p:nvPicPr>
          <p:cNvPr id="242" name="Google Shape;242;p58"/>
          <p:cNvPicPr preferRelativeResize="0"/>
          <p:nvPr/>
        </p:nvPicPr>
        <p:blipFill rotWithShape="1">
          <a:blip r:embed="rId4">
            <a:alphaModFix/>
          </a:blip>
          <a:srcRect b="18038" l="0" r="0" t="0"/>
          <a:stretch/>
        </p:blipFill>
        <p:spPr>
          <a:xfrm>
            <a:off x="6096000" y="3369129"/>
            <a:ext cx="3378189" cy="21499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9"/>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Gibbs and Q Example</a:t>
            </a:r>
            <a:endParaRPr/>
          </a:p>
        </p:txBody>
      </p:sp>
      <p:sp>
        <p:nvSpPr>
          <p:cNvPr id="248" name="Google Shape;248;p59"/>
          <p:cNvSpPr txBox="1"/>
          <p:nvPr>
            <p:ph idx="1" type="body"/>
          </p:nvPr>
        </p:nvSpPr>
        <p:spPr>
          <a:xfrm>
            <a:off x="1832655" y="1333500"/>
            <a:ext cx="8983889" cy="449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Calculate the Gibbs Free Energy of the Haber process at 273K, when [H</a:t>
            </a:r>
            <a:r>
              <a:rPr baseline="-25000" lang="en-US"/>
              <a:t>2</a:t>
            </a:r>
            <a:r>
              <a:rPr lang="en-US"/>
              <a:t>]=1.0M. [N</a:t>
            </a:r>
            <a:r>
              <a:rPr baseline="-25000" lang="en-US"/>
              <a:t>2</a:t>
            </a:r>
            <a:r>
              <a:rPr lang="en-US"/>
              <a:t>]=0.050M and [NH</a:t>
            </a:r>
            <a:r>
              <a:rPr baseline="-25000" lang="en-US"/>
              <a:t>3</a:t>
            </a:r>
            <a:r>
              <a:rPr lang="en-US"/>
              <a:t>]=1.50M. </a:t>
            </a:r>
            <a:r>
              <a:rPr lang="en-US">
                <a:latin typeface="Noto Sans Symbols"/>
                <a:ea typeface="Noto Sans Symbols"/>
                <a:cs typeface="Noto Sans Symbols"/>
                <a:sym typeface="Noto Sans Symbols"/>
              </a:rPr>
              <a:t>Δ</a:t>
            </a:r>
            <a:r>
              <a:rPr i="1" lang="en-US"/>
              <a:t>G</a:t>
            </a:r>
            <a:r>
              <a:rPr baseline="-25000" i="1" lang="en-US"/>
              <a:t>f</a:t>
            </a:r>
            <a:r>
              <a:rPr lang="en-US"/>
              <a:t>° of NH</a:t>
            </a:r>
            <a:r>
              <a:rPr baseline="-25000" lang="en-US"/>
              <a:t>3</a:t>
            </a:r>
            <a:r>
              <a:rPr lang="en-US"/>
              <a:t> = -33kJ/mol</a:t>
            </a:r>
            <a:endParaRPr/>
          </a:p>
          <a:p>
            <a:pPr indent="0" lvl="0" marL="0" rtl="0" algn="l">
              <a:lnSpc>
                <a:spcPct val="90000"/>
              </a:lnSpc>
              <a:spcBef>
                <a:spcPts val="1000"/>
              </a:spcBef>
              <a:spcAft>
                <a:spcPts val="0"/>
              </a:spcAft>
              <a:buClr>
                <a:srgbClr val="FF0000"/>
              </a:buClr>
              <a:buSzPts val="2400"/>
              <a:buNone/>
            </a:pPr>
            <a:r>
              <a:rPr lang="en-US">
                <a:solidFill>
                  <a:srgbClr val="FF0000"/>
                </a:solidFill>
                <a:latin typeface="Noto Sans Symbols"/>
                <a:ea typeface="Noto Sans Symbols"/>
                <a:cs typeface="Noto Sans Symbols"/>
                <a:sym typeface="Noto Sans Symbols"/>
              </a:rPr>
              <a:t>Δ</a:t>
            </a:r>
            <a:r>
              <a:rPr i="1" lang="en-US">
                <a:solidFill>
                  <a:srgbClr val="FF0000"/>
                </a:solidFill>
              </a:rPr>
              <a:t>G</a:t>
            </a:r>
            <a:r>
              <a:rPr lang="en-US">
                <a:solidFill>
                  <a:srgbClr val="FF0000"/>
                </a:solidFill>
              </a:rPr>
              <a:t> = </a:t>
            </a:r>
            <a:r>
              <a:rPr lang="en-US">
                <a:solidFill>
                  <a:srgbClr val="FF0000"/>
                </a:solidFill>
                <a:latin typeface="Noto Sans Symbols"/>
                <a:ea typeface="Noto Sans Symbols"/>
                <a:cs typeface="Noto Sans Symbols"/>
                <a:sym typeface="Noto Sans Symbols"/>
              </a:rPr>
              <a:t>Δ</a:t>
            </a:r>
            <a:r>
              <a:rPr i="1" lang="en-US">
                <a:solidFill>
                  <a:srgbClr val="FF0000"/>
                </a:solidFill>
              </a:rPr>
              <a:t>G</a:t>
            </a:r>
            <a:r>
              <a:rPr lang="en-US">
                <a:solidFill>
                  <a:srgbClr val="FF0000"/>
                </a:solidFill>
              </a:rPr>
              <a:t>° + </a:t>
            </a:r>
            <a:r>
              <a:rPr i="1" lang="en-US">
                <a:solidFill>
                  <a:srgbClr val="FF0000"/>
                </a:solidFill>
              </a:rPr>
              <a:t>RT </a:t>
            </a:r>
            <a:r>
              <a:rPr lang="en-US">
                <a:solidFill>
                  <a:srgbClr val="FF0000"/>
                </a:solidFill>
              </a:rPr>
              <a:t>ln</a:t>
            </a:r>
            <a:r>
              <a:rPr i="1" lang="en-US">
                <a:solidFill>
                  <a:srgbClr val="FF0000"/>
                </a:solidFill>
              </a:rPr>
              <a:t>Q</a:t>
            </a:r>
            <a:endParaRPr>
              <a:solidFill>
                <a:srgbClr val="FF0000"/>
              </a:solidFill>
            </a:endParaRPr>
          </a:p>
          <a:p>
            <a:pPr indent="0" lvl="0" marL="0" rtl="0" algn="l">
              <a:lnSpc>
                <a:spcPct val="90000"/>
              </a:lnSpc>
              <a:spcBef>
                <a:spcPts val="1000"/>
              </a:spcBef>
              <a:spcAft>
                <a:spcPts val="0"/>
              </a:spcAft>
              <a:buClr>
                <a:srgbClr val="FF0000"/>
              </a:buClr>
              <a:buSzPts val="2400"/>
              <a:buNone/>
            </a:pPr>
            <a:r>
              <a:rPr i="1" lang="en-US">
                <a:solidFill>
                  <a:srgbClr val="FF0000"/>
                </a:solidFill>
              </a:rPr>
              <a:t>X = -33000+(8.314)(273) ln   </a:t>
            </a:r>
            <a:r>
              <a:rPr i="1" lang="en-US" u="sng">
                <a:solidFill>
                  <a:srgbClr val="FF0000"/>
                </a:solidFill>
              </a:rPr>
              <a:t>(1.50)</a:t>
            </a:r>
            <a:r>
              <a:rPr baseline="30000" i="1" lang="en-US" u="sng">
                <a:solidFill>
                  <a:srgbClr val="FF0000"/>
                </a:solidFill>
              </a:rPr>
              <a:t>2</a:t>
            </a:r>
            <a:endParaRPr/>
          </a:p>
          <a:p>
            <a:pPr indent="0" lvl="0" marL="0" rtl="0" algn="l">
              <a:lnSpc>
                <a:spcPct val="90000"/>
              </a:lnSpc>
              <a:spcBef>
                <a:spcPts val="1000"/>
              </a:spcBef>
              <a:spcAft>
                <a:spcPts val="0"/>
              </a:spcAft>
              <a:buClr>
                <a:srgbClr val="FF0000"/>
              </a:buClr>
              <a:buSzPts val="2400"/>
              <a:buNone/>
            </a:pPr>
            <a:r>
              <a:rPr i="1" lang="en-US">
                <a:solidFill>
                  <a:srgbClr val="FF0000"/>
                </a:solidFill>
              </a:rPr>
              <a:t>		                        (0.05)(1.0)</a:t>
            </a:r>
            <a:r>
              <a:rPr baseline="30000" i="1" lang="en-US">
                <a:solidFill>
                  <a:srgbClr val="FF0000"/>
                </a:solidFill>
              </a:rPr>
              <a:t>3</a:t>
            </a:r>
            <a:endParaRPr/>
          </a:p>
          <a:p>
            <a:pPr indent="0" lvl="0" marL="0" rtl="0" algn="l">
              <a:lnSpc>
                <a:spcPct val="90000"/>
              </a:lnSpc>
              <a:spcBef>
                <a:spcPts val="1000"/>
              </a:spcBef>
              <a:spcAft>
                <a:spcPts val="0"/>
              </a:spcAft>
              <a:buClr>
                <a:schemeClr val="dk1"/>
              </a:buClr>
              <a:buSzPts val="2400"/>
              <a:buNone/>
            </a:pPr>
            <a:r>
              <a:t/>
            </a:r>
            <a:endParaRPr i="1">
              <a:solidFill>
                <a:srgbClr val="FF0000"/>
              </a:solidFill>
            </a:endParaRPr>
          </a:p>
          <a:p>
            <a:pPr indent="0" lvl="0" marL="0" rtl="0" algn="l">
              <a:lnSpc>
                <a:spcPct val="90000"/>
              </a:lnSpc>
              <a:spcBef>
                <a:spcPts val="1000"/>
              </a:spcBef>
              <a:spcAft>
                <a:spcPts val="0"/>
              </a:spcAft>
              <a:buClr>
                <a:srgbClr val="FF0000"/>
              </a:buClr>
              <a:buSzPts val="2400"/>
              <a:buNone/>
            </a:pPr>
            <a:r>
              <a:rPr i="1" lang="en-US">
                <a:solidFill>
                  <a:srgbClr val="FF0000"/>
                </a:solidFill>
              </a:rPr>
              <a:t>X=-24360J/mol = -24.360kJ/mol</a:t>
            </a:r>
            <a:endParaRPr i="1">
              <a:solidFill>
                <a:srgbClr val="FF0000"/>
              </a:solidFill>
            </a:endParaRPr>
          </a:p>
          <a:p>
            <a:pPr indent="0" lvl="0" marL="0" rtl="0" algn="l">
              <a:lnSpc>
                <a:spcPct val="90000"/>
              </a:lnSpc>
              <a:spcBef>
                <a:spcPts val="1000"/>
              </a:spcBef>
              <a:spcAft>
                <a:spcPts val="0"/>
              </a:spcAft>
              <a:buClr>
                <a:schemeClr val="dk1"/>
              </a:buClr>
              <a:buSzPts val="2400"/>
              <a:buNone/>
            </a:pPr>
            <a:r>
              <a:rPr i="1" lang="en-US"/>
              <a:t>Notice the Units had to match R (8.314J/Kmol).</a:t>
            </a:r>
            <a:endParaRPr/>
          </a:p>
        </p:txBody>
      </p:sp>
      <p:cxnSp>
        <p:nvCxnSpPr>
          <p:cNvPr id="249" name="Google Shape;249;p59"/>
          <p:cNvCxnSpPr/>
          <p:nvPr/>
        </p:nvCxnSpPr>
        <p:spPr>
          <a:xfrm>
            <a:off x="5241471" y="2520043"/>
            <a:ext cx="0" cy="914400"/>
          </a:xfrm>
          <a:prstGeom prst="straightConnector1">
            <a:avLst/>
          </a:prstGeom>
          <a:noFill/>
          <a:ln cap="flat" cmpd="sng" w="9525">
            <a:solidFill>
              <a:srgbClr val="FF0000"/>
            </a:solidFill>
            <a:prstDash val="solid"/>
            <a:miter lim="800000"/>
            <a:headEnd len="sm" w="sm" type="none"/>
            <a:tailEnd len="sm" w="sm" type="none"/>
          </a:ln>
        </p:spPr>
      </p:cxnSp>
      <p:cxnSp>
        <p:nvCxnSpPr>
          <p:cNvPr id="250" name="Google Shape;250;p59"/>
          <p:cNvCxnSpPr/>
          <p:nvPr/>
        </p:nvCxnSpPr>
        <p:spPr>
          <a:xfrm>
            <a:off x="5241471" y="2520043"/>
            <a:ext cx="152400" cy="0"/>
          </a:xfrm>
          <a:prstGeom prst="straightConnector1">
            <a:avLst/>
          </a:prstGeom>
          <a:noFill/>
          <a:ln cap="flat" cmpd="sng" w="9525">
            <a:solidFill>
              <a:srgbClr val="FF0000"/>
            </a:solidFill>
            <a:prstDash val="solid"/>
            <a:miter lim="800000"/>
            <a:headEnd len="sm" w="sm" type="none"/>
            <a:tailEnd len="sm" w="sm" type="none"/>
          </a:ln>
        </p:spPr>
      </p:cxnSp>
      <p:cxnSp>
        <p:nvCxnSpPr>
          <p:cNvPr id="251" name="Google Shape;251;p59"/>
          <p:cNvCxnSpPr/>
          <p:nvPr/>
        </p:nvCxnSpPr>
        <p:spPr>
          <a:xfrm>
            <a:off x="5241471" y="3434443"/>
            <a:ext cx="152400" cy="0"/>
          </a:xfrm>
          <a:prstGeom prst="straightConnector1">
            <a:avLst/>
          </a:prstGeom>
          <a:noFill/>
          <a:ln cap="flat" cmpd="sng" w="9525">
            <a:solidFill>
              <a:srgbClr val="FF0000"/>
            </a:solidFill>
            <a:prstDash val="solid"/>
            <a:miter lim="800000"/>
            <a:headEnd len="sm" w="sm" type="none"/>
            <a:tailEnd len="sm" w="sm" type="none"/>
          </a:ln>
        </p:spPr>
      </p:cxnSp>
      <p:cxnSp>
        <p:nvCxnSpPr>
          <p:cNvPr id="252" name="Google Shape;252;p59"/>
          <p:cNvCxnSpPr/>
          <p:nvPr/>
        </p:nvCxnSpPr>
        <p:spPr>
          <a:xfrm>
            <a:off x="7102929" y="2405743"/>
            <a:ext cx="0" cy="914400"/>
          </a:xfrm>
          <a:prstGeom prst="straightConnector1">
            <a:avLst/>
          </a:prstGeom>
          <a:noFill/>
          <a:ln cap="flat" cmpd="sng" w="9525">
            <a:solidFill>
              <a:srgbClr val="FF0000"/>
            </a:solidFill>
            <a:prstDash val="solid"/>
            <a:miter lim="800000"/>
            <a:headEnd len="sm" w="sm" type="none"/>
            <a:tailEnd len="sm" w="sm" type="none"/>
          </a:ln>
        </p:spPr>
      </p:cxnSp>
      <p:cxnSp>
        <p:nvCxnSpPr>
          <p:cNvPr id="253" name="Google Shape;253;p59"/>
          <p:cNvCxnSpPr/>
          <p:nvPr/>
        </p:nvCxnSpPr>
        <p:spPr>
          <a:xfrm>
            <a:off x="6874329" y="2405743"/>
            <a:ext cx="228600" cy="0"/>
          </a:xfrm>
          <a:prstGeom prst="straightConnector1">
            <a:avLst/>
          </a:prstGeom>
          <a:noFill/>
          <a:ln cap="flat" cmpd="sng" w="9525">
            <a:solidFill>
              <a:srgbClr val="FF0000"/>
            </a:solidFill>
            <a:prstDash val="solid"/>
            <a:miter lim="800000"/>
            <a:headEnd len="sm" w="sm" type="none"/>
            <a:tailEnd len="sm" w="sm" type="none"/>
          </a:ln>
        </p:spPr>
      </p:cxnSp>
      <p:cxnSp>
        <p:nvCxnSpPr>
          <p:cNvPr id="254" name="Google Shape;254;p59"/>
          <p:cNvCxnSpPr/>
          <p:nvPr/>
        </p:nvCxnSpPr>
        <p:spPr>
          <a:xfrm>
            <a:off x="6858000" y="3320143"/>
            <a:ext cx="228600" cy="0"/>
          </a:xfrm>
          <a:prstGeom prst="straightConnector1">
            <a:avLst/>
          </a:prstGeom>
          <a:noFill/>
          <a:ln cap="flat" cmpd="sng" w="9525">
            <a:solidFill>
              <a:srgbClr val="FF0000"/>
            </a:solidFill>
            <a:prstDash val="solid"/>
            <a:miter lim="800000"/>
            <a:headEnd len="sm" w="sm" type="none"/>
            <a:tailEnd len="sm" w="sm" type="none"/>
          </a:ln>
        </p:spPr>
      </p:cxnSp>
      <p:pic>
        <p:nvPicPr>
          <p:cNvPr id="255" name="Google Shape;255;p59"/>
          <p:cNvPicPr preferRelativeResize="0"/>
          <p:nvPr/>
        </p:nvPicPr>
        <p:blipFill rotWithShape="1">
          <a:blip r:embed="rId3">
            <a:alphaModFix/>
          </a:blip>
          <a:srcRect b="0" l="0" r="0" t="0"/>
          <a:stretch/>
        </p:blipFill>
        <p:spPr>
          <a:xfrm>
            <a:off x="8703128" y="2117273"/>
            <a:ext cx="2491922" cy="3475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60"/>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Free Energy and Equilibrium</a:t>
            </a:r>
            <a:endParaRPr/>
          </a:p>
        </p:txBody>
      </p:sp>
      <p:sp>
        <p:nvSpPr>
          <p:cNvPr id="261" name="Google Shape;261;p60"/>
          <p:cNvSpPr txBox="1"/>
          <p:nvPr>
            <p:ph idx="1" type="body"/>
          </p:nvPr>
        </p:nvSpPr>
        <p:spPr>
          <a:xfrm>
            <a:off x="1524000" y="1676400"/>
            <a:ext cx="9144000" cy="51816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accent1"/>
              </a:buClr>
              <a:buSzPts val="3200"/>
              <a:buFont typeface="Noto Sans Symbols"/>
              <a:buNone/>
            </a:pPr>
            <a:r>
              <a:rPr lang="en-US" sz="3200">
                <a:solidFill>
                  <a:schemeClr val="accent1"/>
                </a:solidFill>
                <a:latin typeface="Noto Sans Symbols"/>
                <a:ea typeface="Noto Sans Symbols"/>
                <a:cs typeface="Noto Sans Symbols"/>
                <a:sym typeface="Noto Sans Symbols"/>
              </a:rPr>
              <a:t>Δ</a:t>
            </a:r>
            <a:r>
              <a:rPr i="1" lang="en-US" sz="3200">
                <a:solidFill>
                  <a:schemeClr val="accent1"/>
                </a:solidFill>
              </a:rPr>
              <a:t>G</a:t>
            </a:r>
            <a:r>
              <a:rPr lang="en-US" sz="3200">
                <a:solidFill>
                  <a:schemeClr val="accent1"/>
                </a:solidFill>
              </a:rPr>
              <a:t> = </a:t>
            </a:r>
            <a:r>
              <a:rPr lang="en-US" sz="3200">
                <a:solidFill>
                  <a:schemeClr val="accent1"/>
                </a:solidFill>
                <a:latin typeface="Noto Sans Symbols"/>
                <a:ea typeface="Noto Sans Symbols"/>
                <a:cs typeface="Noto Sans Symbols"/>
                <a:sym typeface="Noto Sans Symbols"/>
              </a:rPr>
              <a:t>Δ</a:t>
            </a:r>
            <a:r>
              <a:rPr i="1" lang="en-US" sz="3200">
                <a:solidFill>
                  <a:schemeClr val="accent1"/>
                </a:solidFill>
              </a:rPr>
              <a:t>G</a:t>
            </a:r>
            <a:r>
              <a:rPr lang="en-US" sz="3200">
                <a:solidFill>
                  <a:schemeClr val="accent1"/>
                </a:solidFill>
              </a:rPr>
              <a:t>° + </a:t>
            </a:r>
            <a:r>
              <a:rPr i="1" lang="en-US" sz="3200">
                <a:solidFill>
                  <a:schemeClr val="accent1"/>
                </a:solidFill>
              </a:rPr>
              <a:t>RT </a:t>
            </a:r>
            <a:r>
              <a:rPr lang="en-US" sz="3200">
                <a:solidFill>
                  <a:schemeClr val="accent1"/>
                </a:solidFill>
              </a:rPr>
              <a:t>ln</a:t>
            </a:r>
            <a:r>
              <a:rPr i="1" lang="en-US" sz="3200">
                <a:solidFill>
                  <a:schemeClr val="accent1"/>
                </a:solidFill>
              </a:rPr>
              <a:t>Q</a:t>
            </a:r>
            <a:endParaRPr i="1" sz="3200">
              <a:solidFill>
                <a:schemeClr val="accent1"/>
              </a:solidFill>
            </a:endParaRPr>
          </a:p>
          <a:p>
            <a:pPr indent="0" lvl="0" marL="0" rtl="0" algn="l">
              <a:lnSpc>
                <a:spcPct val="90000"/>
              </a:lnSpc>
              <a:spcBef>
                <a:spcPts val="1000"/>
              </a:spcBef>
              <a:spcAft>
                <a:spcPts val="0"/>
              </a:spcAft>
              <a:buClr>
                <a:schemeClr val="dk1"/>
              </a:buClr>
              <a:buSzPts val="3200"/>
              <a:buNone/>
            </a:pPr>
            <a:r>
              <a:rPr lang="en-US" sz="3200"/>
              <a:t>At equilibrium, </a:t>
            </a:r>
            <a:r>
              <a:rPr i="1" lang="en-US" sz="3200"/>
              <a:t>Q</a:t>
            </a:r>
            <a:r>
              <a:rPr lang="en-US" sz="3200"/>
              <a:t> = </a:t>
            </a:r>
            <a:r>
              <a:rPr i="1" lang="en-US" sz="3200"/>
              <a:t>K</a:t>
            </a:r>
            <a:r>
              <a:rPr lang="en-US" sz="3200"/>
              <a:t>, and </a:t>
            </a:r>
            <a:r>
              <a:rPr lang="en-US" sz="3200">
                <a:latin typeface="Noto Sans Symbols"/>
                <a:ea typeface="Noto Sans Symbols"/>
                <a:cs typeface="Noto Sans Symbols"/>
                <a:sym typeface="Noto Sans Symbols"/>
              </a:rPr>
              <a:t>Δ</a:t>
            </a:r>
            <a:r>
              <a:rPr i="1" lang="en-US" sz="3200"/>
              <a:t>G</a:t>
            </a:r>
            <a:r>
              <a:rPr lang="en-US" sz="3200"/>
              <a:t> = 0.</a:t>
            </a:r>
            <a:endParaRPr/>
          </a:p>
          <a:p>
            <a:pPr indent="0" lvl="0" marL="0" rtl="0" algn="l">
              <a:lnSpc>
                <a:spcPct val="90000"/>
              </a:lnSpc>
              <a:spcBef>
                <a:spcPts val="1000"/>
              </a:spcBef>
              <a:spcAft>
                <a:spcPts val="0"/>
              </a:spcAft>
              <a:buClr>
                <a:schemeClr val="dk1"/>
              </a:buClr>
              <a:buSzPts val="3200"/>
              <a:buNone/>
            </a:pPr>
            <a:r>
              <a:rPr lang="en-US" sz="3200"/>
              <a:t>The equation becomes</a:t>
            </a:r>
            <a:endParaRPr/>
          </a:p>
          <a:p>
            <a:pPr indent="-228600" lvl="0" marL="228600" rtl="0" algn="ctr">
              <a:lnSpc>
                <a:spcPct val="90000"/>
              </a:lnSpc>
              <a:spcBef>
                <a:spcPts val="1000"/>
              </a:spcBef>
              <a:spcAft>
                <a:spcPts val="0"/>
              </a:spcAft>
              <a:buClr>
                <a:srgbClr val="FFC000"/>
              </a:buClr>
              <a:buSzPts val="3200"/>
              <a:buFont typeface="Calibri"/>
              <a:buNone/>
            </a:pPr>
            <a:r>
              <a:rPr lang="en-US" sz="3200">
                <a:solidFill>
                  <a:srgbClr val="FFC000"/>
                </a:solidFill>
              </a:rPr>
              <a:t>0 = </a:t>
            </a:r>
            <a:r>
              <a:rPr lang="en-US" sz="3200">
                <a:solidFill>
                  <a:srgbClr val="FFC000"/>
                </a:solidFill>
                <a:latin typeface="Noto Sans Symbols"/>
                <a:ea typeface="Noto Sans Symbols"/>
                <a:cs typeface="Noto Sans Symbols"/>
                <a:sym typeface="Noto Sans Symbols"/>
              </a:rPr>
              <a:t>Δ</a:t>
            </a:r>
            <a:r>
              <a:rPr i="1" lang="en-US" sz="3200">
                <a:solidFill>
                  <a:srgbClr val="FFC000"/>
                </a:solidFill>
              </a:rPr>
              <a:t>G</a:t>
            </a:r>
            <a:r>
              <a:rPr lang="en-US" sz="3200">
                <a:solidFill>
                  <a:srgbClr val="FFC000"/>
                </a:solidFill>
              </a:rPr>
              <a:t>° + </a:t>
            </a:r>
            <a:r>
              <a:rPr i="1" lang="en-US" sz="3200">
                <a:solidFill>
                  <a:srgbClr val="FFC000"/>
                </a:solidFill>
              </a:rPr>
              <a:t>RT</a:t>
            </a:r>
            <a:r>
              <a:rPr lang="en-US" sz="3200">
                <a:solidFill>
                  <a:srgbClr val="FFC000"/>
                </a:solidFill>
              </a:rPr>
              <a:t> ln</a:t>
            </a:r>
            <a:r>
              <a:rPr i="1" lang="en-US" sz="3200">
                <a:solidFill>
                  <a:srgbClr val="FFC000"/>
                </a:solidFill>
              </a:rPr>
              <a:t>K</a:t>
            </a:r>
            <a:endParaRPr sz="3200">
              <a:solidFill>
                <a:srgbClr val="FFC000"/>
              </a:solidFill>
            </a:endParaRPr>
          </a:p>
          <a:p>
            <a:pPr indent="0" lvl="0" marL="0" rtl="0" algn="l">
              <a:lnSpc>
                <a:spcPct val="90000"/>
              </a:lnSpc>
              <a:spcBef>
                <a:spcPts val="1000"/>
              </a:spcBef>
              <a:spcAft>
                <a:spcPts val="0"/>
              </a:spcAft>
              <a:buClr>
                <a:schemeClr val="dk1"/>
              </a:buClr>
              <a:buSzPts val="3200"/>
              <a:buNone/>
            </a:pPr>
            <a:r>
              <a:rPr lang="en-US" sz="3200"/>
              <a:t>Rearranging, this becomes</a:t>
            </a:r>
            <a:endParaRPr/>
          </a:p>
          <a:p>
            <a:pPr indent="-228600" lvl="0" marL="228600" rtl="0" algn="ctr">
              <a:lnSpc>
                <a:spcPct val="90000"/>
              </a:lnSpc>
              <a:spcBef>
                <a:spcPts val="1000"/>
              </a:spcBef>
              <a:spcAft>
                <a:spcPts val="0"/>
              </a:spcAft>
              <a:buClr>
                <a:srgbClr val="FF0000"/>
              </a:buClr>
              <a:buSzPts val="3200"/>
              <a:buFont typeface="Noto Sans Symbols"/>
              <a:buNone/>
            </a:pPr>
            <a:r>
              <a:rPr lang="en-US" sz="3200">
                <a:solidFill>
                  <a:srgbClr val="FF0000"/>
                </a:solidFill>
                <a:latin typeface="Noto Sans Symbols"/>
                <a:ea typeface="Noto Sans Symbols"/>
                <a:cs typeface="Noto Sans Symbols"/>
                <a:sym typeface="Noto Sans Symbols"/>
              </a:rPr>
              <a:t>Δ</a:t>
            </a:r>
            <a:r>
              <a:rPr i="1" lang="en-US" sz="3200">
                <a:solidFill>
                  <a:srgbClr val="FF0000"/>
                </a:solidFill>
              </a:rPr>
              <a:t>G</a:t>
            </a:r>
            <a:r>
              <a:rPr lang="en-US" sz="3200">
                <a:solidFill>
                  <a:srgbClr val="FF0000"/>
                </a:solidFill>
              </a:rPr>
              <a:t>° = −</a:t>
            </a:r>
            <a:r>
              <a:rPr i="1" lang="en-US" sz="3200">
                <a:solidFill>
                  <a:srgbClr val="FF0000"/>
                </a:solidFill>
              </a:rPr>
              <a:t>RT</a:t>
            </a:r>
            <a:r>
              <a:rPr lang="en-US" sz="3200">
                <a:solidFill>
                  <a:srgbClr val="FF0000"/>
                </a:solidFill>
              </a:rPr>
              <a:t> ln</a:t>
            </a:r>
            <a:r>
              <a:rPr i="1" lang="en-US" sz="3200">
                <a:solidFill>
                  <a:srgbClr val="FF0000"/>
                </a:solidFill>
              </a:rPr>
              <a:t>K</a:t>
            </a:r>
            <a:endParaRPr i="1" sz="3200">
              <a:solidFill>
                <a:srgbClr val="FF0000"/>
              </a:solidFill>
            </a:endParaRPr>
          </a:p>
          <a:p>
            <a:pPr indent="-228600" lvl="0" marL="228600" rtl="0" algn="ctr">
              <a:lnSpc>
                <a:spcPct val="90000"/>
              </a:lnSpc>
              <a:spcBef>
                <a:spcPts val="1000"/>
              </a:spcBef>
              <a:spcAft>
                <a:spcPts val="0"/>
              </a:spcAft>
              <a:buClr>
                <a:schemeClr val="dk1"/>
              </a:buClr>
              <a:buSzPts val="2400"/>
              <a:buFont typeface="Calibri"/>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61"/>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G and K</a:t>
            </a:r>
            <a:endParaRPr/>
          </a:p>
        </p:txBody>
      </p:sp>
      <p:sp>
        <p:nvSpPr>
          <p:cNvPr id="267" name="Google Shape;267;p61"/>
          <p:cNvSpPr txBox="1"/>
          <p:nvPr>
            <p:ph idx="1" type="body"/>
          </p:nvPr>
        </p:nvSpPr>
        <p:spPr>
          <a:xfrm>
            <a:off x="1524000" y="1355272"/>
            <a:ext cx="9144000" cy="5257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Recall that if K&gt;1 the products are favored.. If K&lt;1 the reactants are favored.</a:t>
            </a:r>
            <a:endParaRPr/>
          </a:p>
          <a:p>
            <a:pPr indent="-228600" lvl="0" marL="228600" rtl="0" algn="l">
              <a:lnSpc>
                <a:spcPct val="90000"/>
              </a:lnSpc>
              <a:spcBef>
                <a:spcPts val="1000"/>
              </a:spcBef>
              <a:spcAft>
                <a:spcPts val="0"/>
              </a:spcAft>
              <a:buClr>
                <a:schemeClr val="dk1"/>
              </a:buClr>
              <a:buSzPts val="2400"/>
              <a:buChar char="•"/>
            </a:pPr>
            <a:r>
              <a:rPr lang="en-US"/>
              <a:t>If G&lt;1 (or negative) the reaction is spontaneous in the forward direction. If G&gt;1 (or positive) the reaction is spontaneous in the reverse direction.</a:t>
            </a:r>
            <a:endParaRPr/>
          </a:p>
          <a:p>
            <a:pPr indent="-228600" lvl="0" marL="228600" rtl="0" algn="l">
              <a:lnSpc>
                <a:spcPct val="90000"/>
              </a:lnSpc>
              <a:spcBef>
                <a:spcPts val="1000"/>
              </a:spcBef>
              <a:spcAft>
                <a:spcPts val="0"/>
              </a:spcAft>
              <a:buClr>
                <a:schemeClr val="dk1"/>
              </a:buClr>
              <a:buSzPts val="2400"/>
              <a:buChar char="•"/>
            </a:pPr>
            <a:r>
              <a:rPr lang="en-US"/>
              <a:t>So, G and K are related. </a:t>
            </a:r>
            <a:r>
              <a:rPr lang="en-US">
                <a:solidFill>
                  <a:srgbClr val="FF0000"/>
                </a:solidFill>
              </a:rPr>
              <a:t>When G is negative, K is over 1. When G is positive, K is less than 1. </a:t>
            </a:r>
            <a:endParaRPr/>
          </a:p>
          <a:p>
            <a:pPr indent="-228600" lvl="0" marL="228600" rtl="0" algn="l">
              <a:lnSpc>
                <a:spcPct val="90000"/>
              </a:lnSpc>
              <a:spcBef>
                <a:spcPts val="1000"/>
              </a:spcBef>
              <a:spcAft>
                <a:spcPts val="0"/>
              </a:spcAft>
              <a:buClr>
                <a:schemeClr val="dk1"/>
              </a:buClr>
              <a:buSzPts val="2400"/>
              <a:buChar char="•"/>
            </a:pPr>
            <a:r>
              <a:rPr lang="en-US"/>
              <a:t>If K is 1, what is G and what does that mean?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Effect filter="fade" transition="in">
                                      <p:cBhvr>
                                        <p:cTn dur="500"/>
                                        <p:tgtEl>
                                          <p:spTgt spid="2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animEffect filter="fade" transition="in">
                                      <p:cBhvr>
                                        <p:cTn dur="500"/>
                                        <p:tgtEl>
                                          <p:spTgt spid="2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animEffect filter="fade" transition="in">
                                      <p:cBhvr>
                                        <p:cTn dur="500"/>
                                        <p:tgtEl>
                                          <p:spTgt spid="2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3" st="3"/>
                                            </p:txEl>
                                          </p:spTgt>
                                        </p:tgtEl>
                                        <p:attrNameLst>
                                          <p:attrName>style.visibility</p:attrName>
                                        </p:attrNameLst>
                                      </p:cBhvr>
                                      <p:to>
                                        <p:strVal val="visible"/>
                                      </p:to>
                                    </p:set>
                                    <p:animEffect filter="fade" transition="in">
                                      <p:cBhvr>
                                        <p:cTn dur="500"/>
                                        <p:tgtEl>
                                          <p:spTgt spid="26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2"/>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Gibbs Final Example</a:t>
            </a:r>
            <a:endParaRPr/>
          </a:p>
        </p:txBody>
      </p:sp>
      <p:sp>
        <p:nvSpPr>
          <p:cNvPr id="273" name="Google Shape;273;p62"/>
          <p:cNvSpPr txBox="1"/>
          <p:nvPr>
            <p:ph idx="1" type="body"/>
          </p:nvPr>
        </p:nvSpPr>
        <p:spPr>
          <a:xfrm>
            <a:off x="1524000" y="1219200"/>
            <a:ext cx="9144000" cy="25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value of equilibrium constant for a reaction equals 45 at 298K. At the same temperature, the  reaction not at equilibrium has Q=35. Determine the Gibbs value at 298K and show that the value of G indicates the same direction as Q states.</a:t>
            </a:r>
            <a:endParaRPr/>
          </a:p>
        </p:txBody>
      </p:sp>
      <p:sp>
        <p:nvSpPr>
          <p:cNvPr id="274" name="Google Shape;274;p62"/>
          <p:cNvSpPr txBox="1"/>
          <p:nvPr/>
        </p:nvSpPr>
        <p:spPr>
          <a:xfrm>
            <a:off x="1828800" y="2745697"/>
            <a:ext cx="9144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2400"/>
              <a:buFont typeface="Noto Sans Symbols"/>
              <a:buNone/>
            </a:pPr>
            <a:r>
              <a:rPr lang="en-US" sz="2400">
                <a:solidFill>
                  <a:srgbClr val="FF0000"/>
                </a:solidFill>
                <a:latin typeface="Arial"/>
                <a:ea typeface="Arial"/>
                <a:cs typeface="Arial"/>
                <a:sym typeface="Arial"/>
              </a:rPr>
              <a:t>Q&lt;K which predicts the reaction will proceed forward.</a:t>
            </a:r>
            <a:endParaRPr/>
          </a:p>
        </p:txBody>
      </p:sp>
      <p:sp>
        <p:nvSpPr>
          <p:cNvPr id="275" name="Google Shape;275;p62"/>
          <p:cNvSpPr txBox="1"/>
          <p:nvPr/>
        </p:nvSpPr>
        <p:spPr>
          <a:xfrm>
            <a:off x="1943100" y="3219347"/>
            <a:ext cx="891540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1"/>
              </a:buClr>
              <a:buSzPts val="2400"/>
              <a:buFont typeface="Noto Sans Symbols"/>
              <a:buNone/>
            </a:pPr>
            <a:r>
              <a:rPr lang="en-US" sz="2400">
                <a:solidFill>
                  <a:schemeClr val="accent1"/>
                </a:solidFill>
                <a:latin typeface="Noto Sans Symbols"/>
                <a:ea typeface="Noto Sans Symbols"/>
                <a:cs typeface="Noto Sans Symbols"/>
                <a:sym typeface="Noto Sans Symbols"/>
              </a:rPr>
              <a:t>Δ</a:t>
            </a:r>
            <a:r>
              <a:rPr i="1" lang="en-US" sz="2400">
                <a:solidFill>
                  <a:schemeClr val="accent1"/>
                </a:solidFill>
                <a:latin typeface="Arial"/>
                <a:ea typeface="Arial"/>
                <a:cs typeface="Arial"/>
                <a:sym typeface="Arial"/>
              </a:rPr>
              <a:t>G</a:t>
            </a:r>
            <a:r>
              <a:rPr lang="en-US" sz="2400">
                <a:solidFill>
                  <a:schemeClr val="accent1"/>
                </a:solidFill>
                <a:latin typeface="Arial"/>
                <a:ea typeface="Arial"/>
                <a:cs typeface="Arial"/>
                <a:sym typeface="Arial"/>
              </a:rPr>
              <a:t>° = −</a:t>
            </a:r>
            <a:r>
              <a:rPr i="1" lang="en-US" sz="2400">
                <a:solidFill>
                  <a:schemeClr val="accent1"/>
                </a:solidFill>
                <a:latin typeface="Arial"/>
                <a:ea typeface="Arial"/>
                <a:cs typeface="Arial"/>
                <a:sym typeface="Arial"/>
              </a:rPr>
              <a:t>RT</a:t>
            </a:r>
            <a:r>
              <a:rPr lang="en-US" sz="2400">
                <a:solidFill>
                  <a:schemeClr val="accent1"/>
                </a:solidFill>
                <a:latin typeface="Arial"/>
                <a:ea typeface="Arial"/>
                <a:cs typeface="Arial"/>
                <a:sym typeface="Arial"/>
              </a:rPr>
              <a:t> ln</a:t>
            </a:r>
            <a:r>
              <a:rPr i="1" lang="en-US" sz="2400">
                <a:solidFill>
                  <a:schemeClr val="accent1"/>
                </a:solidFill>
                <a:latin typeface="Arial"/>
                <a:ea typeface="Arial"/>
                <a:cs typeface="Arial"/>
                <a:sym typeface="Arial"/>
              </a:rPr>
              <a:t>K = -8.314(298)ln(45) = </a:t>
            </a:r>
            <a:r>
              <a:rPr i="1" lang="en-US" sz="2400">
                <a:solidFill>
                  <a:srgbClr val="FF0000"/>
                </a:solidFill>
                <a:latin typeface="Arial"/>
                <a:ea typeface="Arial"/>
                <a:cs typeface="Arial"/>
                <a:sym typeface="Arial"/>
              </a:rPr>
              <a:t>-9.43KJ/mol</a:t>
            </a:r>
            <a:endParaRPr sz="2400">
              <a:solidFill>
                <a:srgbClr val="FF0000"/>
              </a:solidFill>
              <a:latin typeface="Arial"/>
              <a:ea typeface="Arial"/>
              <a:cs typeface="Arial"/>
              <a:sym typeface="Arial"/>
            </a:endParaRPr>
          </a:p>
        </p:txBody>
      </p:sp>
      <p:sp>
        <p:nvSpPr>
          <p:cNvPr id="276" name="Google Shape;276;p62"/>
          <p:cNvSpPr txBox="1"/>
          <p:nvPr/>
        </p:nvSpPr>
        <p:spPr>
          <a:xfrm>
            <a:off x="1524000" y="4106862"/>
            <a:ext cx="548640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1"/>
              </a:buClr>
              <a:buSzPts val="2400"/>
              <a:buFont typeface="Noto Sans Symbols"/>
              <a:buNone/>
            </a:pPr>
            <a:r>
              <a:rPr lang="en-US" sz="2400">
                <a:solidFill>
                  <a:schemeClr val="accent1"/>
                </a:solidFill>
                <a:latin typeface="Noto Sans Symbols"/>
                <a:ea typeface="Noto Sans Symbols"/>
                <a:cs typeface="Noto Sans Symbols"/>
                <a:sym typeface="Noto Sans Symbols"/>
              </a:rPr>
              <a:t>Δ</a:t>
            </a:r>
            <a:r>
              <a:rPr i="1" lang="en-US" sz="2400">
                <a:solidFill>
                  <a:schemeClr val="accent1"/>
                </a:solidFill>
                <a:latin typeface="Arial"/>
                <a:ea typeface="Arial"/>
                <a:cs typeface="Arial"/>
                <a:sym typeface="Arial"/>
              </a:rPr>
              <a:t>G</a:t>
            </a:r>
            <a:r>
              <a:rPr lang="en-US" sz="2400">
                <a:solidFill>
                  <a:schemeClr val="accent1"/>
                </a:solidFill>
                <a:latin typeface="Arial"/>
                <a:ea typeface="Arial"/>
                <a:cs typeface="Arial"/>
                <a:sym typeface="Arial"/>
              </a:rPr>
              <a:t> = </a:t>
            </a:r>
            <a:r>
              <a:rPr lang="en-US" sz="2400">
                <a:solidFill>
                  <a:schemeClr val="accent1"/>
                </a:solidFill>
                <a:latin typeface="Noto Sans Symbols"/>
                <a:ea typeface="Noto Sans Symbols"/>
                <a:cs typeface="Noto Sans Symbols"/>
                <a:sym typeface="Noto Sans Symbols"/>
              </a:rPr>
              <a:t>Δ</a:t>
            </a:r>
            <a:r>
              <a:rPr i="1" lang="en-US" sz="2400">
                <a:solidFill>
                  <a:schemeClr val="accent1"/>
                </a:solidFill>
                <a:latin typeface="Arial"/>
                <a:ea typeface="Arial"/>
                <a:cs typeface="Arial"/>
                <a:sym typeface="Arial"/>
              </a:rPr>
              <a:t>G</a:t>
            </a:r>
            <a:r>
              <a:rPr lang="en-US" sz="2400">
                <a:solidFill>
                  <a:schemeClr val="accent1"/>
                </a:solidFill>
                <a:latin typeface="Arial"/>
                <a:ea typeface="Arial"/>
                <a:cs typeface="Arial"/>
                <a:sym typeface="Arial"/>
              </a:rPr>
              <a:t>° + </a:t>
            </a:r>
            <a:r>
              <a:rPr i="1" lang="en-US" sz="2400">
                <a:solidFill>
                  <a:schemeClr val="accent1"/>
                </a:solidFill>
                <a:latin typeface="Arial"/>
                <a:ea typeface="Arial"/>
                <a:cs typeface="Arial"/>
                <a:sym typeface="Arial"/>
              </a:rPr>
              <a:t>RT </a:t>
            </a:r>
            <a:r>
              <a:rPr lang="en-US" sz="2400">
                <a:solidFill>
                  <a:schemeClr val="accent1"/>
                </a:solidFill>
                <a:latin typeface="Arial"/>
                <a:ea typeface="Arial"/>
                <a:cs typeface="Arial"/>
                <a:sym typeface="Arial"/>
              </a:rPr>
              <a:t>ln</a:t>
            </a:r>
            <a:r>
              <a:rPr i="1" lang="en-US" sz="2400">
                <a:solidFill>
                  <a:schemeClr val="accent1"/>
                </a:solidFill>
                <a:latin typeface="Arial"/>
                <a:ea typeface="Arial"/>
                <a:cs typeface="Arial"/>
                <a:sym typeface="Arial"/>
              </a:rPr>
              <a:t>Q </a:t>
            </a:r>
            <a:endParaRPr/>
          </a:p>
          <a:p>
            <a:pPr indent="0" lvl="0" marL="0" marR="0" rtl="0" algn="l">
              <a:spcBef>
                <a:spcPts val="0"/>
              </a:spcBef>
              <a:spcAft>
                <a:spcPts val="0"/>
              </a:spcAft>
              <a:buClr>
                <a:schemeClr val="accent1"/>
              </a:buClr>
              <a:buSzPts val="2400"/>
              <a:buFont typeface="Noto Sans Symbols"/>
              <a:buNone/>
            </a:pPr>
            <a:r>
              <a:rPr i="1" lang="en-US" sz="2400">
                <a:solidFill>
                  <a:schemeClr val="accent1"/>
                </a:solidFill>
                <a:latin typeface="Arial"/>
                <a:ea typeface="Arial"/>
                <a:cs typeface="Arial"/>
                <a:sym typeface="Arial"/>
              </a:rPr>
              <a:t>      = -9430 + 8.314(298)ln(35) </a:t>
            </a:r>
            <a:endParaRPr/>
          </a:p>
          <a:p>
            <a:pPr indent="0" lvl="0" marL="0" marR="0" rtl="0" algn="l">
              <a:spcBef>
                <a:spcPts val="0"/>
              </a:spcBef>
              <a:spcAft>
                <a:spcPts val="0"/>
              </a:spcAft>
              <a:buClr>
                <a:schemeClr val="accent1"/>
              </a:buClr>
              <a:buSzPts val="2400"/>
              <a:buFont typeface="Noto Sans Symbols"/>
              <a:buNone/>
            </a:pPr>
            <a:r>
              <a:rPr i="1" lang="en-US" sz="2400">
                <a:solidFill>
                  <a:schemeClr val="accent1"/>
                </a:solidFill>
                <a:latin typeface="Arial"/>
                <a:ea typeface="Arial"/>
                <a:cs typeface="Arial"/>
                <a:sym typeface="Arial"/>
              </a:rPr>
              <a:t>      = </a:t>
            </a:r>
            <a:r>
              <a:rPr i="1" lang="en-US" sz="2400">
                <a:solidFill>
                  <a:srgbClr val="FF0000"/>
                </a:solidFill>
                <a:latin typeface="Arial"/>
                <a:ea typeface="Arial"/>
                <a:cs typeface="Arial"/>
                <a:sym typeface="Arial"/>
              </a:rPr>
              <a:t>-620KJ/mol</a:t>
            </a:r>
            <a:endParaRPr i="1" sz="2400">
              <a:solidFill>
                <a:srgbClr val="FF0000"/>
              </a:solidFill>
              <a:latin typeface="Arial"/>
              <a:ea typeface="Arial"/>
              <a:cs typeface="Arial"/>
              <a:sym typeface="Arial"/>
            </a:endParaRPr>
          </a:p>
          <a:p>
            <a:pPr indent="0" lvl="0" marL="0" marR="0" rtl="0" algn="l">
              <a:spcBef>
                <a:spcPts val="0"/>
              </a:spcBef>
              <a:spcAft>
                <a:spcPts val="0"/>
              </a:spcAft>
              <a:buClr>
                <a:schemeClr val="dk1"/>
              </a:buClr>
              <a:buSzPts val="2000"/>
              <a:buFont typeface="Noto Sans Symbols"/>
              <a:buNone/>
            </a:pPr>
            <a:r>
              <a:t/>
            </a:r>
            <a:endParaRPr sz="2000">
              <a:solidFill>
                <a:schemeClr val="accent1"/>
              </a:solidFill>
              <a:latin typeface="Arial"/>
              <a:ea typeface="Arial"/>
              <a:cs typeface="Arial"/>
              <a:sym typeface="Arial"/>
            </a:endParaRPr>
          </a:p>
        </p:txBody>
      </p:sp>
      <p:sp>
        <p:nvSpPr>
          <p:cNvPr id="277" name="Google Shape;277;p62"/>
          <p:cNvSpPr txBox="1"/>
          <p:nvPr/>
        </p:nvSpPr>
        <p:spPr>
          <a:xfrm>
            <a:off x="7239000" y="3825809"/>
            <a:ext cx="3429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B050"/>
              </a:buClr>
              <a:buSzPts val="2400"/>
              <a:buFont typeface="Noto Sans Symbols"/>
              <a:buNone/>
            </a:pPr>
            <a:r>
              <a:rPr lang="en-US" sz="2400">
                <a:solidFill>
                  <a:srgbClr val="00B050"/>
                </a:solidFill>
                <a:latin typeface="Arial"/>
                <a:ea typeface="Arial"/>
                <a:cs typeface="Arial"/>
                <a:sym typeface="Arial"/>
              </a:rPr>
              <a:t>G is negative, which is spontaneous and favors the forward direction.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63"/>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One last thing…</a:t>
            </a:r>
            <a:endParaRPr/>
          </a:p>
        </p:txBody>
      </p:sp>
      <p:sp>
        <p:nvSpPr>
          <p:cNvPr id="283" name="Google Shape;283;p63"/>
          <p:cNvSpPr txBox="1"/>
          <p:nvPr>
            <p:ph idx="1" type="body"/>
          </p:nvPr>
        </p:nvSpPr>
        <p:spPr>
          <a:xfrm>
            <a:off x="979714" y="1600200"/>
            <a:ext cx="10678886" cy="449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Both Gibbs Free Energy and Entropy can be calculated using Hess’s law like Enthalpy.</a:t>
            </a:r>
            <a:endParaRPr/>
          </a:p>
        </p:txBody>
      </p:sp>
      <p:pic>
        <p:nvPicPr>
          <p:cNvPr id="284" name="Google Shape;284;p63"/>
          <p:cNvPicPr preferRelativeResize="0"/>
          <p:nvPr/>
        </p:nvPicPr>
        <p:blipFill rotWithShape="1">
          <a:blip r:embed="rId3">
            <a:alphaModFix/>
          </a:blip>
          <a:srcRect b="17707" l="0" r="0" t="26042"/>
          <a:stretch/>
        </p:blipFill>
        <p:spPr>
          <a:xfrm>
            <a:off x="4536924" y="2345871"/>
            <a:ext cx="7121676" cy="3004457"/>
          </a:xfrm>
          <a:prstGeom prst="rect">
            <a:avLst/>
          </a:prstGeom>
          <a:noFill/>
          <a:ln>
            <a:noFill/>
          </a:ln>
        </p:spPr>
      </p:pic>
      <p:pic>
        <p:nvPicPr>
          <p:cNvPr descr="Image result for diramond graphite" id="285" name="Google Shape;285;p63"/>
          <p:cNvPicPr preferRelativeResize="0"/>
          <p:nvPr/>
        </p:nvPicPr>
        <p:blipFill rotWithShape="1">
          <a:blip r:embed="rId4">
            <a:alphaModFix/>
          </a:blip>
          <a:srcRect b="0" l="0" r="0" t="0"/>
          <a:stretch/>
        </p:blipFill>
        <p:spPr>
          <a:xfrm>
            <a:off x="139247" y="2300286"/>
            <a:ext cx="4733925" cy="3095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64"/>
          <p:cNvSpPr txBox="1"/>
          <p:nvPr>
            <p:ph type="title"/>
          </p:nvPr>
        </p:nvSpPr>
        <p:spPr>
          <a:xfrm>
            <a:off x="2362200" y="228600"/>
            <a:ext cx="749935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5400"/>
              <a:buFont typeface="Calibri"/>
              <a:buNone/>
            </a:pPr>
            <a:r>
              <a:rPr lang="en-US" sz="5400">
                <a:solidFill>
                  <a:schemeClr val="accent1"/>
                </a:solidFill>
              </a:rPr>
              <a:t>YOU MUST BE ABLE TO:</a:t>
            </a:r>
            <a:endParaRPr/>
          </a:p>
        </p:txBody>
      </p:sp>
      <p:sp>
        <p:nvSpPr>
          <p:cNvPr id="291" name="Google Shape;291;p64"/>
          <p:cNvSpPr txBox="1"/>
          <p:nvPr>
            <p:ph idx="1" type="body"/>
          </p:nvPr>
        </p:nvSpPr>
        <p:spPr>
          <a:xfrm>
            <a:off x="867103" y="1447800"/>
            <a:ext cx="9412014" cy="48006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400"/>
              <a:buChar char="•"/>
            </a:pPr>
            <a:r>
              <a:rPr lang="en-US"/>
              <a:t>Describe what Gibbs Free Energy is, how it is measured, and compare samples.</a:t>
            </a:r>
            <a:endParaRPr/>
          </a:p>
          <a:p>
            <a:pPr indent="-457200" lvl="0" marL="457200" rtl="0" algn="l">
              <a:lnSpc>
                <a:spcPct val="90000"/>
              </a:lnSpc>
              <a:spcBef>
                <a:spcPts val="1000"/>
              </a:spcBef>
              <a:spcAft>
                <a:spcPts val="0"/>
              </a:spcAft>
              <a:buClr>
                <a:schemeClr val="dk1"/>
              </a:buClr>
              <a:buSzPts val="2400"/>
              <a:buChar char="•"/>
            </a:pPr>
            <a:r>
              <a:rPr lang="en-US"/>
              <a:t>Calculate </a:t>
            </a:r>
            <a:r>
              <a:rPr lang="en-US">
                <a:latin typeface="Arial"/>
                <a:ea typeface="Arial"/>
                <a:cs typeface="Arial"/>
                <a:sym typeface="Arial"/>
              </a:rPr>
              <a:t>ΔG</a:t>
            </a:r>
            <a:r>
              <a:rPr baseline="-25000" lang="en-US"/>
              <a:t>rxn</a:t>
            </a:r>
            <a:r>
              <a:rPr lang="en-US"/>
              <a:t> using </a:t>
            </a:r>
            <a:r>
              <a:rPr lang="en-US">
                <a:latin typeface="Arial"/>
                <a:ea typeface="Arial"/>
                <a:cs typeface="Arial"/>
                <a:sym typeface="Arial"/>
              </a:rPr>
              <a:t>ΔG</a:t>
            </a:r>
            <a:r>
              <a:rPr baseline="-25000" lang="en-US"/>
              <a:t>f</a:t>
            </a:r>
            <a:endParaRPr/>
          </a:p>
          <a:p>
            <a:pPr indent="-457200" lvl="0" marL="457200" rtl="0" algn="l">
              <a:lnSpc>
                <a:spcPct val="90000"/>
              </a:lnSpc>
              <a:spcBef>
                <a:spcPts val="1000"/>
              </a:spcBef>
              <a:spcAft>
                <a:spcPts val="0"/>
              </a:spcAft>
              <a:buClr>
                <a:schemeClr val="dk1"/>
              </a:buClr>
              <a:buSzPts val="2400"/>
              <a:buChar char="•"/>
            </a:pPr>
            <a:r>
              <a:rPr lang="en-US"/>
              <a:t>Calculate </a:t>
            </a:r>
            <a:r>
              <a:rPr lang="en-US">
                <a:latin typeface="Arial"/>
                <a:ea typeface="Arial"/>
                <a:cs typeface="Arial"/>
                <a:sym typeface="Arial"/>
              </a:rPr>
              <a:t>Δ</a:t>
            </a:r>
            <a:r>
              <a:rPr lang="en-US"/>
              <a:t>G</a:t>
            </a:r>
            <a:r>
              <a:rPr baseline="-25000" lang="en-US"/>
              <a:t>rxn</a:t>
            </a:r>
            <a:r>
              <a:rPr lang="en-US"/>
              <a:t> using Hess’ Law</a:t>
            </a:r>
            <a:endParaRPr/>
          </a:p>
          <a:p>
            <a:pPr indent="-457200" lvl="0" marL="457200" rtl="0" algn="l">
              <a:lnSpc>
                <a:spcPct val="90000"/>
              </a:lnSpc>
              <a:spcBef>
                <a:spcPts val="1000"/>
              </a:spcBef>
              <a:spcAft>
                <a:spcPts val="0"/>
              </a:spcAft>
              <a:buClr>
                <a:schemeClr val="dk1"/>
              </a:buClr>
              <a:buSzPts val="2400"/>
              <a:buChar char="•"/>
            </a:pPr>
            <a:r>
              <a:rPr lang="en-US"/>
              <a:t>Calculate </a:t>
            </a:r>
            <a:r>
              <a:rPr lang="en-US">
                <a:latin typeface="Arial"/>
                <a:ea typeface="Arial"/>
                <a:cs typeface="Arial"/>
                <a:sym typeface="Arial"/>
              </a:rPr>
              <a:t>Δ</a:t>
            </a:r>
            <a:r>
              <a:rPr lang="en-US"/>
              <a:t>G</a:t>
            </a:r>
            <a:r>
              <a:rPr baseline="-25000" lang="en-US"/>
              <a:t>rxn</a:t>
            </a:r>
            <a:r>
              <a:rPr lang="en-US"/>
              <a:t> using </a:t>
            </a:r>
            <a:r>
              <a:rPr lang="en-US">
                <a:latin typeface="Arial"/>
                <a:ea typeface="Arial"/>
                <a:cs typeface="Arial"/>
                <a:sym typeface="Arial"/>
              </a:rPr>
              <a:t>Δ</a:t>
            </a:r>
            <a:r>
              <a:rPr lang="en-US"/>
              <a:t>G=</a:t>
            </a:r>
            <a:r>
              <a:rPr lang="en-US">
                <a:latin typeface="Arial"/>
                <a:ea typeface="Arial"/>
                <a:cs typeface="Arial"/>
                <a:sym typeface="Arial"/>
              </a:rPr>
              <a:t> Δ</a:t>
            </a:r>
            <a:r>
              <a:rPr lang="en-US"/>
              <a:t>H-T</a:t>
            </a:r>
            <a:r>
              <a:rPr lang="en-US">
                <a:latin typeface="Arial"/>
                <a:ea typeface="Arial"/>
                <a:cs typeface="Arial"/>
                <a:sym typeface="Arial"/>
              </a:rPr>
              <a:t>Δ</a:t>
            </a:r>
            <a:r>
              <a:rPr lang="en-US"/>
              <a:t>S</a:t>
            </a:r>
            <a:endParaRPr/>
          </a:p>
          <a:p>
            <a:pPr indent="-457200" lvl="0" marL="457200" rtl="0" algn="l">
              <a:lnSpc>
                <a:spcPct val="90000"/>
              </a:lnSpc>
              <a:spcBef>
                <a:spcPts val="1000"/>
              </a:spcBef>
              <a:spcAft>
                <a:spcPts val="0"/>
              </a:spcAft>
              <a:buClr>
                <a:schemeClr val="dk1"/>
              </a:buClr>
              <a:buSzPts val="2400"/>
              <a:buChar char="•"/>
            </a:pPr>
            <a:r>
              <a:rPr lang="en-US"/>
              <a:t>Calculate </a:t>
            </a:r>
            <a:r>
              <a:rPr lang="en-US">
                <a:latin typeface="Arial"/>
                <a:ea typeface="Arial"/>
                <a:cs typeface="Arial"/>
                <a:sym typeface="Arial"/>
              </a:rPr>
              <a:t>Δ</a:t>
            </a:r>
            <a:r>
              <a:rPr lang="en-US"/>
              <a:t>G</a:t>
            </a:r>
            <a:r>
              <a:rPr baseline="-25000" lang="en-US"/>
              <a:t>rxn</a:t>
            </a:r>
            <a:r>
              <a:rPr lang="en-US"/>
              <a:t> using </a:t>
            </a:r>
            <a:r>
              <a:rPr lang="en-US">
                <a:latin typeface="Noto Sans Symbols"/>
                <a:ea typeface="Noto Sans Symbols"/>
                <a:cs typeface="Noto Sans Symbols"/>
                <a:sym typeface="Noto Sans Symbols"/>
              </a:rPr>
              <a:t>Δ</a:t>
            </a:r>
            <a:r>
              <a:rPr i="1" lang="en-US"/>
              <a:t>G</a:t>
            </a:r>
            <a:r>
              <a:rPr lang="en-US"/>
              <a:t> = </a:t>
            </a:r>
            <a:r>
              <a:rPr lang="en-US">
                <a:latin typeface="Noto Sans Symbols"/>
                <a:ea typeface="Noto Sans Symbols"/>
                <a:cs typeface="Noto Sans Symbols"/>
                <a:sym typeface="Noto Sans Symbols"/>
              </a:rPr>
              <a:t>Δ</a:t>
            </a:r>
            <a:r>
              <a:rPr i="1" lang="en-US"/>
              <a:t>G</a:t>
            </a:r>
            <a:r>
              <a:rPr lang="en-US"/>
              <a:t>° + </a:t>
            </a:r>
            <a:r>
              <a:rPr i="1" lang="en-US"/>
              <a:t>RT </a:t>
            </a:r>
            <a:r>
              <a:rPr lang="en-US"/>
              <a:t>ln</a:t>
            </a:r>
            <a:r>
              <a:rPr i="1" lang="en-US"/>
              <a:t>Q</a:t>
            </a:r>
            <a:endParaRPr i="1"/>
          </a:p>
          <a:p>
            <a:pPr indent="-457200" lvl="0" marL="457200" rtl="0" algn="l">
              <a:lnSpc>
                <a:spcPct val="90000"/>
              </a:lnSpc>
              <a:spcBef>
                <a:spcPts val="1000"/>
              </a:spcBef>
              <a:spcAft>
                <a:spcPts val="0"/>
              </a:spcAft>
              <a:buClr>
                <a:schemeClr val="dk1"/>
              </a:buClr>
              <a:buSzPts val="2400"/>
              <a:buChar char="•"/>
            </a:pPr>
            <a:r>
              <a:rPr lang="en-US"/>
              <a:t>Calculate </a:t>
            </a:r>
            <a:r>
              <a:rPr lang="en-US">
                <a:latin typeface="Arial"/>
                <a:ea typeface="Arial"/>
                <a:cs typeface="Arial"/>
                <a:sym typeface="Arial"/>
              </a:rPr>
              <a:t>Δ</a:t>
            </a:r>
            <a:r>
              <a:rPr lang="en-US"/>
              <a:t>G</a:t>
            </a:r>
            <a:r>
              <a:rPr baseline="-25000" lang="en-US"/>
              <a:t>rxn</a:t>
            </a:r>
            <a:r>
              <a:rPr lang="en-US"/>
              <a:t> using </a:t>
            </a:r>
            <a:r>
              <a:rPr lang="en-US">
                <a:latin typeface="Noto Sans Symbols"/>
                <a:ea typeface="Noto Sans Symbols"/>
                <a:cs typeface="Noto Sans Symbols"/>
                <a:sym typeface="Noto Sans Symbols"/>
              </a:rPr>
              <a:t>Δ</a:t>
            </a:r>
            <a:r>
              <a:rPr i="1" lang="en-US"/>
              <a:t>G</a:t>
            </a:r>
            <a:r>
              <a:rPr lang="en-US"/>
              <a:t> = </a:t>
            </a:r>
            <a:r>
              <a:rPr lang="en-US">
                <a:latin typeface="Noto Sans Symbols"/>
                <a:ea typeface="Noto Sans Symbols"/>
                <a:cs typeface="Noto Sans Symbols"/>
                <a:sym typeface="Noto Sans Symbols"/>
              </a:rPr>
              <a:t>−</a:t>
            </a:r>
            <a:r>
              <a:rPr i="1" lang="en-US"/>
              <a:t>RT </a:t>
            </a:r>
            <a:r>
              <a:rPr lang="en-US"/>
              <a:t>ln</a:t>
            </a:r>
            <a:r>
              <a:rPr i="1" lang="en-US"/>
              <a:t>K</a:t>
            </a:r>
            <a:endParaRPr i="1"/>
          </a:p>
          <a:p>
            <a:pPr indent="0" lvl="0" marL="82550" rtl="0" algn="l">
              <a:lnSpc>
                <a:spcPct val="90000"/>
              </a:lnSpc>
              <a:spcBef>
                <a:spcPts val="1000"/>
              </a:spcBef>
              <a:spcAft>
                <a:spcPts val="0"/>
              </a:spcAft>
              <a:buClr>
                <a:schemeClr val="dk1"/>
              </a:buClr>
              <a:buSzPts val="2400"/>
              <a:buNone/>
            </a:pPr>
            <a:r>
              <a:t/>
            </a:r>
            <a:endParaRPr>
              <a:solidFill>
                <a:srgbClr val="002060"/>
              </a:solidFill>
            </a:endParaRPr>
          </a:p>
        </p:txBody>
      </p:sp>
      <p:pic>
        <p:nvPicPr>
          <p:cNvPr descr="Image result for check for understanding" id="292" name="Google Shape;292;p64"/>
          <p:cNvPicPr preferRelativeResize="0"/>
          <p:nvPr/>
        </p:nvPicPr>
        <p:blipFill rotWithShape="1">
          <a:blip r:embed="rId3">
            <a:alphaModFix/>
          </a:blip>
          <a:srcRect b="2286" l="0" r="50606" t="0"/>
          <a:stretch/>
        </p:blipFill>
        <p:spPr>
          <a:xfrm>
            <a:off x="7390928" y="2331721"/>
            <a:ext cx="3452871" cy="35961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9b2f24f1b5_0_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Electrochemistry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97" name="Google Shape;97;p39"/>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400"/>
              <a:buNone/>
            </a:pPr>
            <a:r>
              <a:rPr lang="en-US">
                <a:solidFill>
                  <a:schemeClr val="accent1"/>
                </a:solidFill>
              </a:rPr>
              <a:t>You should already be able to…</a:t>
            </a:r>
            <a:endParaRPr/>
          </a:p>
          <a:p>
            <a:pPr indent="-228600" lvl="1" marL="685800" rtl="0" algn="l">
              <a:lnSpc>
                <a:spcPct val="90000"/>
              </a:lnSpc>
              <a:spcBef>
                <a:spcPts val="500"/>
              </a:spcBef>
              <a:spcAft>
                <a:spcPts val="0"/>
              </a:spcAft>
              <a:buClr>
                <a:schemeClr val="dk1"/>
              </a:buClr>
              <a:buSzPts val="2400"/>
              <a:buChar char="•"/>
            </a:pPr>
            <a:r>
              <a:rPr lang="en-US"/>
              <a:t>   Define heat and energy</a:t>
            </a:r>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By the end of the video you should be able to…</a:t>
            </a:r>
            <a:endParaRPr/>
          </a:p>
          <a:p>
            <a:pPr indent="-457200" lvl="1" marL="914400" rtl="0" algn="l">
              <a:lnSpc>
                <a:spcPct val="90000"/>
              </a:lnSpc>
              <a:spcBef>
                <a:spcPts val="500"/>
              </a:spcBef>
              <a:spcAft>
                <a:spcPts val="0"/>
              </a:spcAft>
              <a:buClr>
                <a:schemeClr val="dk1"/>
              </a:buClr>
              <a:buSzPts val="2400"/>
              <a:buChar char="•"/>
            </a:pPr>
            <a:r>
              <a:rPr lang="en-US"/>
              <a:t>Describe what Entropy is, how it is measured, and compare samples.</a:t>
            </a:r>
            <a:endParaRPr/>
          </a:p>
          <a:p>
            <a:pPr indent="-457200" lvl="1" marL="914400" rtl="0" algn="l">
              <a:lnSpc>
                <a:spcPct val="90000"/>
              </a:lnSpc>
              <a:spcBef>
                <a:spcPts val="500"/>
              </a:spcBef>
              <a:spcAft>
                <a:spcPts val="0"/>
              </a:spcAft>
              <a:buClr>
                <a:schemeClr val="dk1"/>
              </a:buClr>
              <a:buSzPts val="2400"/>
              <a:buChar char="•"/>
            </a:pPr>
            <a:r>
              <a:rPr lang="en-US"/>
              <a:t>Calculate </a:t>
            </a:r>
            <a:r>
              <a:rPr lang="en-US">
                <a:latin typeface="Arial"/>
                <a:ea typeface="Arial"/>
                <a:cs typeface="Arial"/>
                <a:sym typeface="Arial"/>
              </a:rPr>
              <a:t>Δ</a:t>
            </a:r>
            <a:r>
              <a:rPr lang="en-US"/>
              <a:t>S</a:t>
            </a:r>
            <a:r>
              <a:rPr baseline="-25000" lang="en-US"/>
              <a:t>rxn</a:t>
            </a:r>
            <a:r>
              <a:rPr lang="en-US"/>
              <a:t> using </a:t>
            </a:r>
            <a:r>
              <a:rPr lang="en-US">
                <a:latin typeface="Arial"/>
                <a:ea typeface="Arial"/>
                <a:cs typeface="Arial"/>
                <a:sym typeface="Arial"/>
              </a:rPr>
              <a:t>Δ</a:t>
            </a:r>
            <a:r>
              <a:rPr lang="en-US"/>
              <a:t>S</a:t>
            </a:r>
            <a:r>
              <a:rPr baseline="-25000" lang="en-US"/>
              <a:t>f</a:t>
            </a:r>
            <a:endParaRPr/>
          </a:p>
          <a:p>
            <a:pPr indent="-457200" lvl="1" marL="914400" rtl="0" algn="l">
              <a:lnSpc>
                <a:spcPct val="90000"/>
              </a:lnSpc>
              <a:spcBef>
                <a:spcPts val="500"/>
              </a:spcBef>
              <a:spcAft>
                <a:spcPts val="0"/>
              </a:spcAft>
              <a:buClr>
                <a:schemeClr val="dk1"/>
              </a:buClr>
              <a:buSzPts val="2400"/>
              <a:buChar char="•"/>
            </a:pPr>
            <a:r>
              <a:rPr lang="en-US"/>
              <a:t>Calculate </a:t>
            </a:r>
            <a:r>
              <a:rPr lang="en-US">
                <a:latin typeface="Arial"/>
                <a:ea typeface="Arial"/>
                <a:cs typeface="Arial"/>
                <a:sym typeface="Arial"/>
              </a:rPr>
              <a:t>Δ</a:t>
            </a:r>
            <a:r>
              <a:rPr lang="en-US"/>
              <a:t>S</a:t>
            </a:r>
            <a:r>
              <a:rPr baseline="-25000" lang="en-US"/>
              <a:t>rxn</a:t>
            </a:r>
            <a:r>
              <a:rPr lang="en-US"/>
              <a:t> using Hess’ Law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9b2f24f1b5_0_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Redox Reactions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9b2f24f1b5_0_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310" name="Google Shape;310;g29b2f24f1b5_0_9"/>
          <p:cNvSpPr txBox="1"/>
          <p:nvPr>
            <p:ph idx="1" type="body"/>
          </p:nvPr>
        </p:nvSpPr>
        <p:spPr>
          <a:xfrm>
            <a:off x="2065565" y="1491344"/>
            <a:ext cx="8789100" cy="4526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342900" lvl="1" marL="845820" rtl="0" algn="l">
              <a:lnSpc>
                <a:spcPct val="90000"/>
              </a:lnSpc>
              <a:spcBef>
                <a:spcPts val="500"/>
              </a:spcBef>
              <a:spcAft>
                <a:spcPts val="0"/>
              </a:spcAft>
              <a:buClr>
                <a:schemeClr val="dk1"/>
              </a:buClr>
              <a:buSzPts val="2400"/>
              <a:buChar char="•"/>
            </a:pPr>
            <a:r>
              <a:rPr lang="en-US"/>
              <a:t> Identify redox reactions.</a:t>
            </a:r>
            <a:endParaRPr/>
          </a:p>
          <a:p>
            <a:pPr indent="-342900" lvl="1" marL="845820" rtl="0" algn="l">
              <a:lnSpc>
                <a:spcPct val="90000"/>
              </a:lnSpc>
              <a:spcBef>
                <a:spcPts val="500"/>
              </a:spcBef>
              <a:spcAft>
                <a:spcPts val="0"/>
              </a:spcAft>
              <a:buClr>
                <a:schemeClr val="dk1"/>
              </a:buClr>
              <a:buSzPts val="2400"/>
              <a:buChar char="•"/>
            </a:pPr>
            <a:r>
              <a:rPr lang="en-US"/>
              <a:t>Assign oxidation numbers for elements and compounds.</a:t>
            </a:r>
            <a:endParaRPr/>
          </a:p>
          <a:p>
            <a:pPr indent="-76200" lvl="1" marL="685800" rtl="0" algn="l">
              <a:lnSpc>
                <a:spcPct val="90000"/>
              </a:lnSpc>
              <a:spcBef>
                <a:spcPts val="500"/>
              </a:spcBef>
              <a:spcAft>
                <a:spcPts val="0"/>
              </a:spcAft>
              <a:buClr>
                <a:schemeClr val="dk1"/>
              </a:buClr>
              <a:buSzPts val="2400"/>
              <a:buNone/>
            </a:pPr>
            <a:r>
              <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342900" lvl="1" marL="845820" rtl="0" algn="l">
              <a:lnSpc>
                <a:spcPct val="90000"/>
              </a:lnSpc>
              <a:spcBef>
                <a:spcPts val="500"/>
              </a:spcBef>
              <a:spcAft>
                <a:spcPts val="0"/>
              </a:spcAft>
              <a:buClr>
                <a:schemeClr val="dk1"/>
              </a:buClr>
              <a:buSzPts val="2400"/>
              <a:buChar char="•"/>
            </a:pPr>
            <a:r>
              <a:rPr lang="en-US"/>
              <a:t> Identify which species are oxidizing and which species are  reducing; as well as oxidizing and reducing agents.</a:t>
            </a:r>
            <a:endParaRPr/>
          </a:p>
          <a:p>
            <a:pPr indent="-342900" lvl="1" marL="845820" rtl="0" algn="l">
              <a:lnSpc>
                <a:spcPct val="90000"/>
              </a:lnSpc>
              <a:spcBef>
                <a:spcPts val="500"/>
              </a:spcBef>
              <a:spcAft>
                <a:spcPts val="0"/>
              </a:spcAft>
              <a:buClr>
                <a:schemeClr val="dk1"/>
              </a:buClr>
              <a:buSzPts val="2400"/>
              <a:buChar char="•"/>
            </a:pPr>
            <a:r>
              <a:rPr lang="en-US"/>
              <a:t>Balance redox reactions in acidic and basic solutions.</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9b2f24f1b5_0_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Electrochemical Reactions</a:t>
            </a:r>
            <a:endParaRPr/>
          </a:p>
        </p:txBody>
      </p:sp>
      <p:sp>
        <p:nvSpPr>
          <p:cNvPr id="316" name="Google Shape;316;g29b2f24f1b5_0_15"/>
          <p:cNvSpPr txBox="1"/>
          <p:nvPr>
            <p:ph idx="1" type="body"/>
          </p:nvPr>
        </p:nvSpPr>
        <p:spPr>
          <a:xfrm>
            <a:off x="838200" y="1844565"/>
            <a:ext cx="4348800" cy="4080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Font typeface="Calibri"/>
              <a:buNone/>
            </a:pPr>
            <a:r>
              <a:rPr lang="en-US"/>
              <a:t>	In electrochemical reactions, electrons are transferred from one species to another.</a:t>
            </a:r>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dk1"/>
              </a:buClr>
              <a:buSzPts val="2400"/>
              <a:buNone/>
            </a:pPr>
            <a:r>
              <a:rPr lang="en-US"/>
              <a:t>	In order to keep track of what loses electrons and what gains them, we assign </a:t>
            </a:r>
            <a:r>
              <a:rPr lang="en-US">
                <a:solidFill>
                  <a:srgbClr val="FF0000"/>
                </a:solidFill>
              </a:rPr>
              <a:t>oxidation numbers</a:t>
            </a:r>
            <a:r>
              <a:rPr lang="en-US"/>
              <a:t>.</a:t>
            </a:r>
            <a:endParaRPr/>
          </a:p>
          <a:p>
            <a:pPr indent="-228600" lvl="0" marL="228600" rtl="0" algn="l">
              <a:lnSpc>
                <a:spcPct val="90000"/>
              </a:lnSpc>
              <a:spcBef>
                <a:spcPts val="1000"/>
              </a:spcBef>
              <a:spcAft>
                <a:spcPts val="0"/>
              </a:spcAft>
              <a:buClr>
                <a:schemeClr val="dk1"/>
              </a:buClr>
              <a:buSzPts val="2400"/>
              <a:buFont typeface="Calibri"/>
              <a:buNone/>
            </a:pPr>
            <a:r>
              <a:t/>
            </a:r>
            <a:endParaRPr/>
          </a:p>
        </p:txBody>
      </p:sp>
      <p:pic>
        <p:nvPicPr>
          <p:cNvPr id="317" name="Google Shape;317;g29b2f24f1b5_0_15"/>
          <p:cNvPicPr preferRelativeResize="0"/>
          <p:nvPr/>
        </p:nvPicPr>
        <p:blipFill rotWithShape="1">
          <a:blip r:embed="rId3">
            <a:alphaModFix/>
          </a:blip>
          <a:srcRect b="0" l="0" r="0" t="0"/>
          <a:stretch/>
        </p:blipFill>
        <p:spPr>
          <a:xfrm>
            <a:off x="6079577" y="1721726"/>
            <a:ext cx="4026120" cy="383356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g29b2f24f1b5_0_21"/>
          <p:cNvPicPr preferRelativeResize="0"/>
          <p:nvPr>
            <p:ph idx="1" type="body"/>
          </p:nvPr>
        </p:nvPicPr>
        <p:blipFill rotWithShape="1">
          <a:blip r:embed="rId3">
            <a:alphaModFix/>
          </a:blip>
          <a:srcRect b="0" l="0" r="0" t="0"/>
          <a:stretch/>
        </p:blipFill>
        <p:spPr>
          <a:xfrm>
            <a:off x="2434690" y="0"/>
            <a:ext cx="7481700" cy="6174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9b2f24f1b5_0_25"/>
          <p:cNvSpPr txBox="1"/>
          <p:nvPr>
            <p:ph type="title"/>
          </p:nvPr>
        </p:nvSpPr>
        <p:spPr>
          <a:xfrm>
            <a:off x="0" y="228600"/>
            <a:ext cx="12192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Oxidation and Reduction</a:t>
            </a:r>
            <a:endParaRPr/>
          </a:p>
        </p:txBody>
      </p:sp>
      <p:pic>
        <p:nvPicPr>
          <p:cNvPr descr="20_01-01UN" id="328" name="Google Shape;328;g29b2f24f1b5_0_25"/>
          <p:cNvPicPr preferRelativeResize="0"/>
          <p:nvPr>
            <p:ph idx="1" type="body"/>
          </p:nvPr>
        </p:nvPicPr>
        <p:blipFill rotWithShape="1">
          <a:blip r:embed="rId3">
            <a:alphaModFix/>
          </a:blip>
          <a:srcRect b="11221" l="0" r="0" t="0"/>
          <a:stretch/>
        </p:blipFill>
        <p:spPr>
          <a:xfrm>
            <a:off x="2209800" y="1295400"/>
            <a:ext cx="7772400" cy="1746300"/>
          </a:xfrm>
          <a:prstGeom prst="rect">
            <a:avLst/>
          </a:prstGeom>
          <a:noFill/>
          <a:ln>
            <a:noFill/>
          </a:ln>
        </p:spPr>
      </p:pic>
      <p:sp>
        <p:nvSpPr>
          <p:cNvPr id="329" name="Google Shape;329;g29b2f24f1b5_0_25"/>
          <p:cNvSpPr txBox="1"/>
          <p:nvPr>
            <p:ph idx="2" type="body"/>
          </p:nvPr>
        </p:nvSpPr>
        <p:spPr>
          <a:xfrm>
            <a:off x="1466194" y="3302876"/>
            <a:ext cx="10231800" cy="2895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 species is</a:t>
            </a:r>
            <a:r>
              <a:rPr lang="en-US">
                <a:solidFill>
                  <a:srgbClr val="FF0000"/>
                </a:solidFill>
              </a:rPr>
              <a:t> oxidized </a:t>
            </a:r>
            <a:r>
              <a:rPr lang="en-US"/>
              <a:t>when it loses electrons.</a:t>
            </a:r>
            <a:endParaRPr/>
          </a:p>
          <a:p>
            <a:pPr indent="-228600" lvl="1" marL="685800" rtl="0" algn="l">
              <a:lnSpc>
                <a:spcPct val="90000"/>
              </a:lnSpc>
              <a:spcBef>
                <a:spcPts val="500"/>
              </a:spcBef>
              <a:spcAft>
                <a:spcPts val="0"/>
              </a:spcAft>
              <a:buClr>
                <a:schemeClr val="dk1"/>
              </a:buClr>
              <a:buSzPts val="2400"/>
              <a:buChar char="•"/>
            </a:pPr>
            <a:r>
              <a:rPr lang="en-US"/>
              <a:t>Here, zinc loses two electrons to go from neutral zinc metal to the Zn</a:t>
            </a:r>
            <a:r>
              <a:rPr baseline="30000" lang="en-US"/>
              <a:t>2+</a:t>
            </a:r>
            <a:r>
              <a:rPr lang="en-US"/>
              <a:t> ion.</a:t>
            </a:r>
            <a:endParaRPr/>
          </a:p>
          <a:p>
            <a:pPr indent="0" lvl="0" marL="0" rtl="0" algn="l">
              <a:lnSpc>
                <a:spcPct val="90000"/>
              </a:lnSpc>
              <a:spcBef>
                <a:spcPts val="1000"/>
              </a:spcBef>
              <a:spcAft>
                <a:spcPts val="0"/>
              </a:spcAft>
              <a:buClr>
                <a:schemeClr val="dk1"/>
              </a:buClr>
              <a:buSzPts val="2400"/>
              <a:buNone/>
            </a:pPr>
            <a:r>
              <a:rPr lang="en-US"/>
              <a:t>A species is </a:t>
            </a:r>
            <a:r>
              <a:rPr lang="en-US">
                <a:solidFill>
                  <a:srgbClr val="00B0F0"/>
                </a:solidFill>
              </a:rPr>
              <a:t>reduced</a:t>
            </a:r>
            <a:r>
              <a:rPr lang="en-US"/>
              <a:t> when it gains electrons.</a:t>
            </a:r>
            <a:endParaRPr/>
          </a:p>
          <a:p>
            <a:pPr indent="-228600" lvl="1" marL="685800" rtl="0" algn="l">
              <a:lnSpc>
                <a:spcPct val="90000"/>
              </a:lnSpc>
              <a:spcBef>
                <a:spcPts val="500"/>
              </a:spcBef>
              <a:spcAft>
                <a:spcPts val="0"/>
              </a:spcAft>
              <a:buClr>
                <a:schemeClr val="dk1"/>
              </a:buClr>
              <a:buSzPts val="2400"/>
              <a:buChar char="•"/>
            </a:pPr>
            <a:r>
              <a:rPr lang="en-US"/>
              <a:t>Here, each of the H</a:t>
            </a:r>
            <a:r>
              <a:rPr baseline="30000" lang="en-US"/>
              <a:t>+</a:t>
            </a:r>
            <a:r>
              <a:rPr lang="en-US"/>
              <a:t> gains an electron and they combine to form H</a:t>
            </a:r>
            <a:r>
              <a:rPr baseline="-25000" lang="en-US"/>
              <a:t>2</a:t>
            </a:r>
            <a:r>
              <a:rPr lang="en-US"/>
              <a:t>.</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9b2f24f1b5_0_31"/>
          <p:cNvSpPr txBox="1"/>
          <p:nvPr>
            <p:ph type="title"/>
          </p:nvPr>
        </p:nvSpPr>
        <p:spPr>
          <a:xfrm>
            <a:off x="0" y="228600"/>
            <a:ext cx="12192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Oxidation and Reduction</a:t>
            </a:r>
            <a:endParaRPr/>
          </a:p>
        </p:txBody>
      </p:sp>
      <p:pic>
        <p:nvPicPr>
          <p:cNvPr descr="20_01-01UN" id="335" name="Google Shape;335;g29b2f24f1b5_0_31"/>
          <p:cNvPicPr preferRelativeResize="0"/>
          <p:nvPr>
            <p:ph idx="1" type="body"/>
          </p:nvPr>
        </p:nvPicPr>
        <p:blipFill rotWithShape="1">
          <a:blip r:embed="rId3">
            <a:alphaModFix/>
          </a:blip>
          <a:srcRect b="11221" l="0" r="0" t="0"/>
          <a:stretch/>
        </p:blipFill>
        <p:spPr>
          <a:xfrm>
            <a:off x="2286000" y="1295400"/>
            <a:ext cx="7772400" cy="1746300"/>
          </a:xfrm>
          <a:prstGeom prst="rect">
            <a:avLst/>
          </a:prstGeom>
          <a:noFill/>
          <a:ln>
            <a:noFill/>
          </a:ln>
        </p:spPr>
      </p:pic>
      <p:sp>
        <p:nvSpPr>
          <p:cNvPr id="336" name="Google Shape;336;g29b2f24f1b5_0_31"/>
          <p:cNvSpPr txBox="1"/>
          <p:nvPr>
            <p:ph idx="2" type="body"/>
          </p:nvPr>
        </p:nvSpPr>
        <p:spPr>
          <a:xfrm>
            <a:off x="2096814" y="3505200"/>
            <a:ext cx="8190300" cy="2743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What is reduced is the </a:t>
            </a:r>
            <a:r>
              <a:rPr lang="en-US">
                <a:solidFill>
                  <a:srgbClr val="00B0F0"/>
                </a:solidFill>
              </a:rPr>
              <a:t>oxidizing agent.</a:t>
            </a:r>
            <a:endParaRPr/>
          </a:p>
          <a:p>
            <a:pPr indent="-228600" lvl="1" marL="685800" rtl="0" algn="l">
              <a:lnSpc>
                <a:spcPct val="90000"/>
              </a:lnSpc>
              <a:spcBef>
                <a:spcPts val="500"/>
              </a:spcBef>
              <a:spcAft>
                <a:spcPts val="0"/>
              </a:spcAft>
              <a:buClr>
                <a:schemeClr val="dk1"/>
              </a:buClr>
              <a:buSzPts val="2400"/>
              <a:buChar char="•"/>
            </a:pPr>
            <a:r>
              <a:rPr lang="en-US"/>
              <a:t>H</a:t>
            </a:r>
            <a:r>
              <a:rPr baseline="30000" lang="en-US"/>
              <a:t>+</a:t>
            </a:r>
            <a:r>
              <a:rPr lang="en-US"/>
              <a:t> oxidizes Zn by taking electrons from it.</a:t>
            </a:r>
            <a:endParaRPr/>
          </a:p>
          <a:p>
            <a:pPr indent="0" lvl="0" marL="0" rtl="0" algn="l">
              <a:lnSpc>
                <a:spcPct val="90000"/>
              </a:lnSpc>
              <a:spcBef>
                <a:spcPts val="1000"/>
              </a:spcBef>
              <a:spcAft>
                <a:spcPts val="0"/>
              </a:spcAft>
              <a:buClr>
                <a:schemeClr val="dk1"/>
              </a:buClr>
              <a:buSzPts val="2400"/>
              <a:buNone/>
            </a:pPr>
            <a:r>
              <a:rPr lang="en-US"/>
              <a:t>What is oxidized is the </a:t>
            </a:r>
            <a:r>
              <a:rPr lang="en-US">
                <a:solidFill>
                  <a:srgbClr val="FF0000"/>
                </a:solidFill>
              </a:rPr>
              <a:t>reducing agent</a:t>
            </a:r>
            <a:r>
              <a:rPr lang="en-US"/>
              <a:t>.</a:t>
            </a:r>
            <a:endParaRPr/>
          </a:p>
          <a:p>
            <a:pPr indent="-228600" lvl="1" marL="685800" rtl="0" algn="l">
              <a:lnSpc>
                <a:spcPct val="90000"/>
              </a:lnSpc>
              <a:spcBef>
                <a:spcPts val="500"/>
              </a:spcBef>
              <a:spcAft>
                <a:spcPts val="0"/>
              </a:spcAft>
              <a:buClr>
                <a:schemeClr val="dk1"/>
              </a:buClr>
              <a:buSzPts val="2400"/>
              <a:buChar char="•"/>
            </a:pPr>
            <a:r>
              <a:rPr lang="en-US"/>
              <a:t>Zn reduces H</a:t>
            </a:r>
            <a:r>
              <a:rPr baseline="30000" lang="en-US"/>
              <a:t>+</a:t>
            </a:r>
            <a:r>
              <a:rPr lang="en-US"/>
              <a:t> by giving it electrons.</a:t>
            </a:r>
            <a:endParaRPr>
              <a:solidFill>
                <a:srgbClr val="00197D"/>
              </a:solidFill>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9b2f24f1b5_0_37"/>
          <p:cNvSpPr txBox="1"/>
          <p:nvPr>
            <p:ph type="title"/>
          </p:nvPr>
        </p:nvSpPr>
        <p:spPr>
          <a:xfrm>
            <a:off x="1587063" y="225973"/>
            <a:ext cx="9144000" cy="137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Balancing Oxidation-Reduction Equations like:    MnO</a:t>
            </a:r>
            <a:r>
              <a:rPr baseline="-25000" lang="en-US"/>
              <a:t>4</a:t>
            </a:r>
            <a:r>
              <a:rPr baseline="30000" lang="en-US"/>
              <a:t>−</a:t>
            </a:r>
            <a:r>
              <a:rPr lang="en-US"/>
              <a:t>+ C</a:t>
            </a:r>
            <a:r>
              <a:rPr baseline="-25000" lang="en-US"/>
              <a:t>2</a:t>
            </a:r>
            <a:r>
              <a:rPr lang="en-US"/>
              <a:t>O</a:t>
            </a:r>
            <a:r>
              <a:rPr baseline="-25000" lang="en-US"/>
              <a:t>4</a:t>
            </a:r>
            <a:r>
              <a:rPr baseline="30000" lang="en-US"/>
              <a:t>2−</a:t>
            </a:r>
            <a:r>
              <a:rPr lang="en-US"/>
              <a:t>⎯→ Mn</a:t>
            </a:r>
            <a:r>
              <a:rPr baseline="30000" lang="en-US"/>
              <a:t>2+</a:t>
            </a:r>
            <a:r>
              <a:rPr lang="en-US"/>
              <a:t> + CO</a:t>
            </a:r>
            <a:r>
              <a:rPr baseline="-25000" lang="en-US"/>
              <a:t>2</a:t>
            </a:r>
            <a:r>
              <a:rPr lang="en-US" sz="3600"/>
              <a:t>(</a:t>
            </a:r>
            <a:r>
              <a:rPr i="1" lang="en-US" sz="3600"/>
              <a:t>aq</a:t>
            </a:r>
            <a:r>
              <a:rPr lang="en-US" sz="3600"/>
              <a:t>)</a:t>
            </a:r>
            <a:br>
              <a:rPr lang="en-US"/>
            </a:br>
            <a:endParaRPr/>
          </a:p>
        </p:txBody>
      </p:sp>
      <p:sp>
        <p:nvSpPr>
          <p:cNvPr id="342" name="Google Shape;342;g29b2f24f1b5_0_37"/>
          <p:cNvSpPr txBox="1"/>
          <p:nvPr>
            <p:ph idx="1" type="body"/>
          </p:nvPr>
        </p:nvSpPr>
        <p:spPr>
          <a:xfrm>
            <a:off x="1587063" y="1597573"/>
            <a:ext cx="5250000" cy="4156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Font typeface="Calibri"/>
              <a:buNone/>
            </a:pPr>
            <a:r>
              <a:rPr lang="en-US"/>
              <a:t>	The easiest way to balance the equation of an oxidation-reduction reaction is via the </a:t>
            </a:r>
            <a:r>
              <a:rPr lang="en-US">
                <a:solidFill>
                  <a:srgbClr val="FF0000"/>
                </a:solidFill>
              </a:rPr>
              <a:t>half-reaction method </a:t>
            </a:r>
            <a:r>
              <a:rPr lang="en-US"/>
              <a:t>or “</a:t>
            </a:r>
            <a:r>
              <a:rPr lang="en-US">
                <a:solidFill>
                  <a:srgbClr val="FF0000"/>
                </a:solidFill>
              </a:rPr>
              <a:t>ion exchange.”</a:t>
            </a:r>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dk1"/>
              </a:buClr>
              <a:buSzPts val="2400"/>
              <a:buFont typeface="Calibri"/>
              <a:buNone/>
            </a:pPr>
            <a:r>
              <a:rPr lang="en-US"/>
              <a:t>   This involves treating (on paper only) the oxidation and reduction as two separate processes, balancing these half reactions, and then combining them to attain the balanced equation for the overall reaction.</a:t>
            </a:r>
            <a:endParaRPr/>
          </a:p>
        </p:txBody>
      </p:sp>
      <p:pic>
        <p:nvPicPr>
          <p:cNvPr descr="Image result for oxidation numbers funny" id="343" name="Google Shape;343;g29b2f24f1b5_0_37"/>
          <p:cNvPicPr preferRelativeResize="0"/>
          <p:nvPr/>
        </p:nvPicPr>
        <p:blipFill rotWithShape="1">
          <a:blip r:embed="rId3">
            <a:alphaModFix/>
          </a:blip>
          <a:srcRect b="10714" l="0" r="0" t="0"/>
          <a:stretch/>
        </p:blipFill>
        <p:spPr>
          <a:xfrm>
            <a:off x="7454463" y="2048119"/>
            <a:ext cx="4085895" cy="298611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9b2f24f1b5_0_43"/>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Half-Reaction Method</a:t>
            </a:r>
            <a:endParaRPr/>
          </a:p>
        </p:txBody>
      </p:sp>
      <p:sp>
        <p:nvSpPr>
          <p:cNvPr id="349" name="Google Shape;349;g29b2f24f1b5_0_43"/>
          <p:cNvSpPr txBox="1"/>
          <p:nvPr>
            <p:ph idx="1" type="body"/>
          </p:nvPr>
        </p:nvSpPr>
        <p:spPr>
          <a:xfrm>
            <a:off x="3715407" y="1524000"/>
            <a:ext cx="8229600" cy="4898100"/>
          </a:xfrm>
          <a:prstGeom prst="rect">
            <a:avLst/>
          </a:prstGeom>
          <a:noFill/>
          <a:ln>
            <a:noFill/>
          </a:ln>
        </p:spPr>
        <p:txBody>
          <a:bodyPr anchorCtr="0" anchor="t" bIns="45700" lIns="91425" spcFirstLastPara="1" rIns="91425" wrap="square" tIns="45700">
            <a:normAutofit/>
          </a:bodyPr>
          <a:lstStyle/>
          <a:p>
            <a:pPr indent="-609600" lvl="0" marL="609600" rtl="0" algn="l">
              <a:lnSpc>
                <a:spcPct val="90000"/>
              </a:lnSpc>
              <a:spcBef>
                <a:spcPts val="0"/>
              </a:spcBef>
              <a:spcAft>
                <a:spcPts val="0"/>
              </a:spcAft>
              <a:buClr>
                <a:schemeClr val="dk1"/>
              </a:buClr>
              <a:buSzPts val="2400"/>
              <a:buFont typeface="Calibri"/>
              <a:buAutoNum type="arabicPeriod"/>
            </a:pPr>
            <a:r>
              <a:rPr lang="en-US"/>
              <a:t>Assign oxidation numbers to determine what is oxidized and what is reduced.</a:t>
            </a:r>
            <a:endParaRPr/>
          </a:p>
          <a:p>
            <a:pPr indent="-609600" lvl="0" marL="609600" rtl="0" algn="l">
              <a:lnSpc>
                <a:spcPct val="90000"/>
              </a:lnSpc>
              <a:spcBef>
                <a:spcPts val="1000"/>
              </a:spcBef>
              <a:spcAft>
                <a:spcPts val="0"/>
              </a:spcAft>
              <a:buClr>
                <a:schemeClr val="dk1"/>
              </a:buClr>
              <a:buSzPts val="2400"/>
              <a:buFont typeface="Calibri"/>
              <a:buAutoNum type="arabicPeriod"/>
            </a:pPr>
            <a:r>
              <a:rPr lang="en-US"/>
              <a:t>Write the oxidation and reduction half-reactions. (Use the whole compound)</a:t>
            </a:r>
            <a:endParaRPr/>
          </a:p>
          <a:p>
            <a:pPr indent="-609600" lvl="0" marL="609600" rtl="0" algn="l">
              <a:lnSpc>
                <a:spcPct val="90000"/>
              </a:lnSpc>
              <a:spcBef>
                <a:spcPts val="1000"/>
              </a:spcBef>
              <a:spcAft>
                <a:spcPts val="0"/>
              </a:spcAft>
              <a:buClr>
                <a:schemeClr val="dk1"/>
              </a:buClr>
              <a:buSzPts val="2400"/>
              <a:buFont typeface="Arial"/>
              <a:buAutoNum type="arabicPeriod"/>
            </a:pPr>
            <a:r>
              <a:rPr lang="en-US"/>
              <a:t>Balance each half-reaction.</a:t>
            </a:r>
            <a:endParaRPr/>
          </a:p>
          <a:p>
            <a:pPr indent="-533400" lvl="1" marL="990600" rtl="0" algn="l">
              <a:lnSpc>
                <a:spcPct val="90000"/>
              </a:lnSpc>
              <a:spcBef>
                <a:spcPts val="500"/>
              </a:spcBef>
              <a:spcAft>
                <a:spcPts val="0"/>
              </a:spcAft>
              <a:buClr>
                <a:schemeClr val="dk1"/>
              </a:buClr>
              <a:buSzPts val="2400"/>
              <a:buFont typeface="Arial"/>
              <a:buAutoNum type="alphaLcPeriod"/>
            </a:pPr>
            <a:r>
              <a:rPr lang="en-US"/>
              <a:t>Balance elements other than H and O.</a:t>
            </a:r>
            <a:endParaRPr/>
          </a:p>
          <a:p>
            <a:pPr indent="-533400" lvl="1" marL="990600" rtl="0" algn="l">
              <a:lnSpc>
                <a:spcPct val="90000"/>
              </a:lnSpc>
              <a:spcBef>
                <a:spcPts val="500"/>
              </a:spcBef>
              <a:spcAft>
                <a:spcPts val="0"/>
              </a:spcAft>
              <a:buClr>
                <a:schemeClr val="dk1"/>
              </a:buClr>
              <a:buSzPts val="2400"/>
              <a:buFont typeface="Arial"/>
              <a:buAutoNum type="alphaLcPeriod"/>
            </a:pPr>
            <a:r>
              <a:rPr lang="en-US"/>
              <a:t>Balance O by adding H</a:t>
            </a:r>
            <a:r>
              <a:rPr baseline="-25000" lang="en-US"/>
              <a:t>2</a:t>
            </a:r>
            <a:r>
              <a:rPr lang="en-US"/>
              <a:t>O.</a:t>
            </a:r>
            <a:endParaRPr/>
          </a:p>
          <a:p>
            <a:pPr indent="-533400" lvl="1" marL="990600" rtl="0" algn="l">
              <a:lnSpc>
                <a:spcPct val="90000"/>
              </a:lnSpc>
              <a:spcBef>
                <a:spcPts val="500"/>
              </a:spcBef>
              <a:spcAft>
                <a:spcPts val="0"/>
              </a:spcAft>
              <a:buClr>
                <a:schemeClr val="dk1"/>
              </a:buClr>
              <a:buSzPts val="2400"/>
              <a:buFont typeface="Arial"/>
              <a:buAutoNum type="alphaLcPeriod"/>
            </a:pPr>
            <a:r>
              <a:rPr lang="en-US"/>
              <a:t>Balance H by adding H</a:t>
            </a:r>
            <a:r>
              <a:rPr baseline="30000" lang="en-US"/>
              <a:t>+</a:t>
            </a:r>
            <a:r>
              <a:rPr lang="en-US"/>
              <a:t>.</a:t>
            </a:r>
            <a:endParaRPr/>
          </a:p>
          <a:p>
            <a:pPr indent="-533400" lvl="1" marL="990600" rtl="0" algn="l">
              <a:lnSpc>
                <a:spcPct val="90000"/>
              </a:lnSpc>
              <a:spcBef>
                <a:spcPts val="500"/>
              </a:spcBef>
              <a:spcAft>
                <a:spcPts val="0"/>
              </a:spcAft>
              <a:buClr>
                <a:schemeClr val="dk1"/>
              </a:buClr>
              <a:buSzPts val="2400"/>
              <a:buFont typeface="Arial"/>
              <a:buAutoNum type="alphaLcPeriod"/>
            </a:pPr>
            <a:r>
              <a:rPr lang="en-US"/>
              <a:t>Balance charge by adding electrons.</a:t>
            </a:r>
            <a:endParaRPr/>
          </a:p>
          <a:p>
            <a:pPr indent="-609600" lvl="0" marL="609600" rtl="0" algn="l">
              <a:lnSpc>
                <a:spcPct val="90000"/>
              </a:lnSpc>
              <a:spcBef>
                <a:spcPts val="1000"/>
              </a:spcBef>
              <a:spcAft>
                <a:spcPts val="0"/>
              </a:spcAft>
              <a:buClr>
                <a:schemeClr val="dk1"/>
              </a:buClr>
              <a:buSzPts val="2400"/>
              <a:buNone/>
            </a:pPr>
            <a:r>
              <a:t/>
            </a:r>
            <a:endParaRPr/>
          </a:p>
        </p:txBody>
      </p:sp>
      <p:pic>
        <p:nvPicPr>
          <p:cNvPr descr="Image result for oxidation numbers funny" id="350" name="Google Shape;350;g29b2f24f1b5_0_43"/>
          <p:cNvPicPr preferRelativeResize="0"/>
          <p:nvPr/>
        </p:nvPicPr>
        <p:blipFill rotWithShape="1">
          <a:blip r:embed="rId3">
            <a:alphaModFix/>
          </a:blip>
          <a:srcRect b="3929" l="0" r="0" t="0"/>
          <a:stretch/>
        </p:blipFill>
        <p:spPr>
          <a:xfrm>
            <a:off x="250168" y="1524000"/>
            <a:ext cx="3282143" cy="325295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9b2f24f1b5_0_49"/>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Half-Reaction Method</a:t>
            </a:r>
            <a:endParaRPr/>
          </a:p>
        </p:txBody>
      </p:sp>
      <p:sp>
        <p:nvSpPr>
          <p:cNvPr id="356" name="Google Shape;356;g29b2f24f1b5_0_49"/>
          <p:cNvSpPr txBox="1"/>
          <p:nvPr>
            <p:ph idx="1" type="body"/>
          </p:nvPr>
        </p:nvSpPr>
        <p:spPr>
          <a:xfrm>
            <a:off x="5142186" y="1760483"/>
            <a:ext cx="6650400" cy="3363300"/>
          </a:xfrm>
          <a:prstGeom prst="rect">
            <a:avLst/>
          </a:prstGeom>
          <a:noFill/>
          <a:ln>
            <a:noFill/>
          </a:ln>
        </p:spPr>
        <p:txBody>
          <a:bodyPr anchorCtr="0" anchor="t" bIns="45700" lIns="91425" spcFirstLastPara="1" rIns="91425" wrap="square" tIns="45700">
            <a:normAutofit/>
          </a:bodyPr>
          <a:lstStyle/>
          <a:p>
            <a:pPr indent="-609600" lvl="0" marL="609600" rtl="0" algn="l">
              <a:lnSpc>
                <a:spcPct val="90000"/>
              </a:lnSpc>
              <a:spcBef>
                <a:spcPts val="0"/>
              </a:spcBef>
              <a:spcAft>
                <a:spcPts val="0"/>
              </a:spcAft>
              <a:buClr>
                <a:schemeClr val="dk1"/>
              </a:buClr>
              <a:buSzPts val="2400"/>
              <a:buAutoNum type="arabicPeriod" startAt="4"/>
            </a:pPr>
            <a:r>
              <a:rPr lang="en-US"/>
              <a:t>Multiply the half-reactions by integers so that the electrons gained and lost are the same.</a:t>
            </a:r>
            <a:endParaRPr/>
          </a:p>
          <a:p>
            <a:pPr indent="-609600" lvl="0" marL="609600" rtl="0" algn="l">
              <a:lnSpc>
                <a:spcPct val="90000"/>
              </a:lnSpc>
              <a:spcBef>
                <a:spcPts val="1000"/>
              </a:spcBef>
              <a:spcAft>
                <a:spcPts val="0"/>
              </a:spcAft>
              <a:buClr>
                <a:schemeClr val="dk1"/>
              </a:buClr>
              <a:buSzPts val="2400"/>
              <a:buAutoNum type="arabicPeriod" startAt="4"/>
            </a:pPr>
            <a:r>
              <a:rPr lang="en-US"/>
              <a:t>Add the half-reactions, subtracting things that appear on both sides.</a:t>
            </a:r>
            <a:endParaRPr/>
          </a:p>
          <a:p>
            <a:pPr indent="-609600" lvl="0" marL="609600" rtl="0" algn="l">
              <a:lnSpc>
                <a:spcPct val="90000"/>
              </a:lnSpc>
              <a:spcBef>
                <a:spcPts val="1000"/>
              </a:spcBef>
              <a:spcAft>
                <a:spcPts val="0"/>
              </a:spcAft>
              <a:buClr>
                <a:schemeClr val="dk1"/>
              </a:buClr>
              <a:buSzPts val="2400"/>
              <a:buAutoNum type="arabicPeriod" startAt="4"/>
            </a:pPr>
            <a:r>
              <a:rPr lang="en-US"/>
              <a:t>Make sure the equation is balanced according to mass and charge.</a:t>
            </a:r>
            <a:endParaRPr/>
          </a:p>
        </p:txBody>
      </p:sp>
      <p:pic>
        <p:nvPicPr>
          <p:cNvPr id="357" name="Google Shape;357;g29b2f24f1b5_0_49"/>
          <p:cNvPicPr preferRelativeResize="0"/>
          <p:nvPr/>
        </p:nvPicPr>
        <p:blipFill rotWithShape="1">
          <a:blip r:embed="rId3">
            <a:alphaModFix/>
          </a:blip>
          <a:srcRect b="0" l="0" r="0" t="0"/>
          <a:stretch/>
        </p:blipFill>
        <p:spPr>
          <a:xfrm>
            <a:off x="338302" y="1760483"/>
            <a:ext cx="4665982" cy="274845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9b2f24f1b5_0_55"/>
          <p:cNvSpPr txBox="1"/>
          <p:nvPr>
            <p:ph type="title"/>
          </p:nvPr>
        </p:nvSpPr>
        <p:spPr>
          <a:xfrm>
            <a:off x="0" y="228600"/>
            <a:ext cx="12192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Half-Reaction Method</a:t>
            </a:r>
            <a:endParaRPr/>
          </a:p>
        </p:txBody>
      </p:sp>
      <p:pic>
        <p:nvPicPr>
          <p:cNvPr descr="20_02" id="363" name="Google Shape;363;g29b2f24f1b5_0_55"/>
          <p:cNvPicPr preferRelativeResize="0"/>
          <p:nvPr>
            <p:ph idx="1" type="body"/>
          </p:nvPr>
        </p:nvPicPr>
        <p:blipFill rotWithShape="1">
          <a:blip r:embed="rId3">
            <a:alphaModFix/>
          </a:blip>
          <a:srcRect b="15419" l="0" r="0" t="0"/>
          <a:stretch/>
        </p:blipFill>
        <p:spPr>
          <a:xfrm>
            <a:off x="2667001" y="1447800"/>
            <a:ext cx="6377100" cy="1828800"/>
          </a:xfrm>
          <a:prstGeom prst="rect">
            <a:avLst/>
          </a:prstGeom>
          <a:noFill/>
          <a:ln>
            <a:noFill/>
          </a:ln>
        </p:spPr>
      </p:pic>
      <p:sp>
        <p:nvSpPr>
          <p:cNvPr id="364" name="Google Shape;364;g29b2f24f1b5_0_55"/>
          <p:cNvSpPr txBox="1"/>
          <p:nvPr>
            <p:ph idx="2" type="body"/>
          </p:nvPr>
        </p:nvSpPr>
        <p:spPr>
          <a:xfrm>
            <a:off x="1924050" y="3581400"/>
            <a:ext cx="8343900" cy="2438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libri"/>
              <a:buNone/>
            </a:pPr>
            <a:r>
              <a:rPr lang="en-US" sz="2800"/>
              <a:t>Consider the reaction between MnO</a:t>
            </a:r>
            <a:r>
              <a:rPr baseline="-25000" lang="en-US" sz="2800"/>
              <a:t>4</a:t>
            </a:r>
            <a:r>
              <a:rPr baseline="30000" lang="en-US" sz="2800"/>
              <a:t>−</a:t>
            </a:r>
            <a:r>
              <a:rPr lang="en-US" sz="2800"/>
              <a:t> and C</a:t>
            </a:r>
            <a:r>
              <a:rPr baseline="-25000" lang="en-US" sz="2800"/>
              <a:t>2</a:t>
            </a:r>
            <a:r>
              <a:rPr lang="en-US" sz="2800"/>
              <a:t>O</a:t>
            </a:r>
            <a:r>
              <a:rPr baseline="-25000" lang="en-US" sz="2800"/>
              <a:t>4</a:t>
            </a:r>
            <a:r>
              <a:rPr baseline="30000" lang="en-US" sz="2800"/>
              <a:t>2− </a:t>
            </a:r>
            <a:r>
              <a:rPr lang="en-US" sz="2800"/>
              <a:t>:</a:t>
            </a:r>
            <a:endParaRPr/>
          </a:p>
          <a:p>
            <a:pPr indent="-228600" lvl="0" marL="228600" rtl="0" algn="l">
              <a:lnSpc>
                <a:spcPct val="50000"/>
              </a:lnSpc>
              <a:spcBef>
                <a:spcPts val="1000"/>
              </a:spcBef>
              <a:spcAft>
                <a:spcPts val="0"/>
              </a:spcAft>
              <a:buClr>
                <a:schemeClr val="dk1"/>
              </a:buClr>
              <a:buSzPts val="2800"/>
              <a:buFont typeface="Calibri"/>
              <a:buNone/>
            </a:pPr>
            <a:r>
              <a:t/>
            </a:r>
            <a:endParaRPr sz="2800"/>
          </a:p>
          <a:p>
            <a:pPr indent="-228600" lvl="0" marL="228600" rtl="0" algn="ctr">
              <a:lnSpc>
                <a:spcPct val="90000"/>
              </a:lnSpc>
              <a:spcBef>
                <a:spcPts val="1000"/>
              </a:spcBef>
              <a:spcAft>
                <a:spcPts val="0"/>
              </a:spcAft>
              <a:buClr>
                <a:schemeClr val="dk1"/>
              </a:buClr>
              <a:buSzPts val="2800"/>
              <a:buFont typeface="Calibri"/>
              <a:buNone/>
            </a:pPr>
            <a:r>
              <a:rPr lang="en-US" sz="2800"/>
              <a:t>MnO</a:t>
            </a:r>
            <a:r>
              <a:rPr baseline="-25000" lang="en-US" sz="2800"/>
              <a:t>4</a:t>
            </a:r>
            <a:r>
              <a:rPr baseline="30000" lang="en-US" sz="2800"/>
              <a:t>−</a:t>
            </a:r>
            <a:r>
              <a:rPr lang="en-US"/>
              <a:t>(</a:t>
            </a:r>
            <a:r>
              <a:rPr i="1" lang="en-US"/>
              <a:t>aq</a:t>
            </a:r>
            <a:r>
              <a:rPr lang="en-US"/>
              <a:t>)</a:t>
            </a:r>
            <a:r>
              <a:rPr lang="en-US" sz="2800"/>
              <a:t> + C</a:t>
            </a:r>
            <a:r>
              <a:rPr baseline="-25000" lang="en-US" sz="2800"/>
              <a:t>2</a:t>
            </a:r>
            <a:r>
              <a:rPr lang="en-US" sz="2800"/>
              <a:t>O</a:t>
            </a:r>
            <a:r>
              <a:rPr baseline="-25000" lang="en-US" sz="2800"/>
              <a:t>4</a:t>
            </a:r>
            <a:r>
              <a:rPr baseline="30000" lang="en-US" sz="2800"/>
              <a:t>2−</a:t>
            </a:r>
            <a:r>
              <a:rPr lang="en-US"/>
              <a:t>(</a:t>
            </a:r>
            <a:r>
              <a:rPr i="1" lang="en-US"/>
              <a:t>aq</a:t>
            </a:r>
            <a:r>
              <a:rPr lang="en-US"/>
              <a:t>)</a:t>
            </a:r>
            <a:r>
              <a:rPr lang="en-US" sz="2800"/>
              <a:t> ⎯⎯→ Mn</a:t>
            </a:r>
            <a:r>
              <a:rPr baseline="30000" lang="en-US" sz="2800"/>
              <a:t>2+</a:t>
            </a:r>
            <a:r>
              <a:rPr lang="en-US"/>
              <a:t>(</a:t>
            </a:r>
            <a:r>
              <a:rPr i="1" lang="en-US"/>
              <a:t>aq</a:t>
            </a:r>
            <a:r>
              <a:rPr lang="en-US"/>
              <a:t>)</a:t>
            </a:r>
            <a:r>
              <a:rPr lang="en-US" sz="2800"/>
              <a:t> + CO</a:t>
            </a:r>
            <a:r>
              <a:rPr baseline="-25000" lang="en-US" sz="2800"/>
              <a:t>2</a:t>
            </a:r>
            <a:r>
              <a:rPr lang="en-US"/>
              <a:t>(</a:t>
            </a:r>
            <a:r>
              <a:rPr i="1" lang="en-US"/>
              <a:t>aq</a:t>
            </a:r>
            <a:r>
              <a:rPr lang="en-US"/>
              <a:t>)</a:t>
            </a:r>
            <a:endParaRPr sz="280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0"/>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Spontaneous Processes</a:t>
            </a:r>
            <a:endParaRPr/>
          </a:p>
        </p:txBody>
      </p:sp>
      <p:sp>
        <p:nvSpPr>
          <p:cNvPr id="103" name="Google Shape;103;p40"/>
          <p:cNvSpPr txBox="1"/>
          <p:nvPr>
            <p:ph idx="1" type="body"/>
          </p:nvPr>
        </p:nvSpPr>
        <p:spPr>
          <a:xfrm>
            <a:off x="1828800" y="1600200"/>
            <a:ext cx="4572000" cy="4495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t>Spontaneous processes are those that can proceed without any outside intervention.</a:t>
            </a:r>
            <a:endParaRPr/>
          </a:p>
          <a:p>
            <a:pPr indent="-228600" lvl="0" marL="228600" rtl="0" algn="l">
              <a:lnSpc>
                <a:spcPct val="90000"/>
              </a:lnSpc>
              <a:spcBef>
                <a:spcPts val="1000"/>
              </a:spcBef>
              <a:spcAft>
                <a:spcPts val="0"/>
              </a:spcAft>
              <a:buClr>
                <a:schemeClr val="dk1"/>
              </a:buClr>
              <a:buSzPts val="2800"/>
              <a:buChar char="•"/>
            </a:pPr>
            <a:r>
              <a:rPr lang="en-US" sz="2800"/>
              <a:t>The gas in vessel </a:t>
            </a:r>
            <a:r>
              <a:rPr i="1" lang="en-US" sz="2800"/>
              <a:t>B</a:t>
            </a:r>
            <a:r>
              <a:rPr lang="en-US" sz="2800"/>
              <a:t> will spontaneously effuse into vessel </a:t>
            </a:r>
            <a:r>
              <a:rPr i="1" lang="en-US" sz="2800"/>
              <a:t>A</a:t>
            </a:r>
            <a:r>
              <a:rPr lang="en-US" sz="2800"/>
              <a:t>, but once the gas is in both vessels, it will </a:t>
            </a:r>
            <a:r>
              <a:rPr i="1" lang="en-US" sz="2800"/>
              <a:t>not</a:t>
            </a:r>
            <a:r>
              <a:rPr lang="en-US" sz="2800"/>
              <a:t> spontaneously change.</a:t>
            </a:r>
            <a:endParaRPr/>
          </a:p>
        </p:txBody>
      </p:sp>
      <p:pic>
        <p:nvPicPr>
          <p:cNvPr descr="19_01" id="104" name="Google Shape;104;p40"/>
          <p:cNvPicPr preferRelativeResize="0"/>
          <p:nvPr>
            <p:ph idx="2" type="body"/>
          </p:nvPr>
        </p:nvPicPr>
        <p:blipFill rotWithShape="1">
          <a:blip r:embed="rId3">
            <a:alphaModFix/>
          </a:blip>
          <a:srcRect b="11098" l="0" r="0" t="0"/>
          <a:stretch/>
        </p:blipFill>
        <p:spPr>
          <a:xfrm>
            <a:off x="7207669" y="1146175"/>
            <a:ext cx="2970300" cy="4565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9b2f24f1b5_0_61"/>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Half-Reaction Method</a:t>
            </a:r>
            <a:endParaRPr/>
          </a:p>
        </p:txBody>
      </p:sp>
      <p:sp>
        <p:nvSpPr>
          <p:cNvPr id="370" name="Google Shape;370;g29b2f24f1b5_0_61"/>
          <p:cNvSpPr txBox="1"/>
          <p:nvPr>
            <p:ph idx="1" type="body"/>
          </p:nvPr>
        </p:nvSpPr>
        <p:spPr>
          <a:xfrm>
            <a:off x="2286000" y="1371600"/>
            <a:ext cx="7772400" cy="762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Font typeface="Calibri"/>
              <a:buNone/>
            </a:pPr>
            <a:r>
              <a:rPr lang="en-US"/>
              <a:t>First, we assign oxidation numbers.</a:t>
            </a:r>
            <a:endParaRPr/>
          </a:p>
        </p:txBody>
      </p:sp>
      <p:grpSp>
        <p:nvGrpSpPr>
          <p:cNvPr id="371" name="Google Shape;371;g29b2f24f1b5_0_61"/>
          <p:cNvGrpSpPr/>
          <p:nvPr/>
        </p:nvGrpSpPr>
        <p:grpSpPr>
          <a:xfrm>
            <a:off x="2514601" y="2057400"/>
            <a:ext cx="7488046" cy="1384300"/>
            <a:chOff x="691" y="1904"/>
            <a:chExt cx="4500" cy="872"/>
          </a:xfrm>
        </p:grpSpPr>
        <p:grpSp>
          <p:nvGrpSpPr>
            <p:cNvPr id="372" name="Google Shape;372;g29b2f24f1b5_0_61"/>
            <p:cNvGrpSpPr/>
            <p:nvPr/>
          </p:nvGrpSpPr>
          <p:grpSpPr>
            <a:xfrm>
              <a:off x="691" y="1904"/>
              <a:ext cx="4500" cy="872"/>
              <a:chOff x="691" y="1904"/>
              <a:chExt cx="4500" cy="872"/>
            </a:xfrm>
          </p:grpSpPr>
          <p:grpSp>
            <p:nvGrpSpPr>
              <p:cNvPr id="373" name="Google Shape;373;g29b2f24f1b5_0_61"/>
              <p:cNvGrpSpPr/>
              <p:nvPr/>
            </p:nvGrpSpPr>
            <p:grpSpPr>
              <a:xfrm>
                <a:off x="691" y="1904"/>
                <a:ext cx="4500" cy="872"/>
                <a:chOff x="691" y="1904"/>
                <a:chExt cx="4500" cy="872"/>
              </a:xfrm>
            </p:grpSpPr>
            <p:sp>
              <p:nvSpPr>
                <p:cNvPr id="374" name="Google Shape;374;g29b2f24f1b5_0_61"/>
                <p:cNvSpPr/>
                <p:nvPr/>
              </p:nvSpPr>
              <p:spPr>
                <a:xfrm>
                  <a:off x="691" y="2476"/>
                  <a:ext cx="45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C82E32"/>
                      </a:solidFill>
                      <a:latin typeface="Calibri"/>
                      <a:ea typeface="Calibri"/>
                      <a:cs typeface="Calibri"/>
                      <a:sym typeface="Calibri"/>
                    </a:rPr>
                    <a:t>MnO</a:t>
                  </a:r>
                  <a:r>
                    <a:rPr baseline="-25000" lang="en-US" sz="3600">
                      <a:solidFill>
                        <a:srgbClr val="C82E32"/>
                      </a:solidFill>
                      <a:latin typeface="Calibri"/>
                      <a:ea typeface="Calibri"/>
                      <a:cs typeface="Calibri"/>
                      <a:sym typeface="Calibri"/>
                    </a:rPr>
                    <a:t>4</a:t>
                  </a:r>
                  <a:r>
                    <a:rPr baseline="30000" lang="en-US" sz="3600">
                      <a:solidFill>
                        <a:srgbClr val="C82E32"/>
                      </a:solidFill>
                      <a:latin typeface="Calibri"/>
                      <a:ea typeface="Calibri"/>
                      <a:cs typeface="Calibri"/>
                      <a:sym typeface="Calibri"/>
                    </a:rPr>
                    <a:t>−</a:t>
                  </a:r>
                  <a:r>
                    <a:rPr lang="en-US" sz="3600">
                      <a:solidFill>
                        <a:srgbClr val="C82E32"/>
                      </a:solidFill>
                      <a:latin typeface="Calibri"/>
                      <a:ea typeface="Calibri"/>
                      <a:cs typeface="Calibri"/>
                      <a:sym typeface="Calibri"/>
                    </a:rPr>
                    <a:t> + C</a:t>
                  </a:r>
                  <a:r>
                    <a:rPr baseline="-25000" lang="en-US" sz="3600">
                      <a:solidFill>
                        <a:srgbClr val="C82E32"/>
                      </a:solidFill>
                      <a:latin typeface="Calibri"/>
                      <a:ea typeface="Calibri"/>
                      <a:cs typeface="Calibri"/>
                      <a:sym typeface="Calibri"/>
                    </a:rPr>
                    <a:t>2</a:t>
                  </a:r>
                  <a:r>
                    <a:rPr lang="en-US" sz="3600">
                      <a:solidFill>
                        <a:srgbClr val="C82E32"/>
                      </a:solidFill>
                      <a:latin typeface="Calibri"/>
                      <a:ea typeface="Calibri"/>
                      <a:cs typeface="Calibri"/>
                      <a:sym typeface="Calibri"/>
                    </a:rPr>
                    <a:t>O</a:t>
                  </a:r>
                  <a:r>
                    <a:rPr baseline="-25000" lang="en-US" sz="3600">
                      <a:solidFill>
                        <a:srgbClr val="C82E32"/>
                      </a:solidFill>
                      <a:latin typeface="Calibri"/>
                      <a:ea typeface="Calibri"/>
                      <a:cs typeface="Calibri"/>
                      <a:sym typeface="Calibri"/>
                    </a:rPr>
                    <a:t>4</a:t>
                  </a:r>
                  <a:r>
                    <a:rPr baseline="30000" lang="en-US" sz="3600">
                      <a:solidFill>
                        <a:srgbClr val="C82E32"/>
                      </a:solidFill>
                      <a:latin typeface="Calibri"/>
                      <a:ea typeface="Calibri"/>
                      <a:cs typeface="Calibri"/>
                      <a:sym typeface="Calibri"/>
                    </a:rPr>
                    <a:t>2-</a:t>
                  </a:r>
                  <a:r>
                    <a:rPr lang="en-US" sz="3600">
                      <a:solidFill>
                        <a:srgbClr val="C82E32"/>
                      </a:solidFill>
                      <a:latin typeface="Calibri"/>
                      <a:ea typeface="Calibri"/>
                      <a:cs typeface="Calibri"/>
                      <a:sym typeface="Calibri"/>
                    </a:rPr>
                    <a:t> </a:t>
                  </a:r>
                  <a:r>
                    <a:rPr lang="en-US" sz="2800">
                      <a:solidFill>
                        <a:srgbClr val="C82E32"/>
                      </a:solidFill>
                      <a:latin typeface="Calibri"/>
                      <a:ea typeface="Calibri"/>
                      <a:cs typeface="Calibri"/>
                      <a:sym typeface="Calibri"/>
                    </a:rPr>
                    <a:t>⎯⎯→ </a:t>
                  </a:r>
                  <a:r>
                    <a:rPr lang="en-US" sz="3600">
                      <a:solidFill>
                        <a:srgbClr val="C82E32"/>
                      </a:solidFill>
                      <a:latin typeface="Calibri"/>
                      <a:ea typeface="Calibri"/>
                      <a:cs typeface="Calibri"/>
                      <a:sym typeface="Calibri"/>
                    </a:rPr>
                    <a:t>Mn</a:t>
                  </a:r>
                  <a:r>
                    <a:rPr baseline="30000" lang="en-US" sz="3600">
                      <a:solidFill>
                        <a:srgbClr val="C82E32"/>
                      </a:solidFill>
                      <a:latin typeface="Calibri"/>
                      <a:ea typeface="Calibri"/>
                      <a:cs typeface="Calibri"/>
                      <a:sym typeface="Calibri"/>
                    </a:rPr>
                    <a:t>2+</a:t>
                  </a:r>
                  <a:r>
                    <a:rPr lang="en-US" sz="3600">
                      <a:solidFill>
                        <a:srgbClr val="C82E32"/>
                      </a:solidFill>
                      <a:latin typeface="Calibri"/>
                      <a:ea typeface="Calibri"/>
                      <a:cs typeface="Calibri"/>
                      <a:sym typeface="Calibri"/>
                    </a:rPr>
                    <a:t> + CO</a:t>
                  </a:r>
                  <a:r>
                    <a:rPr baseline="-25000" lang="en-US" sz="3600">
                      <a:solidFill>
                        <a:srgbClr val="C82E32"/>
                      </a:solidFill>
                      <a:latin typeface="Calibri"/>
                      <a:ea typeface="Calibri"/>
                      <a:cs typeface="Calibri"/>
                      <a:sym typeface="Calibri"/>
                    </a:rPr>
                    <a:t>2</a:t>
                  </a:r>
                  <a:endParaRPr sz="2800">
                    <a:solidFill>
                      <a:srgbClr val="C82E32"/>
                    </a:solidFill>
                    <a:latin typeface="Calibri"/>
                    <a:ea typeface="Calibri"/>
                    <a:cs typeface="Calibri"/>
                    <a:sym typeface="Calibri"/>
                  </a:endParaRPr>
                </a:p>
              </p:txBody>
            </p:sp>
            <p:grpSp>
              <p:nvGrpSpPr>
                <p:cNvPr id="375" name="Google Shape;375;g29b2f24f1b5_0_61"/>
                <p:cNvGrpSpPr/>
                <p:nvPr/>
              </p:nvGrpSpPr>
              <p:grpSpPr>
                <a:xfrm>
                  <a:off x="800" y="1904"/>
                  <a:ext cx="316" cy="600"/>
                  <a:chOff x="800" y="1904"/>
                  <a:chExt cx="316" cy="600"/>
                </a:xfrm>
              </p:grpSpPr>
              <p:grpSp>
                <p:nvGrpSpPr>
                  <p:cNvPr id="376" name="Google Shape;376;g29b2f24f1b5_0_61"/>
                  <p:cNvGrpSpPr/>
                  <p:nvPr/>
                </p:nvGrpSpPr>
                <p:grpSpPr>
                  <a:xfrm>
                    <a:off x="816" y="1904"/>
                    <a:ext cx="300" cy="600"/>
                    <a:chOff x="528" y="1728"/>
                    <a:chExt cx="300" cy="600"/>
                  </a:xfrm>
                </p:grpSpPr>
                <p:sp>
                  <p:nvSpPr>
                    <p:cNvPr id="377" name="Google Shape;377;g29b2f24f1b5_0_61"/>
                    <p:cNvSpPr/>
                    <p:nvPr/>
                  </p:nvSpPr>
                  <p:spPr>
                    <a:xfrm>
                      <a:off x="528" y="1728"/>
                      <a:ext cx="300" cy="300"/>
                    </a:xfrm>
                    <a:prstGeom prst="ellipse">
                      <a:avLst/>
                    </a:prstGeom>
                    <a:noFill/>
                    <a:ln cap="flat" cmpd="sng" w="9525">
                      <a:solidFill>
                        <a:srgbClr val="001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78" name="Google Shape;378;g29b2f24f1b5_0_61"/>
                    <p:cNvCxnSpPr>
                      <a:stCxn id="377" idx="4"/>
                    </p:cNvCxnSpPr>
                    <p:nvPr/>
                  </p:nvCxnSpPr>
                  <p:spPr>
                    <a:xfrm>
                      <a:off x="678" y="2028"/>
                      <a:ext cx="0" cy="300"/>
                    </a:xfrm>
                    <a:prstGeom prst="straightConnector1">
                      <a:avLst/>
                    </a:prstGeom>
                    <a:noFill/>
                    <a:ln cap="flat" cmpd="sng" w="9525">
                      <a:solidFill>
                        <a:srgbClr val="00197D"/>
                      </a:solidFill>
                      <a:prstDash val="solid"/>
                      <a:round/>
                      <a:headEnd len="med" w="med" type="none"/>
                      <a:tailEnd len="med" w="med" type="triangle"/>
                    </a:ln>
                  </p:spPr>
                </p:cxnSp>
              </p:grpSp>
              <p:sp>
                <p:nvSpPr>
                  <p:cNvPr id="379" name="Google Shape;379;g29b2f24f1b5_0_61"/>
                  <p:cNvSpPr/>
                  <p:nvPr/>
                </p:nvSpPr>
                <p:spPr>
                  <a:xfrm>
                    <a:off x="800" y="1926"/>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197D"/>
                        </a:solidFill>
                        <a:latin typeface="Calibri"/>
                        <a:ea typeface="Calibri"/>
                        <a:cs typeface="Calibri"/>
                        <a:sym typeface="Calibri"/>
                      </a:rPr>
                      <a:t>+7</a:t>
                    </a:r>
                    <a:endParaRPr/>
                  </a:p>
                </p:txBody>
              </p:sp>
            </p:grpSp>
          </p:grpSp>
          <p:grpSp>
            <p:nvGrpSpPr>
              <p:cNvPr id="380" name="Google Shape;380;g29b2f24f1b5_0_61"/>
              <p:cNvGrpSpPr/>
              <p:nvPr/>
            </p:nvGrpSpPr>
            <p:grpSpPr>
              <a:xfrm>
                <a:off x="1824" y="1904"/>
                <a:ext cx="300" cy="600"/>
                <a:chOff x="1824" y="1904"/>
                <a:chExt cx="300" cy="600"/>
              </a:xfrm>
            </p:grpSpPr>
            <p:grpSp>
              <p:nvGrpSpPr>
                <p:cNvPr id="381" name="Google Shape;381;g29b2f24f1b5_0_61"/>
                <p:cNvGrpSpPr/>
                <p:nvPr/>
              </p:nvGrpSpPr>
              <p:grpSpPr>
                <a:xfrm>
                  <a:off x="1824" y="1904"/>
                  <a:ext cx="300" cy="600"/>
                  <a:chOff x="528" y="1728"/>
                  <a:chExt cx="300" cy="600"/>
                </a:xfrm>
              </p:grpSpPr>
              <p:sp>
                <p:nvSpPr>
                  <p:cNvPr id="382" name="Google Shape;382;g29b2f24f1b5_0_61"/>
                  <p:cNvSpPr/>
                  <p:nvPr/>
                </p:nvSpPr>
                <p:spPr>
                  <a:xfrm>
                    <a:off x="528" y="1728"/>
                    <a:ext cx="300" cy="300"/>
                  </a:xfrm>
                  <a:prstGeom prst="ellipse">
                    <a:avLst/>
                  </a:prstGeom>
                  <a:noFill/>
                  <a:ln cap="flat" cmpd="sng" w="9525">
                    <a:solidFill>
                      <a:srgbClr val="001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83" name="Google Shape;383;g29b2f24f1b5_0_61"/>
                  <p:cNvCxnSpPr>
                    <a:stCxn id="382" idx="4"/>
                  </p:cNvCxnSpPr>
                  <p:nvPr/>
                </p:nvCxnSpPr>
                <p:spPr>
                  <a:xfrm>
                    <a:off x="678" y="2028"/>
                    <a:ext cx="0" cy="300"/>
                  </a:xfrm>
                  <a:prstGeom prst="straightConnector1">
                    <a:avLst/>
                  </a:prstGeom>
                  <a:noFill/>
                  <a:ln cap="flat" cmpd="sng" w="9525">
                    <a:solidFill>
                      <a:srgbClr val="00197D"/>
                    </a:solidFill>
                    <a:prstDash val="solid"/>
                    <a:round/>
                    <a:headEnd len="med" w="med" type="none"/>
                    <a:tailEnd len="med" w="med" type="triangle"/>
                  </a:ln>
                </p:spPr>
              </p:cxnSp>
            </p:grpSp>
            <p:sp>
              <p:nvSpPr>
                <p:cNvPr id="384" name="Google Shape;384;g29b2f24f1b5_0_61"/>
                <p:cNvSpPr/>
                <p:nvPr/>
              </p:nvSpPr>
              <p:spPr>
                <a:xfrm>
                  <a:off x="1824" y="1926"/>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197D"/>
                      </a:solidFill>
                      <a:latin typeface="Calibri"/>
                      <a:ea typeface="Calibri"/>
                      <a:cs typeface="Calibri"/>
                      <a:sym typeface="Calibri"/>
                    </a:rPr>
                    <a:t>+3</a:t>
                  </a:r>
                  <a:endParaRPr/>
                </a:p>
              </p:txBody>
            </p:sp>
          </p:grpSp>
        </p:grpSp>
        <p:grpSp>
          <p:nvGrpSpPr>
            <p:cNvPr id="385" name="Google Shape;385;g29b2f24f1b5_0_61"/>
            <p:cNvGrpSpPr/>
            <p:nvPr/>
          </p:nvGrpSpPr>
          <p:grpSpPr>
            <a:xfrm>
              <a:off x="4217" y="1952"/>
              <a:ext cx="346" cy="540"/>
              <a:chOff x="4217" y="1952"/>
              <a:chExt cx="346" cy="540"/>
            </a:xfrm>
          </p:grpSpPr>
          <p:grpSp>
            <p:nvGrpSpPr>
              <p:cNvPr id="386" name="Google Shape;386;g29b2f24f1b5_0_61"/>
              <p:cNvGrpSpPr/>
              <p:nvPr/>
            </p:nvGrpSpPr>
            <p:grpSpPr>
              <a:xfrm>
                <a:off x="4263" y="1952"/>
                <a:ext cx="300" cy="540"/>
                <a:chOff x="327" y="1776"/>
                <a:chExt cx="300" cy="540"/>
              </a:xfrm>
            </p:grpSpPr>
            <p:sp>
              <p:nvSpPr>
                <p:cNvPr id="387" name="Google Shape;387;g29b2f24f1b5_0_61"/>
                <p:cNvSpPr/>
                <p:nvPr/>
              </p:nvSpPr>
              <p:spPr>
                <a:xfrm>
                  <a:off x="327" y="1776"/>
                  <a:ext cx="300" cy="300"/>
                </a:xfrm>
                <a:prstGeom prst="ellipse">
                  <a:avLst/>
                </a:prstGeom>
                <a:noFill/>
                <a:ln cap="flat" cmpd="sng" w="9525">
                  <a:solidFill>
                    <a:srgbClr val="001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88" name="Google Shape;388;g29b2f24f1b5_0_61"/>
                <p:cNvCxnSpPr/>
                <p:nvPr/>
              </p:nvCxnSpPr>
              <p:spPr>
                <a:xfrm>
                  <a:off x="464" y="2016"/>
                  <a:ext cx="0" cy="300"/>
                </a:xfrm>
                <a:prstGeom prst="straightConnector1">
                  <a:avLst/>
                </a:prstGeom>
                <a:noFill/>
                <a:ln cap="flat" cmpd="sng" w="9525">
                  <a:solidFill>
                    <a:srgbClr val="00197D"/>
                  </a:solidFill>
                  <a:prstDash val="solid"/>
                  <a:round/>
                  <a:headEnd len="med" w="med" type="none"/>
                  <a:tailEnd len="med" w="med" type="triangle"/>
                </a:ln>
              </p:spPr>
            </p:cxnSp>
          </p:grpSp>
          <p:sp>
            <p:nvSpPr>
              <p:cNvPr id="389" name="Google Shape;389;g29b2f24f1b5_0_61"/>
              <p:cNvSpPr/>
              <p:nvPr/>
            </p:nvSpPr>
            <p:spPr>
              <a:xfrm>
                <a:off x="4217" y="1952"/>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197D"/>
                    </a:solidFill>
                    <a:latin typeface="Calibri"/>
                    <a:ea typeface="Calibri"/>
                    <a:cs typeface="Calibri"/>
                    <a:sym typeface="Calibri"/>
                  </a:rPr>
                  <a:t>+4</a:t>
                </a:r>
                <a:endParaRPr/>
              </a:p>
            </p:txBody>
          </p:sp>
        </p:grpSp>
        <p:grpSp>
          <p:nvGrpSpPr>
            <p:cNvPr id="390" name="Google Shape;390;g29b2f24f1b5_0_61"/>
            <p:cNvGrpSpPr/>
            <p:nvPr/>
          </p:nvGrpSpPr>
          <p:grpSpPr>
            <a:xfrm>
              <a:off x="3600" y="1904"/>
              <a:ext cx="300" cy="600"/>
              <a:chOff x="3600" y="1904"/>
              <a:chExt cx="300" cy="600"/>
            </a:xfrm>
          </p:grpSpPr>
          <p:grpSp>
            <p:nvGrpSpPr>
              <p:cNvPr id="391" name="Google Shape;391;g29b2f24f1b5_0_61"/>
              <p:cNvGrpSpPr/>
              <p:nvPr/>
            </p:nvGrpSpPr>
            <p:grpSpPr>
              <a:xfrm>
                <a:off x="3600" y="1904"/>
                <a:ext cx="300" cy="600"/>
                <a:chOff x="528" y="1728"/>
                <a:chExt cx="300" cy="600"/>
              </a:xfrm>
            </p:grpSpPr>
            <p:sp>
              <p:nvSpPr>
                <p:cNvPr id="392" name="Google Shape;392;g29b2f24f1b5_0_61"/>
                <p:cNvSpPr/>
                <p:nvPr/>
              </p:nvSpPr>
              <p:spPr>
                <a:xfrm>
                  <a:off x="528" y="1728"/>
                  <a:ext cx="300" cy="300"/>
                </a:xfrm>
                <a:prstGeom prst="ellipse">
                  <a:avLst/>
                </a:prstGeom>
                <a:noFill/>
                <a:ln cap="flat" cmpd="sng" w="9525">
                  <a:solidFill>
                    <a:srgbClr val="001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93" name="Google Shape;393;g29b2f24f1b5_0_61"/>
                <p:cNvCxnSpPr>
                  <a:stCxn id="392" idx="4"/>
                </p:cNvCxnSpPr>
                <p:nvPr/>
              </p:nvCxnSpPr>
              <p:spPr>
                <a:xfrm>
                  <a:off x="678" y="2028"/>
                  <a:ext cx="0" cy="300"/>
                </a:xfrm>
                <a:prstGeom prst="straightConnector1">
                  <a:avLst/>
                </a:prstGeom>
                <a:noFill/>
                <a:ln cap="flat" cmpd="sng" w="9525">
                  <a:solidFill>
                    <a:srgbClr val="00197D"/>
                  </a:solidFill>
                  <a:prstDash val="solid"/>
                  <a:round/>
                  <a:headEnd len="med" w="med" type="none"/>
                  <a:tailEnd len="med" w="med" type="triangle"/>
                </a:ln>
              </p:spPr>
            </p:cxnSp>
          </p:grpSp>
          <p:sp>
            <p:nvSpPr>
              <p:cNvPr id="394" name="Google Shape;394;g29b2f24f1b5_0_61"/>
              <p:cNvSpPr/>
              <p:nvPr/>
            </p:nvSpPr>
            <p:spPr>
              <a:xfrm>
                <a:off x="3600" y="1926"/>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197D"/>
                    </a:solidFill>
                    <a:latin typeface="Calibri"/>
                    <a:ea typeface="Calibri"/>
                    <a:cs typeface="Calibri"/>
                    <a:sym typeface="Calibri"/>
                  </a:rPr>
                  <a:t>+2</a:t>
                </a:r>
                <a:endParaRPr/>
              </a:p>
            </p:txBody>
          </p:sp>
        </p:grpSp>
      </p:grpSp>
      <p:sp>
        <p:nvSpPr>
          <p:cNvPr id="395" name="Google Shape;395;g29b2f24f1b5_0_61"/>
          <p:cNvSpPr/>
          <p:nvPr/>
        </p:nvSpPr>
        <p:spPr>
          <a:xfrm>
            <a:off x="1746250" y="3886200"/>
            <a:ext cx="81333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Since the manganese goes from +7 to +2, it is reduced.</a:t>
            </a:r>
            <a:endParaRPr/>
          </a:p>
        </p:txBody>
      </p:sp>
      <p:sp>
        <p:nvSpPr>
          <p:cNvPr id="396" name="Google Shape;396;g29b2f24f1b5_0_61"/>
          <p:cNvSpPr/>
          <p:nvPr/>
        </p:nvSpPr>
        <p:spPr>
          <a:xfrm>
            <a:off x="1752600" y="4419600"/>
            <a:ext cx="74742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Since the carbon goes from +3 to +4, it is oxidized.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0"/>
                                  </p:stCondLst>
                                  <p:childTnLst>
                                    <p:set>
                                      <p:cBhvr>
                                        <p:cTn dur="1" fill="hold">
                                          <p:stCondLst>
                                            <p:cond delay="0"/>
                                          </p:stCondLst>
                                        </p:cTn>
                                        <p:tgtEl>
                                          <p:spTgt spid="395"/>
                                        </p:tgtEl>
                                        <p:attrNameLst>
                                          <p:attrName>style.visibility</p:attrName>
                                        </p:attrNameLst>
                                      </p:cBhvr>
                                      <p:to>
                                        <p:strVal val="visible"/>
                                      </p:to>
                                    </p:set>
                                    <p:animEffect filter="fade" transition="in">
                                      <p:cBhvr>
                                        <p:cTn dur="2000"/>
                                        <p:tgtEl>
                                          <p:spTgt spid="395"/>
                                        </p:tgtEl>
                                      </p:cBhvr>
                                    </p:animEffect>
                                  </p:childTnLst>
                                </p:cTn>
                              </p:par>
                            </p:childTnLst>
                          </p:cTn>
                        </p:par>
                        <p:par>
                          <p:cTn fill="hold">
                            <p:stCondLst>
                              <p:cond delay="2000"/>
                            </p:stCondLst>
                            <p:childTnLst>
                              <p:par>
                                <p:cTn fill="hold" nodeType="afterEffect" presetClass="entr" presetID="10" presetSubtype="0">
                                  <p:stCondLst>
                                    <p:cond delay="3000"/>
                                  </p:stCondLst>
                                  <p:childTnLst>
                                    <p:set>
                                      <p:cBhvr>
                                        <p:cTn dur="1" fill="hold">
                                          <p:stCondLst>
                                            <p:cond delay="0"/>
                                          </p:stCondLst>
                                        </p:cTn>
                                        <p:tgtEl>
                                          <p:spTgt spid="396"/>
                                        </p:tgtEl>
                                        <p:attrNameLst>
                                          <p:attrName>style.visibility</p:attrName>
                                        </p:attrNameLst>
                                      </p:cBhvr>
                                      <p:to>
                                        <p:strVal val="visible"/>
                                      </p:to>
                                    </p:set>
                                    <p:animEffect filter="fade" transition="in">
                                      <p:cBhvr>
                                        <p:cTn dur="2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29b2f24f1b5_0_92"/>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Oxidation Half-Reaction</a:t>
            </a:r>
            <a:endParaRPr/>
          </a:p>
        </p:txBody>
      </p:sp>
      <p:sp>
        <p:nvSpPr>
          <p:cNvPr id="402" name="Google Shape;402;g29b2f24f1b5_0_92"/>
          <p:cNvSpPr txBox="1"/>
          <p:nvPr>
            <p:ph idx="1" type="body"/>
          </p:nvPr>
        </p:nvSpPr>
        <p:spPr>
          <a:xfrm>
            <a:off x="1676400" y="1676400"/>
            <a:ext cx="8991600" cy="41148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FF0000"/>
              </a:buClr>
              <a:buSzPts val="2400"/>
              <a:buFont typeface="Calibri"/>
              <a:buNone/>
            </a:pPr>
            <a:r>
              <a:rPr lang="en-US">
                <a:solidFill>
                  <a:srgbClr val="FF0000"/>
                </a:solidFill>
              </a:rPr>
              <a:t>C</a:t>
            </a:r>
            <a:r>
              <a:rPr baseline="-25000" lang="en-US">
                <a:solidFill>
                  <a:srgbClr val="FF0000"/>
                </a:solidFill>
              </a:rPr>
              <a:t>2</a:t>
            </a:r>
            <a:r>
              <a:rPr lang="en-US">
                <a:solidFill>
                  <a:srgbClr val="FF0000"/>
                </a:solidFill>
              </a:rPr>
              <a:t>O</a:t>
            </a:r>
            <a:r>
              <a:rPr baseline="-25000" lang="en-US">
                <a:solidFill>
                  <a:srgbClr val="FF0000"/>
                </a:solidFill>
              </a:rPr>
              <a:t>4</a:t>
            </a:r>
            <a:r>
              <a:rPr baseline="30000" lang="en-US">
                <a:solidFill>
                  <a:srgbClr val="FF0000"/>
                </a:solidFill>
              </a:rPr>
              <a:t>2−</a:t>
            </a:r>
            <a:r>
              <a:rPr lang="en-US">
                <a:solidFill>
                  <a:srgbClr val="FF0000"/>
                </a:solidFill>
              </a:rPr>
              <a:t> ⎯⎯→         CO</a:t>
            </a:r>
            <a:r>
              <a:rPr baseline="-25000" lang="en-US">
                <a:solidFill>
                  <a:srgbClr val="FF0000"/>
                </a:solidFill>
              </a:rPr>
              <a:t>2</a:t>
            </a:r>
            <a:endParaRPr/>
          </a:p>
          <a:p>
            <a:pPr indent="-228600" lvl="0" marL="228600" rtl="0" algn="ctr">
              <a:lnSpc>
                <a:spcPct val="90000"/>
              </a:lnSpc>
              <a:spcBef>
                <a:spcPts val="1000"/>
              </a:spcBef>
              <a:spcAft>
                <a:spcPts val="0"/>
              </a:spcAft>
              <a:buClr>
                <a:schemeClr val="dk1"/>
              </a:buClr>
              <a:buSzPts val="2400"/>
              <a:buFont typeface="Calibri"/>
              <a:buNone/>
            </a:pPr>
            <a:r>
              <a:t/>
            </a:r>
            <a:endParaRPr>
              <a:solidFill>
                <a:srgbClr val="FF0000"/>
              </a:solidFill>
            </a:endParaRPr>
          </a:p>
          <a:p>
            <a:pPr indent="-228600" lvl="0" marL="228600" rtl="0" algn="l">
              <a:lnSpc>
                <a:spcPct val="90000"/>
              </a:lnSpc>
              <a:spcBef>
                <a:spcPts val="1000"/>
              </a:spcBef>
              <a:spcAft>
                <a:spcPts val="0"/>
              </a:spcAft>
              <a:buClr>
                <a:schemeClr val="dk1"/>
              </a:buClr>
              <a:buSzPts val="2400"/>
              <a:buFont typeface="Calibri"/>
              <a:buNone/>
            </a:pPr>
            <a:r>
              <a:rPr lang="en-US"/>
              <a:t>To balance the carbon we add a coefficient of 2</a:t>
            </a:r>
            <a:endParaRPr/>
          </a:p>
          <a:p>
            <a:pPr indent="-228600" lvl="0" marL="228600" rtl="0" algn="ctr">
              <a:lnSpc>
                <a:spcPct val="90000"/>
              </a:lnSpc>
              <a:spcBef>
                <a:spcPts val="1000"/>
              </a:spcBef>
              <a:spcAft>
                <a:spcPts val="0"/>
              </a:spcAft>
              <a:buClr>
                <a:schemeClr val="dk1"/>
              </a:buClr>
              <a:buSzPts val="2400"/>
              <a:buFont typeface="Calibri"/>
              <a:buNone/>
            </a:pPr>
            <a:r>
              <a:t/>
            </a:r>
            <a:endParaRPr baseline="-25000">
              <a:solidFill>
                <a:srgbClr val="FF0000"/>
              </a:solidFill>
            </a:endParaRPr>
          </a:p>
          <a:p>
            <a:pPr indent="-228600" lvl="0" marL="228600" rtl="0" algn="l">
              <a:lnSpc>
                <a:spcPct val="90000"/>
              </a:lnSpc>
              <a:spcBef>
                <a:spcPts val="1000"/>
              </a:spcBef>
              <a:spcAft>
                <a:spcPts val="0"/>
              </a:spcAft>
              <a:buClr>
                <a:schemeClr val="accent1"/>
              </a:buClr>
              <a:buSzPts val="2400"/>
              <a:buFont typeface="Calibri"/>
              <a:buNone/>
            </a:pPr>
            <a:r>
              <a:rPr lang="en-US">
                <a:solidFill>
                  <a:schemeClr val="accent1"/>
                </a:solidFill>
              </a:rPr>
              <a:t>The oxygen is now balanced as well.  To balance the charge, we must add 2 electrons to the right side.</a:t>
            </a:r>
            <a:endParaRPr/>
          </a:p>
          <a:p>
            <a:pPr indent="-228600" lvl="0" marL="228600" rtl="0" algn="ctr">
              <a:lnSpc>
                <a:spcPct val="90000"/>
              </a:lnSpc>
              <a:spcBef>
                <a:spcPts val="1000"/>
              </a:spcBef>
              <a:spcAft>
                <a:spcPts val="0"/>
              </a:spcAft>
              <a:buClr>
                <a:schemeClr val="dk1"/>
              </a:buClr>
              <a:buSzPts val="2400"/>
              <a:buFont typeface="Calibri"/>
              <a:buNone/>
            </a:pPr>
            <a:r>
              <a:t/>
            </a:r>
            <a:endParaRPr baseline="-25000">
              <a:solidFill>
                <a:srgbClr val="FF0000"/>
              </a:solidFill>
            </a:endParaRPr>
          </a:p>
        </p:txBody>
      </p:sp>
      <p:sp>
        <p:nvSpPr>
          <p:cNvPr id="403" name="Google Shape;403;g29b2f24f1b5_0_92"/>
          <p:cNvSpPr txBox="1"/>
          <p:nvPr/>
        </p:nvSpPr>
        <p:spPr>
          <a:xfrm>
            <a:off x="6794938" y="1676400"/>
            <a:ext cx="630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a:t>
            </a:r>
            <a:endParaRPr sz="2400">
              <a:solidFill>
                <a:schemeClr val="dk1"/>
              </a:solidFill>
              <a:latin typeface="Calibri"/>
              <a:ea typeface="Calibri"/>
              <a:cs typeface="Calibri"/>
              <a:sym typeface="Calibri"/>
            </a:endParaRPr>
          </a:p>
        </p:txBody>
      </p:sp>
      <p:sp>
        <p:nvSpPr>
          <p:cNvPr id="404" name="Google Shape;404;g29b2f24f1b5_0_92"/>
          <p:cNvSpPr txBox="1"/>
          <p:nvPr/>
        </p:nvSpPr>
        <p:spPr>
          <a:xfrm>
            <a:off x="7736927" y="1676399"/>
            <a:ext cx="1831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  2e</a:t>
            </a:r>
            <a:r>
              <a:rPr baseline="30000" lang="en-US" sz="2400">
                <a:solidFill>
                  <a:schemeClr val="accent1"/>
                </a:solidFill>
                <a:latin typeface="Calibri"/>
                <a:ea typeface="Calibri"/>
                <a:cs typeface="Calibri"/>
                <a:sym typeface="Calibri"/>
              </a:rPr>
              <a:t>-</a:t>
            </a:r>
            <a:endParaRPr baseline="30000" sz="2400">
              <a:solidFill>
                <a:schemeClr val="accen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9b2f24f1b5_0_99"/>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Reduction Half-Reaction</a:t>
            </a:r>
            <a:endParaRPr/>
          </a:p>
        </p:txBody>
      </p:sp>
      <p:sp>
        <p:nvSpPr>
          <p:cNvPr id="410" name="Google Shape;410;g29b2f24f1b5_0_99"/>
          <p:cNvSpPr txBox="1"/>
          <p:nvPr>
            <p:ph idx="1" type="body"/>
          </p:nvPr>
        </p:nvSpPr>
        <p:spPr>
          <a:xfrm>
            <a:off x="1524000" y="1447800"/>
            <a:ext cx="8915400" cy="44775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dk1"/>
              </a:buClr>
              <a:buSzPts val="2400"/>
              <a:buNone/>
            </a:pPr>
            <a:r>
              <a:rPr lang="en-US"/>
              <a:t>	</a:t>
            </a:r>
            <a:r>
              <a:rPr lang="en-US">
                <a:solidFill>
                  <a:srgbClr val="FF0000"/>
                </a:solidFill>
              </a:rPr>
              <a:t>MnO</a:t>
            </a:r>
            <a:r>
              <a:rPr baseline="-25000" lang="en-US">
                <a:solidFill>
                  <a:srgbClr val="FF0000"/>
                </a:solidFill>
              </a:rPr>
              <a:t>4</a:t>
            </a:r>
            <a:r>
              <a:rPr baseline="30000" lang="en-US">
                <a:solidFill>
                  <a:srgbClr val="FF0000"/>
                </a:solidFill>
              </a:rPr>
              <a:t>−</a:t>
            </a:r>
            <a:r>
              <a:rPr lang="en-US">
                <a:solidFill>
                  <a:srgbClr val="FF0000"/>
                </a:solidFill>
              </a:rPr>
              <a:t> ⎯⎯→ Mn</a:t>
            </a:r>
            <a:r>
              <a:rPr baseline="30000" lang="en-US">
                <a:solidFill>
                  <a:srgbClr val="FF0000"/>
                </a:solidFill>
              </a:rPr>
              <a:t>2+</a:t>
            </a:r>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dk1"/>
              </a:buClr>
              <a:buSzPts val="2400"/>
              <a:buFont typeface="Calibri"/>
              <a:buNone/>
            </a:pPr>
            <a:r>
              <a:rPr lang="en-US"/>
              <a:t>The manganese is balanced. To balance the oxygen, we must add 4 water molecules to the right side.</a:t>
            </a:r>
            <a:endParaRPr>
              <a:solidFill>
                <a:srgbClr val="FF0000"/>
              </a:solidFill>
            </a:endParaRPr>
          </a:p>
          <a:p>
            <a:pPr indent="-228600" lvl="0" marL="228600" rtl="0" algn="l">
              <a:lnSpc>
                <a:spcPct val="90000"/>
              </a:lnSpc>
              <a:spcBef>
                <a:spcPts val="1000"/>
              </a:spcBef>
              <a:spcAft>
                <a:spcPts val="0"/>
              </a:spcAft>
              <a:buClr>
                <a:schemeClr val="accent1"/>
              </a:buClr>
              <a:buSzPts val="2400"/>
              <a:buFont typeface="Calibri"/>
              <a:buNone/>
            </a:pPr>
            <a:r>
              <a:rPr lang="en-US">
                <a:solidFill>
                  <a:schemeClr val="accent1"/>
                </a:solidFill>
              </a:rPr>
              <a:t>To balance the hydrogen, we add 8 H</a:t>
            </a:r>
            <a:r>
              <a:rPr baseline="30000" lang="en-US">
                <a:solidFill>
                  <a:schemeClr val="accent1"/>
                </a:solidFill>
              </a:rPr>
              <a:t>+</a:t>
            </a:r>
            <a:r>
              <a:rPr lang="en-US">
                <a:solidFill>
                  <a:schemeClr val="accent1"/>
                </a:solidFill>
              </a:rPr>
              <a:t> to the left.</a:t>
            </a:r>
            <a:endParaRPr>
              <a:solidFill>
                <a:srgbClr val="FF0000"/>
              </a:solidFill>
            </a:endParaRPr>
          </a:p>
          <a:p>
            <a:pPr indent="-228600" lvl="0" marL="228600" rtl="0" algn="l">
              <a:lnSpc>
                <a:spcPct val="90000"/>
              </a:lnSpc>
              <a:spcBef>
                <a:spcPts val="1000"/>
              </a:spcBef>
              <a:spcAft>
                <a:spcPts val="0"/>
              </a:spcAft>
              <a:buClr>
                <a:schemeClr val="accent6"/>
              </a:buClr>
              <a:buSzPts val="2400"/>
              <a:buFont typeface="Calibri"/>
              <a:buNone/>
            </a:pPr>
            <a:r>
              <a:rPr lang="en-US">
                <a:solidFill>
                  <a:schemeClr val="accent6"/>
                </a:solidFill>
              </a:rPr>
              <a:t>To balance the charge, we add 5 e</a:t>
            </a:r>
            <a:r>
              <a:rPr baseline="30000" lang="en-US">
                <a:solidFill>
                  <a:schemeClr val="accent6"/>
                </a:solidFill>
              </a:rPr>
              <a:t>−</a:t>
            </a:r>
            <a:r>
              <a:rPr lang="en-US">
                <a:solidFill>
                  <a:schemeClr val="accent6"/>
                </a:solidFill>
              </a:rPr>
              <a:t> to the left side.</a:t>
            </a:r>
            <a:endParaRPr/>
          </a:p>
          <a:p>
            <a:pPr indent="-228600" lvl="0" marL="228600" rtl="0" algn="ctr">
              <a:lnSpc>
                <a:spcPct val="90000"/>
              </a:lnSpc>
              <a:spcBef>
                <a:spcPts val="1000"/>
              </a:spcBef>
              <a:spcAft>
                <a:spcPts val="0"/>
              </a:spcAft>
              <a:buClr>
                <a:schemeClr val="dk1"/>
              </a:buClr>
              <a:buSzPts val="2400"/>
              <a:buFont typeface="Calibri"/>
              <a:buNone/>
            </a:pPr>
            <a:r>
              <a:t/>
            </a:r>
            <a:endParaRPr>
              <a:solidFill>
                <a:srgbClr val="FF0000"/>
              </a:solidFill>
            </a:endParaRPr>
          </a:p>
          <a:p>
            <a:pPr indent="-228600" lvl="0" marL="228600" rtl="0" algn="ctr">
              <a:lnSpc>
                <a:spcPct val="90000"/>
              </a:lnSpc>
              <a:spcBef>
                <a:spcPts val="1000"/>
              </a:spcBef>
              <a:spcAft>
                <a:spcPts val="0"/>
              </a:spcAft>
              <a:buClr>
                <a:schemeClr val="dk1"/>
              </a:buClr>
              <a:buSzPts val="2400"/>
              <a:buFont typeface="Calibri"/>
              <a:buNone/>
            </a:pPr>
            <a:r>
              <a:t/>
            </a:r>
            <a:endParaRPr baseline="30000">
              <a:solidFill>
                <a:srgbClr val="FF0000"/>
              </a:solidFill>
            </a:endParaRPr>
          </a:p>
        </p:txBody>
      </p:sp>
      <p:sp>
        <p:nvSpPr>
          <p:cNvPr id="411" name="Google Shape;411;g29b2f24f1b5_0_99"/>
          <p:cNvSpPr txBox="1"/>
          <p:nvPr/>
        </p:nvSpPr>
        <p:spPr>
          <a:xfrm>
            <a:off x="7069521" y="1439915"/>
            <a:ext cx="2018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+ 4 H</a:t>
            </a:r>
            <a:r>
              <a:rPr baseline="-25000" lang="en-US" sz="2400">
                <a:solidFill>
                  <a:schemeClr val="dk1"/>
                </a:solidFill>
                <a:latin typeface="Calibri"/>
                <a:ea typeface="Calibri"/>
                <a:cs typeface="Calibri"/>
                <a:sym typeface="Calibri"/>
              </a:rPr>
              <a:t>2</a:t>
            </a:r>
            <a:r>
              <a:rPr lang="en-US" sz="2400">
                <a:solidFill>
                  <a:schemeClr val="dk1"/>
                </a:solidFill>
                <a:latin typeface="Calibri"/>
                <a:ea typeface="Calibri"/>
                <a:cs typeface="Calibri"/>
                <a:sym typeface="Calibri"/>
              </a:rPr>
              <a:t>O</a:t>
            </a:r>
            <a:endParaRPr/>
          </a:p>
        </p:txBody>
      </p:sp>
      <p:sp>
        <p:nvSpPr>
          <p:cNvPr id="412" name="Google Shape;412;g29b2f24f1b5_0_99"/>
          <p:cNvSpPr txBox="1"/>
          <p:nvPr/>
        </p:nvSpPr>
        <p:spPr>
          <a:xfrm>
            <a:off x="3028293" y="1439917"/>
            <a:ext cx="2018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8H</a:t>
            </a:r>
            <a:r>
              <a:rPr baseline="30000" lang="en-US" sz="2400">
                <a:solidFill>
                  <a:schemeClr val="accent1"/>
                </a:solidFill>
                <a:latin typeface="Calibri"/>
                <a:ea typeface="Calibri"/>
                <a:cs typeface="Calibri"/>
                <a:sym typeface="Calibri"/>
              </a:rPr>
              <a:t>+       </a:t>
            </a:r>
            <a:r>
              <a:rPr lang="en-US" sz="2400">
                <a:solidFill>
                  <a:schemeClr val="accent1"/>
                </a:solidFill>
                <a:latin typeface="Calibri"/>
                <a:ea typeface="Calibri"/>
                <a:cs typeface="Calibri"/>
                <a:sym typeface="Calibri"/>
              </a:rPr>
              <a:t>+</a:t>
            </a:r>
            <a:endParaRPr sz="2400">
              <a:solidFill>
                <a:schemeClr val="accent1"/>
              </a:solidFill>
              <a:latin typeface="Calibri"/>
              <a:ea typeface="Calibri"/>
              <a:cs typeface="Calibri"/>
              <a:sym typeface="Calibri"/>
            </a:endParaRPr>
          </a:p>
        </p:txBody>
      </p:sp>
      <p:sp>
        <p:nvSpPr>
          <p:cNvPr id="413" name="Google Shape;413;g29b2f24f1b5_0_99"/>
          <p:cNvSpPr txBox="1"/>
          <p:nvPr/>
        </p:nvSpPr>
        <p:spPr>
          <a:xfrm>
            <a:off x="1656693" y="1439916"/>
            <a:ext cx="2018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6"/>
              </a:buClr>
              <a:buSzPts val="2400"/>
              <a:buFont typeface="Calibri"/>
              <a:buNone/>
            </a:pPr>
            <a:r>
              <a:rPr lang="en-US" sz="2400">
                <a:solidFill>
                  <a:schemeClr val="accent6"/>
                </a:solidFill>
                <a:latin typeface="Calibri"/>
                <a:ea typeface="Calibri"/>
                <a:cs typeface="Calibri"/>
                <a:sym typeface="Calibri"/>
              </a:rPr>
              <a:t>5e-    +</a:t>
            </a:r>
            <a:endParaRPr sz="2400">
              <a:solidFill>
                <a:schemeClr val="accent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9b2f24f1b5_0_107"/>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Combining the Half-Reactions</a:t>
            </a:r>
            <a:endParaRPr/>
          </a:p>
        </p:txBody>
      </p:sp>
      <p:sp>
        <p:nvSpPr>
          <p:cNvPr id="419" name="Google Shape;419;g29b2f24f1b5_0_107"/>
          <p:cNvSpPr txBox="1"/>
          <p:nvPr>
            <p:ph idx="1" type="body"/>
          </p:nvPr>
        </p:nvSpPr>
        <p:spPr>
          <a:xfrm>
            <a:off x="1828800" y="1447800"/>
            <a:ext cx="8418900" cy="5181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Font typeface="Calibri"/>
              <a:buNone/>
            </a:pPr>
            <a:r>
              <a:rPr lang="en-US"/>
              <a:t>Now we evaluate the two half-reactions together:</a:t>
            </a:r>
            <a:endParaRPr/>
          </a:p>
          <a:p>
            <a:pPr indent="-228600" lvl="0" marL="228600" rtl="0" algn="ctr">
              <a:lnSpc>
                <a:spcPct val="90000"/>
              </a:lnSpc>
              <a:spcBef>
                <a:spcPts val="1000"/>
              </a:spcBef>
              <a:spcAft>
                <a:spcPts val="0"/>
              </a:spcAft>
              <a:buClr>
                <a:srgbClr val="FF0000"/>
              </a:buClr>
              <a:buSzPts val="2400"/>
              <a:buFont typeface="Calibri"/>
              <a:buNone/>
            </a:pPr>
            <a:r>
              <a:rPr lang="en-US">
                <a:solidFill>
                  <a:srgbClr val="FF0000"/>
                </a:solidFill>
              </a:rPr>
              <a:t>                    C</a:t>
            </a:r>
            <a:r>
              <a:rPr baseline="-25000" lang="en-US">
                <a:solidFill>
                  <a:srgbClr val="FF0000"/>
                </a:solidFill>
              </a:rPr>
              <a:t>2</a:t>
            </a:r>
            <a:r>
              <a:rPr lang="en-US">
                <a:solidFill>
                  <a:srgbClr val="FF0000"/>
                </a:solidFill>
              </a:rPr>
              <a:t>O</a:t>
            </a:r>
            <a:r>
              <a:rPr baseline="-25000" lang="en-US">
                <a:solidFill>
                  <a:srgbClr val="FF0000"/>
                </a:solidFill>
              </a:rPr>
              <a:t>4</a:t>
            </a:r>
            <a:r>
              <a:rPr baseline="30000" lang="en-US">
                <a:solidFill>
                  <a:srgbClr val="FF0000"/>
                </a:solidFill>
              </a:rPr>
              <a:t>2−</a:t>
            </a:r>
            <a:r>
              <a:rPr lang="en-US">
                <a:solidFill>
                  <a:srgbClr val="FF0000"/>
                </a:solidFill>
              </a:rPr>
              <a:t> ⎯⎯→ 2 CO</a:t>
            </a:r>
            <a:r>
              <a:rPr baseline="-25000" lang="en-US">
                <a:solidFill>
                  <a:srgbClr val="FF0000"/>
                </a:solidFill>
              </a:rPr>
              <a:t>2</a:t>
            </a:r>
            <a:r>
              <a:rPr lang="en-US">
                <a:solidFill>
                  <a:srgbClr val="FF0000"/>
                </a:solidFill>
              </a:rPr>
              <a:t> + 2 e</a:t>
            </a:r>
            <a:r>
              <a:rPr baseline="30000" lang="en-US">
                <a:solidFill>
                  <a:srgbClr val="FF0000"/>
                </a:solidFill>
              </a:rPr>
              <a:t>−</a:t>
            </a:r>
            <a:endParaRPr>
              <a:solidFill>
                <a:srgbClr val="FF0000"/>
              </a:solidFill>
            </a:endParaRPr>
          </a:p>
          <a:p>
            <a:pPr indent="-228600" lvl="0" marL="228600" rtl="0" algn="ctr">
              <a:lnSpc>
                <a:spcPct val="90000"/>
              </a:lnSpc>
              <a:spcBef>
                <a:spcPts val="1000"/>
              </a:spcBef>
              <a:spcAft>
                <a:spcPts val="0"/>
              </a:spcAft>
              <a:buClr>
                <a:srgbClr val="FF0000"/>
              </a:buClr>
              <a:buSzPts val="2400"/>
              <a:buFont typeface="Calibri"/>
              <a:buNone/>
            </a:pPr>
            <a:r>
              <a:rPr lang="en-US">
                <a:solidFill>
                  <a:srgbClr val="FF0000"/>
                </a:solidFill>
              </a:rPr>
              <a:t>5 e</a:t>
            </a:r>
            <a:r>
              <a:rPr baseline="30000" lang="en-US">
                <a:solidFill>
                  <a:srgbClr val="FF0000"/>
                </a:solidFill>
              </a:rPr>
              <a:t>−</a:t>
            </a:r>
            <a:r>
              <a:rPr lang="en-US">
                <a:solidFill>
                  <a:srgbClr val="FF0000"/>
                </a:solidFill>
              </a:rPr>
              <a:t> + 8 H</a:t>
            </a:r>
            <a:r>
              <a:rPr baseline="30000" lang="en-US">
                <a:solidFill>
                  <a:srgbClr val="FF0000"/>
                </a:solidFill>
              </a:rPr>
              <a:t>+</a:t>
            </a:r>
            <a:r>
              <a:rPr lang="en-US">
                <a:solidFill>
                  <a:srgbClr val="FF0000"/>
                </a:solidFill>
              </a:rPr>
              <a:t> + MnO</a:t>
            </a:r>
            <a:r>
              <a:rPr baseline="-25000" lang="en-US">
                <a:solidFill>
                  <a:srgbClr val="FF0000"/>
                </a:solidFill>
              </a:rPr>
              <a:t>4</a:t>
            </a:r>
            <a:r>
              <a:rPr baseline="30000" lang="en-US">
                <a:solidFill>
                  <a:srgbClr val="FF0000"/>
                </a:solidFill>
              </a:rPr>
              <a:t>−</a:t>
            </a:r>
            <a:r>
              <a:rPr lang="en-US">
                <a:solidFill>
                  <a:srgbClr val="FF0000"/>
                </a:solidFill>
              </a:rPr>
              <a:t> ⎯⎯→ Mn</a:t>
            </a:r>
            <a:r>
              <a:rPr baseline="30000" lang="en-US">
                <a:solidFill>
                  <a:srgbClr val="FF0000"/>
                </a:solidFill>
              </a:rPr>
              <a:t>2+</a:t>
            </a:r>
            <a:r>
              <a:rPr lang="en-US">
                <a:solidFill>
                  <a:srgbClr val="FF0000"/>
                </a:solidFill>
              </a:rPr>
              <a:t> + 4 H</a:t>
            </a:r>
            <a:r>
              <a:rPr baseline="-25000" lang="en-US">
                <a:solidFill>
                  <a:srgbClr val="FF0000"/>
                </a:solidFill>
              </a:rPr>
              <a:t>2</a:t>
            </a:r>
            <a:r>
              <a:rPr lang="en-US">
                <a:solidFill>
                  <a:srgbClr val="FF0000"/>
                </a:solidFill>
              </a:rPr>
              <a:t>O</a:t>
            </a:r>
            <a:endParaRPr>
              <a:solidFill>
                <a:srgbClr val="FF0000"/>
              </a:solidFill>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accent1"/>
              </a:buClr>
              <a:buSzPts val="2400"/>
              <a:buFont typeface="Calibri"/>
              <a:buNone/>
            </a:pPr>
            <a:r>
              <a:rPr lang="en-US">
                <a:solidFill>
                  <a:schemeClr val="accent1"/>
                </a:solidFill>
              </a:rPr>
              <a:t>To attain the same number of electrons on each side, we will multiply the first reaction by 5 and the second by 2.</a:t>
            </a:r>
            <a:endParaRPr/>
          </a:p>
          <a:p>
            <a:pPr indent="-228600" lvl="0" marL="228600" rtl="0" algn="ctr">
              <a:lnSpc>
                <a:spcPct val="90000"/>
              </a:lnSpc>
              <a:spcBef>
                <a:spcPts val="1000"/>
              </a:spcBef>
              <a:spcAft>
                <a:spcPts val="0"/>
              </a:spcAft>
              <a:buClr>
                <a:schemeClr val="accent1"/>
              </a:buClr>
              <a:buSzPts val="2400"/>
              <a:buFont typeface="Calibri"/>
              <a:buNone/>
            </a:pPr>
            <a:r>
              <a:rPr lang="en-US">
                <a:solidFill>
                  <a:schemeClr val="accent1"/>
                </a:solidFill>
              </a:rPr>
              <a:t>5</a:t>
            </a:r>
            <a:r>
              <a:rPr lang="en-US">
                <a:solidFill>
                  <a:srgbClr val="FF0000"/>
                </a:solidFill>
              </a:rPr>
              <a:t> C</a:t>
            </a:r>
            <a:r>
              <a:rPr baseline="-25000" lang="en-US">
                <a:solidFill>
                  <a:srgbClr val="FF0000"/>
                </a:solidFill>
              </a:rPr>
              <a:t>2</a:t>
            </a:r>
            <a:r>
              <a:rPr lang="en-US">
                <a:solidFill>
                  <a:srgbClr val="FF0000"/>
                </a:solidFill>
              </a:rPr>
              <a:t>O</a:t>
            </a:r>
            <a:r>
              <a:rPr baseline="-25000" lang="en-US">
                <a:solidFill>
                  <a:srgbClr val="FF0000"/>
                </a:solidFill>
              </a:rPr>
              <a:t>4</a:t>
            </a:r>
            <a:r>
              <a:rPr baseline="30000" lang="en-US">
                <a:solidFill>
                  <a:srgbClr val="FF0000"/>
                </a:solidFill>
              </a:rPr>
              <a:t>2−</a:t>
            </a:r>
            <a:r>
              <a:rPr lang="en-US">
                <a:solidFill>
                  <a:srgbClr val="FF0000"/>
                </a:solidFill>
              </a:rPr>
              <a:t> ⎯⎯→</a:t>
            </a:r>
            <a:r>
              <a:rPr lang="en-US">
                <a:solidFill>
                  <a:schemeClr val="accent1"/>
                </a:solidFill>
              </a:rPr>
              <a:t> 10 </a:t>
            </a:r>
            <a:r>
              <a:rPr lang="en-US">
                <a:solidFill>
                  <a:srgbClr val="FF0000"/>
                </a:solidFill>
              </a:rPr>
              <a:t>CO</a:t>
            </a:r>
            <a:r>
              <a:rPr baseline="-25000" lang="en-US">
                <a:solidFill>
                  <a:srgbClr val="FF0000"/>
                </a:solidFill>
              </a:rPr>
              <a:t>2</a:t>
            </a:r>
            <a:r>
              <a:rPr lang="en-US">
                <a:solidFill>
                  <a:srgbClr val="FF0000"/>
                </a:solidFill>
              </a:rPr>
              <a:t> + </a:t>
            </a:r>
            <a:r>
              <a:rPr lang="en-US">
                <a:solidFill>
                  <a:schemeClr val="accent1"/>
                </a:solidFill>
              </a:rPr>
              <a:t>10 </a:t>
            </a:r>
            <a:r>
              <a:rPr lang="en-US">
                <a:solidFill>
                  <a:srgbClr val="FF0000"/>
                </a:solidFill>
              </a:rPr>
              <a:t>e</a:t>
            </a:r>
            <a:r>
              <a:rPr baseline="30000" lang="en-US">
                <a:solidFill>
                  <a:srgbClr val="FF0000"/>
                </a:solidFill>
              </a:rPr>
              <a:t>−</a:t>
            </a:r>
            <a:endParaRPr>
              <a:solidFill>
                <a:srgbClr val="FF0000"/>
              </a:solidFill>
            </a:endParaRPr>
          </a:p>
          <a:p>
            <a:pPr indent="-228600" lvl="0" marL="228600" rtl="0" algn="ctr">
              <a:lnSpc>
                <a:spcPct val="90000"/>
              </a:lnSpc>
              <a:spcBef>
                <a:spcPts val="1000"/>
              </a:spcBef>
              <a:spcAft>
                <a:spcPts val="0"/>
              </a:spcAft>
              <a:buClr>
                <a:schemeClr val="accent1"/>
              </a:buClr>
              <a:buSzPts val="2400"/>
              <a:buFont typeface="Calibri"/>
              <a:buNone/>
            </a:pPr>
            <a:r>
              <a:rPr lang="en-US">
                <a:solidFill>
                  <a:schemeClr val="accent1"/>
                </a:solidFill>
              </a:rPr>
              <a:t>10 </a:t>
            </a:r>
            <a:r>
              <a:rPr lang="en-US">
                <a:solidFill>
                  <a:srgbClr val="FF0000"/>
                </a:solidFill>
              </a:rPr>
              <a:t>e</a:t>
            </a:r>
            <a:r>
              <a:rPr baseline="30000" lang="en-US">
                <a:solidFill>
                  <a:srgbClr val="FF0000"/>
                </a:solidFill>
              </a:rPr>
              <a:t>−</a:t>
            </a:r>
            <a:r>
              <a:rPr lang="en-US">
                <a:solidFill>
                  <a:srgbClr val="FF0000"/>
                </a:solidFill>
              </a:rPr>
              <a:t> + </a:t>
            </a:r>
            <a:r>
              <a:rPr lang="en-US">
                <a:solidFill>
                  <a:schemeClr val="accent1"/>
                </a:solidFill>
              </a:rPr>
              <a:t>16 </a:t>
            </a:r>
            <a:r>
              <a:rPr lang="en-US">
                <a:solidFill>
                  <a:srgbClr val="FF0000"/>
                </a:solidFill>
              </a:rPr>
              <a:t>H</a:t>
            </a:r>
            <a:r>
              <a:rPr baseline="30000" lang="en-US">
                <a:solidFill>
                  <a:srgbClr val="FF0000"/>
                </a:solidFill>
              </a:rPr>
              <a:t>+</a:t>
            </a:r>
            <a:r>
              <a:rPr lang="en-US">
                <a:solidFill>
                  <a:srgbClr val="FF0000"/>
                </a:solidFill>
              </a:rPr>
              <a:t> + </a:t>
            </a:r>
            <a:r>
              <a:rPr lang="en-US">
                <a:solidFill>
                  <a:schemeClr val="accent1"/>
                </a:solidFill>
              </a:rPr>
              <a:t>2 </a:t>
            </a:r>
            <a:r>
              <a:rPr lang="en-US">
                <a:solidFill>
                  <a:srgbClr val="FF0000"/>
                </a:solidFill>
              </a:rPr>
              <a:t>MnO</a:t>
            </a:r>
            <a:r>
              <a:rPr baseline="-25000" lang="en-US">
                <a:solidFill>
                  <a:srgbClr val="FF0000"/>
                </a:solidFill>
              </a:rPr>
              <a:t>4</a:t>
            </a:r>
            <a:r>
              <a:rPr baseline="30000" lang="en-US">
                <a:solidFill>
                  <a:srgbClr val="FF0000"/>
                </a:solidFill>
              </a:rPr>
              <a:t>−</a:t>
            </a:r>
            <a:r>
              <a:rPr lang="en-US">
                <a:solidFill>
                  <a:srgbClr val="FF0000"/>
                </a:solidFill>
              </a:rPr>
              <a:t> ⎯⎯→</a:t>
            </a:r>
            <a:r>
              <a:rPr lang="en-US">
                <a:solidFill>
                  <a:schemeClr val="accent1"/>
                </a:solidFill>
              </a:rPr>
              <a:t> 2 </a:t>
            </a:r>
            <a:r>
              <a:rPr lang="en-US">
                <a:solidFill>
                  <a:srgbClr val="FF0000"/>
                </a:solidFill>
              </a:rPr>
              <a:t>Mn</a:t>
            </a:r>
            <a:r>
              <a:rPr baseline="30000" lang="en-US">
                <a:solidFill>
                  <a:srgbClr val="FF0000"/>
                </a:solidFill>
              </a:rPr>
              <a:t>2+</a:t>
            </a:r>
            <a:r>
              <a:rPr lang="en-US">
                <a:solidFill>
                  <a:srgbClr val="FF0000"/>
                </a:solidFill>
              </a:rPr>
              <a:t> + </a:t>
            </a:r>
            <a:r>
              <a:rPr lang="en-US">
                <a:solidFill>
                  <a:schemeClr val="accent1"/>
                </a:solidFill>
              </a:rPr>
              <a:t>8</a:t>
            </a:r>
            <a:r>
              <a:rPr lang="en-US">
                <a:solidFill>
                  <a:srgbClr val="FF0000"/>
                </a:solidFill>
              </a:rPr>
              <a:t> H</a:t>
            </a:r>
            <a:r>
              <a:rPr baseline="-25000" lang="en-US">
                <a:solidFill>
                  <a:srgbClr val="FF0000"/>
                </a:solidFill>
              </a:rPr>
              <a:t>2</a:t>
            </a:r>
            <a:r>
              <a:rPr lang="en-US">
                <a:solidFill>
                  <a:srgbClr val="FF0000"/>
                </a:solidFill>
              </a:rPr>
              <a:t>O</a:t>
            </a:r>
            <a:endParaRPr/>
          </a:p>
          <a:p>
            <a:pPr indent="-228600" lvl="0" marL="228600" rtl="0" algn="l">
              <a:lnSpc>
                <a:spcPct val="90000"/>
              </a:lnSpc>
              <a:spcBef>
                <a:spcPts val="1000"/>
              </a:spcBef>
              <a:spcAft>
                <a:spcPts val="0"/>
              </a:spcAft>
              <a:buClr>
                <a:schemeClr val="dk1"/>
              </a:buClr>
              <a:buSzPts val="2400"/>
              <a:buFont typeface="Calibri"/>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9b2f24f1b5_0_112"/>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Combining the Half-Reactions</a:t>
            </a:r>
            <a:endParaRPr/>
          </a:p>
        </p:txBody>
      </p:sp>
      <p:sp>
        <p:nvSpPr>
          <p:cNvPr id="425" name="Google Shape;425;g29b2f24f1b5_0_112"/>
          <p:cNvSpPr txBox="1"/>
          <p:nvPr>
            <p:ph idx="1" type="body"/>
          </p:nvPr>
        </p:nvSpPr>
        <p:spPr>
          <a:xfrm>
            <a:off x="804041" y="1663262"/>
            <a:ext cx="10421100" cy="4419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400"/>
              <a:buFont typeface="Calibri"/>
              <a:buNone/>
            </a:pPr>
            <a:r>
              <a:rPr lang="en-US">
                <a:solidFill>
                  <a:srgbClr val="FF0000"/>
                </a:solidFill>
              </a:rPr>
              <a:t>10 e</a:t>
            </a:r>
            <a:r>
              <a:rPr baseline="30000" lang="en-US">
                <a:solidFill>
                  <a:srgbClr val="FF0000"/>
                </a:solidFill>
              </a:rPr>
              <a:t>−</a:t>
            </a:r>
            <a:r>
              <a:rPr lang="en-US">
                <a:solidFill>
                  <a:srgbClr val="FF0000"/>
                </a:solidFill>
              </a:rPr>
              <a:t> + 16 H</a:t>
            </a:r>
            <a:r>
              <a:rPr baseline="30000" lang="en-US">
                <a:solidFill>
                  <a:srgbClr val="FF0000"/>
                </a:solidFill>
              </a:rPr>
              <a:t>+</a:t>
            </a:r>
            <a:r>
              <a:rPr lang="en-US">
                <a:solidFill>
                  <a:srgbClr val="FF0000"/>
                </a:solidFill>
              </a:rPr>
              <a:t> + 2 MnO</a:t>
            </a:r>
            <a:r>
              <a:rPr baseline="-25000" lang="en-US">
                <a:solidFill>
                  <a:srgbClr val="FF0000"/>
                </a:solidFill>
              </a:rPr>
              <a:t>4</a:t>
            </a:r>
            <a:r>
              <a:rPr baseline="30000" lang="en-US">
                <a:solidFill>
                  <a:srgbClr val="FF0000"/>
                </a:solidFill>
              </a:rPr>
              <a:t>−</a:t>
            </a:r>
            <a:r>
              <a:rPr lang="en-US">
                <a:solidFill>
                  <a:srgbClr val="FF0000"/>
                </a:solidFill>
              </a:rPr>
              <a:t> + 5 C</a:t>
            </a:r>
            <a:r>
              <a:rPr baseline="-25000" lang="en-US">
                <a:solidFill>
                  <a:srgbClr val="FF0000"/>
                </a:solidFill>
              </a:rPr>
              <a:t>2</a:t>
            </a:r>
            <a:r>
              <a:rPr lang="en-US">
                <a:solidFill>
                  <a:srgbClr val="FF0000"/>
                </a:solidFill>
              </a:rPr>
              <a:t>O</a:t>
            </a:r>
            <a:r>
              <a:rPr baseline="-25000" lang="en-US">
                <a:solidFill>
                  <a:srgbClr val="FF0000"/>
                </a:solidFill>
              </a:rPr>
              <a:t>4</a:t>
            </a:r>
            <a:r>
              <a:rPr baseline="30000" lang="en-US">
                <a:solidFill>
                  <a:srgbClr val="FF0000"/>
                </a:solidFill>
              </a:rPr>
              <a:t>2−</a:t>
            </a:r>
            <a:r>
              <a:rPr lang="en-US">
                <a:solidFill>
                  <a:srgbClr val="FF0000"/>
                </a:solidFill>
              </a:rPr>
              <a:t> ⎯⎯→   2 Mn</a:t>
            </a:r>
            <a:r>
              <a:rPr baseline="30000" lang="en-US">
                <a:solidFill>
                  <a:srgbClr val="FF0000"/>
                </a:solidFill>
              </a:rPr>
              <a:t>2+</a:t>
            </a:r>
            <a:r>
              <a:rPr lang="en-US">
                <a:solidFill>
                  <a:srgbClr val="FF0000"/>
                </a:solidFill>
              </a:rPr>
              <a:t> + 8 H</a:t>
            </a:r>
            <a:r>
              <a:rPr baseline="-25000" lang="en-US">
                <a:solidFill>
                  <a:srgbClr val="FF0000"/>
                </a:solidFill>
              </a:rPr>
              <a:t>2</a:t>
            </a:r>
            <a:r>
              <a:rPr lang="en-US">
                <a:solidFill>
                  <a:srgbClr val="FF0000"/>
                </a:solidFill>
              </a:rPr>
              <a:t>O + 10 CO</a:t>
            </a:r>
            <a:r>
              <a:rPr baseline="-25000" lang="en-US">
                <a:solidFill>
                  <a:srgbClr val="FF0000"/>
                </a:solidFill>
              </a:rPr>
              <a:t>2</a:t>
            </a:r>
            <a:r>
              <a:rPr lang="en-US">
                <a:solidFill>
                  <a:srgbClr val="FF0000"/>
                </a:solidFill>
              </a:rPr>
              <a:t> +10 e</a:t>
            </a:r>
            <a:r>
              <a:rPr baseline="30000" lang="en-US">
                <a:solidFill>
                  <a:srgbClr val="FF0000"/>
                </a:solidFill>
              </a:rPr>
              <a:t>−</a:t>
            </a:r>
            <a:endParaRPr/>
          </a:p>
          <a:p>
            <a:pPr indent="-228600" lvl="0" marL="228600" rtl="0" algn="r">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dk1"/>
              </a:buClr>
              <a:buSzPts val="2400"/>
              <a:buFont typeface="Calibri"/>
              <a:buNone/>
            </a:pPr>
            <a:r>
              <a:rPr lang="en-US"/>
              <a:t>The only thing that appears on both sides are the electrons.  Subtracting them, we are left with:</a:t>
            </a:r>
            <a:endParaRPr/>
          </a:p>
          <a:p>
            <a:pPr indent="-228600" lvl="0" marL="228600" rtl="0" algn="l">
              <a:lnSpc>
                <a:spcPct val="90000"/>
              </a:lnSpc>
              <a:spcBef>
                <a:spcPts val="1000"/>
              </a:spcBef>
              <a:spcAft>
                <a:spcPts val="0"/>
              </a:spcAft>
              <a:buClr>
                <a:srgbClr val="FF0000"/>
              </a:buClr>
              <a:buSzPts val="2400"/>
              <a:buFont typeface="Calibri"/>
              <a:buNone/>
            </a:pPr>
            <a:r>
              <a:rPr lang="en-US">
                <a:solidFill>
                  <a:srgbClr val="FF0000"/>
                </a:solidFill>
              </a:rPr>
              <a:t>          16 H</a:t>
            </a:r>
            <a:r>
              <a:rPr baseline="30000" lang="en-US">
                <a:solidFill>
                  <a:srgbClr val="FF0000"/>
                </a:solidFill>
              </a:rPr>
              <a:t>+</a:t>
            </a:r>
            <a:r>
              <a:rPr lang="en-US">
                <a:solidFill>
                  <a:srgbClr val="FF0000"/>
                </a:solidFill>
              </a:rPr>
              <a:t> + 2 MnO</a:t>
            </a:r>
            <a:r>
              <a:rPr baseline="-25000" lang="en-US">
                <a:solidFill>
                  <a:srgbClr val="FF0000"/>
                </a:solidFill>
              </a:rPr>
              <a:t>4</a:t>
            </a:r>
            <a:r>
              <a:rPr baseline="30000" lang="en-US">
                <a:solidFill>
                  <a:srgbClr val="FF0000"/>
                </a:solidFill>
              </a:rPr>
              <a:t>−</a:t>
            </a:r>
            <a:r>
              <a:rPr lang="en-US">
                <a:solidFill>
                  <a:srgbClr val="FF0000"/>
                </a:solidFill>
              </a:rPr>
              <a:t> + 5 C</a:t>
            </a:r>
            <a:r>
              <a:rPr baseline="-25000" lang="en-US">
                <a:solidFill>
                  <a:srgbClr val="FF0000"/>
                </a:solidFill>
              </a:rPr>
              <a:t>2</a:t>
            </a:r>
            <a:r>
              <a:rPr lang="en-US">
                <a:solidFill>
                  <a:srgbClr val="FF0000"/>
                </a:solidFill>
              </a:rPr>
              <a:t>O</a:t>
            </a:r>
            <a:r>
              <a:rPr baseline="-25000" lang="en-US">
                <a:solidFill>
                  <a:srgbClr val="FF0000"/>
                </a:solidFill>
              </a:rPr>
              <a:t>4</a:t>
            </a:r>
            <a:r>
              <a:rPr baseline="30000" lang="en-US">
                <a:solidFill>
                  <a:srgbClr val="FF0000"/>
                </a:solidFill>
              </a:rPr>
              <a:t>2−</a:t>
            </a:r>
            <a:r>
              <a:rPr lang="en-US">
                <a:solidFill>
                  <a:srgbClr val="FF0000"/>
                </a:solidFill>
              </a:rPr>
              <a:t> ⎯⎯→   2 Mn</a:t>
            </a:r>
            <a:r>
              <a:rPr baseline="30000" lang="en-US">
                <a:solidFill>
                  <a:srgbClr val="FF0000"/>
                </a:solidFill>
              </a:rPr>
              <a:t>2+</a:t>
            </a:r>
            <a:r>
              <a:rPr lang="en-US">
                <a:solidFill>
                  <a:srgbClr val="FF0000"/>
                </a:solidFill>
              </a:rPr>
              <a:t> + 8 H</a:t>
            </a:r>
            <a:r>
              <a:rPr baseline="-25000" lang="en-US">
                <a:solidFill>
                  <a:srgbClr val="FF0000"/>
                </a:solidFill>
              </a:rPr>
              <a:t>2</a:t>
            </a:r>
            <a:r>
              <a:rPr lang="en-US">
                <a:solidFill>
                  <a:srgbClr val="FF0000"/>
                </a:solidFill>
              </a:rPr>
              <a:t>O + 10 CO</a:t>
            </a:r>
            <a:r>
              <a:rPr baseline="-25000" lang="en-US">
                <a:solidFill>
                  <a:srgbClr val="FF0000"/>
                </a:solidFill>
              </a:rPr>
              <a:t>2</a:t>
            </a:r>
            <a:endParaRPr/>
          </a:p>
          <a:p>
            <a:pPr indent="-228600" lvl="0" marL="228600" rtl="0" algn="l">
              <a:lnSpc>
                <a:spcPct val="90000"/>
              </a:lnSpc>
              <a:spcBef>
                <a:spcPts val="1000"/>
              </a:spcBef>
              <a:spcAft>
                <a:spcPts val="0"/>
              </a:spcAft>
              <a:buClr>
                <a:schemeClr val="dk1"/>
              </a:buClr>
              <a:buSzPts val="2400"/>
              <a:buFont typeface="Calibri"/>
              <a:buNone/>
            </a:pPr>
            <a:r>
              <a:t/>
            </a:r>
            <a:endParaRPr baseline="-25000">
              <a:solidFill>
                <a:srgbClr val="FF0000"/>
              </a:solidFill>
            </a:endParaRPr>
          </a:p>
          <a:p>
            <a:pPr indent="-228600" lvl="0" marL="228600" rtl="0" algn="l">
              <a:lnSpc>
                <a:spcPct val="90000"/>
              </a:lnSpc>
              <a:spcBef>
                <a:spcPts val="1000"/>
              </a:spcBef>
              <a:spcAft>
                <a:spcPts val="0"/>
              </a:spcAft>
              <a:buClr>
                <a:schemeClr val="accent1"/>
              </a:buClr>
              <a:buSzPts val="2400"/>
              <a:buFont typeface="Calibri"/>
              <a:buNone/>
            </a:pPr>
            <a:r>
              <a:rPr lang="en-US">
                <a:solidFill>
                  <a:schemeClr val="accent1"/>
                </a:solidFill>
              </a:rPr>
              <a:t>                Always check to see if it is balanced for mass and charge!</a:t>
            </a:r>
            <a:endParaRPr>
              <a:solidFill>
                <a:schemeClr val="accen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29b2f24f1b5_0_117"/>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Balancing in Basic Solutions</a:t>
            </a:r>
            <a:endParaRPr/>
          </a:p>
        </p:txBody>
      </p:sp>
      <p:sp>
        <p:nvSpPr>
          <p:cNvPr id="431" name="Google Shape;431;g29b2f24f1b5_0_117"/>
          <p:cNvSpPr txBox="1"/>
          <p:nvPr>
            <p:ph idx="1" type="body"/>
          </p:nvPr>
        </p:nvSpPr>
        <p:spPr>
          <a:xfrm>
            <a:off x="554420" y="1524000"/>
            <a:ext cx="6603000" cy="449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If a reaction occurs in a basic solution, one can balance it as if it occurred in an acid solution.</a:t>
            </a:r>
            <a:endParaRPr/>
          </a:p>
          <a:p>
            <a:pPr indent="-228600" lvl="0" marL="228600" rtl="0" algn="l">
              <a:lnSpc>
                <a:spcPct val="90000"/>
              </a:lnSpc>
              <a:spcBef>
                <a:spcPts val="1000"/>
              </a:spcBef>
              <a:spcAft>
                <a:spcPts val="0"/>
              </a:spcAft>
              <a:buClr>
                <a:schemeClr val="dk1"/>
              </a:buClr>
              <a:buSzPts val="2400"/>
              <a:buChar char="•"/>
            </a:pPr>
            <a:r>
              <a:rPr lang="en-US"/>
              <a:t>Once the equation is balanced, add OH</a:t>
            </a:r>
            <a:r>
              <a:rPr baseline="30000" lang="en-US"/>
              <a:t>−</a:t>
            </a:r>
            <a:r>
              <a:rPr lang="en-US"/>
              <a:t> to each side to “neutralize” the H</a:t>
            </a:r>
            <a:r>
              <a:rPr baseline="30000" lang="en-US"/>
              <a:t>+</a:t>
            </a:r>
            <a:r>
              <a:rPr lang="en-US"/>
              <a:t> in the equation and create water in its place.</a:t>
            </a:r>
            <a:endParaRPr/>
          </a:p>
          <a:p>
            <a:pPr indent="-228600" lvl="0" marL="228600" rtl="0" algn="l">
              <a:lnSpc>
                <a:spcPct val="90000"/>
              </a:lnSpc>
              <a:spcBef>
                <a:spcPts val="1000"/>
              </a:spcBef>
              <a:spcAft>
                <a:spcPts val="0"/>
              </a:spcAft>
              <a:buClr>
                <a:schemeClr val="dk1"/>
              </a:buClr>
              <a:buSzPts val="2400"/>
              <a:buChar char="•"/>
            </a:pPr>
            <a:r>
              <a:rPr lang="en-US"/>
              <a:t>If this produces water on both sides, you might have to subtract water from each side.</a:t>
            </a:r>
            <a:endParaRPr/>
          </a:p>
        </p:txBody>
      </p:sp>
      <p:pic>
        <p:nvPicPr>
          <p:cNvPr id="432" name="Google Shape;432;g29b2f24f1b5_0_117"/>
          <p:cNvPicPr preferRelativeResize="0"/>
          <p:nvPr/>
        </p:nvPicPr>
        <p:blipFill rotWithShape="1">
          <a:blip r:embed="rId3">
            <a:alphaModFix/>
          </a:blip>
          <a:srcRect b="0" l="0" r="0" t="0"/>
          <a:stretch/>
        </p:blipFill>
        <p:spPr>
          <a:xfrm>
            <a:off x="7595231" y="1971510"/>
            <a:ext cx="4002605" cy="26635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9b2f24f1b5_0_1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Balancing in Basic Solutions</a:t>
            </a:r>
            <a:endParaRPr/>
          </a:p>
        </p:txBody>
      </p:sp>
      <p:sp>
        <p:nvSpPr>
          <p:cNvPr id="438" name="Google Shape;438;g29b2f24f1b5_0_1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n-US"/>
              <a:t>MnO</a:t>
            </a:r>
            <a:r>
              <a:rPr baseline="-25000" lang="en-US"/>
              <a:t>4</a:t>
            </a:r>
            <a:r>
              <a:rPr baseline="30000" lang="en-US"/>
              <a:t>-</a:t>
            </a:r>
            <a:r>
              <a:rPr lang="en-US"/>
              <a:t> + CN</a:t>
            </a:r>
            <a:r>
              <a:rPr baseline="30000" lang="en-US"/>
              <a:t>-</a:t>
            </a:r>
            <a:r>
              <a:rPr lang="en-US"/>
              <a:t> 🡪 CNO</a:t>
            </a:r>
            <a:r>
              <a:rPr baseline="30000" lang="en-US"/>
              <a:t>-</a:t>
            </a:r>
            <a:r>
              <a:rPr lang="en-US"/>
              <a:t> + MnO</a:t>
            </a:r>
            <a:r>
              <a:rPr baseline="-25000" lang="en-US"/>
              <a:t>2</a:t>
            </a:r>
            <a:endParaRPr/>
          </a:p>
          <a:p>
            <a:pPr indent="0" lvl="0" marL="0" rtl="0" algn="ctr">
              <a:lnSpc>
                <a:spcPct val="90000"/>
              </a:lnSpc>
              <a:spcBef>
                <a:spcPts val="1000"/>
              </a:spcBef>
              <a:spcAft>
                <a:spcPts val="0"/>
              </a:spcAft>
              <a:buClr>
                <a:schemeClr val="dk1"/>
              </a:buClr>
              <a:buSzPts val="2400"/>
              <a:buNone/>
            </a:pPr>
            <a:r>
              <a:t/>
            </a:r>
            <a:endParaRPr baseline="-25000"/>
          </a:p>
          <a:p>
            <a:pPr indent="0" lvl="0" marL="0" rtl="0" algn="ctr">
              <a:lnSpc>
                <a:spcPct val="90000"/>
              </a:lnSpc>
              <a:spcBef>
                <a:spcPts val="1000"/>
              </a:spcBef>
              <a:spcAft>
                <a:spcPts val="0"/>
              </a:spcAft>
              <a:buClr>
                <a:schemeClr val="dk1"/>
              </a:buClr>
              <a:buSzPts val="2400"/>
              <a:buNone/>
            </a:pPr>
            <a:r>
              <a:rPr lang="en-US"/>
              <a:t>MnO</a:t>
            </a:r>
            <a:r>
              <a:rPr baseline="-25000" lang="en-US"/>
              <a:t>4</a:t>
            </a:r>
            <a:r>
              <a:rPr baseline="30000" lang="en-US"/>
              <a:t>-</a:t>
            </a:r>
            <a:r>
              <a:rPr lang="en-US"/>
              <a:t>  🡪 MnO</a:t>
            </a:r>
            <a:r>
              <a:rPr baseline="-25000" lang="en-US"/>
              <a:t>2</a:t>
            </a:r>
            <a:endParaRPr/>
          </a:p>
          <a:p>
            <a:pPr indent="0" lvl="0" marL="0" rtl="0" algn="ctr">
              <a:lnSpc>
                <a:spcPct val="90000"/>
              </a:lnSpc>
              <a:spcBef>
                <a:spcPts val="1000"/>
              </a:spcBef>
              <a:spcAft>
                <a:spcPts val="0"/>
              </a:spcAft>
              <a:buClr>
                <a:schemeClr val="dk1"/>
              </a:buClr>
              <a:buSzPts val="2400"/>
              <a:buNone/>
            </a:pPr>
            <a:r>
              <a:t/>
            </a:r>
            <a:endParaRPr baseline="-25000"/>
          </a:p>
          <a:p>
            <a:pPr indent="0" lvl="0" marL="0" rtl="0" algn="ctr">
              <a:lnSpc>
                <a:spcPct val="90000"/>
              </a:lnSpc>
              <a:spcBef>
                <a:spcPts val="1000"/>
              </a:spcBef>
              <a:spcAft>
                <a:spcPts val="0"/>
              </a:spcAft>
              <a:buClr>
                <a:schemeClr val="dk1"/>
              </a:buClr>
              <a:buSzPts val="2400"/>
              <a:buNone/>
            </a:pPr>
            <a:r>
              <a:rPr lang="en-US"/>
              <a:t>CN</a:t>
            </a:r>
            <a:r>
              <a:rPr baseline="30000" lang="en-US"/>
              <a:t>-</a:t>
            </a:r>
            <a:r>
              <a:rPr lang="en-US"/>
              <a:t> 🡪 CNO</a:t>
            </a:r>
            <a:r>
              <a:rPr baseline="30000" lang="en-US"/>
              <a:t>-</a:t>
            </a:r>
            <a:endParaRPr/>
          </a:p>
          <a:p>
            <a:pPr indent="0" lvl="0" marL="0" rtl="0" algn="ctr">
              <a:lnSpc>
                <a:spcPct val="90000"/>
              </a:lnSpc>
              <a:spcBef>
                <a:spcPts val="1000"/>
              </a:spcBef>
              <a:spcAft>
                <a:spcPts val="0"/>
              </a:spcAft>
              <a:buClr>
                <a:schemeClr val="dk1"/>
              </a:buClr>
              <a:buSzPts val="2400"/>
              <a:buNone/>
            </a:pPr>
            <a:r>
              <a:t/>
            </a:r>
            <a:endParaRPr baseline="30000"/>
          </a:p>
          <a:p>
            <a:pPr indent="0" lvl="0" marL="0" rtl="0" algn="ctr">
              <a:lnSpc>
                <a:spcPct val="90000"/>
              </a:lnSpc>
              <a:spcBef>
                <a:spcPts val="1000"/>
              </a:spcBef>
              <a:spcAft>
                <a:spcPts val="0"/>
              </a:spcAft>
              <a:buClr>
                <a:schemeClr val="dk1"/>
              </a:buClr>
              <a:buSzPts val="2400"/>
              <a:buNone/>
            </a:pPr>
            <a:r>
              <a:rPr lang="en-US"/>
              <a:t>H</a:t>
            </a:r>
            <a:r>
              <a:rPr baseline="-25000" lang="en-US"/>
              <a:t>2</a:t>
            </a:r>
            <a:r>
              <a:rPr lang="en-US"/>
              <a:t>O + 2MnO</a:t>
            </a:r>
            <a:r>
              <a:rPr baseline="-25000" lang="en-US"/>
              <a:t>4</a:t>
            </a:r>
            <a:r>
              <a:rPr baseline="30000" lang="en-US"/>
              <a:t>-</a:t>
            </a:r>
            <a:r>
              <a:rPr lang="en-US"/>
              <a:t> + 3CN</a:t>
            </a:r>
            <a:r>
              <a:rPr baseline="30000" lang="en-US"/>
              <a:t>-</a:t>
            </a:r>
            <a:r>
              <a:rPr lang="en-US"/>
              <a:t> 🡪 3CNO</a:t>
            </a:r>
            <a:r>
              <a:rPr baseline="30000" lang="en-US"/>
              <a:t>-</a:t>
            </a:r>
            <a:r>
              <a:rPr lang="en-US"/>
              <a:t> + 2MnO</a:t>
            </a:r>
            <a:r>
              <a:rPr baseline="-25000" lang="en-US"/>
              <a:t>2 </a:t>
            </a:r>
            <a:r>
              <a:rPr lang="en-US"/>
              <a:t>+ 2OH</a:t>
            </a:r>
            <a:r>
              <a:rPr baseline="30000" lang="en-US"/>
              <a:t>-</a:t>
            </a:r>
            <a:endParaRPr baseline="30000"/>
          </a:p>
          <a:p>
            <a:pPr indent="0" lvl="0" marL="0" rtl="0" algn="ctr">
              <a:lnSpc>
                <a:spcPct val="90000"/>
              </a:lnSpc>
              <a:spcBef>
                <a:spcPts val="1000"/>
              </a:spcBef>
              <a:spcAft>
                <a:spcPts val="0"/>
              </a:spcAft>
              <a:buClr>
                <a:schemeClr val="dk1"/>
              </a:buClr>
              <a:buSzPts val="2400"/>
              <a:buNone/>
            </a:pPr>
            <a:r>
              <a:t/>
            </a:r>
            <a:endParaRPr baseline="-25000"/>
          </a:p>
          <a:p>
            <a:pPr indent="0" lvl="0" marL="0" rtl="0" algn="ctr">
              <a:lnSpc>
                <a:spcPct val="90000"/>
              </a:lnSpc>
              <a:spcBef>
                <a:spcPts val="1000"/>
              </a:spcBef>
              <a:spcAft>
                <a:spcPts val="0"/>
              </a:spcAft>
              <a:buClr>
                <a:schemeClr val="dk1"/>
              </a:buClr>
              <a:buSzPts val="2400"/>
              <a:buNone/>
            </a:pPr>
            <a:r>
              <a:t/>
            </a:r>
            <a:endParaRPr baseline="-25000"/>
          </a:p>
          <a:p>
            <a:pPr indent="0" lvl="0" marL="0" rtl="0" algn="ctr">
              <a:lnSpc>
                <a:spcPct val="90000"/>
              </a:lnSpc>
              <a:spcBef>
                <a:spcPts val="1000"/>
              </a:spcBef>
              <a:spcAft>
                <a:spcPts val="0"/>
              </a:spcAft>
              <a:buClr>
                <a:schemeClr val="dk1"/>
              </a:buClr>
              <a:buSzPts val="2400"/>
              <a:buNone/>
            </a:pPr>
            <a:r>
              <a:t/>
            </a:r>
            <a:endParaRPr/>
          </a:p>
        </p:txBody>
      </p:sp>
      <p:sp>
        <p:nvSpPr>
          <p:cNvPr id="439" name="Google Shape;439;g29b2f24f1b5_0_123"/>
          <p:cNvSpPr txBox="1"/>
          <p:nvPr/>
        </p:nvSpPr>
        <p:spPr>
          <a:xfrm>
            <a:off x="7304032" y="2566604"/>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+ 2H</a:t>
            </a:r>
            <a:r>
              <a:rPr baseline="-25000" lang="en-US" sz="2400">
                <a:solidFill>
                  <a:schemeClr val="accent1"/>
                </a:solidFill>
                <a:latin typeface="Calibri"/>
                <a:ea typeface="Calibri"/>
                <a:cs typeface="Calibri"/>
                <a:sym typeface="Calibri"/>
              </a:rPr>
              <a:t>2</a:t>
            </a:r>
            <a:r>
              <a:rPr lang="en-US" sz="2400">
                <a:solidFill>
                  <a:schemeClr val="accent1"/>
                </a:solidFill>
                <a:latin typeface="Calibri"/>
                <a:ea typeface="Calibri"/>
                <a:cs typeface="Calibri"/>
                <a:sym typeface="Calibri"/>
              </a:rPr>
              <a:t>O</a:t>
            </a:r>
            <a:endParaRPr sz="1800">
              <a:solidFill>
                <a:schemeClr val="accent1"/>
              </a:solidFill>
              <a:latin typeface="Calibri"/>
              <a:ea typeface="Calibri"/>
              <a:cs typeface="Calibri"/>
              <a:sym typeface="Calibri"/>
            </a:endParaRPr>
          </a:p>
        </p:txBody>
      </p:sp>
      <p:sp>
        <p:nvSpPr>
          <p:cNvPr id="440" name="Google Shape;440;g29b2f24f1b5_0_123"/>
          <p:cNvSpPr txBox="1"/>
          <p:nvPr/>
        </p:nvSpPr>
        <p:spPr>
          <a:xfrm>
            <a:off x="3651030" y="2591189"/>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4H</a:t>
            </a:r>
            <a:r>
              <a:rPr baseline="30000" lang="en-US" sz="2400">
                <a:solidFill>
                  <a:schemeClr val="accent1"/>
                </a:solidFill>
                <a:latin typeface="Calibri"/>
                <a:ea typeface="Calibri"/>
                <a:cs typeface="Calibri"/>
                <a:sym typeface="Calibri"/>
              </a:rPr>
              <a:t>+</a:t>
            </a:r>
            <a:r>
              <a:rPr lang="en-US" sz="24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441" name="Google Shape;441;g29b2f24f1b5_0_123"/>
          <p:cNvSpPr txBox="1"/>
          <p:nvPr/>
        </p:nvSpPr>
        <p:spPr>
          <a:xfrm>
            <a:off x="2499491" y="2591188"/>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4OH</a:t>
            </a:r>
            <a:r>
              <a:rPr baseline="30000" lang="en-US" sz="2400">
                <a:solidFill>
                  <a:schemeClr val="accent1"/>
                </a:solidFill>
                <a:latin typeface="Calibri"/>
                <a:ea typeface="Calibri"/>
                <a:cs typeface="Calibri"/>
                <a:sym typeface="Calibri"/>
              </a:rPr>
              <a:t>-</a:t>
            </a:r>
            <a:r>
              <a:rPr lang="en-US" sz="24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442" name="Google Shape;442;g29b2f24f1b5_0_123"/>
          <p:cNvSpPr txBox="1"/>
          <p:nvPr/>
        </p:nvSpPr>
        <p:spPr>
          <a:xfrm>
            <a:off x="8565274" y="2566604"/>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   4OH</a:t>
            </a:r>
            <a:r>
              <a:rPr baseline="30000" lang="en-US" sz="2400">
                <a:solidFill>
                  <a:schemeClr val="accent1"/>
                </a:solidFill>
                <a:latin typeface="Calibri"/>
                <a:ea typeface="Calibri"/>
                <a:cs typeface="Calibri"/>
                <a:sym typeface="Calibri"/>
              </a:rPr>
              <a:t>-</a:t>
            </a:r>
            <a:endParaRPr sz="1800">
              <a:solidFill>
                <a:schemeClr val="accent1"/>
              </a:solidFill>
              <a:latin typeface="Calibri"/>
              <a:ea typeface="Calibri"/>
              <a:cs typeface="Calibri"/>
              <a:sym typeface="Calibri"/>
            </a:endParaRPr>
          </a:p>
        </p:txBody>
      </p:sp>
      <p:sp>
        <p:nvSpPr>
          <p:cNvPr id="443" name="Google Shape;443;g29b2f24f1b5_0_123"/>
          <p:cNvSpPr txBox="1"/>
          <p:nvPr/>
        </p:nvSpPr>
        <p:spPr>
          <a:xfrm>
            <a:off x="3153103" y="2204903"/>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4H</a:t>
            </a:r>
            <a:r>
              <a:rPr baseline="-25000" lang="en-US" sz="2400">
                <a:solidFill>
                  <a:schemeClr val="accent1"/>
                </a:solidFill>
                <a:latin typeface="Calibri"/>
                <a:ea typeface="Calibri"/>
                <a:cs typeface="Calibri"/>
                <a:sym typeface="Calibri"/>
              </a:rPr>
              <a:t>2</a:t>
            </a:r>
            <a:r>
              <a:rPr lang="en-US" sz="2400">
                <a:solidFill>
                  <a:schemeClr val="accent1"/>
                </a:solidFill>
                <a:latin typeface="Calibri"/>
                <a:ea typeface="Calibri"/>
                <a:cs typeface="Calibri"/>
                <a:sym typeface="Calibri"/>
              </a:rPr>
              <a:t>O</a:t>
            </a:r>
            <a:endParaRPr sz="1800">
              <a:solidFill>
                <a:schemeClr val="accent1"/>
              </a:solidFill>
              <a:latin typeface="Calibri"/>
              <a:ea typeface="Calibri"/>
              <a:cs typeface="Calibri"/>
              <a:sym typeface="Calibri"/>
            </a:endParaRPr>
          </a:p>
        </p:txBody>
      </p:sp>
      <p:sp>
        <p:nvSpPr>
          <p:cNvPr id="444" name="Google Shape;444;g29b2f24f1b5_0_123"/>
          <p:cNvSpPr txBox="1"/>
          <p:nvPr/>
        </p:nvSpPr>
        <p:spPr>
          <a:xfrm>
            <a:off x="3153103" y="1750536"/>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2H</a:t>
            </a:r>
            <a:r>
              <a:rPr baseline="-25000" lang="en-US" sz="2400">
                <a:solidFill>
                  <a:schemeClr val="accent1"/>
                </a:solidFill>
                <a:latin typeface="Calibri"/>
                <a:ea typeface="Calibri"/>
                <a:cs typeface="Calibri"/>
                <a:sym typeface="Calibri"/>
              </a:rPr>
              <a:t>2</a:t>
            </a:r>
            <a:r>
              <a:rPr lang="en-US" sz="2400">
                <a:solidFill>
                  <a:schemeClr val="accent1"/>
                </a:solidFill>
                <a:latin typeface="Calibri"/>
                <a:ea typeface="Calibri"/>
                <a:cs typeface="Calibri"/>
                <a:sym typeface="Calibri"/>
              </a:rPr>
              <a:t>O</a:t>
            </a:r>
            <a:endParaRPr sz="1800">
              <a:solidFill>
                <a:schemeClr val="accent1"/>
              </a:solidFill>
              <a:latin typeface="Calibri"/>
              <a:ea typeface="Calibri"/>
              <a:cs typeface="Calibri"/>
              <a:sym typeface="Calibri"/>
            </a:endParaRPr>
          </a:p>
        </p:txBody>
      </p:sp>
      <p:sp>
        <p:nvSpPr>
          <p:cNvPr id="445" name="Google Shape;445;g29b2f24f1b5_0_123"/>
          <p:cNvSpPr txBox="1"/>
          <p:nvPr/>
        </p:nvSpPr>
        <p:spPr>
          <a:xfrm>
            <a:off x="1341382" y="2566603"/>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3e</a:t>
            </a:r>
            <a:r>
              <a:rPr baseline="30000" lang="en-US" sz="2400">
                <a:solidFill>
                  <a:schemeClr val="accent1"/>
                </a:solidFill>
                <a:latin typeface="Calibri"/>
                <a:ea typeface="Calibri"/>
                <a:cs typeface="Calibri"/>
                <a:sym typeface="Calibri"/>
              </a:rPr>
              <a:t>-       </a:t>
            </a:r>
            <a:r>
              <a:rPr lang="en-US" sz="2400">
                <a:solidFill>
                  <a:schemeClr val="accent1"/>
                </a:solidFill>
                <a:latin typeface="Calibri"/>
                <a:ea typeface="Calibri"/>
                <a:cs typeface="Calibri"/>
                <a:sym typeface="Calibri"/>
              </a:rPr>
              <a:t>+</a:t>
            </a:r>
            <a:endParaRPr sz="1800">
              <a:solidFill>
                <a:schemeClr val="accent1"/>
              </a:solidFill>
              <a:latin typeface="Calibri"/>
              <a:ea typeface="Calibri"/>
              <a:cs typeface="Calibri"/>
              <a:sym typeface="Calibri"/>
            </a:endParaRPr>
          </a:p>
        </p:txBody>
      </p:sp>
      <p:cxnSp>
        <p:nvCxnSpPr>
          <p:cNvPr id="446" name="Google Shape;446;g29b2f24f1b5_0_123"/>
          <p:cNvCxnSpPr/>
          <p:nvPr/>
        </p:nvCxnSpPr>
        <p:spPr>
          <a:xfrm>
            <a:off x="2705757" y="2825211"/>
            <a:ext cx="1830000" cy="0"/>
          </a:xfrm>
          <a:prstGeom prst="straightConnector1">
            <a:avLst/>
          </a:prstGeom>
          <a:noFill/>
          <a:ln cap="flat" cmpd="sng" w="9525">
            <a:solidFill>
              <a:schemeClr val="accent1"/>
            </a:solidFill>
            <a:prstDash val="solid"/>
            <a:miter lim="800000"/>
            <a:headEnd len="sm" w="sm" type="none"/>
            <a:tailEnd len="sm" w="sm" type="none"/>
          </a:ln>
        </p:spPr>
      </p:cxnSp>
      <p:cxnSp>
        <p:nvCxnSpPr>
          <p:cNvPr id="447" name="Google Shape;447;g29b2f24f1b5_0_123"/>
          <p:cNvCxnSpPr/>
          <p:nvPr/>
        </p:nvCxnSpPr>
        <p:spPr>
          <a:xfrm>
            <a:off x="2990192" y="2439843"/>
            <a:ext cx="1261200" cy="0"/>
          </a:xfrm>
          <a:prstGeom prst="straightConnector1">
            <a:avLst/>
          </a:prstGeom>
          <a:noFill/>
          <a:ln cap="flat" cmpd="sng" w="9525">
            <a:solidFill>
              <a:schemeClr val="accent1"/>
            </a:solidFill>
            <a:prstDash val="solid"/>
            <a:miter lim="800000"/>
            <a:headEnd len="sm" w="sm" type="none"/>
            <a:tailEnd len="sm" w="sm" type="none"/>
          </a:ln>
        </p:spPr>
      </p:cxnSp>
      <p:cxnSp>
        <p:nvCxnSpPr>
          <p:cNvPr id="448" name="Google Shape;448;g29b2f24f1b5_0_123"/>
          <p:cNvCxnSpPr/>
          <p:nvPr/>
        </p:nvCxnSpPr>
        <p:spPr>
          <a:xfrm>
            <a:off x="7472855" y="2772850"/>
            <a:ext cx="923700" cy="49200"/>
          </a:xfrm>
          <a:prstGeom prst="straightConnector1">
            <a:avLst/>
          </a:prstGeom>
          <a:noFill/>
          <a:ln cap="flat" cmpd="sng" w="9525">
            <a:solidFill>
              <a:schemeClr val="accent1"/>
            </a:solidFill>
            <a:prstDash val="solid"/>
            <a:miter lim="800000"/>
            <a:headEnd len="sm" w="sm" type="none"/>
            <a:tailEnd len="sm" w="sm" type="none"/>
          </a:ln>
        </p:spPr>
      </p:cxnSp>
      <p:sp>
        <p:nvSpPr>
          <p:cNvPr id="449" name="Google Shape;449;g29b2f24f1b5_0_123"/>
          <p:cNvSpPr txBox="1"/>
          <p:nvPr/>
        </p:nvSpPr>
        <p:spPr>
          <a:xfrm>
            <a:off x="4056992" y="3439140"/>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H</a:t>
            </a:r>
            <a:r>
              <a:rPr baseline="-25000" lang="en-US" sz="2400">
                <a:solidFill>
                  <a:schemeClr val="accent1"/>
                </a:solidFill>
                <a:latin typeface="Calibri"/>
                <a:ea typeface="Calibri"/>
                <a:cs typeface="Calibri"/>
                <a:sym typeface="Calibri"/>
              </a:rPr>
              <a:t>2</a:t>
            </a:r>
            <a:r>
              <a:rPr lang="en-US" sz="2400">
                <a:solidFill>
                  <a:schemeClr val="accent1"/>
                </a:solidFill>
                <a:latin typeface="Calibri"/>
                <a:ea typeface="Calibri"/>
                <a:cs typeface="Calibri"/>
                <a:sym typeface="Calibri"/>
              </a:rPr>
              <a:t>O  +</a:t>
            </a:r>
            <a:endParaRPr sz="1800">
              <a:solidFill>
                <a:schemeClr val="accent1"/>
              </a:solidFill>
              <a:latin typeface="Calibri"/>
              <a:ea typeface="Calibri"/>
              <a:cs typeface="Calibri"/>
              <a:sym typeface="Calibri"/>
            </a:endParaRPr>
          </a:p>
        </p:txBody>
      </p:sp>
      <p:sp>
        <p:nvSpPr>
          <p:cNvPr id="450" name="Google Shape;450;g29b2f24f1b5_0_123"/>
          <p:cNvSpPr txBox="1"/>
          <p:nvPr/>
        </p:nvSpPr>
        <p:spPr>
          <a:xfrm>
            <a:off x="7135209" y="3439139"/>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  2H</a:t>
            </a:r>
            <a:r>
              <a:rPr baseline="30000" lang="en-US" sz="2400">
                <a:solidFill>
                  <a:schemeClr val="accent1"/>
                </a:solidFill>
                <a:latin typeface="Calibri"/>
                <a:ea typeface="Calibri"/>
                <a:cs typeface="Calibri"/>
                <a:sym typeface="Calibri"/>
              </a:rPr>
              <a:t>+</a:t>
            </a:r>
            <a:r>
              <a:rPr lang="en-US" sz="24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451" name="Google Shape;451;g29b2f24f1b5_0_123"/>
          <p:cNvSpPr txBox="1"/>
          <p:nvPr/>
        </p:nvSpPr>
        <p:spPr>
          <a:xfrm>
            <a:off x="8154712" y="3413045"/>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  2OH</a:t>
            </a:r>
            <a:r>
              <a:rPr baseline="30000" lang="en-US" sz="2400">
                <a:solidFill>
                  <a:schemeClr val="accent1"/>
                </a:solidFill>
                <a:latin typeface="Calibri"/>
                <a:ea typeface="Calibri"/>
                <a:cs typeface="Calibri"/>
                <a:sym typeface="Calibri"/>
              </a:rPr>
              <a:t>-</a:t>
            </a:r>
            <a:r>
              <a:rPr lang="en-US" sz="24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452" name="Google Shape;452;g29b2f24f1b5_0_123"/>
          <p:cNvSpPr txBox="1"/>
          <p:nvPr/>
        </p:nvSpPr>
        <p:spPr>
          <a:xfrm>
            <a:off x="2869323" y="3439139"/>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2OH</a:t>
            </a:r>
            <a:r>
              <a:rPr baseline="30000" lang="en-US" sz="2400">
                <a:solidFill>
                  <a:schemeClr val="accent1"/>
                </a:solidFill>
                <a:latin typeface="Calibri"/>
                <a:ea typeface="Calibri"/>
                <a:cs typeface="Calibri"/>
                <a:sym typeface="Calibri"/>
              </a:rPr>
              <a:t>-</a:t>
            </a:r>
            <a:r>
              <a:rPr lang="en-US" sz="2400">
                <a:solidFill>
                  <a:schemeClr val="accent1"/>
                </a:solidFill>
                <a:latin typeface="Calibri"/>
                <a:ea typeface="Calibri"/>
                <a:cs typeface="Calibri"/>
                <a:sym typeface="Calibri"/>
              </a:rPr>
              <a:t>  + </a:t>
            </a:r>
            <a:endParaRPr sz="1800">
              <a:solidFill>
                <a:schemeClr val="accent1"/>
              </a:solidFill>
              <a:latin typeface="Calibri"/>
              <a:ea typeface="Calibri"/>
              <a:cs typeface="Calibri"/>
              <a:sym typeface="Calibri"/>
            </a:endParaRPr>
          </a:p>
        </p:txBody>
      </p:sp>
      <p:sp>
        <p:nvSpPr>
          <p:cNvPr id="453" name="Google Shape;453;g29b2f24f1b5_0_123"/>
          <p:cNvSpPr txBox="1"/>
          <p:nvPr/>
        </p:nvSpPr>
        <p:spPr>
          <a:xfrm>
            <a:off x="7524091" y="3797821"/>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2H</a:t>
            </a:r>
            <a:r>
              <a:rPr baseline="-25000" lang="en-US" sz="2400">
                <a:solidFill>
                  <a:schemeClr val="accent1"/>
                </a:solidFill>
                <a:latin typeface="Calibri"/>
                <a:ea typeface="Calibri"/>
                <a:cs typeface="Calibri"/>
                <a:sym typeface="Calibri"/>
              </a:rPr>
              <a:t>2</a:t>
            </a:r>
            <a:r>
              <a:rPr lang="en-US" sz="2400">
                <a:solidFill>
                  <a:schemeClr val="accent1"/>
                </a:solidFill>
                <a:latin typeface="Calibri"/>
                <a:ea typeface="Calibri"/>
                <a:cs typeface="Calibri"/>
                <a:sym typeface="Calibri"/>
              </a:rPr>
              <a:t>O   </a:t>
            </a:r>
            <a:endParaRPr sz="1800">
              <a:solidFill>
                <a:schemeClr val="accent1"/>
              </a:solidFill>
              <a:latin typeface="Calibri"/>
              <a:ea typeface="Calibri"/>
              <a:cs typeface="Calibri"/>
              <a:sym typeface="Calibri"/>
            </a:endParaRPr>
          </a:p>
        </p:txBody>
      </p:sp>
      <p:cxnSp>
        <p:nvCxnSpPr>
          <p:cNvPr id="454" name="Google Shape;454;g29b2f24f1b5_0_123"/>
          <p:cNvCxnSpPr/>
          <p:nvPr/>
        </p:nvCxnSpPr>
        <p:spPr>
          <a:xfrm>
            <a:off x="7365782" y="3669971"/>
            <a:ext cx="1830000" cy="0"/>
          </a:xfrm>
          <a:prstGeom prst="straightConnector1">
            <a:avLst/>
          </a:prstGeom>
          <a:noFill/>
          <a:ln cap="flat" cmpd="sng" w="9525">
            <a:solidFill>
              <a:schemeClr val="accent1"/>
            </a:solidFill>
            <a:prstDash val="solid"/>
            <a:miter lim="800000"/>
            <a:headEnd len="sm" w="sm" type="none"/>
            <a:tailEnd len="sm" w="sm" type="none"/>
          </a:ln>
        </p:spPr>
      </p:cxnSp>
      <p:cxnSp>
        <p:nvCxnSpPr>
          <p:cNvPr id="455" name="Google Shape;455;g29b2f24f1b5_0_123"/>
          <p:cNvCxnSpPr/>
          <p:nvPr/>
        </p:nvCxnSpPr>
        <p:spPr>
          <a:xfrm>
            <a:off x="3760733" y="3643877"/>
            <a:ext cx="927000" cy="26100"/>
          </a:xfrm>
          <a:prstGeom prst="straightConnector1">
            <a:avLst/>
          </a:prstGeom>
          <a:noFill/>
          <a:ln cap="flat" cmpd="sng" w="9525">
            <a:solidFill>
              <a:schemeClr val="accent1"/>
            </a:solidFill>
            <a:prstDash val="solid"/>
            <a:miter lim="800000"/>
            <a:headEnd len="sm" w="sm" type="none"/>
            <a:tailEnd len="sm" w="sm" type="none"/>
          </a:ln>
        </p:spPr>
      </p:cxnSp>
      <p:cxnSp>
        <p:nvCxnSpPr>
          <p:cNvPr id="456" name="Google Shape;456;g29b2f24f1b5_0_123"/>
          <p:cNvCxnSpPr/>
          <p:nvPr/>
        </p:nvCxnSpPr>
        <p:spPr>
          <a:xfrm>
            <a:off x="7472855" y="3947054"/>
            <a:ext cx="294600" cy="94500"/>
          </a:xfrm>
          <a:prstGeom prst="straightConnector1">
            <a:avLst/>
          </a:prstGeom>
          <a:noFill/>
          <a:ln cap="flat" cmpd="sng" w="9525">
            <a:solidFill>
              <a:schemeClr val="accent1"/>
            </a:solidFill>
            <a:prstDash val="solid"/>
            <a:miter lim="800000"/>
            <a:headEnd len="sm" w="sm" type="none"/>
            <a:tailEnd len="sm" w="sm" type="none"/>
          </a:ln>
        </p:spPr>
      </p:cxnSp>
      <p:sp>
        <p:nvSpPr>
          <p:cNvPr id="457" name="Google Shape;457;g29b2f24f1b5_0_123"/>
          <p:cNvSpPr txBox="1"/>
          <p:nvPr/>
        </p:nvSpPr>
        <p:spPr>
          <a:xfrm>
            <a:off x="9740461" y="3439139"/>
            <a:ext cx="12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   2e</a:t>
            </a:r>
            <a:r>
              <a:rPr baseline="30000" lang="en-US" sz="24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458" name="Google Shape;458;g29b2f24f1b5_0_123"/>
          <p:cNvSpPr txBox="1"/>
          <p:nvPr/>
        </p:nvSpPr>
        <p:spPr>
          <a:xfrm>
            <a:off x="765613" y="2412714"/>
            <a:ext cx="12612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accent6"/>
                </a:solidFill>
                <a:latin typeface="Calibri"/>
                <a:ea typeface="Calibri"/>
                <a:cs typeface="Calibri"/>
                <a:sym typeface="Calibri"/>
              </a:rPr>
              <a:t>2(</a:t>
            </a:r>
            <a:endParaRPr sz="3600">
              <a:solidFill>
                <a:schemeClr val="accent6"/>
              </a:solidFill>
              <a:latin typeface="Calibri"/>
              <a:ea typeface="Calibri"/>
              <a:cs typeface="Calibri"/>
              <a:sym typeface="Calibri"/>
            </a:endParaRPr>
          </a:p>
        </p:txBody>
      </p:sp>
      <p:sp>
        <p:nvSpPr>
          <p:cNvPr id="459" name="Google Shape;459;g29b2f24f1b5_0_123"/>
          <p:cNvSpPr txBox="1"/>
          <p:nvPr/>
        </p:nvSpPr>
        <p:spPr>
          <a:xfrm>
            <a:off x="1804496" y="3228677"/>
            <a:ext cx="12612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accent6"/>
                </a:solidFill>
                <a:latin typeface="Calibri"/>
                <a:ea typeface="Calibri"/>
                <a:cs typeface="Calibri"/>
                <a:sym typeface="Calibri"/>
              </a:rPr>
              <a:t>3(</a:t>
            </a:r>
            <a:endParaRPr sz="3600">
              <a:solidFill>
                <a:schemeClr val="accent6"/>
              </a:solidFill>
              <a:latin typeface="Calibri"/>
              <a:ea typeface="Calibri"/>
              <a:cs typeface="Calibri"/>
              <a:sym typeface="Calibri"/>
            </a:endParaRPr>
          </a:p>
        </p:txBody>
      </p:sp>
      <p:sp>
        <p:nvSpPr>
          <p:cNvPr id="460" name="Google Shape;460;g29b2f24f1b5_0_123"/>
          <p:cNvSpPr txBox="1"/>
          <p:nvPr/>
        </p:nvSpPr>
        <p:spPr>
          <a:xfrm>
            <a:off x="9812064" y="2412713"/>
            <a:ext cx="12612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accent6"/>
                </a:solidFill>
                <a:latin typeface="Calibri"/>
                <a:ea typeface="Calibri"/>
                <a:cs typeface="Calibri"/>
                <a:sym typeface="Calibri"/>
              </a:rPr>
              <a:t>)</a:t>
            </a:r>
            <a:endParaRPr sz="3600">
              <a:solidFill>
                <a:schemeClr val="accent6"/>
              </a:solidFill>
              <a:latin typeface="Calibri"/>
              <a:ea typeface="Calibri"/>
              <a:cs typeface="Calibri"/>
              <a:sym typeface="Calibri"/>
            </a:endParaRPr>
          </a:p>
        </p:txBody>
      </p:sp>
      <p:sp>
        <p:nvSpPr>
          <p:cNvPr id="461" name="Google Shape;461;g29b2f24f1b5_0_123"/>
          <p:cNvSpPr txBox="1"/>
          <p:nvPr/>
        </p:nvSpPr>
        <p:spPr>
          <a:xfrm>
            <a:off x="10899228" y="3178978"/>
            <a:ext cx="12612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accent6"/>
                </a:solidFill>
                <a:latin typeface="Calibri"/>
                <a:ea typeface="Calibri"/>
                <a:cs typeface="Calibri"/>
                <a:sym typeface="Calibri"/>
              </a:rPr>
              <a:t>)</a:t>
            </a:r>
            <a:endParaRPr sz="3600">
              <a:solidFill>
                <a:schemeClr val="accent6"/>
              </a:solidFill>
              <a:latin typeface="Calibri"/>
              <a:ea typeface="Calibri"/>
              <a:cs typeface="Calibri"/>
              <a:sym typeface="Calibri"/>
            </a:endParaRPr>
          </a:p>
        </p:txBody>
      </p:sp>
      <p:cxnSp>
        <p:nvCxnSpPr>
          <p:cNvPr id="462" name="Google Shape;462;g29b2f24f1b5_0_123"/>
          <p:cNvCxnSpPr/>
          <p:nvPr/>
        </p:nvCxnSpPr>
        <p:spPr>
          <a:xfrm flipH="1" rot="10800000">
            <a:off x="7644961" y="3691325"/>
            <a:ext cx="630600" cy="511500"/>
          </a:xfrm>
          <a:prstGeom prst="straightConnector1">
            <a:avLst/>
          </a:prstGeom>
          <a:noFill/>
          <a:ln cap="flat" cmpd="sng" w="57150">
            <a:solidFill>
              <a:srgbClr val="FF0000"/>
            </a:solidFill>
            <a:prstDash val="solid"/>
            <a:miter lim="800000"/>
            <a:headEnd len="sm" w="sm" type="none"/>
            <a:tailEnd len="sm" w="sm" type="none"/>
          </a:ln>
        </p:spPr>
      </p:cxnSp>
      <p:cxnSp>
        <p:nvCxnSpPr>
          <p:cNvPr id="463" name="Google Shape;463;g29b2f24f1b5_0_123"/>
          <p:cNvCxnSpPr/>
          <p:nvPr/>
        </p:nvCxnSpPr>
        <p:spPr>
          <a:xfrm flipH="1" rot="10800000">
            <a:off x="1385395" y="2694104"/>
            <a:ext cx="630600" cy="511500"/>
          </a:xfrm>
          <a:prstGeom prst="straightConnector1">
            <a:avLst/>
          </a:prstGeom>
          <a:noFill/>
          <a:ln cap="flat" cmpd="sng" w="57150">
            <a:solidFill>
              <a:srgbClr val="FF0000"/>
            </a:solidFill>
            <a:prstDash val="solid"/>
            <a:miter lim="800000"/>
            <a:headEnd len="sm" w="sm" type="none"/>
            <a:tailEnd len="sm" w="sm" type="none"/>
          </a:ln>
        </p:spPr>
      </p:cxnSp>
      <p:cxnSp>
        <p:nvCxnSpPr>
          <p:cNvPr id="464" name="Google Shape;464;g29b2f24f1b5_0_123"/>
          <p:cNvCxnSpPr/>
          <p:nvPr/>
        </p:nvCxnSpPr>
        <p:spPr>
          <a:xfrm flipH="1" rot="10800000">
            <a:off x="10266636" y="3565488"/>
            <a:ext cx="630600" cy="511500"/>
          </a:xfrm>
          <a:prstGeom prst="straightConnector1">
            <a:avLst/>
          </a:prstGeom>
          <a:noFill/>
          <a:ln cap="flat" cmpd="sng" w="57150">
            <a:solidFill>
              <a:srgbClr val="FF0000"/>
            </a:solidFill>
            <a:prstDash val="solid"/>
            <a:miter lim="800000"/>
            <a:headEnd len="sm" w="sm" type="none"/>
            <a:tailEnd len="sm" w="sm" type="none"/>
          </a:ln>
        </p:spPr>
      </p:cxnSp>
      <p:cxnSp>
        <p:nvCxnSpPr>
          <p:cNvPr id="465" name="Google Shape;465;g29b2f24f1b5_0_123"/>
          <p:cNvCxnSpPr/>
          <p:nvPr/>
        </p:nvCxnSpPr>
        <p:spPr>
          <a:xfrm flipH="1" rot="10800000">
            <a:off x="2871290" y="1740320"/>
            <a:ext cx="630600" cy="511500"/>
          </a:xfrm>
          <a:prstGeom prst="straightConnector1">
            <a:avLst/>
          </a:prstGeom>
          <a:noFill/>
          <a:ln cap="flat" cmpd="sng" w="57150">
            <a:solidFill>
              <a:srgbClr val="FF0000"/>
            </a:solidFill>
            <a:prstDash val="solid"/>
            <a:miter lim="800000"/>
            <a:headEnd len="sm" w="sm" type="none"/>
            <a:tailEnd len="sm" w="sm" type="none"/>
          </a:ln>
        </p:spPr>
      </p:cxnSp>
      <p:cxnSp>
        <p:nvCxnSpPr>
          <p:cNvPr id="466" name="Google Shape;466;g29b2f24f1b5_0_123"/>
          <p:cNvCxnSpPr/>
          <p:nvPr/>
        </p:nvCxnSpPr>
        <p:spPr>
          <a:xfrm flipH="1" rot="10800000">
            <a:off x="2499491" y="3509691"/>
            <a:ext cx="630600" cy="511500"/>
          </a:xfrm>
          <a:prstGeom prst="straightConnector1">
            <a:avLst/>
          </a:prstGeom>
          <a:noFill/>
          <a:ln cap="flat" cmpd="sng" w="57150">
            <a:solidFill>
              <a:srgbClr val="FF0000"/>
            </a:solidFill>
            <a:prstDash val="solid"/>
            <a:miter lim="800000"/>
            <a:headEnd len="sm" w="sm" type="none"/>
            <a:tailEnd len="sm" w="sm" type="none"/>
          </a:ln>
        </p:spPr>
      </p:cxnSp>
      <p:cxnSp>
        <p:nvCxnSpPr>
          <p:cNvPr id="467" name="Google Shape;467;g29b2f24f1b5_0_123"/>
          <p:cNvCxnSpPr/>
          <p:nvPr/>
        </p:nvCxnSpPr>
        <p:spPr>
          <a:xfrm flipH="1" rot="10800000">
            <a:off x="8781721" y="2514887"/>
            <a:ext cx="630600" cy="511500"/>
          </a:xfrm>
          <a:prstGeom prst="straightConnector1">
            <a:avLst/>
          </a:prstGeom>
          <a:noFill/>
          <a:ln cap="flat" cmpd="sng" w="57150">
            <a:solidFill>
              <a:srgbClr val="FF0000"/>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9b2f24f1b5_0_1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solidFill>
                <a:srgbClr val="00B0F0"/>
              </a:solidFill>
            </a:endParaRPr>
          </a:p>
        </p:txBody>
      </p:sp>
      <p:sp>
        <p:nvSpPr>
          <p:cNvPr id="474" name="Google Shape;474;g29b2f24f1b5_0_157"/>
          <p:cNvSpPr txBox="1"/>
          <p:nvPr>
            <p:ph idx="1" type="body"/>
          </p:nvPr>
        </p:nvSpPr>
        <p:spPr>
          <a:xfrm>
            <a:off x="1695451" y="1600201"/>
            <a:ext cx="8789100" cy="4526100"/>
          </a:xfrm>
          <a:prstGeom prst="rect">
            <a:avLst/>
          </a:prstGeom>
          <a:noFill/>
          <a:ln>
            <a:noFill/>
          </a:ln>
        </p:spPr>
        <p:txBody>
          <a:bodyPr anchorCtr="0" anchor="t" bIns="45700" lIns="91425" spcFirstLastPara="1" rIns="91425" wrap="square" tIns="45700">
            <a:normAutofit/>
          </a:bodyPr>
          <a:lstStyle/>
          <a:p>
            <a:pPr indent="-342900" lvl="0" marL="388620" rtl="0" algn="l">
              <a:lnSpc>
                <a:spcPct val="90000"/>
              </a:lnSpc>
              <a:spcBef>
                <a:spcPts val="0"/>
              </a:spcBef>
              <a:spcAft>
                <a:spcPts val="0"/>
              </a:spcAft>
              <a:buClr>
                <a:schemeClr val="dk1"/>
              </a:buClr>
              <a:buSzPts val="2400"/>
              <a:buChar char="•"/>
            </a:pPr>
            <a:r>
              <a:rPr lang="en-US"/>
              <a:t> Identify which species are oxidizing and which species are  reducing; as well as oxidizing and reducing agents.</a:t>
            </a:r>
            <a:endParaRPr/>
          </a:p>
          <a:p>
            <a:pPr indent="-342900" lvl="0" marL="388620" rtl="0" algn="l">
              <a:lnSpc>
                <a:spcPct val="90000"/>
              </a:lnSpc>
              <a:spcBef>
                <a:spcPts val="1000"/>
              </a:spcBef>
              <a:spcAft>
                <a:spcPts val="0"/>
              </a:spcAft>
              <a:buClr>
                <a:schemeClr val="dk1"/>
              </a:buClr>
              <a:buSzPts val="2400"/>
              <a:buChar char="•"/>
            </a:pPr>
            <a:r>
              <a:rPr lang="en-US"/>
              <a:t>Balance redox reactions in acidic and basic solutions.</a:t>
            </a:r>
            <a:endParaRPr/>
          </a:p>
          <a:p>
            <a:pPr indent="0" lvl="1" marL="457200" rtl="0" algn="l">
              <a:lnSpc>
                <a:spcPct val="90000"/>
              </a:lnSpc>
              <a:spcBef>
                <a:spcPts val="500"/>
              </a:spcBef>
              <a:spcAft>
                <a:spcPts val="0"/>
              </a:spcAft>
              <a:buClr>
                <a:schemeClr val="dk1"/>
              </a:buClr>
              <a:buSzPts val="2400"/>
              <a:buNone/>
            </a:pPr>
            <a:r>
              <a:t/>
            </a:r>
            <a:endParaRPr/>
          </a:p>
        </p:txBody>
      </p:sp>
      <p:pic>
        <p:nvPicPr>
          <p:cNvPr descr="Image result for check for understanding" id="475" name="Google Shape;475;g29b2f24f1b5_0_157"/>
          <p:cNvPicPr preferRelativeResize="0"/>
          <p:nvPr/>
        </p:nvPicPr>
        <p:blipFill rotWithShape="1">
          <a:blip r:embed="rId3">
            <a:alphaModFix/>
          </a:blip>
          <a:srcRect b="2286" l="0" r="50607" t="0"/>
          <a:stretch/>
        </p:blipFill>
        <p:spPr>
          <a:xfrm>
            <a:off x="8542828" y="2324209"/>
            <a:ext cx="3278433" cy="341443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79" name="Shape 479"/>
        <p:cNvGrpSpPr/>
        <p:nvPr/>
      </p:nvGrpSpPr>
      <p:grpSpPr>
        <a:xfrm>
          <a:off x="0" y="0"/>
          <a:ext cx="0" cy="0"/>
          <a:chOff x="0" y="0"/>
          <a:chExt cx="0" cy="0"/>
        </a:xfrm>
      </p:grpSpPr>
      <p:sp>
        <p:nvSpPr>
          <p:cNvPr id="480" name="Google Shape;480;g29b2f24f1b5_0_16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Electrochemical Cells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9b2f24f1b5_0_1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487" name="Google Shape;487;g29b2f24f1b5_0_168"/>
          <p:cNvSpPr txBox="1"/>
          <p:nvPr>
            <p:ph idx="1" type="body"/>
          </p:nvPr>
        </p:nvSpPr>
        <p:spPr>
          <a:xfrm>
            <a:off x="1701403" y="1513115"/>
            <a:ext cx="8789100" cy="4526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342900" lvl="1" marL="845820" rtl="0" algn="l">
              <a:lnSpc>
                <a:spcPct val="90000"/>
              </a:lnSpc>
              <a:spcBef>
                <a:spcPts val="500"/>
              </a:spcBef>
              <a:spcAft>
                <a:spcPts val="0"/>
              </a:spcAft>
              <a:buClr>
                <a:schemeClr val="dk1"/>
              </a:buClr>
              <a:buSzPts val="2400"/>
              <a:buChar char="•"/>
            </a:pPr>
            <a:r>
              <a:rPr lang="en-US"/>
              <a:t>Identify and balance redox reactions.</a:t>
            </a:r>
            <a:endParaRPr/>
          </a:p>
          <a:p>
            <a:pPr indent="-342900" lvl="1" marL="845820" rtl="0" algn="l">
              <a:lnSpc>
                <a:spcPct val="90000"/>
              </a:lnSpc>
              <a:spcBef>
                <a:spcPts val="500"/>
              </a:spcBef>
              <a:spcAft>
                <a:spcPts val="0"/>
              </a:spcAft>
              <a:buClr>
                <a:schemeClr val="dk1"/>
              </a:buClr>
              <a:buSzPts val="2400"/>
              <a:buChar char="•"/>
            </a:pPr>
            <a:r>
              <a:rPr lang="en-US"/>
              <a:t>Assign oxidation numbers for elements and compounds.</a:t>
            </a:r>
            <a:endParaRPr/>
          </a:p>
          <a:p>
            <a:pPr indent="-76200" lvl="1" marL="685800" rtl="0" algn="l">
              <a:lnSpc>
                <a:spcPct val="90000"/>
              </a:lnSpc>
              <a:spcBef>
                <a:spcPts val="500"/>
              </a:spcBef>
              <a:spcAft>
                <a:spcPts val="0"/>
              </a:spcAft>
              <a:buClr>
                <a:schemeClr val="dk1"/>
              </a:buClr>
              <a:buSzPts val="2400"/>
              <a:buNone/>
            </a:pPr>
            <a:r>
              <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342900" lvl="0" marL="388620" rtl="0" algn="l">
              <a:lnSpc>
                <a:spcPct val="90000"/>
              </a:lnSpc>
              <a:spcBef>
                <a:spcPts val="1000"/>
              </a:spcBef>
              <a:spcAft>
                <a:spcPts val="0"/>
              </a:spcAft>
              <a:buClr>
                <a:schemeClr val="dk1"/>
              </a:buClr>
              <a:buSzPts val="2400"/>
              <a:buChar char="•"/>
            </a:pPr>
            <a:r>
              <a:rPr lang="en-US"/>
              <a:t> Identify the anode and cathode in a voltaic cell.</a:t>
            </a:r>
            <a:endParaRPr/>
          </a:p>
          <a:p>
            <a:pPr indent="-342900" lvl="0" marL="388620" rtl="0" algn="l">
              <a:lnSpc>
                <a:spcPct val="90000"/>
              </a:lnSpc>
              <a:spcBef>
                <a:spcPts val="1000"/>
              </a:spcBef>
              <a:spcAft>
                <a:spcPts val="0"/>
              </a:spcAft>
              <a:buClr>
                <a:schemeClr val="dk1"/>
              </a:buClr>
              <a:buSzPts val="2400"/>
              <a:buChar char="•"/>
            </a:pPr>
            <a:r>
              <a:rPr lang="en-US"/>
              <a:t>Explain the use of a salt bridge.</a:t>
            </a:r>
            <a:endParaRPr/>
          </a:p>
          <a:p>
            <a:pPr indent="-342900" lvl="0" marL="388620" rtl="0" algn="l">
              <a:lnSpc>
                <a:spcPct val="90000"/>
              </a:lnSpc>
              <a:spcBef>
                <a:spcPts val="1000"/>
              </a:spcBef>
              <a:spcAft>
                <a:spcPts val="0"/>
              </a:spcAft>
              <a:buClr>
                <a:schemeClr val="dk1"/>
              </a:buClr>
              <a:buSzPts val="2400"/>
              <a:buChar char="•"/>
            </a:pPr>
            <a:r>
              <a:rPr lang="en-US"/>
              <a:t>Explain how a battery works in terms of electron and ion transfer.</a:t>
            </a:r>
            <a:endParaRPr/>
          </a:p>
          <a:p>
            <a:pPr indent="-342900" lvl="0" marL="388620" rtl="0" algn="l">
              <a:lnSpc>
                <a:spcPct val="90000"/>
              </a:lnSpc>
              <a:spcBef>
                <a:spcPts val="1000"/>
              </a:spcBef>
              <a:spcAft>
                <a:spcPts val="0"/>
              </a:spcAft>
              <a:buClr>
                <a:schemeClr val="dk1"/>
              </a:buClr>
              <a:buSzPts val="2400"/>
              <a:buChar char="•"/>
            </a:pPr>
            <a:r>
              <a:rPr lang="en-US"/>
              <a:t>Calculate the cell’s (batteries’) voltage or EMF.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1"/>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Spontaneous Processes</a:t>
            </a:r>
            <a:endParaRPr/>
          </a:p>
        </p:txBody>
      </p:sp>
      <p:sp>
        <p:nvSpPr>
          <p:cNvPr id="110" name="Google Shape;110;p41"/>
          <p:cNvSpPr txBox="1"/>
          <p:nvPr>
            <p:ph idx="1" type="body"/>
          </p:nvPr>
        </p:nvSpPr>
        <p:spPr>
          <a:xfrm>
            <a:off x="1524000" y="1447800"/>
            <a:ext cx="9144000" cy="2514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Processes that are spontaneous at one temperature may be nonspontaneous at other temperatures.</a:t>
            </a:r>
            <a:endParaRPr/>
          </a:p>
          <a:p>
            <a:pPr indent="-228600" lvl="0" marL="228600" rtl="0" algn="l">
              <a:lnSpc>
                <a:spcPct val="90000"/>
              </a:lnSpc>
              <a:spcBef>
                <a:spcPts val="1000"/>
              </a:spcBef>
              <a:spcAft>
                <a:spcPts val="0"/>
              </a:spcAft>
              <a:buClr>
                <a:schemeClr val="dk1"/>
              </a:buClr>
              <a:buSzPts val="3200"/>
              <a:buChar char="•"/>
            </a:pPr>
            <a:r>
              <a:rPr lang="en-US" sz="3200"/>
              <a:t>Above 0°C it is spontaneous for ice to melt.</a:t>
            </a:r>
            <a:endParaRPr/>
          </a:p>
          <a:p>
            <a:pPr indent="-228600" lvl="0" marL="228600" rtl="0" algn="l">
              <a:lnSpc>
                <a:spcPct val="90000"/>
              </a:lnSpc>
              <a:spcBef>
                <a:spcPts val="1000"/>
              </a:spcBef>
              <a:spcAft>
                <a:spcPts val="0"/>
              </a:spcAft>
              <a:buClr>
                <a:schemeClr val="dk1"/>
              </a:buClr>
              <a:buSzPts val="3200"/>
              <a:buChar char="•"/>
            </a:pPr>
            <a:r>
              <a:rPr lang="en-US" sz="3200"/>
              <a:t>Below 0°C the reverse process is spontaneous.</a:t>
            </a:r>
            <a:endParaRPr sz="3200"/>
          </a:p>
        </p:txBody>
      </p:sp>
      <p:pic>
        <p:nvPicPr>
          <p:cNvPr descr="19_03" id="111" name="Google Shape;111;p41"/>
          <p:cNvPicPr preferRelativeResize="0"/>
          <p:nvPr>
            <p:ph idx="2" type="body"/>
          </p:nvPr>
        </p:nvPicPr>
        <p:blipFill rotWithShape="1">
          <a:blip r:embed="rId3">
            <a:alphaModFix/>
          </a:blip>
          <a:srcRect b="0" l="0" r="0" t="0"/>
          <a:stretch/>
        </p:blipFill>
        <p:spPr>
          <a:xfrm>
            <a:off x="2667001" y="3657600"/>
            <a:ext cx="6715125" cy="2971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91" name="Shape 491"/>
        <p:cNvGrpSpPr/>
        <p:nvPr/>
      </p:nvGrpSpPr>
      <p:grpSpPr>
        <a:xfrm>
          <a:off x="0" y="0"/>
          <a:ext cx="0" cy="0"/>
          <a:chOff x="0" y="0"/>
          <a:chExt cx="0" cy="0"/>
        </a:xfrm>
      </p:grpSpPr>
      <p:sp>
        <p:nvSpPr>
          <p:cNvPr id="492" name="Google Shape;492;g29b2f24f1b5_0_1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493" name="Google Shape;493;g29b2f24f1b5_0_174"/>
          <p:cNvSpPr txBox="1"/>
          <p:nvPr>
            <p:ph idx="1" type="body"/>
          </p:nvPr>
        </p:nvSpPr>
        <p:spPr>
          <a:xfrm>
            <a:off x="838200" y="1505585"/>
            <a:ext cx="113538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What is the voltage of a standard AA Duracell battery? </a:t>
            </a:r>
            <a:endParaRPr/>
          </a:p>
        </p:txBody>
      </p:sp>
      <p:pic>
        <p:nvPicPr>
          <p:cNvPr descr="1.5V AA Duracell Alkaline Battery Tests - RightBattery.com" id="494" name="Google Shape;494;g29b2f24f1b5_0_174"/>
          <p:cNvPicPr preferRelativeResize="0"/>
          <p:nvPr/>
        </p:nvPicPr>
        <p:blipFill rotWithShape="1">
          <a:blip r:embed="rId3">
            <a:alphaModFix/>
          </a:blip>
          <a:srcRect b="16813" l="6738" r="6876" t="5846"/>
          <a:stretch/>
        </p:blipFill>
        <p:spPr>
          <a:xfrm>
            <a:off x="3208020" y="2047246"/>
            <a:ext cx="5775962" cy="380967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29b2f24f1b5_0_180"/>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Voltaic Cells</a:t>
            </a:r>
            <a:endParaRPr/>
          </a:p>
        </p:txBody>
      </p:sp>
      <p:pic>
        <p:nvPicPr>
          <p:cNvPr descr="20_03cropped" id="500" name="Google Shape;500;g29b2f24f1b5_0_180"/>
          <p:cNvPicPr preferRelativeResize="0"/>
          <p:nvPr>
            <p:ph idx="1" type="body"/>
          </p:nvPr>
        </p:nvPicPr>
        <p:blipFill rotWithShape="1">
          <a:blip r:embed="rId3">
            <a:alphaModFix/>
          </a:blip>
          <a:srcRect b="0" l="0" r="0" t="0"/>
          <a:stretch/>
        </p:blipFill>
        <p:spPr>
          <a:xfrm>
            <a:off x="1524000" y="1219201"/>
            <a:ext cx="5410200" cy="4873500"/>
          </a:xfrm>
          <a:prstGeom prst="rect">
            <a:avLst/>
          </a:prstGeom>
          <a:noFill/>
          <a:ln>
            <a:noFill/>
          </a:ln>
        </p:spPr>
      </p:pic>
      <p:sp>
        <p:nvSpPr>
          <p:cNvPr id="501" name="Google Shape;501;g29b2f24f1b5_0_180"/>
          <p:cNvSpPr txBox="1"/>
          <p:nvPr>
            <p:ph idx="2" type="body"/>
          </p:nvPr>
        </p:nvSpPr>
        <p:spPr>
          <a:xfrm>
            <a:off x="7620000" y="1566042"/>
            <a:ext cx="3886200" cy="3810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libri"/>
              <a:buNone/>
            </a:pPr>
            <a:r>
              <a:rPr lang="en-US" sz="2800"/>
              <a:t>	In spontaneous oxidation-reduction (redox) reactions, electrons are transferred and energy is released.</a:t>
            </a:r>
            <a:endParaRP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29b2f24f1b5_0_186"/>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Voltaic Cells</a:t>
            </a:r>
            <a:endParaRPr/>
          </a:p>
        </p:txBody>
      </p:sp>
      <p:sp>
        <p:nvSpPr>
          <p:cNvPr id="507" name="Google Shape;507;g29b2f24f1b5_0_186"/>
          <p:cNvSpPr txBox="1"/>
          <p:nvPr>
            <p:ph idx="1" type="body"/>
          </p:nvPr>
        </p:nvSpPr>
        <p:spPr>
          <a:xfrm>
            <a:off x="1752600" y="1295400"/>
            <a:ext cx="4267200" cy="4800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t>We can use that energy to do work if we make the electrons flow through an external device.</a:t>
            </a:r>
            <a:endParaRPr/>
          </a:p>
          <a:p>
            <a:pPr indent="-228600" lvl="0" marL="228600" rtl="0" algn="l">
              <a:lnSpc>
                <a:spcPct val="90000"/>
              </a:lnSpc>
              <a:spcBef>
                <a:spcPts val="1000"/>
              </a:spcBef>
              <a:spcAft>
                <a:spcPts val="0"/>
              </a:spcAft>
              <a:buClr>
                <a:schemeClr val="dk1"/>
              </a:buClr>
              <a:buSzPts val="2800"/>
              <a:buChar char="•"/>
            </a:pPr>
            <a:r>
              <a:rPr lang="en-US" sz="2800"/>
              <a:t>We call such a setup a </a:t>
            </a:r>
            <a:r>
              <a:rPr lang="en-US" sz="2800">
                <a:solidFill>
                  <a:srgbClr val="FF0000"/>
                </a:solidFill>
              </a:rPr>
              <a:t>voltaic cell.</a:t>
            </a:r>
            <a:endParaRPr/>
          </a:p>
        </p:txBody>
      </p:sp>
      <p:pic>
        <p:nvPicPr>
          <p:cNvPr descr="20_04" id="508" name="Google Shape;508;g29b2f24f1b5_0_186"/>
          <p:cNvPicPr preferRelativeResize="0"/>
          <p:nvPr>
            <p:ph idx="2" type="body"/>
          </p:nvPr>
        </p:nvPicPr>
        <p:blipFill rotWithShape="1">
          <a:blip r:embed="rId3">
            <a:alphaModFix/>
          </a:blip>
          <a:srcRect b="5517" l="0" r="0" t="0"/>
          <a:stretch/>
        </p:blipFill>
        <p:spPr>
          <a:xfrm>
            <a:off x="6479628" y="1295400"/>
            <a:ext cx="4343400" cy="4628700"/>
          </a:xfrm>
          <a:prstGeom prst="rect">
            <a:avLst/>
          </a:prstGeom>
          <a:noFill/>
          <a:ln>
            <a:noFill/>
          </a:ln>
        </p:spPr>
      </p:pic>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9b2f24f1b5_0_192"/>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Voltaic Cells</a:t>
            </a:r>
            <a:endParaRPr/>
          </a:p>
        </p:txBody>
      </p:sp>
      <p:pic>
        <p:nvPicPr>
          <p:cNvPr descr="20_05" id="514" name="Google Shape;514;g29b2f24f1b5_0_192"/>
          <p:cNvPicPr preferRelativeResize="0"/>
          <p:nvPr>
            <p:ph idx="1" type="body"/>
          </p:nvPr>
        </p:nvPicPr>
        <p:blipFill rotWithShape="1">
          <a:blip r:embed="rId3">
            <a:alphaModFix/>
          </a:blip>
          <a:srcRect b="4443" l="0" r="0" t="0"/>
          <a:stretch/>
        </p:blipFill>
        <p:spPr>
          <a:xfrm>
            <a:off x="112987" y="1208689"/>
            <a:ext cx="5257800" cy="4497300"/>
          </a:xfrm>
          <a:prstGeom prst="rect">
            <a:avLst/>
          </a:prstGeom>
          <a:noFill/>
          <a:ln>
            <a:noFill/>
          </a:ln>
        </p:spPr>
      </p:pic>
      <p:sp>
        <p:nvSpPr>
          <p:cNvPr id="515" name="Google Shape;515;g29b2f24f1b5_0_192"/>
          <p:cNvSpPr txBox="1"/>
          <p:nvPr>
            <p:ph idx="2" type="body"/>
          </p:nvPr>
        </p:nvSpPr>
        <p:spPr>
          <a:xfrm>
            <a:off x="5877740" y="2049516"/>
            <a:ext cx="3612900" cy="4319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a:t>
            </a:r>
            <a:r>
              <a:rPr lang="en-US">
                <a:solidFill>
                  <a:srgbClr val="00B0F0"/>
                </a:solidFill>
              </a:rPr>
              <a:t>oxidation</a:t>
            </a:r>
            <a:r>
              <a:rPr lang="en-US"/>
              <a:t> occurs at the </a:t>
            </a:r>
            <a:r>
              <a:rPr lang="en-US">
                <a:solidFill>
                  <a:srgbClr val="00B0F0"/>
                </a:solidFill>
              </a:rPr>
              <a:t>anode</a:t>
            </a:r>
            <a:r>
              <a:rPr lang="en-US"/>
              <a:t> which is negative.</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The </a:t>
            </a:r>
            <a:r>
              <a:rPr lang="en-US">
                <a:solidFill>
                  <a:srgbClr val="FF0000"/>
                </a:solidFill>
              </a:rPr>
              <a:t>reduction</a:t>
            </a:r>
            <a:r>
              <a:rPr lang="en-US"/>
              <a:t> occurs at the </a:t>
            </a:r>
            <a:r>
              <a:rPr lang="en-US">
                <a:solidFill>
                  <a:srgbClr val="FF0000"/>
                </a:solidFill>
              </a:rPr>
              <a:t>cathode</a:t>
            </a:r>
            <a:r>
              <a:rPr lang="en-US"/>
              <a:t> which is positive.</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Electrons move from the anode to the cathode.</a:t>
            </a:r>
            <a:endParaRPr/>
          </a:p>
        </p:txBody>
      </p:sp>
      <p:pic>
        <p:nvPicPr>
          <p:cNvPr id="516" name="Google Shape;516;g29b2f24f1b5_0_192"/>
          <p:cNvPicPr preferRelativeResize="0"/>
          <p:nvPr/>
        </p:nvPicPr>
        <p:blipFill rotWithShape="1">
          <a:blip r:embed="rId4">
            <a:alphaModFix/>
          </a:blip>
          <a:srcRect b="0" l="0" r="0" t="0"/>
          <a:stretch/>
        </p:blipFill>
        <p:spPr>
          <a:xfrm>
            <a:off x="9490669" y="0"/>
            <a:ext cx="2701331" cy="234498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515">
                                            <p:txEl>
                                              <p:pRg end="0" st="0"/>
                                            </p:txEl>
                                          </p:spTgt>
                                        </p:tgtEl>
                                        <p:attrNameLst>
                                          <p:attrName>style.visibility</p:attrName>
                                        </p:attrNameLst>
                                      </p:cBhvr>
                                      <p:to>
                                        <p:strVal val="visible"/>
                                      </p:to>
                                    </p:set>
                                    <p:animEffect filter="fade" transition="in">
                                      <p:cBhvr>
                                        <p:cTn dur="2000"/>
                                        <p:tgtEl>
                                          <p:spTgt spid="515">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515">
                                            <p:txEl>
                                              <p:pRg end="1" st="1"/>
                                            </p:txEl>
                                          </p:spTgt>
                                        </p:tgtEl>
                                        <p:attrNameLst>
                                          <p:attrName>style.visibility</p:attrName>
                                        </p:attrNameLst>
                                      </p:cBhvr>
                                      <p:to>
                                        <p:strVal val="visible"/>
                                      </p:to>
                                    </p:set>
                                    <p:animEffect filter="fade" transition="in">
                                      <p:cBhvr>
                                        <p:cTn dur="2000"/>
                                        <p:tgtEl>
                                          <p:spTgt spid="515">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515">
                                            <p:txEl>
                                              <p:pRg end="2" st="2"/>
                                            </p:txEl>
                                          </p:spTgt>
                                        </p:tgtEl>
                                        <p:attrNameLst>
                                          <p:attrName>style.visibility</p:attrName>
                                        </p:attrNameLst>
                                      </p:cBhvr>
                                      <p:to>
                                        <p:strVal val="visible"/>
                                      </p:to>
                                    </p:set>
                                    <p:animEffect filter="fade" transition="in">
                                      <p:cBhvr>
                                        <p:cTn dur="2000"/>
                                        <p:tgtEl>
                                          <p:spTgt spid="515">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515">
                                            <p:txEl>
                                              <p:pRg end="3" st="3"/>
                                            </p:txEl>
                                          </p:spTgt>
                                        </p:tgtEl>
                                        <p:attrNameLst>
                                          <p:attrName>style.visibility</p:attrName>
                                        </p:attrNameLst>
                                      </p:cBhvr>
                                      <p:to>
                                        <p:strVal val="visible"/>
                                      </p:to>
                                    </p:set>
                                    <p:animEffect filter="fade" transition="in">
                                      <p:cBhvr>
                                        <p:cTn dur="2000"/>
                                        <p:tgtEl>
                                          <p:spTgt spid="515">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515">
                                            <p:txEl>
                                              <p:pRg end="4" st="4"/>
                                            </p:txEl>
                                          </p:spTgt>
                                        </p:tgtEl>
                                        <p:attrNameLst>
                                          <p:attrName>style.visibility</p:attrName>
                                        </p:attrNameLst>
                                      </p:cBhvr>
                                      <p:to>
                                        <p:strVal val="visible"/>
                                      </p:to>
                                    </p:set>
                                    <p:animEffect filter="fade" transition="in">
                                      <p:cBhvr>
                                        <p:cTn dur="2000"/>
                                        <p:tgtEl>
                                          <p:spTgt spid="51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29b2f24f1b5_0_199"/>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Voltaic Cells</a:t>
            </a:r>
            <a:endParaRPr/>
          </a:p>
        </p:txBody>
      </p:sp>
      <p:pic>
        <p:nvPicPr>
          <p:cNvPr descr="20_05" id="522" name="Google Shape;522;g29b2f24f1b5_0_199"/>
          <p:cNvPicPr preferRelativeResize="0"/>
          <p:nvPr>
            <p:ph idx="1" type="body"/>
          </p:nvPr>
        </p:nvPicPr>
        <p:blipFill rotWithShape="1">
          <a:blip r:embed="rId3">
            <a:alphaModFix/>
          </a:blip>
          <a:srcRect b="4443" l="0" r="0" t="0"/>
          <a:stretch/>
        </p:blipFill>
        <p:spPr>
          <a:xfrm>
            <a:off x="1878724" y="1153510"/>
            <a:ext cx="4845000" cy="5105400"/>
          </a:xfrm>
          <a:prstGeom prst="rect">
            <a:avLst/>
          </a:prstGeom>
          <a:noFill/>
          <a:ln>
            <a:noFill/>
          </a:ln>
        </p:spPr>
      </p:pic>
      <p:sp>
        <p:nvSpPr>
          <p:cNvPr id="523" name="Google Shape;523;g29b2f24f1b5_0_199"/>
          <p:cNvSpPr txBox="1"/>
          <p:nvPr>
            <p:ph idx="2" type="body"/>
          </p:nvPr>
        </p:nvSpPr>
        <p:spPr>
          <a:xfrm>
            <a:off x="7124590" y="622738"/>
            <a:ext cx="4666500" cy="39336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None/>
            </a:pPr>
            <a:r>
              <a:rPr lang="en-US"/>
              <a:t>   Once one e- flows from the anode to the cathode, the charges in each beaker would not be balanced and the flow of electrons would stop. Therefore, we use a salt bridge to keep the charges balanced.</a:t>
            </a:r>
            <a:endParaRPr/>
          </a:p>
          <a:p>
            <a:pPr indent="-228600" lvl="1" marL="685800" rtl="0" algn="l">
              <a:lnSpc>
                <a:spcPct val="90000"/>
              </a:lnSpc>
              <a:spcBef>
                <a:spcPts val="500"/>
              </a:spcBef>
              <a:spcAft>
                <a:spcPts val="0"/>
              </a:spcAft>
              <a:buClr>
                <a:schemeClr val="dk1"/>
              </a:buClr>
              <a:buSzPts val="2400"/>
              <a:buChar char="•"/>
            </a:pPr>
            <a:r>
              <a:rPr lang="en-US"/>
              <a:t>Cations move toward the cathode.</a:t>
            </a:r>
            <a:endParaRPr/>
          </a:p>
          <a:p>
            <a:pPr indent="-228600" lvl="1" marL="685800" rtl="0" algn="l">
              <a:lnSpc>
                <a:spcPct val="90000"/>
              </a:lnSpc>
              <a:spcBef>
                <a:spcPts val="500"/>
              </a:spcBef>
              <a:spcAft>
                <a:spcPts val="0"/>
              </a:spcAft>
              <a:buClr>
                <a:schemeClr val="dk1"/>
              </a:buClr>
              <a:buSzPts val="2400"/>
              <a:buChar char="•"/>
            </a:pPr>
            <a:r>
              <a:rPr lang="en-US"/>
              <a:t>Anions move toward the anode.</a:t>
            </a:r>
            <a:endParaRPr/>
          </a:p>
          <a:p>
            <a:pPr indent="-228600" lvl="0" marL="228600" rtl="0" algn="l">
              <a:lnSpc>
                <a:spcPct val="90000"/>
              </a:lnSpc>
              <a:spcBef>
                <a:spcPts val="1000"/>
              </a:spcBef>
              <a:spcAft>
                <a:spcPts val="0"/>
              </a:spcAft>
              <a:buClr>
                <a:schemeClr val="dk1"/>
              </a:buClr>
              <a:buSzPts val="2400"/>
              <a:buFont typeface="Calibri"/>
              <a:buNone/>
            </a:pPr>
            <a:r>
              <a:t/>
            </a:r>
            <a:endParaRP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29b2f24f1b5_0_205"/>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Voltaic Cells</a:t>
            </a:r>
            <a:endParaRPr/>
          </a:p>
        </p:txBody>
      </p:sp>
      <p:sp>
        <p:nvSpPr>
          <p:cNvPr id="529" name="Google Shape;529;g29b2f24f1b5_0_205"/>
          <p:cNvSpPr txBox="1"/>
          <p:nvPr>
            <p:ph idx="1" type="body"/>
          </p:nvPr>
        </p:nvSpPr>
        <p:spPr>
          <a:xfrm>
            <a:off x="1676400" y="1576552"/>
            <a:ext cx="3810000" cy="4519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As the electrons reach the cathode, cations in the cathode are attracted to the</a:t>
            </a:r>
            <a:r>
              <a:rPr i="1" lang="en-US"/>
              <a:t> now </a:t>
            </a:r>
            <a:r>
              <a:rPr lang="en-US"/>
              <a:t>negative cathode.</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The electrons are taken by the cation, and the neutral metal is deposited on the cathode. (The cathode gains mass)</a:t>
            </a:r>
            <a:endParaRPr/>
          </a:p>
        </p:txBody>
      </p:sp>
      <p:pic>
        <p:nvPicPr>
          <p:cNvPr descr="20_08" id="530" name="Google Shape;530;g29b2f24f1b5_0_205"/>
          <p:cNvPicPr preferRelativeResize="0"/>
          <p:nvPr>
            <p:ph idx="2" type="body"/>
          </p:nvPr>
        </p:nvPicPr>
        <p:blipFill rotWithShape="1">
          <a:blip r:embed="rId3">
            <a:alphaModFix/>
          </a:blip>
          <a:srcRect b="3901" l="0" r="0" t="0"/>
          <a:stretch/>
        </p:blipFill>
        <p:spPr>
          <a:xfrm>
            <a:off x="6324600" y="1219200"/>
            <a:ext cx="5029200" cy="4435500"/>
          </a:xfrm>
          <a:prstGeom prst="rect">
            <a:avLst/>
          </a:prstGeom>
          <a:noFill/>
          <a:ln>
            <a:noFill/>
          </a:ln>
        </p:spPr>
      </p:pic>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29b2f24f1b5_0_211"/>
          <p:cNvSpPr txBox="1"/>
          <p:nvPr>
            <p:ph type="title"/>
          </p:nvPr>
        </p:nvSpPr>
        <p:spPr>
          <a:xfrm>
            <a:off x="1524000" y="3810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Electromotive Force (emf)</a:t>
            </a:r>
            <a:endParaRPr/>
          </a:p>
        </p:txBody>
      </p:sp>
      <p:sp>
        <p:nvSpPr>
          <p:cNvPr id="536" name="Google Shape;536;g29b2f24f1b5_0_211"/>
          <p:cNvSpPr txBox="1"/>
          <p:nvPr>
            <p:ph idx="1" type="body"/>
          </p:nvPr>
        </p:nvSpPr>
        <p:spPr>
          <a:xfrm>
            <a:off x="783021" y="1447800"/>
            <a:ext cx="6279900" cy="3944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 voltmeter may be placed on the wire connecting the anode and cathode in order to determine the cell’s voltage.</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The potential difference between the anode and cathode in a cell is called the </a:t>
            </a:r>
            <a:r>
              <a:rPr lang="en-US">
                <a:solidFill>
                  <a:srgbClr val="FF0000"/>
                </a:solidFill>
              </a:rPr>
              <a:t>electromotive force (emf).</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It is also called the </a:t>
            </a:r>
            <a:r>
              <a:rPr lang="en-US">
                <a:solidFill>
                  <a:srgbClr val="FF0000"/>
                </a:solidFill>
              </a:rPr>
              <a:t>cell potential</a:t>
            </a:r>
            <a:r>
              <a:rPr lang="en-US"/>
              <a:t>, and is designated </a:t>
            </a:r>
            <a:r>
              <a:rPr i="1" lang="en-US">
                <a:solidFill>
                  <a:srgbClr val="FF0000"/>
                </a:solidFill>
              </a:rPr>
              <a:t>E</a:t>
            </a:r>
            <a:r>
              <a:rPr baseline="-25000" lang="en-US">
                <a:solidFill>
                  <a:srgbClr val="FF0000"/>
                </a:solidFill>
              </a:rPr>
              <a:t>cell</a:t>
            </a:r>
            <a:r>
              <a:rPr i="1" lang="en-US">
                <a:solidFill>
                  <a:srgbClr val="FF0000"/>
                </a:solidFill>
              </a:rPr>
              <a:t>.</a:t>
            </a:r>
            <a:endParaRPr>
              <a:solidFill>
                <a:srgbClr val="FF0000"/>
              </a:solidFill>
            </a:endParaRPr>
          </a:p>
        </p:txBody>
      </p:sp>
      <p:pic>
        <p:nvPicPr>
          <p:cNvPr id="537" name="Google Shape;537;g29b2f24f1b5_0_211"/>
          <p:cNvPicPr preferRelativeResize="0"/>
          <p:nvPr/>
        </p:nvPicPr>
        <p:blipFill rotWithShape="1">
          <a:blip r:embed="rId3">
            <a:alphaModFix/>
          </a:blip>
          <a:srcRect b="0" l="0" r="0" t="0"/>
          <a:stretch/>
        </p:blipFill>
        <p:spPr>
          <a:xfrm>
            <a:off x="7465218" y="1332678"/>
            <a:ext cx="4576763" cy="457676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29b2f24f1b5_0_217"/>
          <p:cNvSpPr txBox="1"/>
          <p:nvPr>
            <p:ph type="title"/>
          </p:nvPr>
        </p:nvSpPr>
        <p:spPr>
          <a:xfrm>
            <a:off x="340492" y="234950"/>
            <a:ext cx="8229600" cy="106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Cell Potential</a:t>
            </a:r>
            <a:endParaRPr/>
          </a:p>
        </p:txBody>
      </p:sp>
      <p:sp>
        <p:nvSpPr>
          <p:cNvPr id="543" name="Google Shape;543;g29b2f24f1b5_0_217"/>
          <p:cNvSpPr txBox="1"/>
          <p:nvPr>
            <p:ph idx="1" type="body"/>
          </p:nvPr>
        </p:nvSpPr>
        <p:spPr>
          <a:xfrm>
            <a:off x="4158294" y="539750"/>
            <a:ext cx="7772400" cy="762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Font typeface="Calibri"/>
              <a:buNone/>
            </a:pPr>
            <a:r>
              <a:rPr lang="en-US"/>
              <a:t>Cell potential is measured in volts (V).</a:t>
            </a:r>
            <a:endParaRPr/>
          </a:p>
        </p:txBody>
      </p:sp>
      <p:grpSp>
        <p:nvGrpSpPr>
          <p:cNvPr id="544" name="Google Shape;544;g29b2f24f1b5_0_217"/>
          <p:cNvGrpSpPr/>
          <p:nvPr/>
        </p:nvGrpSpPr>
        <p:grpSpPr>
          <a:xfrm>
            <a:off x="9638095" y="216229"/>
            <a:ext cx="2065338" cy="959223"/>
            <a:chOff x="2144" y="2176"/>
            <a:chExt cx="1301" cy="600"/>
          </a:xfrm>
        </p:grpSpPr>
        <p:sp>
          <p:nvSpPr>
            <p:cNvPr id="545" name="Google Shape;545;g29b2f24f1b5_0_217"/>
            <p:cNvSpPr/>
            <p:nvPr/>
          </p:nvSpPr>
          <p:spPr>
            <a:xfrm>
              <a:off x="2144" y="2336"/>
              <a:ext cx="9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C82E32"/>
                  </a:solidFill>
                  <a:latin typeface="Calibri"/>
                  <a:ea typeface="Calibri"/>
                  <a:cs typeface="Calibri"/>
                  <a:sym typeface="Calibri"/>
                </a:rPr>
                <a:t>1 V = 1 </a:t>
              </a:r>
              <a:endParaRPr/>
            </a:p>
          </p:txBody>
        </p:sp>
        <p:grpSp>
          <p:nvGrpSpPr>
            <p:cNvPr id="546" name="Google Shape;546;g29b2f24f1b5_0_217"/>
            <p:cNvGrpSpPr/>
            <p:nvPr/>
          </p:nvGrpSpPr>
          <p:grpSpPr>
            <a:xfrm>
              <a:off x="3048" y="2176"/>
              <a:ext cx="397" cy="600"/>
              <a:chOff x="3600" y="1948"/>
              <a:chExt cx="397" cy="600"/>
            </a:xfrm>
          </p:grpSpPr>
          <p:sp>
            <p:nvSpPr>
              <p:cNvPr id="547" name="Google Shape;547;g29b2f24f1b5_0_217"/>
              <p:cNvSpPr/>
              <p:nvPr/>
            </p:nvSpPr>
            <p:spPr>
              <a:xfrm>
                <a:off x="3697" y="1948"/>
                <a:ext cx="300" cy="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C82E32"/>
                    </a:solidFill>
                    <a:latin typeface="Calibri"/>
                    <a:ea typeface="Calibri"/>
                    <a:cs typeface="Calibri"/>
                    <a:sym typeface="Calibri"/>
                  </a:rPr>
                  <a:t>J</a:t>
                </a:r>
                <a:endParaRPr/>
              </a:p>
              <a:p>
                <a:pPr indent="0" lvl="0" marL="0" marR="0" rtl="0" algn="ctr">
                  <a:spcBef>
                    <a:spcPts val="0"/>
                  </a:spcBef>
                  <a:spcAft>
                    <a:spcPts val="0"/>
                  </a:spcAft>
                  <a:buNone/>
                </a:pPr>
                <a:r>
                  <a:rPr lang="en-US" sz="3200">
                    <a:solidFill>
                      <a:srgbClr val="C82E32"/>
                    </a:solidFill>
                    <a:latin typeface="Calibri"/>
                    <a:ea typeface="Calibri"/>
                    <a:cs typeface="Calibri"/>
                    <a:sym typeface="Calibri"/>
                  </a:rPr>
                  <a:t>C</a:t>
                </a:r>
                <a:endParaRPr/>
              </a:p>
            </p:txBody>
          </p:sp>
          <p:cxnSp>
            <p:nvCxnSpPr>
              <p:cNvPr id="548" name="Google Shape;548;g29b2f24f1b5_0_217"/>
              <p:cNvCxnSpPr/>
              <p:nvPr/>
            </p:nvCxnSpPr>
            <p:spPr>
              <a:xfrm>
                <a:off x="3600" y="2288"/>
                <a:ext cx="300" cy="0"/>
              </a:xfrm>
              <a:prstGeom prst="straightConnector1">
                <a:avLst/>
              </a:prstGeom>
              <a:noFill/>
              <a:ln cap="flat" cmpd="sng" w="19050">
                <a:solidFill>
                  <a:srgbClr val="C82E32"/>
                </a:solidFill>
                <a:prstDash val="solid"/>
                <a:round/>
                <a:headEnd len="med" w="med" type="none"/>
                <a:tailEnd len="med" w="med" type="none"/>
              </a:ln>
            </p:spPr>
          </p:cxnSp>
        </p:grpSp>
      </p:grpSp>
      <p:pic>
        <p:nvPicPr>
          <p:cNvPr descr="Image result for volts" id="549" name="Google Shape;549;g29b2f24f1b5_0_217"/>
          <p:cNvPicPr preferRelativeResize="0"/>
          <p:nvPr/>
        </p:nvPicPr>
        <p:blipFill rotWithShape="1">
          <a:blip r:embed="rId3">
            <a:alphaModFix/>
          </a:blip>
          <a:srcRect b="0" l="0" r="0" t="0"/>
          <a:stretch/>
        </p:blipFill>
        <p:spPr>
          <a:xfrm>
            <a:off x="1557830" y="1301750"/>
            <a:ext cx="9168524" cy="40112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544"/>
                                        </p:tgtEl>
                                        <p:attrNameLst>
                                          <p:attrName>style.visibility</p:attrName>
                                        </p:attrNameLst>
                                      </p:cBhvr>
                                      <p:to>
                                        <p:strVal val="visible"/>
                                      </p:to>
                                    </p:set>
                                    <p:animEffect filter="fade" transition="in">
                                      <p:cBhvr>
                                        <p:cTn dur="20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g29b2f24f1b5_0_228"/>
          <p:cNvPicPr preferRelativeResize="0"/>
          <p:nvPr/>
        </p:nvPicPr>
        <p:blipFill rotWithShape="1">
          <a:blip r:embed="rId3">
            <a:alphaModFix/>
          </a:blip>
          <a:srcRect b="12907" l="0" r="0" t="0"/>
          <a:stretch/>
        </p:blipFill>
        <p:spPr>
          <a:xfrm>
            <a:off x="1689537" y="209739"/>
            <a:ext cx="9188669" cy="596722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29b2f24f1b5_0_232"/>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Standard Hydrogen Electrode</a:t>
            </a:r>
            <a:endParaRPr/>
          </a:p>
        </p:txBody>
      </p:sp>
      <p:sp>
        <p:nvSpPr>
          <p:cNvPr id="560" name="Google Shape;560;g29b2f24f1b5_0_232"/>
          <p:cNvSpPr txBox="1"/>
          <p:nvPr>
            <p:ph idx="1" type="body"/>
          </p:nvPr>
        </p:nvSpPr>
        <p:spPr>
          <a:xfrm>
            <a:off x="762000" y="1371600"/>
            <a:ext cx="4572000" cy="4091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values are referenced to a standard hydrogen electrode </a:t>
            </a:r>
            <a:r>
              <a:rPr lang="en-US">
                <a:solidFill>
                  <a:srgbClr val="FF0000"/>
                </a:solidFill>
              </a:rPr>
              <a:t>(SHE).</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By definition, the reduction potential for hydrogen is 0 V:</a:t>
            </a:r>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rgbClr val="FF0000"/>
              </a:buClr>
              <a:buSzPts val="2400"/>
              <a:buFont typeface="Calibri"/>
              <a:buNone/>
            </a:pPr>
            <a:r>
              <a:rPr lang="en-US">
                <a:solidFill>
                  <a:srgbClr val="FF0000"/>
                </a:solidFill>
              </a:rPr>
              <a:t>2 H</a:t>
            </a:r>
            <a:r>
              <a:rPr baseline="30000" lang="en-US">
                <a:solidFill>
                  <a:srgbClr val="FF0000"/>
                </a:solidFill>
              </a:rPr>
              <a:t>+</a:t>
            </a:r>
            <a:r>
              <a:rPr lang="en-US">
                <a:solidFill>
                  <a:srgbClr val="FF0000"/>
                </a:solidFill>
              </a:rPr>
              <a:t> + 2 e</a:t>
            </a:r>
            <a:r>
              <a:rPr baseline="30000" lang="en-US">
                <a:solidFill>
                  <a:srgbClr val="FF0000"/>
                </a:solidFill>
              </a:rPr>
              <a:t>−</a:t>
            </a:r>
            <a:r>
              <a:rPr lang="en-US">
                <a:solidFill>
                  <a:srgbClr val="FF0000"/>
                </a:solidFill>
              </a:rPr>
              <a:t> ⎯⎯→ H</a:t>
            </a:r>
            <a:r>
              <a:rPr baseline="-25000" lang="en-US">
                <a:solidFill>
                  <a:srgbClr val="FF0000"/>
                </a:solidFill>
              </a:rPr>
              <a:t>2</a:t>
            </a:r>
            <a:endParaRPr/>
          </a:p>
          <a:p>
            <a:pPr indent="-228600" lvl="0" marL="228600" rtl="0" algn="l">
              <a:lnSpc>
                <a:spcPct val="90000"/>
              </a:lnSpc>
              <a:spcBef>
                <a:spcPts val="1000"/>
              </a:spcBef>
              <a:spcAft>
                <a:spcPts val="0"/>
              </a:spcAft>
              <a:buClr>
                <a:schemeClr val="dk1"/>
              </a:buClr>
              <a:buSzPts val="2400"/>
              <a:buFont typeface="Calibri"/>
              <a:buNone/>
            </a:pPr>
            <a:r>
              <a:t/>
            </a:r>
            <a:endParaRPr baseline="-25000">
              <a:solidFill>
                <a:srgbClr val="FF0000"/>
              </a:solidFill>
            </a:endParaRPr>
          </a:p>
          <a:p>
            <a:pPr indent="-228600" lvl="0" marL="228600" rtl="0" algn="l">
              <a:lnSpc>
                <a:spcPct val="90000"/>
              </a:lnSpc>
              <a:spcBef>
                <a:spcPts val="1000"/>
              </a:spcBef>
              <a:spcAft>
                <a:spcPts val="0"/>
              </a:spcAft>
              <a:buClr>
                <a:srgbClr val="FF0000"/>
              </a:buClr>
              <a:buSzPts val="2400"/>
              <a:buFont typeface="Calibri"/>
              <a:buNone/>
            </a:pPr>
            <a:r>
              <a:rPr baseline="-25000" lang="en-US">
                <a:solidFill>
                  <a:srgbClr val="FF0000"/>
                </a:solidFill>
              </a:rPr>
              <a:t>* At 1atm and 1M solution</a:t>
            </a:r>
            <a:endParaRPr>
              <a:solidFill>
                <a:srgbClr val="FF0000"/>
              </a:solidFill>
            </a:endParaRPr>
          </a:p>
        </p:txBody>
      </p:sp>
      <p:pic>
        <p:nvPicPr>
          <p:cNvPr id="561" name="Google Shape;561;g29b2f24f1b5_0_232"/>
          <p:cNvPicPr preferRelativeResize="0"/>
          <p:nvPr/>
        </p:nvPicPr>
        <p:blipFill rotWithShape="1">
          <a:blip r:embed="rId3">
            <a:alphaModFix/>
          </a:blip>
          <a:srcRect b="0" l="0" r="0" t="0"/>
          <a:stretch/>
        </p:blipFill>
        <p:spPr>
          <a:xfrm>
            <a:off x="5607269" y="1157780"/>
            <a:ext cx="6048375" cy="485775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2"/>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Spontaneous Processes</a:t>
            </a:r>
            <a:endParaRPr/>
          </a:p>
        </p:txBody>
      </p:sp>
      <p:sp>
        <p:nvSpPr>
          <p:cNvPr id="117" name="Google Shape;117;p42"/>
          <p:cNvSpPr txBox="1"/>
          <p:nvPr>
            <p:ph idx="1" type="body"/>
          </p:nvPr>
        </p:nvSpPr>
        <p:spPr>
          <a:xfrm>
            <a:off x="1124404" y="1861457"/>
            <a:ext cx="5341711" cy="2743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Spontaneity depends on two important issues:</a:t>
            </a:r>
            <a:endParaRPr/>
          </a:p>
          <a:p>
            <a:pPr indent="-228600" lvl="1" marL="685800" rtl="0" algn="l">
              <a:lnSpc>
                <a:spcPct val="90000"/>
              </a:lnSpc>
              <a:spcBef>
                <a:spcPts val="500"/>
              </a:spcBef>
              <a:spcAft>
                <a:spcPts val="0"/>
              </a:spcAft>
              <a:buClr>
                <a:schemeClr val="accent1"/>
              </a:buClr>
              <a:buSzPts val="2400"/>
              <a:buChar char="•"/>
            </a:pPr>
            <a:r>
              <a:rPr lang="en-US">
                <a:solidFill>
                  <a:schemeClr val="accent1"/>
                </a:solidFill>
              </a:rPr>
              <a:t>Entropy</a:t>
            </a:r>
            <a:r>
              <a:rPr lang="en-US"/>
              <a:t> can be thought of as a measure of the randomness of a system.</a:t>
            </a:r>
            <a:endParaRPr/>
          </a:p>
          <a:p>
            <a:pPr indent="-228600" lvl="1" marL="685800" rtl="0" algn="l">
              <a:lnSpc>
                <a:spcPct val="90000"/>
              </a:lnSpc>
              <a:spcBef>
                <a:spcPts val="500"/>
              </a:spcBef>
              <a:spcAft>
                <a:spcPts val="0"/>
              </a:spcAft>
              <a:buClr>
                <a:schemeClr val="accent1"/>
              </a:buClr>
              <a:buSzPts val="2400"/>
              <a:buChar char="•"/>
            </a:pPr>
            <a:r>
              <a:rPr lang="en-US">
                <a:solidFill>
                  <a:schemeClr val="accent1"/>
                </a:solidFill>
              </a:rPr>
              <a:t>Enthalpy</a:t>
            </a:r>
            <a:r>
              <a:rPr lang="en-US"/>
              <a:t> is the heat change of a reaction.</a:t>
            </a:r>
            <a:endParaRPr/>
          </a:p>
        </p:txBody>
      </p:sp>
      <p:pic>
        <p:nvPicPr>
          <p:cNvPr descr="Image result for spontaneous reactions" id="118" name="Google Shape;118;p42"/>
          <p:cNvPicPr preferRelativeResize="0"/>
          <p:nvPr/>
        </p:nvPicPr>
        <p:blipFill rotWithShape="1">
          <a:blip r:embed="rId3">
            <a:alphaModFix/>
          </a:blip>
          <a:srcRect b="0" l="0" r="0" t="0"/>
          <a:stretch/>
        </p:blipFill>
        <p:spPr>
          <a:xfrm>
            <a:off x="7160532" y="2113869"/>
            <a:ext cx="4514396" cy="274915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29b2f24f1b5_0_238"/>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Standard Reduction Potentials</a:t>
            </a:r>
            <a:endParaRPr/>
          </a:p>
        </p:txBody>
      </p:sp>
      <p:pic>
        <p:nvPicPr>
          <p:cNvPr descr="20_T01" id="567" name="Google Shape;567;g29b2f24f1b5_0_238"/>
          <p:cNvPicPr preferRelativeResize="0"/>
          <p:nvPr>
            <p:ph idx="1" type="body"/>
          </p:nvPr>
        </p:nvPicPr>
        <p:blipFill rotWithShape="1">
          <a:blip r:embed="rId3">
            <a:alphaModFix/>
          </a:blip>
          <a:srcRect b="4798" l="0" r="0" t="6839"/>
          <a:stretch/>
        </p:blipFill>
        <p:spPr>
          <a:xfrm>
            <a:off x="2664373" y="1238086"/>
            <a:ext cx="5943600" cy="5110200"/>
          </a:xfrm>
          <a:prstGeom prst="rect">
            <a:avLst/>
          </a:prstGeom>
          <a:noFill/>
          <a:ln>
            <a:noFill/>
          </a:ln>
        </p:spPr>
      </p:pic>
      <p:sp>
        <p:nvSpPr>
          <p:cNvPr id="568" name="Google Shape;568;g29b2f24f1b5_0_238"/>
          <p:cNvSpPr txBox="1"/>
          <p:nvPr>
            <p:ph idx="2" type="body"/>
          </p:nvPr>
        </p:nvSpPr>
        <p:spPr>
          <a:xfrm>
            <a:off x="8949558" y="1831428"/>
            <a:ext cx="2590800" cy="23781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FF0000"/>
              </a:buClr>
              <a:buSzPts val="2800"/>
              <a:buNone/>
            </a:pPr>
            <a:r>
              <a:rPr lang="en-US" sz="2800">
                <a:solidFill>
                  <a:srgbClr val="FF0000"/>
                </a:solidFill>
              </a:rPr>
              <a:t>Reduction potentials for many electrodes have been measured and tabulated.</a:t>
            </a:r>
            <a:endParaRP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29b2f24f1b5_0_244"/>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Standard Cell Potentials</a:t>
            </a:r>
            <a:endParaRPr/>
          </a:p>
        </p:txBody>
      </p:sp>
      <p:sp>
        <p:nvSpPr>
          <p:cNvPr id="574" name="Google Shape;574;g29b2f24f1b5_0_244"/>
          <p:cNvSpPr txBox="1"/>
          <p:nvPr>
            <p:ph idx="1" type="body"/>
          </p:nvPr>
        </p:nvSpPr>
        <p:spPr>
          <a:xfrm>
            <a:off x="1524000" y="1447800"/>
            <a:ext cx="9144000" cy="5410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cell potential at standard conditions can be found through this equation:</a:t>
            </a:r>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dk1"/>
              </a:buClr>
              <a:buSzPts val="2400"/>
              <a:buFont typeface="Calibri"/>
              <a:buNone/>
            </a:pPr>
            <a: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We do not multiply any voltages (unlike enthalpies). This is because voltage is dependant on radius of the atoms, not the amount of atoms (intensive or extensive???) However, the length of time the battery works </a:t>
            </a:r>
            <a:r>
              <a:rPr b="1" lang="en-US"/>
              <a:t>IS</a:t>
            </a:r>
            <a:r>
              <a:rPr lang="en-US"/>
              <a:t> dependant on amount of atoms. (This is why car batteries range in price thought they are all made out of the same metals!)</a:t>
            </a:r>
            <a:endParaRPr/>
          </a:p>
        </p:txBody>
      </p:sp>
      <p:grpSp>
        <p:nvGrpSpPr>
          <p:cNvPr id="575" name="Google Shape;575;g29b2f24f1b5_0_244"/>
          <p:cNvGrpSpPr/>
          <p:nvPr/>
        </p:nvGrpSpPr>
        <p:grpSpPr>
          <a:xfrm>
            <a:off x="2514600" y="2514601"/>
            <a:ext cx="6142038" cy="534988"/>
            <a:chOff x="847" y="2382"/>
            <a:chExt cx="3869" cy="337"/>
          </a:xfrm>
        </p:grpSpPr>
        <p:grpSp>
          <p:nvGrpSpPr>
            <p:cNvPr id="576" name="Google Shape;576;g29b2f24f1b5_0_244"/>
            <p:cNvGrpSpPr/>
            <p:nvPr/>
          </p:nvGrpSpPr>
          <p:grpSpPr>
            <a:xfrm>
              <a:off x="847" y="2382"/>
              <a:ext cx="600" cy="337"/>
              <a:chOff x="1471" y="2795"/>
              <a:chExt cx="600" cy="337"/>
            </a:xfrm>
          </p:grpSpPr>
          <p:sp>
            <p:nvSpPr>
              <p:cNvPr id="577" name="Google Shape;577;g29b2f24f1b5_0_244"/>
              <p:cNvSpPr/>
              <p:nvPr/>
            </p:nvSpPr>
            <p:spPr>
              <a:xfrm>
                <a:off x="1471" y="2795"/>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200">
                    <a:solidFill>
                      <a:srgbClr val="C82E32"/>
                    </a:solidFill>
                    <a:latin typeface="Calibri"/>
                    <a:ea typeface="Calibri"/>
                    <a:cs typeface="Calibri"/>
                    <a:sym typeface="Calibri"/>
                  </a:rPr>
                  <a:t>E</a:t>
                </a:r>
                <a:r>
                  <a:rPr baseline="-25000" lang="en-US" sz="3200">
                    <a:solidFill>
                      <a:srgbClr val="C82E32"/>
                    </a:solidFill>
                    <a:latin typeface="Calibri"/>
                    <a:ea typeface="Calibri"/>
                    <a:cs typeface="Calibri"/>
                    <a:sym typeface="Calibri"/>
                  </a:rPr>
                  <a:t>cell</a:t>
                </a:r>
                <a:endParaRPr i="1" sz="3200">
                  <a:solidFill>
                    <a:srgbClr val="C82E32"/>
                  </a:solidFill>
                  <a:latin typeface="Calibri"/>
                  <a:ea typeface="Calibri"/>
                  <a:cs typeface="Calibri"/>
                  <a:sym typeface="Calibri"/>
                </a:endParaRPr>
              </a:p>
            </p:txBody>
          </p:sp>
          <p:sp>
            <p:nvSpPr>
              <p:cNvPr id="578" name="Google Shape;578;g29b2f24f1b5_0_244"/>
              <p:cNvSpPr/>
              <p:nvPr/>
            </p:nvSpPr>
            <p:spPr>
              <a:xfrm>
                <a:off x="1680" y="2832"/>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C82E32"/>
                    </a:solidFill>
                    <a:latin typeface="Calibri"/>
                    <a:ea typeface="Calibri"/>
                    <a:cs typeface="Calibri"/>
                    <a:sym typeface="Calibri"/>
                  </a:rPr>
                  <a:t>°</a:t>
                </a:r>
                <a:endParaRPr sz="3200">
                  <a:solidFill>
                    <a:srgbClr val="C82E32"/>
                  </a:solidFill>
                  <a:latin typeface="Calibri"/>
                  <a:ea typeface="Calibri"/>
                  <a:cs typeface="Calibri"/>
                  <a:sym typeface="Calibri"/>
                </a:endParaRPr>
              </a:p>
            </p:txBody>
          </p:sp>
        </p:grpSp>
        <p:sp>
          <p:nvSpPr>
            <p:cNvPr id="579" name="Google Shape;579;g29b2f24f1b5_0_244"/>
            <p:cNvSpPr/>
            <p:nvPr/>
          </p:nvSpPr>
          <p:spPr>
            <a:xfrm>
              <a:off x="1416" y="2392"/>
              <a:ext cx="3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C82E32"/>
                  </a:solidFill>
                  <a:latin typeface="Calibri"/>
                  <a:ea typeface="Calibri"/>
                  <a:cs typeface="Calibri"/>
                  <a:sym typeface="Calibri"/>
                </a:rPr>
                <a:t>= </a:t>
              </a:r>
              <a:r>
                <a:rPr i="1" lang="en-US" sz="3200">
                  <a:solidFill>
                    <a:srgbClr val="C82E32"/>
                  </a:solidFill>
                  <a:latin typeface="Calibri"/>
                  <a:ea typeface="Calibri"/>
                  <a:cs typeface="Calibri"/>
                  <a:sym typeface="Calibri"/>
                </a:rPr>
                <a:t>E</a:t>
              </a:r>
              <a:r>
                <a:rPr baseline="-25000" lang="en-US" sz="3200">
                  <a:solidFill>
                    <a:srgbClr val="C82E32"/>
                  </a:solidFill>
                  <a:latin typeface="Calibri"/>
                  <a:ea typeface="Calibri"/>
                  <a:cs typeface="Calibri"/>
                  <a:sym typeface="Calibri"/>
                </a:rPr>
                <a:t>red</a:t>
              </a:r>
              <a:r>
                <a:rPr lang="en-US" sz="3200">
                  <a:solidFill>
                    <a:srgbClr val="C82E32"/>
                  </a:solidFill>
                  <a:latin typeface="Calibri"/>
                  <a:ea typeface="Calibri"/>
                  <a:cs typeface="Calibri"/>
                  <a:sym typeface="Calibri"/>
                </a:rPr>
                <a:t> (cathode) − </a:t>
              </a:r>
              <a:r>
                <a:rPr i="1" lang="en-US" sz="3200">
                  <a:solidFill>
                    <a:srgbClr val="C82E32"/>
                  </a:solidFill>
                  <a:latin typeface="Calibri"/>
                  <a:ea typeface="Calibri"/>
                  <a:cs typeface="Calibri"/>
                  <a:sym typeface="Calibri"/>
                </a:rPr>
                <a:t>E</a:t>
              </a:r>
              <a:r>
                <a:rPr baseline="-25000" lang="en-US" sz="3200">
                  <a:solidFill>
                    <a:srgbClr val="C82E32"/>
                  </a:solidFill>
                  <a:latin typeface="Calibri"/>
                  <a:ea typeface="Calibri"/>
                  <a:cs typeface="Calibri"/>
                  <a:sym typeface="Calibri"/>
                </a:rPr>
                <a:t>red</a:t>
              </a:r>
              <a:r>
                <a:rPr lang="en-US" sz="3200">
                  <a:solidFill>
                    <a:srgbClr val="C82E32"/>
                  </a:solidFill>
                  <a:latin typeface="Calibri"/>
                  <a:ea typeface="Calibri"/>
                  <a:cs typeface="Calibri"/>
                  <a:sym typeface="Calibri"/>
                </a:rPr>
                <a:t> (anode)</a:t>
              </a:r>
              <a:endParaRPr/>
            </a:p>
          </p:txBody>
        </p:sp>
        <p:sp>
          <p:nvSpPr>
            <p:cNvPr id="580" name="Google Shape;580;g29b2f24f1b5_0_244"/>
            <p:cNvSpPr/>
            <p:nvPr/>
          </p:nvSpPr>
          <p:spPr>
            <a:xfrm>
              <a:off x="1847" y="2412"/>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C82E32"/>
                  </a:solidFill>
                  <a:latin typeface="Calibri"/>
                  <a:ea typeface="Calibri"/>
                  <a:cs typeface="Calibri"/>
                  <a:sym typeface="Calibri"/>
                </a:rPr>
                <a:t>°</a:t>
              </a:r>
              <a:endParaRPr sz="1800">
                <a:solidFill>
                  <a:srgbClr val="C82E32"/>
                </a:solidFill>
                <a:latin typeface="Calibri"/>
                <a:ea typeface="Calibri"/>
                <a:cs typeface="Calibri"/>
                <a:sym typeface="Calibri"/>
              </a:endParaRPr>
            </a:p>
          </p:txBody>
        </p:sp>
        <p:sp>
          <p:nvSpPr>
            <p:cNvPr id="581" name="Google Shape;581;g29b2f24f1b5_0_244"/>
            <p:cNvSpPr/>
            <p:nvPr/>
          </p:nvSpPr>
          <p:spPr>
            <a:xfrm>
              <a:off x="3697" y="2412"/>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C82E32"/>
                  </a:solidFill>
                  <a:latin typeface="Calibri"/>
                  <a:ea typeface="Calibri"/>
                  <a:cs typeface="Calibri"/>
                  <a:sym typeface="Calibri"/>
                </a:rPr>
                <a:t>°</a:t>
              </a:r>
              <a:endParaRPr sz="1800">
                <a:solidFill>
                  <a:srgbClr val="C82E32"/>
                </a:solidFill>
                <a:latin typeface="Calibri"/>
                <a:ea typeface="Calibri"/>
                <a:cs typeface="Calibri"/>
                <a:sym typeface="Calibri"/>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29b2f24f1b5_0_256"/>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Cell Potentials</a:t>
            </a:r>
            <a:endParaRPr/>
          </a:p>
        </p:txBody>
      </p:sp>
      <p:pic>
        <p:nvPicPr>
          <p:cNvPr descr="20_05" id="587" name="Google Shape;587;g29b2f24f1b5_0_256"/>
          <p:cNvPicPr preferRelativeResize="0"/>
          <p:nvPr>
            <p:ph idx="1" type="body"/>
          </p:nvPr>
        </p:nvPicPr>
        <p:blipFill rotWithShape="1">
          <a:blip r:embed="rId3">
            <a:alphaModFix/>
          </a:blip>
          <a:srcRect b="0" l="0" r="0" t="0"/>
          <a:stretch/>
        </p:blipFill>
        <p:spPr>
          <a:xfrm>
            <a:off x="1294608" y="1240571"/>
            <a:ext cx="5181600" cy="4931700"/>
          </a:xfrm>
          <a:prstGeom prst="rect">
            <a:avLst/>
          </a:prstGeom>
          <a:noFill/>
          <a:ln>
            <a:noFill/>
          </a:ln>
        </p:spPr>
      </p:pic>
      <p:sp>
        <p:nvSpPr>
          <p:cNvPr id="588" name="Google Shape;588;g29b2f24f1b5_0_256"/>
          <p:cNvSpPr txBox="1"/>
          <p:nvPr>
            <p:ph idx="2" type="body"/>
          </p:nvPr>
        </p:nvSpPr>
        <p:spPr>
          <a:xfrm>
            <a:off x="3962400" y="990600"/>
            <a:ext cx="6477000" cy="44196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800"/>
              <a:buNone/>
            </a:pPr>
            <a:r>
              <a:rPr lang="en-US" sz="2800"/>
              <a:t>For the oxidation in this cell,</a:t>
            </a:r>
            <a:endParaRPr/>
          </a:p>
          <a:p>
            <a:pPr indent="-50800" lvl="0" marL="228600" rtl="0" algn="r">
              <a:lnSpc>
                <a:spcPct val="90000"/>
              </a:lnSpc>
              <a:spcBef>
                <a:spcPts val="1000"/>
              </a:spcBef>
              <a:spcAft>
                <a:spcPts val="0"/>
              </a:spcAft>
              <a:buClr>
                <a:schemeClr val="dk1"/>
              </a:buClr>
              <a:buSzPts val="2800"/>
              <a:buNone/>
            </a:pPr>
            <a:r>
              <a:t/>
            </a:r>
            <a:endParaRPr sz="2800"/>
          </a:p>
          <a:p>
            <a:pPr indent="-50800" lvl="0" marL="228600" rtl="0" algn="r">
              <a:lnSpc>
                <a:spcPct val="90000"/>
              </a:lnSpc>
              <a:spcBef>
                <a:spcPts val="1000"/>
              </a:spcBef>
              <a:spcAft>
                <a:spcPts val="0"/>
              </a:spcAft>
              <a:buClr>
                <a:schemeClr val="dk1"/>
              </a:buClr>
              <a:buSzPts val="2800"/>
              <a:buNone/>
            </a:pPr>
            <a:r>
              <a:t/>
            </a:r>
            <a:endParaRPr sz="2800"/>
          </a:p>
          <a:p>
            <a:pPr indent="-228600" lvl="0" marL="228600" rtl="0" algn="r">
              <a:lnSpc>
                <a:spcPct val="90000"/>
              </a:lnSpc>
              <a:spcBef>
                <a:spcPts val="1000"/>
              </a:spcBef>
              <a:spcAft>
                <a:spcPts val="0"/>
              </a:spcAft>
              <a:buClr>
                <a:schemeClr val="dk1"/>
              </a:buClr>
              <a:buSzPts val="2800"/>
              <a:buChar char="•"/>
            </a:pPr>
            <a:r>
              <a:rPr lang="en-US" sz="2800"/>
              <a:t>For the reduction,  </a:t>
            </a:r>
            <a:endParaRPr/>
          </a:p>
        </p:txBody>
      </p:sp>
      <p:grpSp>
        <p:nvGrpSpPr>
          <p:cNvPr id="589" name="Google Shape;589;g29b2f24f1b5_0_256"/>
          <p:cNvGrpSpPr/>
          <p:nvPr/>
        </p:nvGrpSpPr>
        <p:grpSpPr>
          <a:xfrm>
            <a:off x="7770815" y="1474790"/>
            <a:ext cx="2602434" cy="576263"/>
            <a:chOff x="3984" y="1269"/>
            <a:chExt cx="1975" cy="363"/>
          </a:xfrm>
        </p:grpSpPr>
        <p:sp>
          <p:nvSpPr>
            <p:cNvPr id="590" name="Google Shape;590;g29b2f24f1b5_0_256"/>
            <p:cNvSpPr/>
            <p:nvPr/>
          </p:nvSpPr>
          <p:spPr>
            <a:xfrm>
              <a:off x="4159" y="1332"/>
              <a:ext cx="1800" cy="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3200">
                  <a:solidFill>
                    <a:srgbClr val="C82E32"/>
                  </a:solidFill>
                  <a:latin typeface="Calibri"/>
                  <a:ea typeface="Calibri"/>
                  <a:cs typeface="Calibri"/>
                  <a:sym typeface="Calibri"/>
                </a:rPr>
                <a:t>E</a:t>
              </a:r>
              <a:r>
                <a:rPr baseline="-25000" lang="en-US" sz="3200">
                  <a:solidFill>
                    <a:srgbClr val="C82E32"/>
                  </a:solidFill>
                  <a:latin typeface="Calibri"/>
                  <a:ea typeface="Calibri"/>
                  <a:cs typeface="Calibri"/>
                  <a:sym typeface="Calibri"/>
                </a:rPr>
                <a:t>red</a:t>
              </a:r>
              <a:r>
                <a:rPr lang="en-US" sz="3200">
                  <a:solidFill>
                    <a:srgbClr val="C82E32"/>
                  </a:solidFill>
                  <a:latin typeface="Calibri"/>
                  <a:ea typeface="Calibri"/>
                  <a:cs typeface="Calibri"/>
                  <a:sym typeface="Calibri"/>
                </a:rPr>
                <a:t> = −0.76 V</a:t>
              </a:r>
              <a:endParaRPr i="1" sz="3200">
                <a:solidFill>
                  <a:srgbClr val="C82E32"/>
                </a:solidFill>
                <a:latin typeface="Calibri"/>
                <a:ea typeface="Calibri"/>
                <a:cs typeface="Calibri"/>
                <a:sym typeface="Calibri"/>
              </a:endParaRPr>
            </a:p>
          </p:txBody>
        </p:sp>
        <p:sp>
          <p:nvSpPr>
            <p:cNvPr id="591" name="Google Shape;591;g29b2f24f1b5_0_256"/>
            <p:cNvSpPr/>
            <p:nvPr/>
          </p:nvSpPr>
          <p:spPr>
            <a:xfrm>
              <a:off x="3984" y="1269"/>
              <a:ext cx="300" cy="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3200">
                  <a:solidFill>
                    <a:srgbClr val="C82E32"/>
                  </a:solidFill>
                  <a:latin typeface="Calibri"/>
                  <a:ea typeface="Calibri"/>
                  <a:cs typeface="Calibri"/>
                  <a:sym typeface="Calibri"/>
                </a:rPr>
                <a:t>°</a:t>
              </a:r>
              <a:endParaRPr sz="3200">
                <a:solidFill>
                  <a:srgbClr val="C82E32"/>
                </a:solidFill>
                <a:latin typeface="Calibri"/>
                <a:ea typeface="Calibri"/>
                <a:cs typeface="Calibri"/>
                <a:sym typeface="Calibri"/>
              </a:endParaRPr>
            </a:p>
          </p:txBody>
        </p:sp>
      </p:grpSp>
      <p:grpSp>
        <p:nvGrpSpPr>
          <p:cNvPr id="592" name="Google Shape;592;g29b2f24f1b5_0_256"/>
          <p:cNvGrpSpPr/>
          <p:nvPr/>
        </p:nvGrpSpPr>
        <p:grpSpPr>
          <a:xfrm>
            <a:off x="7788276" y="3005146"/>
            <a:ext cx="2593975" cy="998539"/>
            <a:chOff x="3978" y="2325"/>
            <a:chExt cx="1634" cy="629"/>
          </a:xfrm>
        </p:grpSpPr>
        <p:sp>
          <p:nvSpPr>
            <p:cNvPr id="593" name="Google Shape;593;g29b2f24f1b5_0_256"/>
            <p:cNvSpPr/>
            <p:nvPr/>
          </p:nvSpPr>
          <p:spPr>
            <a:xfrm>
              <a:off x="4112" y="2354"/>
              <a:ext cx="1500" cy="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3200">
                  <a:solidFill>
                    <a:srgbClr val="C82E32"/>
                  </a:solidFill>
                  <a:latin typeface="Calibri"/>
                  <a:ea typeface="Calibri"/>
                  <a:cs typeface="Calibri"/>
                  <a:sym typeface="Calibri"/>
                </a:rPr>
                <a:t>E</a:t>
              </a:r>
              <a:r>
                <a:rPr baseline="-25000" lang="en-US" sz="3200">
                  <a:solidFill>
                    <a:srgbClr val="C82E32"/>
                  </a:solidFill>
                  <a:latin typeface="Calibri"/>
                  <a:ea typeface="Calibri"/>
                  <a:cs typeface="Calibri"/>
                  <a:sym typeface="Calibri"/>
                </a:rPr>
                <a:t>red</a:t>
              </a:r>
              <a:r>
                <a:rPr lang="en-US" sz="3200">
                  <a:solidFill>
                    <a:srgbClr val="C82E32"/>
                  </a:solidFill>
                  <a:latin typeface="Calibri"/>
                  <a:ea typeface="Calibri"/>
                  <a:cs typeface="Calibri"/>
                  <a:sym typeface="Calibri"/>
                </a:rPr>
                <a:t> = +0.34 V</a:t>
              </a:r>
              <a:endParaRPr i="1" sz="3200">
                <a:solidFill>
                  <a:srgbClr val="C82E32"/>
                </a:solidFill>
                <a:latin typeface="Calibri"/>
                <a:ea typeface="Calibri"/>
                <a:cs typeface="Calibri"/>
                <a:sym typeface="Calibri"/>
              </a:endParaRPr>
            </a:p>
          </p:txBody>
        </p:sp>
        <p:sp>
          <p:nvSpPr>
            <p:cNvPr id="594" name="Google Shape;594;g29b2f24f1b5_0_256"/>
            <p:cNvSpPr/>
            <p:nvPr/>
          </p:nvSpPr>
          <p:spPr>
            <a:xfrm>
              <a:off x="3978" y="2325"/>
              <a:ext cx="300" cy="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3200">
                  <a:solidFill>
                    <a:srgbClr val="C82E32"/>
                  </a:solidFill>
                  <a:latin typeface="Calibri"/>
                  <a:ea typeface="Calibri"/>
                  <a:cs typeface="Calibri"/>
                  <a:sym typeface="Calibri"/>
                </a:rPr>
                <a:t>°</a:t>
              </a:r>
              <a:endParaRPr sz="3200">
                <a:solidFill>
                  <a:srgbClr val="C82E32"/>
                </a:solidFill>
                <a:latin typeface="Calibri"/>
                <a:ea typeface="Calibri"/>
                <a:cs typeface="Calibri"/>
                <a:sym typeface="Calibri"/>
              </a:endParaRPr>
            </a:p>
          </p:txBody>
        </p:sp>
      </p:grpSp>
      <p:grpSp>
        <p:nvGrpSpPr>
          <p:cNvPr id="595" name="Google Shape;595;g29b2f24f1b5_0_256"/>
          <p:cNvGrpSpPr/>
          <p:nvPr/>
        </p:nvGrpSpPr>
        <p:grpSpPr>
          <a:xfrm>
            <a:off x="7239000" y="3733801"/>
            <a:ext cx="3048000" cy="534988"/>
            <a:chOff x="912" y="1499"/>
            <a:chExt cx="1920" cy="337"/>
          </a:xfrm>
        </p:grpSpPr>
        <p:grpSp>
          <p:nvGrpSpPr>
            <p:cNvPr id="596" name="Google Shape;596;g29b2f24f1b5_0_256"/>
            <p:cNvGrpSpPr/>
            <p:nvPr/>
          </p:nvGrpSpPr>
          <p:grpSpPr>
            <a:xfrm>
              <a:off x="912" y="1499"/>
              <a:ext cx="600" cy="337"/>
              <a:chOff x="1471" y="2795"/>
              <a:chExt cx="600" cy="337"/>
            </a:xfrm>
          </p:grpSpPr>
          <p:sp>
            <p:nvSpPr>
              <p:cNvPr id="597" name="Google Shape;597;g29b2f24f1b5_0_256"/>
              <p:cNvSpPr/>
              <p:nvPr/>
            </p:nvSpPr>
            <p:spPr>
              <a:xfrm>
                <a:off x="1471" y="2795"/>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200">
                    <a:solidFill>
                      <a:schemeClr val="dk1"/>
                    </a:solidFill>
                    <a:latin typeface="Calibri"/>
                    <a:ea typeface="Calibri"/>
                    <a:cs typeface="Calibri"/>
                    <a:sym typeface="Calibri"/>
                  </a:rPr>
                  <a:t>E</a:t>
                </a:r>
                <a:r>
                  <a:rPr baseline="-25000" lang="en-US" sz="3200">
                    <a:solidFill>
                      <a:schemeClr val="dk1"/>
                    </a:solidFill>
                    <a:latin typeface="Calibri"/>
                    <a:ea typeface="Calibri"/>
                    <a:cs typeface="Calibri"/>
                    <a:sym typeface="Calibri"/>
                  </a:rPr>
                  <a:t>cell</a:t>
                </a:r>
                <a:endParaRPr i="1" sz="3200">
                  <a:solidFill>
                    <a:schemeClr val="dk1"/>
                  </a:solidFill>
                  <a:latin typeface="Calibri"/>
                  <a:ea typeface="Calibri"/>
                  <a:cs typeface="Calibri"/>
                  <a:sym typeface="Calibri"/>
                </a:endParaRPr>
              </a:p>
            </p:txBody>
          </p:sp>
          <p:sp>
            <p:nvSpPr>
              <p:cNvPr id="598" name="Google Shape;598;g29b2f24f1b5_0_256"/>
              <p:cNvSpPr/>
              <p:nvPr/>
            </p:nvSpPr>
            <p:spPr>
              <a:xfrm>
                <a:off x="1680" y="2832"/>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grpSp>
        <p:sp>
          <p:nvSpPr>
            <p:cNvPr id="599" name="Google Shape;599;g29b2f24f1b5_0_256"/>
            <p:cNvSpPr/>
            <p:nvPr/>
          </p:nvSpPr>
          <p:spPr>
            <a:xfrm>
              <a:off x="1446" y="1524"/>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a:t>
              </a:r>
              <a:endParaRPr/>
            </a:p>
          </p:txBody>
        </p:sp>
        <p:grpSp>
          <p:nvGrpSpPr>
            <p:cNvPr id="600" name="Google Shape;600;g29b2f24f1b5_0_256"/>
            <p:cNvGrpSpPr/>
            <p:nvPr/>
          </p:nvGrpSpPr>
          <p:grpSpPr>
            <a:xfrm>
              <a:off x="1707" y="1515"/>
              <a:ext cx="600" cy="321"/>
              <a:chOff x="3617" y="2067"/>
              <a:chExt cx="600" cy="321"/>
            </a:xfrm>
          </p:grpSpPr>
          <p:sp>
            <p:nvSpPr>
              <p:cNvPr id="601" name="Google Shape;601;g29b2f24f1b5_0_256"/>
              <p:cNvSpPr/>
              <p:nvPr/>
            </p:nvSpPr>
            <p:spPr>
              <a:xfrm>
                <a:off x="3617" y="2067"/>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200">
                    <a:solidFill>
                      <a:schemeClr val="dk1"/>
                    </a:solidFill>
                    <a:latin typeface="Calibri"/>
                    <a:ea typeface="Calibri"/>
                    <a:cs typeface="Calibri"/>
                    <a:sym typeface="Calibri"/>
                  </a:rPr>
                  <a:t>E</a:t>
                </a:r>
                <a:r>
                  <a:rPr baseline="-25000" lang="en-US" sz="3200">
                    <a:solidFill>
                      <a:schemeClr val="dk1"/>
                    </a:solidFill>
                    <a:latin typeface="Calibri"/>
                    <a:ea typeface="Calibri"/>
                    <a:cs typeface="Calibri"/>
                    <a:sym typeface="Calibri"/>
                  </a:rPr>
                  <a:t>red</a:t>
                </a:r>
                <a:endParaRPr i="1" sz="3200">
                  <a:solidFill>
                    <a:schemeClr val="dk1"/>
                  </a:solidFill>
                  <a:latin typeface="Calibri"/>
                  <a:ea typeface="Calibri"/>
                  <a:cs typeface="Calibri"/>
                  <a:sym typeface="Calibri"/>
                </a:endParaRPr>
              </a:p>
            </p:txBody>
          </p:sp>
          <p:sp>
            <p:nvSpPr>
              <p:cNvPr id="602" name="Google Shape;602;g29b2f24f1b5_0_256"/>
              <p:cNvSpPr/>
              <p:nvPr/>
            </p:nvSpPr>
            <p:spPr>
              <a:xfrm>
                <a:off x="3816" y="2088"/>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grpSp>
        <p:sp>
          <p:nvSpPr>
            <p:cNvPr id="603" name="Google Shape;603;g29b2f24f1b5_0_256"/>
            <p:cNvSpPr/>
            <p:nvPr/>
          </p:nvSpPr>
          <p:spPr>
            <a:xfrm>
              <a:off x="2232" y="1528"/>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c − a</a:t>
              </a:r>
              <a:endParaRPr/>
            </a:p>
          </p:txBody>
        </p:sp>
      </p:grpSp>
      <p:sp>
        <p:nvSpPr>
          <p:cNvPr id="604" name="Google Shape;604;g29b2f24f1b5_0_256"/>
          <p:cNvSpPr/>
          <p:nvPr/>
        </p:nvSpPr>
        <p:spPr>
          <a:xfrm>
            <a:off x="7810500" y="4445759"/>
            <a:ext cx="3505200" cy="978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400">
                <a:solidFill>
                  <a:srgbClr val="C82E32"/>
                </a:solidFill>
                <a:latin typeface="Calibri"/>
                <a:ea typeface="Calibri"/>
                <a:cs typeface="Calibri"/>
                <a:sym typeface="Calibri"/>
              </a:rPr>
              <a:t>= +0.34 V − (−0.76 V)</a:t>
            </a:r>
            <a:endParaRPr/>
          </a:p>
          <a:p>
            <a:pPr indent="0" lvl="0" marL="0" marR="0" rtl="0" algn="l">
              <a:lnSpc>
                <a:spcPct val="120000"/>
              </a:lnSpc>
              <a:spcBef>
                <a:spcPts val="0"/>
              </a:spcBef>
              <a:spcAft>
                <a:spcPts val="0"/>
              </a:spcAft>
              <a:buNone/>
            </a:pPr>
            <a:r>
              <a:rPr lang="en-US" sz="2400">
                <a:solidFill>
                  <a:srgbClr val="C82E32"/>
                </a:solidFill>
                <a:latin typeface="Calibri"/>
                <a:ea typeface="Calibri"/>
                <a:cs typeface="Calibri"/>
                <a:sym typeface="Calibri"/>
              </a:rPr>
              <a:t>= +1.10 V</a:t>
            </a:r>
            <a:endParaRPr/>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g29b2f24f1b5_0_278"/>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endParaRPr/>
          </a:p>
        </p:txBody>
      </p:sp>
      <p:sp>
        <p:nvSpPr>
          <p:cNvPr id="610" name="Google Shape;610;g29b2f24f1b5_0_278"/>
          <p:cNvSpPr txBox="1"/>
          <p:nvPr>
            <p:ph idx="1" type="body"/>
          </p:nvPr>
        </p:nvSpPr>
        <p:spPr>
          <a:xfrm>
            <a:off x="1995055" y="1360933"/>
            <a:ext cx="8229600" cy="48981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400"/>
              <a:buFont typeface="Calibri"/>
              <a:buAutoNum type="arabicPeriod"/>
            </a:pPr>
            <a:r>
              <a:rPr lang="en-US"/>
              <a:t>Find the voltage:	</a:t>
            </a:r>
            <a:r>
              <a:rPr lang="en-US">
                <a:solidFill>
                  <a:srgbClr val="FF0000"/>
                </a:solidFill>
              </a:rPr>
              <a:t>Cathode-Anode</a:t>
            </a:r>
            <a:endParaRPr/>
          </a:p>
          <a:p>
            <a:pPr indent="-457200" lvl="1" marL="914400" rtl="0" algn="l">
              <a:lnSpc>
                <a:spcPct val="90000"/>
              </a:lnSpc>
              <a:spcBef>
                <a:spcPts val="500"/>
              </a:spcBef>
              <a:spcAft>
                <a:spcPts val="0"/>
              </a:spcAft>
              <a:buClr>
                <a:schemeClr val="dk1"/>
              </a:buClr>
              <a:buSzPts val="2400"/>
              <a:buFont typeface="Calibri"/>
              <a:buAutoNum type="alphaLcPeriod"/>
            </a:pPr>
            <a:r>
              <a:rPr lang="en-US"/>
              <a:t>Zn   Zn</a:t>
            </a:r>
            <a:r>
              <a:rPr baseline="30000" lang="en-US"/>
              <a:t>+2 </a:t>
            </a:r>
            <a:r>
              <a:rPr lang="en-US"/>
              <a:t>   H</a:t>
            </a:r>
            <a:r>
              <a:rPr baseline="30000" lang="en-US"/>
              <a:t>+</a:t>
            </a:r>
            <a:r>
              <a:rPr lang="en-US"/>
              <a:t>      H</a:t>
            </a:r>
            <a:r>
              <a:rPr baseline="-25000" lang="en-US"/>
              <a:t>2</a:t>
            </a:r>
            <a:endParaRPr/>
          </a:p>
          <a:p>
            <a:pPr indent="-457200" lvl="1" marL="914400" rtl="0" algn="l">
              <a:lnSpc>
                <a:spcPct val="90000"/>
              </a:lnSpc>
              <a:spcBef>
                <a:spcPts val="500"/>
              </a:spcBef>
              <a:spcAft>
                <a:spcPts val="0"/>
              </a:spcAft>
              <a:buClr>
                <a:schemeClr val="dk1"/>
              </a:buClr>
              <a:buSzPts val="2400"/>
              <a:buFont typeface="Calibri"/>
              <a:buAutoNum type="alphaLcPeriod"/>
            </a:pPr>
            <a:r>
              <a:rPr lang="en-US"/>
              <a:t>H</a:t>
            </a:r>
            <a:r>
              <a:rPr baseline="-25000" lang="en-US"/>
              <a:t>2</a:t>
            </a:r>
            <a:r>
              <a:rPr lang="en-US"/>
              <a:t>   H</a:t>
            </a:r>
            <a:r>
              <a:rPr baseline="30000" lang="en-US"/>
              <a:t>+</a:t>
            </a:r>
            <a:r>
              <a:rPr lang="en-US"/>
              <a:t>      Cu</a:t>
            </a:r>
            <a:r>
              <a:rPr baseline="30000" lang="en-US"/>
              <a:t>+2</a:t>
            </a:r>
            <a:r>
              <a:rPr lang="en-US"/>
              <a:t>   Cu</a:t>
            </a:r>
            <a:endParaRPr/>
          </a:p>
          <a:p>
            <a:pPr indent="-457200" lvl="1" marL="914400" rtl="0" algn="l">
              <a:lnSpc>
                <a:spcPct val="90000"/>
              </a:lnSpc>
              <a:spcBef>
                <a:spcPts val="500"/>
              </a:spcBef>
              <a:spcAft>
                <a:spcPts val="0"/>
              </a:spcAft>
              <a:buClr>
                <a:schemeClr val="dk1"/>
              </a:buClr>
              <a:buSzPts val="2400"/>
              <a:buFont typeface="Calibri"/>
              <a:buAutoNum type="alphaLcPeriod"/>
            </a:pPr>
            <a:r>
              <a:rPr lang="en-US"/>
              <a:t>Zn   Zn</a:t>
            </a:r>
            <a:r>
              <a:rPr baseline="30000" lang="en-US"/>
              <a:t>+2 </a:t>
            </a:r>
            <a:r>
              <a:rPr lang="en-US"/>
              <a:t>  Cu</a:t>
            </a:r>
            <a:r>
              <a:rPr baseline="30000" lang="en-US"/>
              <a:t>+2</a:t>
            </a:r>
            <a:r>
              <a:rPr lang="en-US"/>
              <a:t>   Cu</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US"/>
              <a:t>Can Sn reduce Zn</a:t>
            </a:r>
            <a:r>
              <a:rPr baseline="30000" lang="en-US"/>
              <a:t>+2</a:t>
            </a:r>
            <a:r>
              <a:rPr lang="en-US"/>
              <a:t> spontaneously?</a:t>
            </a:r>
            <a:endParaRPr/>
          </a:p>
          <a:p>
            <a:pPr indent="-304800" lvl="0" marL="457200" rtl="0" algn="l">
              <a:lnSpc>
                <a:spcPct val="90000"/>
              </a:lnSpc>
              <a:spcBef>
                <a:spcPts val="1000"/>
              </a:spcBef>
              <a:spcAft>
                <a:spcPts val="0"/>
              </a:spcAft>
              <a:buClr>
                <a:schemeClr val="dk1"/>
              </a:buClr>
              <a:buSzPts val="2400"/>
              <a:buFont typeface="Calibri"/>
              <a:buNone/>
            </a:pPr>
            <a:r>
              <a:t/>
            </a:r>
            <a:endParaRPr/>
          </a:p>
          <a:p>
            <a:pPr indent="-304800" lvl="0" marL="457200" rtl="0" algn="l">
              <a:lnSpc>
                <a:spcPct val="90000"/>
              </a:lnSpc>
              <a:spcBef>
                <a:spcPts val="1000"/>
              </a:spcBef>
              <a:spcAft>
                <a:spcPts val="0"/>
              </a:spcAft>
              <a:buClr>
                <a:schemeClr val="dk1"/>
              </a:buClr>
              <a:buSzPts val="2400"/>
              <a:buFont typeface="Calibri"/>
              <a:buNone/>
            </a:pPr>
            <a:r>
              <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US"/>
              <a:t>Calculate the electromotor force of a cell with an Mg electrode in Mg(NO</a:t>
            </a:r>
            <a:r>
              <a:rPr baseline="-25000" lang="en-US"/>
              <a:t>3</a:t>
            </a:r>
            <a:r>
              <a:rPr lang="en-US"/>
              <a:t>)</a:t>
            </a:r>
            <a:r>
              <a:rPr baseline="-25000" lang="en-US"/>
              <a:t>2</a:t>
            </a:r>
            <a:r>
              <a:rPr lang="en-US"/>
              <a:t> and Ag in AgNO</a:t>
            </a:r>
            <a:r>
              <a:rPr baseline="-25000" lang="en-US"/>
              <a:t>3</a:t>
            </a:r>
            <a:r>
              <a:rPr lang="en-US"/>
              <a:t>.</a:t>
            </a:r>
            <a:endParaRPr/>
          </a:p>
          <a:p>
            <a:pPr indent="-304800" lvl="0" marL="457200" rtl="0" algn="l">
              <a:lnSpc>
                <a:spcPct val="90000"/>
              </a:lnSpc>
              <a:spcBef>
                <a:spcPts val="1000"/>
              </a:spcBef>
              <a:spcAft>
                <a:spcPts val="0"/>
              </a:spcAft>
              <a:buClr>
                <a:schemeClr val="dk1"/>
              </a:buClr>
              <a:buSzPts val="2400"/>
              <a:buFont typeface="Calibri"/>
              <a:buNone/>
            </a:pPr>
            <a:r>
              <a:t/>
            </a:r>
            <a:endParaRPr/>
          </a:p>
        </p:txBody>
      </p:sp>
      <p:cxnSp>
        <p:nvCxnSpPr>
          <p:cNvPr id="611" name="Google Shape;611;g29b2f24f1b5_0_278"/>
          <p:cNvCxnSpPr/>
          <p:nvPr/>
        </p:nvCxnSpPr>
        <p:spPr>
          <a:xfrm rot="5400000">
            <a:off x="2871613" y="2282218"/>
            <a:ext cx="1143000" cy="1500"/>
          </a:xfrm>
          <a:prstGeom prst="straightConnector1">
            <a:avLst/>
          </a:prstGeom>
          <a:noFill/>
          <a:ln cap="flat" cmpd="sng" w="9525">
            <a:solidFill>
              <a:schemeClr val="accent1"/>
            </a:solidFill>
            <a:prstDash val="solid"/>
            <a:miter lim="800000"/>
            <a:headEnd len="sm" w="sm" type="none"/>
            <a:tailEnd len="sm" w="sm" type="none"/>
          </a:ln>
        </p:spPr>
      </p:cxnSp>
      <p:cxnSp>
        <p:nvCxnSpPr>
          <p:cNvPr id="612" name="Google Shape;612;g29b2f24f1b5_0_278"/>
          <p:cNvCxnSpPr/>
          <p:nvPr/>
        </p:nvCxnSpPr>
        <p:spPr>
          <a:xfrm rot="5400000">
            <a:off x="3582129" y="2294708"/>
            <a:ext cx="1143000" cy="1500"/>
          </a:xfrm>
          <a:prstGeom prst="straightConnector1">
            <a:avLst/>
          </a:prstGeom>
          <a:noFill/>
          <a:ln cap="flat" cmpd="sng" w="9525">
            <a:solidFill>
              <a:schemeClr val="accent1"/>
            </a:solidFill>
            <a:prstDash val="solid"/>
            <a:miter lim="800000"/>
            <a:headEnd len="sm" w="sm" type="none"/>
            <a:tailEnd len="sm" w="sm" type="none"/>
          </a:ln>
        </p:spPr>
      </p:cxnSp>
      <p:cxnSp>
        <p:nvCxnSpPr>
          <p:cNvPr id="613" name="Google Shape;613;g29b2f24f1b5_0_278"/>
          <p:cNvCxnSpPr/>
          <p:nvPr/>
        </p:nvCxnSpPr>
        <p:spPr>
          <a:xfrm rot="5400000">
            <a:off x="3494382" y="2269328"/>
            <a:ext cx="1143000" cy="1500"/>
          </a:xfrm>
          <a:prstGeom prst="straightConnector1">
            <a:avLst/>
          </a:prstGeom>
          <a:noFill/>
          <a:ln cap="flat" cmpd="sng" w="9525">
            <a:solidFill>
              <a:schemeClr val="accent1"/>
            </a:solidFill>
            <a:prstDash val="solid"/>
            <a:miter lim="800000"/>
            <a:headEnd len="sm" w="sm" type="none"/>
            <a:tailEnd len="sm" w="sm" type="none"/>
          </a:ln>
        </p:spPr>
      </p:cxnSp>
      <p:cxnSp>
        <p:nvCxnSpPr>
          <p:cNvPr id="614" name="Google Shape;614;g29b2f24f1b5_0_278"/>
          <p:cNvCxnSpPr/>
          <p:nvPr/>
        </p:nvCxnSpPr>
        <p:spPr>
          <a:xfrm rot="5400000">
            <a:off x="4254275" y="2336676"/>
            <a:ext cx="1143000" cy="1500"/>
          </a:xfrm>
          <a:prstGeom prst="straightConnector1">
            <a:avLst/>
          </a:prstGeom>
          <a:noFill/>
          <a:ln cap="flat" cmpd="sng" w="9525">
            <a:solidFill>
              <a:schemeClr val="accent1"/>
            </a:solidFill>
            <a:prstDash val="solid"/>
            <a:miter lim="800000"/>
            <a:headEnd len="sm" w="sm" type="none"/>
            <a:tailEnd len="sm" w="sm" type="none"/>
          </a:ln>
        </p:spPr>
      </p:cxnSp>
      <p:sp>
        <p:nvSpPr>
          <p:cNvPr id="615" name="Google Shape;615;g29b2f24f1b5_0_278"/>
          <p:cNvSpPr txBox="1"/>
          <p:nvPr/>
        </p:nvSpPr>
        <p:spPr>
          <a:xfrm>
            <a:off x="5484490" y="1711468"/>
            <a:ext cx="3581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0- -.76 = .76V</a:t>
            </a:r>
            <a:endParaRPr/>
          </a:p>
        </p:txBody>
      </p:sp>
      <p:sp>
        <p:nvSpPr>
          <p:cNvPr id="616" name="Google Shape;616;g29b2f24f1b5_0_278"/>
          <p:cNvSpPr txBox="1"/>
          <p:nvPr/>
        </p:nvSpPr>
        <p:spPr>
          <a:xfrm>
            <a:off x="5631790" y="2106594"/>
            <a:ext cx="3581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.34-0 = .34V</a:t>
            </a:r>
            <a:endParaRPr/>
          </a:p>
        </p:txBody>
      </p:sp>
      <p:sp>
        <p:nvSpPr>
          <p:cNvPr id="617" name="Google Shape;617;g29b2f24f1b5_0_278"/>
          <p:cNvSpPr txBox="1"/>
          <p:nvPr/>
        </p:nvSpPr>
        <p:spPr>
          <a:xfrm>
            <a:off x="5537041" y="2563001"/>
            <a:ext cx="3581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.34- -.76 = 1.10V</a:t>
            </a:r>
            <a:endParaRPr/>
          </a:p>
        </p:txBody>
      </p:sp>
      <p:sp>
        <p:nvSpPr>
          <p:cNvPr id="618" name="Google Shape;618;g29b2f24f1b5_0_278"/>
          <p:cNvSpPr txBox="1"/>
          <p:nvPr/>
        </p:nvSpPr>
        <p:spPr>
          <a:xfrm>
            <a:off x="2528455" y="3465867"/>
            <a:ext cx="73914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No. Sn is better at reducing ( a higher reduction voltage) so zinc would oxidize spontaneously, not reduce.</a:t>
            </a:r>
            <a:endParaRPr/>
          </a:p>
        </p:txBody>
      </p:sp>
      <p:sp>
        <p:nvSpPr>
          <p:cNvPr id="619" name="Google Shape;619;g29b2f24f1b5_0_278"/>
          <p:cNvSpPr txBox="1"/>
          <p:nvPr/>
        </p:nvSpPr>
        <p:spPr>
          <a:xfrm>
            <a:off x="2642755" y="5093300"/>
            <a:ext cx="3581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0.80- -2.37 = 3.17V</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23" name="Shape 623"/>
        <p:cNvGrpSpPr/>
        <p:nvPr/>
      </p:nvGrpSpPr>
      <p:grpSpPr>
        <a:xfrm>
          <a:off x="0" y="0"/>
          <a:ext cx="0" cy="0"/>
          <a:chOff x="0" y="0"/>
          <a:chExt cx="0" cy="0"/>
        </a:xfrm>
      </p:grpSpPr>
      <p:sp>
        <p:nvSpPr>
          <p:cNvPr id="624" name="Google Shape;624;g29b2f24f1b5_0_29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625" name="Google Shape;625;g29b2f24f1b5_0_292"/>
          <p:cNvSpPr txBox="1"/>
          <p:nvPr>
            <p:ph idx="1" type="body"/>
          </p:nvPr>
        </p:nvSpPr>
        <p:spPr>
          <a:xfrm>
            <a:off x="274320" y="1478279"/>
            <a:ext cx="8260200" cy="4698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What is the voltage of a standard AA Duracell battery? </a:t>
            </a:r>
            <a:endParaRPr/>
          </a:p>
          <a:p>
            <a:pPr indent="0" lvl="0" marL="0" rtl="0" algn="l">
              <a:lnSpc>
                <a:spcPct val="90000"/>
              </a:lnSpc>
              <a:spcBef>
                <a:spcPts val="1000"/>
              </a:spcBef>
              <a:spcAft>
                <a:spcPts val="0"/>
              </a:spcAft>
              <a:buClr>
                <a:schemeClr val="dk1"/>
              </a:buClr>
              <a:buSzPts val="2400"/>
              <a:buNone/>
            </a:pPr>
            <a:r>
              <a:t/>
            </a:r>
            <a:endParaRPr>
              <a:solidFill>
                <a:schemeClr val="accent1"/>
              </a:solidFill>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The AA anode is Zn and the cathode is MnO</a:t>
            </a:r>
            <a:r>
              <a:rPr baseline="-25000" lang="en-US">
                <a:solidFill>
                  <a:schemeClr val="accent1"/>
                </a:solidFill>
              </a:rPr>
              <a:t>2</a:t>
            </a:r>
            <a:r>
              <a:rPr lang="en-US">
                <a:solidFill>
                  <a:schemeClr val="accent1"/>
                </a:solidFill>
              </a:rPr>
              <a:t>.(The electrolyte or “salt bridge” is KOH) </a:t>
            </a:r>
            <a:endParaRPr>
              <a:solidFill>
                <a:schemeClr val="accent1"/>
              </a:solidFill>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Zn(s) + 2OH</a:t>
            </a:r>
            <a:r>
              <a:rPr baseline="30000" lang="en-US">
                <a:solidFill>
                  <a:schemeClr val="accent1"/>
                </a:solidFill>
              </a:rPr>
              <a:t>−</a:t>
            </a:r>
            <a:r>
              <a:rPr lang="en-US">
                <a:solidFill>
                  <a:schemeClr val="accent1"/>
                </a:solidFill>
              </a:rPr>
              <a:t>(aq) → ZnO(s) + H</a:t>
            </a:r>
            <a:r>
              <a:rPr baseline="-25000" lang="en-US">
                <a:solidFill>
                  <a:schemeClr val="accent1"/>
                </a:solidFill>
              </a:rPr>
              <a:t>2</a:t>
            </a:r>
            <a:r>
              <a:rPr lang="en-US">
                <a:solidFill>
                  <a:schemeClr val="accent1"/>
                </a:solidFill>
              </a:rPr>
              <a:t>O(l) + 2e</a:t>
            </a:r>
            <a:r>
              <a:rPr baseline="30000" lang="en-US">
                <a:solidFill>
                  <a:schemeClr val="accent1"/>
                </a:solidFill>
              </a:rPr>
              <a:t>−</a:t>
            </a:r>
            <a:r>
              <a:rPr lang="en-US">
                <a:solidFill>
                  <a:schemeClr val="accent1"/>
                </a:solidFill>
              </a:rPr>
              <a:t> 	         Eox° = +1.28 V</a:t>
            </a:r>
            <a:endParaRPr>
              <a:solidFill>
                <a:schemeClr val="accent1"/>
              </a:solidFill>
            </a:endParaRPr>
          </a:p>
          <a:p>
            <a:pPr indent="0" lvl="0" marL="0" rtl="0" algn="l">
              <a:lnSpc>
                <a:spcPct val="90000"/>
              </a:lnSpc>
              <a:spcBef>
                <a:spcPts val="1000"/>
              </a:spcBef>
              <a:spcAft>
                <a:spcPts val="0"/>
              </a:spcAft>
              <a:buClr>
                <a:schemeClr val="accent1"/>
              </a:buClr>
              <a:buSzPts val="2400"/>
              <a:buNone/>
            </a:pPr>
            <a:r>
              <a:rPr lang="en-US" u="sng">
                <a:solidFill>
                  <a:schemeClr val="accent1"/>
                </a:solidFill>
              </a:rPr>
              <a:t>2MnO</a:t>
            </a:r>
            <a:r>
              <a:rPr baseline="-25000" lang="en-US" u="sng">
                <a:solidFill>
                  <a:schemeClr val="accent1"/>
                </a:solidFill>
              </a:rPr>
              <a:t>2</a:t>
            </a:r>
            <a:r>
              <a:rPr lang="en-US" u="sng">
                <a:solidFill>
                  <a:schemeClr val="accent1"/>
                </a:solidFill>
              </a:rPr>
              <a:t>(s) + H</a:t>
            </a:r>
            <a:r>
              <a:rPr baseline="-25000" lang="en-US" u="sng">
                <a:solidFill>
                  <a:schemeClr val="accent1"/>
                </a:solidFill>
              </a:rPr>
              <a:t>2</a:t>
            </a:r>
            <a:r>
              <a:rPr lang="en-US" u="sng">
                <a:solidFill>
                  <a:schemeClr val="accent1"/>
                </a:solidFill>
              </a:rPr>
              <a:t>O(l) + 2e</a:t>
            </a:r>
            <a:r>
              <a:rPr baseline="30000" lang="en-US" u="sng">
                <a:solidFill>
                  <a:schemeClr val="accent1"/>
                </a:solidFill>
              </a:rPr>
              <a:t>−</a:t>
            </a:r>
            <a:r>
              <a:rPr lang="en-US" u="sng">
                <a:solidFill>
                  <a:schemeClr val="accent1"/>
                </a:solidFill>
              </a:rPr>
              <a:t> → Mn</a:t>
            </a:r>
            <a:r>
              <a:rPr baseline="-25000" lang="en-US" u="sng">
                <a:solidFill>
                  <a:schemeClr val="accent1"/>
                </a:solidFill>
              </a:rPr>
              <a:t>2</a:t>
            </a:r>
            <a:r>
              <a:rPr lang="en-US" u="sng">
                <a:solidFill>
                  <a:schemeClr val="accent1"/>
                </a:solidFill>
              </a:rPr>
              <a:t>O</a:t>
            </a:r>
            <a:r>
              <a:rPr baseline="-25000" lang="en-US" u="sng">
                <a:solidFill>
                  <a:schemeClr val="accent1"/>
                </a:solidFill>
              </a:rPr>
              <a:t>3</a:t>
            </a:r>
            <a:r>
              <a:rPr lang="en-US" u="sng">
                <a:solidFill>
                  <a:schemeClr val="accent1"/>
                </a:solidFill>
              </a:rPr>
              <a:t>(s) + 2OH</a:t>
            </a:r>
            <a:r>
              <a:rPr baseline="30000" lang="en-US" u="sng">
                <a:solidFill>
                  <a:schemeClr val="accent1"/>
                </a:solidFill>
              </a:rPr>
              <a:t>−</a:t>
            </a:r>
            <a:r>
              <a:rPr lang="en-US" u="sng">
                <a:solidFill>
                  <a:schemeClr val="accent1"/>
                </a:solidFill>
              </a:rPr>
              <a:t>(aq)   Ered° = +0.15 V</a:t>
            </a:r>
            <a:endParaRPr u="sng">
              <a:solidFill>
                <a:schemeClr val="accent1"/>
              </a:solidFill>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Zn(s) + 2MnO</a:t>
            </a:r>
            <a:r>
              <a:rPr baseline="-25000" lang="en-US">
                <a:solidFill>
                  <a:schemeClr val="accent1"/>
                </a:solidFill>
              </a:rPr>
              <a:t>2</a:t>
            </a:r>
            <a:r>
              <a:rPr lang="en-US">
                <a:solidFill>
                  <a:schemeClr val="accent1"/>
                </a:solidFill>
              </a:rPr>
              <a:t>(s) ⇌ ZnO(s) + Mn</a:t>
            </a:r>
            <a:r>
              <a:rPr baseline="-25000" lang="en-US">
                <a:solidFill>
                  <a:schemeClr val="accent1"/>
                </a:solidFill>
              </a:rPr>
              <a:t>2</a:t>
            </a:r>
            <a:r>
              <a:rPr lang="en-US">
                <a:solidFill>
                  <a:schemeClr val="accent1"/>
                </a:solidFill>
              </a:rPr>
              <a:t>O</a:t>
            </a:r>
            <a:r>
              <a:rPr baseline="-25000" lang="en-US">
                <a:solidFill>
                  <a:schemeClr val="accent1"/>
                </a:solidFill>
              </a:rPr>
              <a:t>3</a:t>
            </a:r>
            <a:r>
              <a:rPr lang="en-US">
                <a:solidFill>
                  <a:schemeClr val="accent1"/>
                </a:solidFill>
              </a:rPr>
              <a:t>(s)                    Ecell° = +1.43 V</a:t>
            </a:r>
            <a:endParaRPr>
              <a:solidFill>
                <a:schemeClr val="accent1"/>
              </a:solidFill>
            </a:endParaRPr>
          </a:p>
          <a:p>
            <a:pPr indent="0" lvl="0" marL="0" rtl="0" algn="l">
              <a:lnSpc>
                <a:spcPct val="90000"/>
              </a:lnSpc>
              <a:spcBef>
                <a:spcPts val="1000"/>
              </a:spcBef>
              <a:spcAft>
                <a:spcPts val="0"/>
              </a:spcAft>
              <a:buClr>
                <a:schemeClr val="dk1"/>
              </a:buClr>
              <a:buSzPts val="2400"/>
              <a:buNone/>
            </a:pPr>
            <a:r>
              <a:t/>
            </a:r>
            <a:endParaRPr>
              <a:solidFill>
                <a:schemeClr val="accent1"/>
              </a:solidFill>
            </a:endParaRPr>
          </a:p>
          <a:p>
            <a:pPr indent="0" lvl="0" marL="0" rtl="0" algn="l">
              <a:lnSpc>
                <a:spcPct val="90000"/>
              </a:lnSpc>
              <a:spcBef>
                <a:spcPts val="1000"/>
              </a:spcBef>
              <a:spcAft>
                <a:spcPts val="0"/>
              </a:spcAft>
              <a:buClr>
                <a:schemeClr val="dk1"/>
              </a:buClr>
              <a:buSzPts val="2400"/>
              <a:buNone/>
            </a:pPr>
            <a:r>
              <a:t/>
            </a:r>
            <a:endParaRPr>
              <a:solidFill>
                <a:schemeClr val="accent1"/>
              </a:solidFill>
            </a:endParaRPr>
          </a:p>
          <a:p>
            <a:pPr indent="0" lvl="0" marL="0" rtl="0" algn="l">
              <a:lnSpc>
                <a:spcPct val="90000"/>
              </a:lnSpc>
              <a:spcBef>
                <a:spcPts val="1000"/>
              </a:spcBef>
              <a:spcAft>
                <a:spcPts val="0"/>
              </a:spcAft>
              <a:buClr>
                <a:schemeClr val="dk1"/>
              </a:buClr>
              <a:buSzPts val="2400"/>
              <a:buNone/>
            </a:pPr>
            <a:r>
              <a:t/>
            </a:r>
            <a:endParaRPr>
              <a:solidFill>
                <a:schemeClr val="accent1"/>
              </a:solidFill>
            </a:endParaRPr>
          </a:p>
        </p:txBody>
      </p:sp>
      <p:pic>
        <p:nvPicPr>
          <p:cNvPr descr="1.5V AA Duracell Alkaline Battery Tests - RightBattery.com" id="626" name="Google Shape;626;g29b2f24f1b5_0_292"/>
          <p:cNvPicPr preferRelativeResize="0"/>
          <p:nvPr/>
        </p:nvPicPr>
        <p:blipFill rotWithShape="1">
          <a:blip r:embed="rId3">
            <a:alphaModFix/>
          </a:blip>
          <a:srcRect b="16813" l="6738" r="6876" t="5846"/>
          <a:stretch/>
        </p:blipFill>
        <p:spPr>
          <a:xfrm>
            <a:off x="8908024" y="1478279"/>
            <a:ext cx="2842016" cy="187452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g29b2f24f1b5_0_29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solidFill>
                <a:srgbClr val="00B0F0"/>
              </a:solidFill>
            </a:endParaRPr>
          </a:p>
        </p:txBody>
      </p:sp>
      <p:sp>
        <p:nvSpPr>
          <p:cNvPr id="633" name="Google Shape;633;g29b2f24f1b5_0_298"/>
          <p:cNvSpPr txBox="1"/>
          <p:nvPr>
            <p:ph idx="1" type="body"/>
          </p:nvPr>
        </p:nvSpPr>
        <p:spPr>
          <a:xfrm>
            <a:off x="2109109" y="1513116"/>
            <a:ext cx="8789100" cy="4526100"/>
          </a:xfrm>
          <a:prstGeom prst="rect">
            <a:avLst/>
          </a:prstGeom>
          <a:noFill/>
          <a:ln>
            <a:noFill/>
          </a:ln>
        </p:spPr>
        <p:txBody>
          <a:bodyPr anchorCtr="0" anchor="t" bIns="45700" lIns="91425" spcFirstLastPara="1" rIns="91425" wrap="square" tIns="45700">
            <a:normAutofit/>
          </a:bodyPr>
          <a:lstStyle/>
          <a:p>
            <a:pPr indent="-342900" lvl="0" marL="388620" rtl="0" algn="l">
              <a:lnSpc>
                <a:spcPct val="90000"/>
              </a:lnSpc>
              <a:spcBef>
                <a:spcPts val="0"/>
              </a:spcBef>
              <a:spcAft>
                <a:spcPts val="0"/>
              </a:spcAft>
              <a:buClr>
                <a:schemeClr val="dk1"/>
              </a:buClr>
              <a:buSzPts val="2400"/>
              <a:buChar char="•"/>
            </a:pPr>
            <a:r>
              <a:rPr lang="en-US"/>
              <a:t>Identify the anode and cathode in a voltaic cell.</a:t>
            </a:r>
            <a:endParaRPr/>
          </a:p>
          <a:p>
            <a:pPr indent="-342900" lvl="0" marL="388620" rtl="0" algn="l">
              <a:lnSpc>
                <a:spcPct val="90000"/>
              </a:lnSpc>
              <a:spcBef>
                <a:spcPts val="1000"/>
              </a:spcBef>
              <a:spcAft>
                <a:spcPts val="0"/>
              </a:spcAft>
              <a:buClr>
                <a:schemeClr val="dk1"/>
              </a:buClr>
              <a:buSzPts val="2400"/>
              <a:buChar char="•"/>
            </a:pPr>
            <a:r>
              <a:rPr lang="en-US"/>
              <a:t>Explain the use of a salt bridge.</a:t>
            </a:r>
            <a:endParaRPr/>
          </a:p>
          <a:p>
            <a:pPr indent="-342900" lvl="0" marL="388620" rtl="0" algn="l">
              <a:lnSpc>
                <a:spcPct val="90000"/>
              </a:lnSpc>
              <a:spcBef>
                <a:spcPts val="1000"/>
              </a:spcBef>
              <a:spcAft>
                <a:spcPts val="0"/>
              </a:spcAft>
              <a:buClr>
                <a:schemeClr val="dk1"/>
              </a:buClr>
              <a:buSzPts val="2400"/>
              <a:buChar char="•"/>
            </a:pPr>
            <a:r>
              <a:rPr lang="en-US"/>
              <a:t>Explain how a battery works in terms of electron and ion transfer.</a:t>
            </a:r>
            <a:endParaRPr/>
          </a:p>
          <a:p>
            <a:pPr indent="-342900" lvl="0" marL="388620" rtl="0" algn="l">
              <a:lnSpc>
                <a:spcPct val="90000"/>
              </a:lnSpc>
              <a:spcBef>
                <a:spcPts val="1000"/>
              </a:spcBef>
              <a:spcAft>
                <a:spcPts val="0"/>
              </a:spcAft>
              <a:buClr>
                <a:schemeClr val="dk1"/>
              </a:buClr>
              <a:buSzPts val="2400"/>
              <a:buChar char="•"/>
            </a:pPr>
            <a:r>
              <a:rPr lang="en-US"/>
              <a:t>Calculate the cell’s (batteries’) voltage or EMF. </a:t>
            </a:r>
            <a:endParaRPr/>
          </a:p>
          <a:p>
            <a:pPr indent="0" lvl="1" marL="457200" rtl="0" algn="l">
              <a:lnSpc>
                <a:spcPct val="90000"/>
              </a:lnSpc>
              <a:spcBef>
                <a:spcPts val="500"/>
              </a:spcBef>
              <a:spcAft>
                <a:spcPts val="0"/>
              </a:spcAft>
              <a:buClr>
                <a:schemeClr val="dk1"/>
              </a:buClr>
              <a:buSzPts val="2400"/>
              <a:buNone/>
            </a:pPr>
            <a:r>
              <a:t/>
            </a:r>
            <a:endParaRPr/>
          </a:p>
        </p:txBody>
      </p:sp>
      <p:pic>
        <p:nvPicPr>
          <p:cNvPr descr="Image result for check for understanding" id="634" name="Google Shape;634;g29b2f24f1b5_0_298"/>
          <p:cNvPicPr preferRelativeResize="0"/>
          <p:nvPr/>
        </p:nvPicPr>
        <p:blipFill rotWithShape="1">
          <a:blip r:embed="rId3">
            <a:alphaModFix/>
          </a:blip>
          <a:srcRect b="2286" l="0" r="50607" t="0"/>
          <a:stretch/>
        </p:blipFill>
        <p:spPr>
          <a:xfrm>
            <a:off x="8318348" y="2838679"/>
            <a:ext cx="2784456" cy="289996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38" name="Shape 638"/>
        <p:cNvGrpSpPr/>
        <p:nvPr/>
      </p:nvGrpSpPr>
      <p:grpSpPr>
        <a:xfrm>
          <a:off x="0" y="0"/>
          <a:ext cx="0" cy="0"/>
          <a:chOff x="0" y="0"/>
          <a:chExt cx="0" cy="0"/>
        </a:xfrm>
      </p:grpSpPr>
      <p:sp>
        <p:nvSpPr>
          <p:cNvPr id="639" name="Google Shape;639;g29b2f24f1b5_0_30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E, K, G</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29b2f24f1b5_0_3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646" name="Google Shape;646;g29b2f24f1b5_0_309"/>
          <p:cNvSpPr txBox="1"/>
          <p:nvPr>
            <p:ph idx="1" type="body"/>
          </p:nvPr>
        </p:nvSpPr>
        <p:spPr>
          <a:xfrm>
            <a:off x="1701403" y="1360715"/>
            <a:ext cx="8789100" cy="452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342900" lvl="1" marL="845820" rtl="0" algn="l">
              <a:lnSpc>
                <a:spcPct val="90000"/>
              </a:lnSpc>
              <a:spcBef>
                <a:spcPts val="500"/>
              </a:spcBef>
              <a:spcAft>
                <a:spcPts val="0"/>
              </a:spcAft>
              <a:buClr>
                <a:schemeClr val="dk1"/>
              </a:buClr>
              <a:buSzPts val="2400"/>
              <a:buChar char="•"/>
            </a:pPr>
            <a:r>
              <a:rPr lang="en-US"/>
              <a:t>Identify and balance redox reactions.</a:t>
            </a:r>
            <a:endParaRPr/>
          </a:p>
          <a:p>
            <a:pPr indent="-342900" lvl="1" marL="845820" rtl="0" algn="l">
              <a:lnSpc>
                <a:spcPct val="90000"/>
              </a:lnSpc>
              <a:spcBef>
                <a:spcPts val="500"/>
              </a:spcBef>
              <a:spcAft>
                <a:spcPts val="0"/>
              </a:spcAft>
              <a:buClr>
                <a:schemeClr val="dk1"/>
              </a:buClr>
              <a:buSzPts val="2400"/>
              <a:buChar char="•"/>
            </a:pPr>
            <a:r>
              <a:rPr lang="en-US"/>
              <a:t>Assign oxidation numbers for elements and compounds.</a:t>
            </a:r>
            <a:endParaRPr/>
          </a:p>
          <a:p>
            <a:pPr indent="-342900" lvl="1" marL="845820" rtl="0" algn="l">
              <a:lnSpc>
                <a:spcPct val="90000"/>
              </a:lnSpc>
              <a:spcBef>
                <a:spcPts val="500"/>
              </a:spcBef>
              <a:spcAft>
                <a:spcPts val="0"/>
              </a:spcAft>
              <a:buClr>
                <a:schemeClr val="dk1"/>
              </a:buClr>
              <a:buSzPts val="2400"/>
              <a:buChar char="•"/>
            </a:pPr>
            <a:r>
              <a:rPr lang="en-US"/>
              <a:t>Calculate voltage</a:t>
            </a:r>
            <a:endParaRPr/>
          </a:p>
          <a:p>
            <a:pPr indent="-342900" lvl="1" marL="845820" rtl="0" algn="l">
              <a:lnSpc>
                <a:spcPct val="90000"/>
              </a:lnSpc>
              <a:spcBef>
                <a:spcPts val="500"/>
              </a:spcBef>
              <a:spcAft>
                <a:spcPts val="0"/>
              </a:spcAft>
              <a:buClr>
                <a:schemeClr val="dk1"/>
              </a:buClr>
              <a:buSzPts val="2400"/>
              <a:buChar char="•"/>
            </a:pPr>
            <a:r>
              <a:rPr lang="en-US"/>
              <a:t>Define Gibbs free energy and equilibrium</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342900" lvl="1" marL="845820" rtl="0" algn="l">
              <a:lnSpc>
                <a:spcPct val="90000"/>
              </a:lnSpc>
              <a:spcBef>
                <a:spcPts val="500"/>
              </a:spcBef>
              <a:spcAft>
                <a:spcPts val="0"/>
              </a:spcAft>
              <a:buClr>
                <a:schemeClr val="dk1"/>
              </a:buClr>
              <a:buSzPts val="2400"/>
              <a:buChar char="•"/>
            </a:pPr>
            <a:r>
              <a:rPr lang="en-US"/>
              <a:t>Calculate the Gibbs Free Energy of a cell using  </a:t>
            </a:r>
            <a:endParaRPr/>
          </a:p>
          <a:p>
            <a:pPr indent="-228600" lvl="1" marL="685800" rtl="0" algn="l">
              <a:lnSpc>
                <a:spcPct val="90000"/>
              </a:lnSpc>
              <a:spcBef>
                <a:spcPts val="500"/>
              </a:spcBef>
              <a:spcAft>
                <a:spcPts val="0"/>
              </a:spcAft>
              <a:buClr>
                <a:schemeClr val="dk1"/>
              </a:buClr>
              <a:buSzPts val="2400"/>
              <a:buChar char="•"/>
            </a:pPr>
            <a:r>
              <a:rPr lang="en-US">
                <a:latin typeface="Noto Sans Symbols"/>
                <a:ea typeface="Noto Sans Symbols"/>
                <a:cs typeface="Noto Sans Symbols"/>
                <a:sym typeface="Noto Sans Symbols"/>
              </a:rPr>
              <a:t>		Δ</a:t>
            </a:r>
            <a:r>
              <a:rPr i="1" lang="en-US"/>
              <a:t>G</a:t>
            </a:r>
            <a:r>
              <a:rPr lang="en-US"/>
              <a:t> = −</a:t>
            </a:r>
            <a:r>
              <a:rPr i="1" lang="en-US"/>
              <a:t>nFE</a:t>
            </a:r>
            <a:endParaRPr/>
          </a:p>
          <a:p>
            <a:pPr indent="-342900" lvl="1" marL="845820" rtl="0" algn="l">
              <a:lnSpc>
                <a:spcPct val="100000"/>
              </a:lnSpc>
              <a:spcBef>
                <a:spcPts val="500"/>
              </a:spcBef>
              <a:spcAft>
                <a:spcPts val="0"/>
              </a:spcAft>
              <a:buClr>
                <a:schemeClr val="dk1"/>
              </a:buClr>
              <a:buSzPts val="2400"/>
              <a:buChar char="•"/>
            </a:pPr>
            <a:r>
              <a:rPr lang="en-US"/>
              <a:t>Calculate the equilibrium constant of a reaction in a cell.</a:t>
            </a:r>
            <a:endParaRPr/>
          </a:p>
          <a:p>
            <a:pPr indent="-342900" lvl="1" marL="845820" rtl="0" algn="l">
              <a:lnSpc>
                <a:spcPct val="100000"/>
              </a:lnSpc>
              <a:spcBef>
                <a:spcPts val="500"/>
              </a:spcBef>
              <a:spcAft>
                <a:spcPts val="0"/>
              </a:spcAft>
              <a:buClr>
                <a:schemeClr val="dk1"/>
              </a:buClr>
              <a:buSzPts val="2400"/>
              <a:buChar char="•"/>
            </a:pPr>
            <a:r>
              <a:rPr lang="en-US"/>
              <a:t>Predict is a cell is spontaneous using voltage, Gibbs Free Energy, and/or the equilibrium constant.</a:t>
            </a:r>
            <a:endParaRPr/>
          </a:p>
          <a:p>
            <a:pPr indent="-342900" lvl="1" marL="845820" rtl="0" algn="l">
              <a:lnSpc>
                <a:spcPct val="100000"/>
              </a:lnSpc>
              <a:spcBef>
                <a:spcPts val="500"/>
              </a:spcBef>
              <a:spcAft>
                <a:spcPts val="0"/>
              </a:spcAft>
              <a:buClr>
                <a:schemeClr val="dk1"/>
              </a:buClr>
              <a:buSzPts val="2400"/>
              <a:buChar char="•"/>
            </a:pPr>
            <a:r>
              <a:rPr lang="en-US"/>
              <a:t>Identify concentration cells and explain how that may give a voltage using the Nernst Equation.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50" name="Shape 650"/>
        <p:cNvGrpSpPr/>
        <p:nvPr/>
      </p:nvGrpSpPr>
      <p:grpSpPr>
        <a:xfrm>
          <a:off x="0" y="0"/>
          <a:ext cx="0" cy="0"/>
          <a:chOff x="0" y="0"/>
          <a:chExt cx="0" cy="0"/>
        </a:xfrm>
      </p:grpSpPr>
      <p:sp>
        <p:nvSpPr>
          <p:cNvPr id="651" name="Google Shape;651;g29b2f24f1b5_0_3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652" name="Google Shape;652;g29b2f24f1b5_0_31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Recall the voltage of AA batteries was 1.43V. How is that related to the Gibbs free energy and the equilibrium constant? </a:t>
            </a:r>
            <a:endParaRPr/>
          </a:p>
          <a:p>
            <a:pPr indent="0" lvl="0" marL="0" rtl="0" algn="l">
              <a:lnSpc>
                <a:spcPct val="90000"/>
              </a:lnSpc>
              <a:spcBef>
                <a:spcPts val="1000"/>
              </a:spcBef>
              <a:spcAft>
                <a:spcPts val="0"/>
              </a:spcAft>
              <a:buClr>
                <a:schemeClr val="dk1"/>
              </a:buClr>
              <a:buSzPts val="2400"/>
              <a:buNone/>
            </a:pPr>
            <a:r>
              <a:rPr lang="en-US"/>
              <a:t>Zn(s) + 2MnO</a:t>
            </a:r>
            <a:r>
              <a:rPr baseline="-25000" lang="en-US"/>
              <a:t>2</a:t>
            </a:r>
            <a:r>
              <a:rPr lang="en-US"/>
              <a:t>(s) ⇌ ZnO(s) + Mn</a:t>
            </a:r>
            <a:r>
              <a:rPr baseline="-25000" lang="en-US"/>
              <a:t>2</a:t>
            </a:r>
            <a:r>
              <a:rPr lang="en-US"/>
              <a:t>O</a:t>
            </a:r>
            <a:r>
              <a:rPr baseline="-25000" lang="en-US"/>
              <a:t>3</a:t>
            </a:r>
            <a:r>
              <a:rPr lang="en-US"/>
              <a:t>(s)</a:t>
            </a:r>
            <a:endParaRPr/>
          </a:p>
        </p:txBody>
      </p:sp>
      <p:pic>
        <p:nvPicPr>
          <p:cNvPr descr="1.5V AA Duracell Alkaline Battery Tests - RightBattery.com" id="653" name="Google Shape;653;g29b2f24f1b5_0_315"/>
          <p:cNvPicPr preferRelativeResize="0"/>
          <p:nvPr/>
        </p:nvPicPr>
        <p:blipFill rotWithShape="1">
          <a:blip r:embed="rId3">
            <a:alphaModFix/>
          </a:blip>
          <a:srcRect b="16813" l="6738" r="6876" t="5846"/>
          <a:stretch/>
        </p:blipFill>
        <p:spPr>
          <a:xfrm>
            <a:off x="6458072" y="1825625"/>
            <a:ext cx="5246250" cy="346029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29b2f24f1b5_0_321"/>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Free Energy</a:t>
            </a:r>
            <a:endParaRPr/>
          </a:p>
        </p:txBody>
      </p:sp>
      <p:sp>
        <p:nvSpPr>
          <p:cNvPr id="659" name="Google Shape;659;g29b2f24f1b5_0_321"/>
          <p:cNvSpPr txBox="1"/>
          <p:nvPr>
            <p:ph idx="1" type="body"/>
          </p:nvPr>
        </p:nvSpPr>
        <p:spPr>
          <a:xfrm>
            <a:off x="583324" y="1676400"/>
            <a:ext cx="5880600" cy="4419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Font typeface="Calibri"/>
              <a:buNone/>
            </a:pPr>
            <a:r>
              <a:rPr lang="en-US"/>
              <a:t>	</a:t>
            </a:r>
            <a:r>
              <a:rPr lang="en-US">
                <a:latin typeface="Noto Sans Symbols"/>
                <a:ea typeface="Noto Sans Symbols"/>
                <a:cs typeface="Noto Sans Symbols"/>
                <a:sym typeface="Noto Sans Symbols"/>
              </a:rPr>
              <a:t>Δ</a:t>
            </a:r>
            <a:r>
              <a:rPr i="1" lang="en-US"/>
              <a:t>G</a:t>
            </a:r>
            <a:r>
              <a:rPr lang="en-US"/>
              <a:t> for a redox reaction can be found by using the equation:</a:t>
            </a:r>
            <a:endParaRPr/>
          </a:p>
          <a:p>
            <a:pPr indent="-228600" lvl="0" marL="228600" rtl="0" algn="ctr">
              <a:lnSpc>
                <a:spcPct val="30000"/>
              </a:lnSpc>
              <a:spcBef>
                <a:spcPts val="1000"/>
              </a:spcBef>
              <a:spcAft>
                <a:spcPts val="0"/>
              </a:spcAft>
              <a:buClr>
                <a:schemeClr val="dk1"/>
              </a:buClr>
              <a:buSzPts val="2400"/>
              <a:buFont typeface="Calibri"/>
              <a:buNone/>
            </a:pPr>
            <a:r>
              <a:t/>
            </a:r>
            <a:endParaRPr/>
          </a:p>
          <a:p>
            <a:pPr indent="-228600" lvl="0" marL="228600" rtl="0" algn="ctr">
              <a:lnSpc>
                <a:spcPct val="90000"/>
              </a:lnSpc>
              <a:spcBef>
                <a:spcPts val="1000"/>
              </a:spcBef>
              <a:spcAft>
                <a:spcPts val="0"/>
              </a:spcAft>
              <a:buClr>
                <a:srgbClr val="FF0000"/>
              </a:buClr>
              <a:buSzPts val="2400"/>
              <a:buFont typeface="Noto Sans Symbols"/>
              <a:buNone/>
            </a:pPr>
            <a:r>
              <a:rPr lang="en-US">
                <a:solidFill>
                  <a:srgbClr val="FF0000"/>
                </a:solidFill>
                <a:latin typeface="Noto Sans Symbols"/>
                <a:ea typeface="Noto Sans Symbols"/>
                <a:cs typeface="Noto Sans Symbols"/>
                <a:sym typeface="Noto Sans Symbols"/>
              </a:rPr>
              <a:t>Δ</a:t>
            </a:r>
            <a:r>
              <a:rPr i="1" lang="en-US">
                <a:solidFill>
                  <a:srgbClr val="FF0000"/>
                </a:solidFill>
              </a:rPr>
              <a:t>G</a:t>
            </a:r>
            <a:r>
              <a:rPr lang="en-US">
                <a:solidFill>
                  <a:srgbClr val="FF0000"/>
                </a:solidFill>
              </a:rPr>
              <a:t> = −</a:t>
            </a:r>
            <a:r>
              <a:rPr i="1" lang="en-US">
                <a:solidFill>
                  <a:srgbClr val="FF0000"/>
                </a:solidFill>
              </a:rPr>
              <a:t>nFE</a:t>
            </a:r>
            <a:endParaRPr>
              <a:solidFill>
                <a:srgbClr val="FF0000"/>
              </a:solidFill>
            </a:endParaRPr>
          </a:p>
          <a:p>
            <a:pPr indent="-228600" lvl="0" marL="228600" rtl="0" algn="ctr">
              <a:lnSpc>
                <a:spcPct val="30000"/>
              </a:lnSpc>
              <a:spcBef>
                <a:spcPts val="1000"/>
              </a:spcBef>
              <a:spcAft>
                <a:spcPts val="0"/>
              </a:spcAft>
              <a:buClr>
                <a:schemeClr val="dk1"/>
              </a:buClr>
              <a:buSzPts val="2400"/>
              <a:buFont typeface="Calibri"/>
              <a:buNone/>
            </a:pPr>
            <a:r>
              <a:t/>
            </a:r>
            <a:endParaRPr/>
          </a:p>
          <a:p>
            <a:pPr indent="-228600" lvl="0" marL="228600" rtl="0" algn="l">
              <a:lnSpc>
                <a:spcPct val="90000"/>
              </a:lnSpc>
              <a:spcBef>
                <a:spcPts val="1000"/>
              </a:spcBef>
              <a:spcAft>
                <a:spcPts val="0"/>
              </a:spcAft>
              <a:buClr>
                <a:schemeClr val="dk1"/>
              </a:buClr>
              <a:buSzPts val="2400"/>
              <a:buFont typeface="Calibri"/>
              <a:buNone/>
            </a:pPr>
            <a:r>
              <a:rPr lang="en-US"/>
              <a:t>	where </a:t>
            </a:r>
            <a:r>
              <a:rPr i="1" lang="en-US"/>
              <a:t>n</a:t>
            </a:r>
            <a:r>
              <a:rPr lang="en-US"/>
              <a:t> is the number of moles of electrons transferred, and </a:t>
            </a:r>
            <a:r>
              <a:rPr i="1" lang="en-US"/>
              <a:t>F</a:t>
            </a:r>
            <a:r>
              <a:rPr lang="en-US"/>
              <a:t> is a constant, the Faraday.</a:t>
            </a:r>
            <a:endParaRPr/>
          </a:p>
          <a:p>
            <a:pPr indent="-228600" lvl="0" marL="228600" rtl="0" algn="l">
              <a:lnSpc>
                <a:spcPct val="90000"/>
              </a:lnSpc>
              <a:spcBef>
                <a:spcPts val="1000"/>
              </a:spcBef>
              <a:spcAft>
                <a:spcPts val="0"/>
              </a:spcAft>
              <a:buClr>
                <a:srgbClr val="FF0000"/>
              </a:buClr>
              <a:buSzPts val="2400"/>
              <a:buFont typeface="Calibri"/>
              <a:buNone/>
            </a:pPr>
            <a:r>
              <a:rPr lang="en-US">
                <a:solidFill>
                  <a:srgbClr val="FF0000"/>
                </a:solidFill>
              </a:rPr>
              <a:t>	     1 </a:t>
            </a:r>
            <a:r>
              <a:rPr i="1" lang="en-US">
                <a:solidFill>
                  <a:srgbClr val="FF0000"/>
                </a:solidFill>
              </a:rPr>
              <a:t>F</a:t>
            </a:r>
            <a:r>
              <a:rPr lang="en-US">
                <a:solidFill>
                  <a:srgbClr val="FF0000"/>
                </a:solidFill>
              </a:rPr>
              <a:t> = 96,485 C/mol = 96,485 J/V-mol</a:t>
            </a:r>
            <a:endParaRPr/>
          </a:p>
        </p:txBody>
      </p:sp>
      <p:pic>
        <p:nvPicPr>
          <p:cNvPr descr="Image result for battery" id="660" name="Google Shape;660;g29b2f24f1b5_0_321"/>
          <p:cNvPicPr preferRelativeResize="0"/>
          <p:nvPr/>
        </p:nvPicPr>
        <p:blipFill rotWithShape="1">
          <a:blip r:embed="rId3">
            <a:alphaModFix/>
          </a:blip>
          <a:srcRect b="0" l="0" r="0" t="0"/>
          <a:stretch/>
        </p:blipFill>
        <p:spPr>
          <a:xfrm>
            <a:off x="7275895" y="1400612"/>
            <a:ext cx="4164615" cy="41646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3"/>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Second Law of Thermodynamics</a:t>
            </a:r>
            <a:endParaRPr/>
          </a:p>
        </p:txBody>
      </p:sp>
      <p:sp>
        <p:nvSpPr>
          <p:cNvPr id="124" name="Google Shape;124;p43"/>
          <p:cNvSpPr txBox="1"/>
          <p:nvPr>
            <p:ph idx="1" type="body"/>
          </p:nvPr>
        </p:nvSpPr>
        <p:spPr>
          <a:xfrm>
            <a:off x="1524000" y="1990647"/>
            <a:ext cx="4484914" cy="306977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The </a:t>
            </a:r>
            <a:r>
              <a:rPr lang="en-US" sz="3200">
                <a:solidFill>
                  <a:srgbClr val="FF0000"/>
                </a:solidFill>
              </a:rPr>
              <a:t>second law of thermodynamics </a:t>
            </a:r>
            <a:r>
              <a:rPr lang="en-US" sz="3200"/>
              <a:t>states that the entropy of the universe increases for spontaneous processes.</a:t>
            </a:r>
            <a:endParaRPr/>
          </a:p>
          <a:p>
            <a:pPr indent="-228600" lvl="1" marL="685800" rtl="0" algn="l">
              <a:lnSpc>
                <a:spcPct val="90000"/>
              </a:lnSpc>
              <a:spcBef>
                <a:spcPts val="500"/>
              </a:spcBef>
              <a:spcAft>
                <a:spcPts val="0"/>
              </a:spcAft>
              <a:buClr>
                <a:schemeClr val="dk1"/>
              </a:buClr>
              <a:buSzPts val="2400"/>
              <a:buFont typeface="Noto Sans Symbols"/>
              <a:buNone/>
            </a:pPr>
            <a:r>
              <a:rPr lang="en-US"/>
              <a:t>		</a:t>
            </a:r>
            <a:endParaRPr sz="2000"/>
          </a:p>
        </p:txBody>
      </p:sp>
      <p:pic>
        <p:nvPicPr>
          <p:cNvPr id="125" name="Google Shape;125;p43"/>
          <p:cNvPicPr preferRelativeResize="0"/>
          <p:nvPr/>
        </p:nvPicPr>
        <p:blipFill rotWithShape="1">
          <a:blip r:embed="rId3">
            <a:alphaModFix/>
          </a:blip>
          <a:srcRect b="0" l="0" r="0" t="0"/>
          <a:stretch/>
        </p:blipFill>
        <p:spPr>
          <a:xfrm>
            <a:off x="6368144" y="1219200"/>
            <a:ext cx="4653642" cy="467441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29b2f24f1b5_0_327"/>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Voltage and K</a:t>
            </a:r>
            <a:endParaRPr/>
          </a:p>
        </p:txBody>
      </p:sp>
      <p:sp>
        <p:nvSpPr>
          <p:cNvPr id="666" name="Google Shape;666;g29b2f24f1b5_0_327"/>
          <p:cNvSpPr txBox="1"/>
          <p:nvPr>
            <p:ph idx="1" type="body"/>
          </p:nvPr>
        </p:nvSpPr>
        <p:spPr>
          <a:xfrm>
            <a:off x="838200" y="1825625"/>
            <a:ext cx="46323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emf can be related to the equilibrium constant using this equations:</a:t>
            </a:r>
            <a:endParaRPr/>
          </a:p>
          <a:p>
            <a:pPr indent="-228600" lvl="0" marL="228600" rtl="0" algn="l">
              <a:lnSpc>
                <a:spcPct val="90000"/>
              </a:lnSpc>
              <a:spcBef>
                <a:spcPts val="1000"/>
              </a:spcBef>
              <a:spcAft>
                <a:spcPts val="0"/>
              </a:spcAft>
              <a:buClr>
                <a:srgbClr val="FF0000"/>
              </a:buClr>
              <a:buSzPts val="2400"/>
              <a:buNone/>
            </a:pPr>
            <a:r>
              <a:rPr lang="en-US">
                <a:solidFill>
                  <a:srgbClr val="FF0000"/>
                </a:solidFill>
                <a:latin typeface="Noto Sans Symbols"/>
                <a:ea typeface="Noto Sans Symbols"/>
                <a:cs typeface="Noto Sans Symbols"/>
                <a:sym typeface="Noto Sans Symbols"/>
              </a:rPr>
              <a:t>		Δ</a:t>
            </a:r>
            <a:r>
              <a:rPr i="1" lang="en-US">
                <a:solidFill>
                  <a:srgbClr val="FF0000"/>
                </a:solidFill>
              </a:rPr>
              <a:t>G</a:t>
            </a:r>
            <a:r>
              <a:rPr lang="en-US">
                <a:solidFill>
                  <a:srgbClr val="FF0000"/>
                </a:solidFill>
              </a:rPr>
              <a:t> = −</a:t>
            </a:r>
            <a:r>
              <a:rPr i="1" lang="en-US">
                <a:solidFill>
                  <a:srgbClr val="FF0000"/>
                </a:solidFill>
              </a:rPr>
              <a:t>nFE			</a:t>
            </a:r>
            <a:r>
              <a:rPr lang="en-US">
                <a:solidFill>
                  <a:srgbClr val="FF0000"/>
                </a:solidFill>
                <a:latin typeface="Noto Sans Symbols"/>
                <a:ea typeface="Noto Sans Symbols"/>
                <a:cs typeface="Noto Sans Symbols"/>
                <a:sym typeface="Noto Sans Symbols"/>
              </a:rPr>
              <a:t>Δ</a:t>
            </a:r>
            <a:r>
              <a:rPr i="1" lang="en-US">
                <a:solidFill>
                  <a:srgbClr val="FF0000"/>
                </a:solidFill>
              </a:rPr>
              <a:t>G</a:t>
            </a:r>
            <a:r>
              <a:rPr lang="en-US">
                <a:solidFill>
                  <a:srgbClr val="FF0000"/>
                </a:solidFill>
              </a:rPr>
              <a:t> </a:t>
            </a:r>
            <a:r>
              <a:rPr i="1" lang="en-US">
                <a:solidFill>
                  <a:srgbClr val="FF0000"/>
                </a:solidFill>
              </a:rPr>
              <a:t>=-RTlnK</a:t>
            </a:r>
            <a:endParaRPr>
              <a:solidFill>
                <a:srgbClr val="FF0000"/>
              </a:solidFill>
            </a:endParaRPr>
          </a:p>
        </p:txBody>
      </p:sp>
      <p:pic>
        <p:nvPicPr>
          <p:cNvPr descr="Image result for gibbs free energy equilibrium" id="667" name="Google Shape;667;g29b2f24f1b5_0_327"/>
          <p:cNvPicPr preferRelativeResize="0"/>
          <p:nvPr/>
        </p:nvPicPr>
        <p:blipFill rotWithShape="1">
          <a:blip r:embed="rId3">
            <a:alphaModFix/>
          </a:blip>
          <a:srcRect b="0" l="0" r="0" t="0"/>
          <a:stretch/>
        </p:blipFill>
        <p:spPr>
          <a:xfrm>
            <a:off x="5470633" y="1523999"/>
            <a:ext cx="4871545" cy="440529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29b2f24f1b5_0_333"/>
          <p:cNvSpPr txBox="1"/>
          <p:nvPr>
            <p:ph type="title"/>
          </p:nvPr>
        </p:nvSpPr>
        <p:spPr>
          <a:xfrm>
            <a:off x="1524000" y="3810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r>
              <a:rPr lang="en-US">
                <a:solidFill>
                  <a:srgbClr val="FF0000"/>
                </a:solidFill>
              </a:rPr>
              <a:t>   Assume all are at 25C.</a:t>
            </a:r>
            <a:endParaRPr/>
          </a:p>
        </p:txBody>
      </p:sp>
      <p:sp>
        <p:nvSpPr>
          <p:cNvPr id="673" name="Google Shape;673;g29b2f24f1b5_0_333"/>
          <p:cNvSpPr txBox="1"/>
          <p:nvPr>
            <p:ph idx="1" type="body"/>
          </p:nvPr>
        </p:nvSpPr>
        <p:spPr>
          <a:xfrm>
            <a:off x="357352" y="1667965"/>
            <a:ext cx="8229600" cy="5050500"/>
          </a:xfrm>
          <a:prstGeom prst="rect">
            <a:avLst/>
          </a:prstGeom>
          <a:noFill/>
          <a:ln>
            <a:noFill/>
          </a:ln>
        </p:spPr>
        <p:txBody>
          <a:bodyPr anchorCtr="0" anchor="t" bIns="45700" lIns="91425" spcFirstLastPara="1" rIns="91425" wrap="square" tIns="45700">
            <a:normAutofit/>
          </a:bodyPr>
          <a:lstStyle/>
          <a:p>
            <a:pPr indent="-514350" lvl="0" marL="624078" rtl="0" algn="l">
              <a:lnSpc>
                <a:spcPct val="90000"/>
              </a:lnSpc>
              <a:spcBef>
                <a:spcPts val="0"/>
              </a:spcBef>
              <a:spcAft>
                <a:spcPts val="0"/>
              </a:spcAft>
              <a:buClr>
                <a:schemeClr val="dk1"/>
              </a:buClr>
              <a:buSzPts val="2400"/>
              <a:buAutoNum type="arabicPeriod"/>
            </a:pPr>
            <a:r>
              <a:rPr lang="en-US"/>
              <a:t>Calculate the G for 2Au + 3Ca</a:t>
            </a:r>
            <a:r>
              <a:rPr baseline="30000" lang="en-US"/>
              <a:t>+2</a:t>
            </a:r>
            <a:r>
              <a:rPr lang="en-US"/>
              <a:t> 🡪 2Au</a:t>
            </a:r>
            <a:r>
              <a:rPr baseline="30000" lang="en-US"/>
              <a:t>+3</a:t>
            </a:r>
            <a:r>
              <a:rPr lang="en-US"/>
              <a:t> + 3Ca</a:t>
            </a:r>
            <a:endParaRPr/>
          </a:p>
          <a:p>
            <a:pPr indent="-361950" lvl="0" marL="624078" rtl="0" algn="l">
              <a:lnSpc>
                <a:spcPct val="90000"/>
              </a:lnSpc>
              <a:spcBef>
                <a:spcPts val="1000"/>
              </a:spcBef>
              <a:spcAft>
                <a:spcPts val="0"/>
              </a:spcAft>
              <a:buClr>
                <a:schemeClr val="dk1"/>
              </a:buClr>
              <a:buSzPts val="2400"/>
              <a:buNone/>
            </a:pPr>
            <a:r>
              <a:t/>
            </a:r>
            <a:endParaRPr/>
          </a:p>
          <a:p>
            <a:pPr indent="-361950" lvl="0" marL="624078" rtl="0" algn="l">
              <a:lnSpc>
                <a:spcPct val="90000"/>
              </a:lnSpc>
              <a:spcBef>
                <a:spcPts val="1000"/>
              </a:spcBef>
              <a:spcAft>
                <a:spcPts val="0"/>
              </a:spcAft>
              <a:buClr>
                <a:schemeClr val="dk1"/>
              </a:buClr>
              <a:buSzPts val="2400"/>
              <a:buFont typeface="Georgia"/>
              <a:buNone/>
            </a:pPr>
            <a:r>
              <a:t/>
            </a:r>
            <a:endParaRPr/>
          </a:p>
          <a:p>
            <a:pPr indent="-361950" lvl="0" marL="624078" rtl="0" algn="l">
              <a:lnSpc>
                <a:spcPct val="90000"/>
              </a:lnSpc>
              <a:spcBef>
                <a:spcPts val="1000"/>
              </a:spcBef>
              <a:spcAft>
                <a:spcPts val="0"/>
              </a:spcAft>
              <a:buClr>
                <a:schemeClr val="dk1"/>
              </a:buClr>
              <a:buSzPts val="2400"/>
              <a:buFont typeface="Georgia"/>
              <a:buNone/>
            </a:pPr>
            <a:r>
              <a:t/>
            </a:r>
            <a:endParaRPr/>
          </a:p>
          <a:p>
            <a:pPr indent="-514350" lvl="0" marL="624078" rtl="0" algn="l">
              <a:lnSpc>
                <a:spcPct val="90000"/>
              </a:lnSpc>
              <a:spcBef>
                <a:spcPts val="1000"/>
              </a:spcBef>
              <a:spcAft>
                <a:spcPts val="0"/>
              </a:spcAft>
              <a:buClr>
                <a:schemeClr val="dk1"/>
              </a:buClr>
              <a:buSzPts val="2400"/>
              <a:buFont typeface="Georgia"/>
              <a:buAutoNum type="arabicPeriod"/>
            </a:pPr>
            <a:r>
              <a:rPr lang="en-US"/>
              <a:t>Calculate the G for 2Al</a:t>
            </a:r>
            <a:r>
              <a:rPr baseline="30000" lang="en-US"/>
              <a:t>+3</a:t>
            </a:r>
            <a:r>
              <a:rPr lang="en-US"/>
              <a:t> + 3Mg 🡪 3Mg</a:t>
            </a:r>
            <a:r>
              <a:rPr baseline="30000" lang="en-US"/>
              <a:t>+2</a:t>
            </a:r>
            <a:r>
              <a:rPr lang="en-US"/>
              <a:t> + 2Al</a:t>
            </a:r>
            <a:endParaRPr/>
          </a:p>
          <a:p>
            <a:pPr indent="-361950" lvl="0" marL="624078" rtl="0" algn="l">
              <a:lnSpc>
                <a:spcPct val="90000"/>
              </a:lnSpc>
              <a:spcBef>
                <a:spcPts val="1000"/>
              </a:spcBef>
              <a:spcAft>
                <a:spcPts val="0"/>
              </a:spcAft>
              <a:buClr>
                <a:schemeClr val="dk1"/>
              </a:buClr>
              <a:buSzPts val="2400"/>
              <a:buFont typeface="Georgia"/>
              <a:buNone/>
            </a:pPr>
            <a:r>
              <a:t/>
            </a:r>
            <a:endParaRPr/>
          </a:p>
          <a:p>
            <a:pPr indent="-361950" lvl="0" marL="624078" rtl="0" algn="l">
              <a:lnSpc>
                <a:spcPct val="90000"/>
              </a:lnSpc>
              <a:spcBef>
                <a:spcPts val="1000"/>
              </a:spcBef>
              <a:spcAft>
                <a:spcPts val="0"/>
              </a:spcAft>
              <a:buClr>
                <a:schemeClr val="dk1"/>
              </a:buClr>
              <a:buSzPts val="2400"/>
              <a:buNone/>
            </a:pPr>
            <a:r>
              <a:t/>
            </a:r>
            <a:endParaRPr/>
          </a:p>
        </p:txBody>
      </p:sp>
      <p:sp>
        <p:nvSpPr>
          <p:cNvPr id="674" name="Google Shape;674;g29b2f24f1b5_0_333"/>
          <p:cNvSpPr txBox="1"/>
          <p:nvPr/>
        </p:nvSpPr>
        <p:spPr>
          <a:xfrm>
            <a:off x="1177159" y="2353518"/>
            <a:ext cx="701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G= -(6)(96500)(-2.87-1.50) = 2530000 J </a:t>
            </a:r>
            <a:endParaRPr/>
          </a:p>
        </p:txBody>
      </p:sp>
      <p:sp>
        <p:nvSpPr>
          <p:cNvPr id="675" name="Google Shape;675;g29b2f24f1b5_0_333"/>
          <p:cNvSpPr txBox="1"/>
          <p:nvPr/>
        </p:nvSpPr>
        <p:spPr>
          <a:xfrm>
            <a:off x="1177159" y="4305176"/>
            <a:ext cx="701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G= -(6)(96500)(-1.6--2.37) = -411000J  </a:t>
            </a:r>
            <a:endParaRPr/>
          </a:p>
        </p:txBody>
      </p:sp>
      <p:pic>
        <p:nvPicPr>
          <p:cNvPr id="676" name="Google Shape;676;g29b2f24f1b5_0_333"/>
          <p:cNvPicPr preferRelativeResize="0"/>
          <p:nvPr/>
        </p:nvPicPr>
        <p:blipFill rotWithShape="1">
          <a:blip r:embed="rId3">
            <a:alphaModFix/>
          </a:blip>
          <a:srcRect b="0" l="0" r="0" t="0"/>
          <a:stretch/>
        </p:blipFill>
        <p:spPr>
          <a:xfrm>
            <a:off x="7859849" y="1447800"/>
            <a:ext cx="3093819" cy="40933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29b2f24f1b5_0_341"/>
          <p:cNvSpPr txBox="1"/>
          <p:nvPr>
            <p:ph type="title"/>
          </p:nvPr>
        </p:nvSpPr>
        <p:spPr>
          <a:xfrm>
            <a:off x="1524000" y="3810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r>
              <a:rPr lang="en-US">
                <a:solidFill>
                  <a:srgbClr val="FF0000"/>
                </a:solidFill>
              </a:rPr>
              <a:t>   Assume all are at 25C.</a:t>
            </a:r>
            <a:endParaRPr/>
          </a:p>
        </p:txBody>
      </p:sp>
      <p:sp>
        <p:nvSpPr>
          <p:cNvPr id="682" name="Google Shape;682;g29b2f24f1b5_0_341"/>
          <p:cNvSpPr txBox="1"/>
          <p:nvPr>
            <p:ph idx="1" type="body"/>
          </p:nvPr>
        </p:nvSpPr>
        <p:spPr>
          <a:xfrm>
            <a:off x="4692869" y="1447800"/>
            <a:ext cx="8229600" cy="5050500"/>
          </a:xfrm>
          <a:prstGeom prst="rect">
            <a:avLst/>
          </a:prstGeom>
          <a:noFill/>
          <a:ln>
            <a:noFill/>
          </a:ln>
        </p:spPr>
        <p:txBody>
          <a:bodyPr anchorCtr="0" anchor="t" bIns="45700" lIns="91425" spcFirstLastPara="1" rIns="91425" wrap="square" tIns="45700">
            <a:normAutofit/>
          </a:bodyPr>
          <a:lstStyle/>
          <a:p>
            <a:pPr indent="-514350" lvl="0" marL="624078" rtl="0" algn="l">
              <a:lnSpc>
                <a:spcPct val="90000"/>
              </a:lnSpc>
              <a:spcBef>
                <a:spcPts val="0"/>
              </a:spcBef>
              <a:spcAft>
                <a:spcPts val="0"/>
              </a:spcAft>
              <a:buClr>
                <a:schemeClr val="dk1"/>
              </a:buClr>
              <a:buSzPts val="2400"/>
              <a:buFont typeface="Georgia"/>
              <a:buAutoNum type="arabicPeriod"/>
            </a:pPr>
            <a:r>
              <a:rPr lang="en-US"/>
              <a:t>Calculate the K for Cu</a:t>
            </a:r>
            <a:r>
              <a:rPr baseline="30000" lang="en-US"/>
              <a:t>+2</a:t>
            </a:r>
            <a:r>
              <a:rPr lang="en-US"/>
              <a:t> + Sn 🡪 Sn</a:t>
            </a:r>
            <a:r>
              <a:rPr baseline="30000" lang="en-US"/>
              <a:t>+2</a:t>
            </a:r>
            <a:r>
              <a:rPr lang="en-US"/>
              <a:t> + Cu</a:t>
            </a:r>
            <a:endParaRPr/>
          </a:p>
          <a:p>
            <a:pPr indent="-361950" lvl="0" marL="624078" rtl="0" algn="l">
              <a:lnSpc>
                <a:spcPct val="90000"/>
              </a:lnSpc>
              <a:spcBef>
                <a:spcPts val="1000"/>
              </a:spcBef>
              <a:spcAft>
                <a:spcPts val="0"/>
              </a:spcAft>
              <a:buClr>
                <a:schemeClr val="dk1"/>
              </a:buClr>
              <a:buSzPts val="2400"/>
              <a:buFont typeface="Georgia"/>
              <a:buNone/>
            </a:pPr>
            <a:r>
              <a:t/>
            </a:r>
            <a:endParaRPr/>
          </a:p>
          <a:p>
            <a:pPr indent="-361950" lvl="0" marL="624078" rtl="0" algn="l">
              <a:lnSpc>
                <a:spcPct val="90000"/>
              </a:lnSpc>
              <a:spcBef>
                <a:spcPts val="1000"/>
              </a:spcBef>
              <a:spcAft>
                <a:spcPts val="0"/>
              </a:spcAft>
              <a:buClr>
                <a:schemeClr val="dk1"/>
              </a:buClr>
              <a:buSzPts val="2400"/>
              <a:buFont typeface="Georgia"/>
              <a:buNone/>
            </a:pPr>
            <a:r>
              <a:t/>
            </a:r>
            <a:endParaRPr/>
          </a:p>
          <a:p>
            <a:pPr indent="-361950" lvl="0" marL="624078" rtl="0" algn="l">
              <a:lnSpc>
                <a:spcPct val="90000"/>
              </a:lnSpc>
              <a:spcBef>
                <a:spcPts val="1000"/>
              </a:spcBef>
              <a:spcAft>
                <a:spcPts val="0"/>
              </a:spcAft>
              <a:buClr>
                <a:schemeClr val="dk1"/>
              </a:buClr>
              <a:buSzPts val="2400"/>
              <a:buFont typeface="Georgia"/>
              <a:buNone/>
            </a:pPr>
            <a:r>
              <a:t/>
            </a:r>
            <a:endParaRPr/>
          </a:p>
          <a:p>
            <a:pPr indent="-361950" lvl="0" marL="624078" rtl="0" algn="l">
              <a:lnSpc>
                <a:spcPct val="90000"/>
              </a:lnSpc>
              <a:spcBef>
                <a:spcPts val="1000"/>
              </a:spcBef>
              <a:spcAft>
                <a:spcPts val="0"/>
              </a:spcAft>
              <a:buClr>
                <a:schemeClr val="dk1"/>
              </a:buClr>
              <a:buSzPts val="2400"/>
              <a:buFont typeface="Georgia"/>
              <a:buNone/>
            </a:pPr>
            <a:r>
              <a:t/>
            </a:r>
            <a:endParaRPr/>
          </a:p>
          <a:p>
            <a:pPr indent="-514350" lvl="0" marL="624078" rtl="0" algn="l">
              <a:lnSpc>
                <a:spcPct val="90000"/>
              </a:lnSpc>
              <a:spcBef>
                <a:spcPts val="1000"/>
              </a:spcBef>
              <a:spcAft>
                <a:spcPts val="0"/>
              </a:spcAft>
              <a:buClr>
                <a:schemeClr val="dk1"/>
              </a:buClr>
              <a:buSzPts val="2400"/>
              <a:buFont typeface="Georgia"/>
              <a:buAutoNum type="arabicPeriod"/>
            </a:pPr>
            <a:r>
              <a:rPr lang="en-US"/>
              <a:t>Calculate the K for Fe</a:t>
            </a:r>
            <a:r>
              <a:rPr baseline="30000" lang="en-US"/>
              <a:t>+2</a:t>
            </a:r>
            <a:r>
              <a:rPr lang="en-US"/>
              <a:t> + 2Ag 🡪 2Ag</a:t>
            </a:r>
            <a:r>
              <a:rPr baseline="30000" lang="en-US"/>
              <a:t>+</a:t>
            </a:r>
            <a:r>
              <a:rPr lang="en-US"/>
              <a:t> + Fe</a:t>
            </a:r>
            <a:endParaRPr/>
          </a:p>
          <a:p>
            <a:pPr indent="-361950" lvl="0" marL="624078" rtl="0" algn="l">
              <a:lnSpc>
                <a:spcPct val="90000"/>
              </a:lnSpc>
              <a:spcBef>
                <a:spcPts val="1000"/>
              </a:spcBef>
              <a:spcAft>
                <a:spcPts val="0"/>
              </a:spcAft>
              <a:buClr>
                <a:schemeClr val="dk1"/>
              </a:buClr>
              <a:buSzPts val="2400"/>
              <a:buNone/>
            </a:pPr>
            <a:r>
              <a:t/>
            </a:r>
            <a:endParaRPr/>
          </a:p>
        </p:txBody>
      </p:sp>
      <p:sp>
        <p:nvSpPr>
          <p:cNvPr id="683" name="Google Shape;683;g29b2f24f1b5_0_341"/>
          <p:cNvSpPr txBox="1"/>
          <p:nvPr/>
        </p:nvSpPr>
        <p:spPr>
          <a:xfrm>
            <a:off x="5018591" y="2718422"/>
            <a:ext cx="7086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-92640=-8.314(298)lnK	K= 1.73x10</a:t>
            </a:r>
            <a:r>
              <a:rPr baseline="30000" lang="en-US" sz="2400">
                <a:solidFill>
                  <a:srgbClr val="FF0000"/>
                </a:solidFill>
                <a:latin typeface="Calibri"/>
                <a:ea typeface="Calibri"/>
                <a:cs typeface="Calibri"/>
                <a:sym typeface="Calibri"/>
              </a:rPr>
              <a:t>16</a:t>
            </a:r>
            <a:r>
              <a:rPr lang="en-US" sz="2400">
                <a:solidFill>
                  <a:srgbClr val="FF0000"/>
                </a:solidFill>
                <a:latin typeface="Calibri"/>
                <a:ea typeface="Calibri"/>
                <a:cs typeface="Calibri"/>
                <a:sym typeface="Calibri"/>
              </a:rPr>
              <a:t> </a:t>
            </a:r>
            <a:endParaRPr/>
          </a:p>
        </p:txBody>
      </p:sp>
      <p:sp>
        <p:nvSpPr>
          <p:cNvPr id="684" name="Google Shape;684;g29b2f24f1b5_0_341"/>
          <p:cNvSpPr txBox="1"/>
          <p:nvPr/>
        </p:nvSpPr>
        <p:spPr>
          <a:xfrm>
            <a:off x="5181600" y="4862629"/>
            <a:ext cx="6934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239320=-8.314(298)lnK	K= 1.12x10</a:t>
            </a:r>
            <a:r>
              <a:rPr baseline="30000" lang="en-US" sz="2400">
                <a:solidFill>
                  <a:srgbClr val="FF0000"/>
                </a:solidFill>
                <a:latin typeface="Calibri"/>
                <a:ea typeface="Calibri"/>
                <a:cs typeface="Calibri"/>
                <a:sym typeface="Calibri"/>
              </a:rPr>
              <a:t>-42</a:t>
            </a:r>
            <a:r>
              <a:rPr lang="en-US" sz="2400">
                <a:solidFill>
                  <a:srgbClr val="FF0000"/>
                </a:solidFill>
                <a:latin typeface="Calibri"/>
                <a:ea typeface="Calibri"/>
                <a:cs typeface="Calibri"/>
                <a:sym typeface="Calibri"/>
              </a:rPr>
              <a:t> </a:t>
            </a:r>
            <a:endParaRPr/>
          </a:p>
        </p:txBody>
      </p:sp>
      <p:sp>
        <p:nvSpPr>
          <p:cNvPr id="685" name="Google Shape;685;g29b2f24f1b5_0_341"/>
          <p:cNvSpPr txBox="1"/>
          <p:nvPr/>
        </p:nvSpPr>
        <p:spPr>
          <a:xfrm>
            <a:off x="5302469" y="1967695"/>
            <a:ext cx="701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G= -(2)(96500)(.34--.14) = -92640 J </a:t>
            </a:r>
            <a:endParaRPr/>
          </a:p>
        </p:txBody>
      </p:sp>
      <p:sp>
        <p:nvSpPr>
          <p:cNvPr id="686" name="Google Shape;686;g29b2f24f1b5_0_341"/>
          <p:cNvSpPr txBox="1"/>
          <p:nvPr/>
        </p:nvSpPr>
        <p:spPr>
          <a:xfrm>
            <a:off x="5181600" y="4252850"/>
            <a:ext cx="701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G= -(2)(96500)(-.44-.80) = 239320 J </a:t>
            </a:r>
            <a:endParaRPr/>
          </a:p>
        </p:txBody>
      </p:sp>
      <p:pic>
        <p:nvPicPr>
          <p:cNvPr id="687" name="Google Shape;687;g29b2f24f1b5_0_341"/>
          <p:cNvPicPr preferRelativeResize="0"/>
          <p:nvPr/>
        </p:nvPicPr>
        <p:blipFill rotWithShape="1">
          <a:blip r:embed="rId3">
            <a:alphaModFix/>
          </a:blip>
          <a:srcRect b="0" l="0" r="0" t="0"/>
          <a:stretch/>
        </p:blipFill>
        <p:spPr>
          <a:xfrm>
            <a:off x="391115" y="1447800"/>
            <a:ext cx="3962795" cy="39627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29b2f24f1b5_0_351"/>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Summary of G, K and E</a:t>
            </a:r>
            <a:endParaRPr/>
          </a:p>
        </p:txBody>
      </p:sp>
      <p:graphicFrame>
        <p:nvGraphicFramePr>
          <p:cNvPr id="693" name="Google Shape;693;g29b2f24f1b5_0_351"/>
          <p:cNvGraphicFramePr/>
          <p:nvPr/>
        </p:nvGraphicFramePr>
        <p:xfrm>
          <a:off x="1523999" y="1447800"/>
          <a:ext cx="3000000" cy="3000000"/>
        </p:xfrm>
        <a:graphic>
          <a:graphicData uri="http://schemas.openxmlformats.org/drawingml/2006/table">
            <a:tbl>
              <a:tblPr bandRow="1" firstRow="1">
                <a:noFill/>
                <a:tableStyleId>{4C1D7C31-F883-44D1-B116-2DD6A5999F88}</a:tableStyleId>
              </a:tblPr>
              <a:tblGrid>
                <a:gridCol w="2934975"/>
                <a:gridCol w="798825"/>
                <a:gridCol w="2438400"/>
                <a:gridCol w="2971800"/>
              </a:tblGrid>
              <a:tr h="1676400">
                <a:tc>
                  <a:txBody>
                    <a:bodyPr/>
                    <a:lstStyle/>
                    <a:p>
                      <a:pPr indent="0" lvl="0" marL="0" marR="0" rtl="0" algn="l">
                        <a:spcBef>
                          <a:spcPts val="0"/>
                        </a:spcBef>
                        <a:spcAft>
                          <a:spcPts val="0"/>
                        </a:spcAft>
                        <a:buNone/>
                      </a:pPr>
                      <a:r>
                        <a:rPr lang="en-US" sz="3200" u="none" cap="none" strike="noStrike"/>
                        <a:t>Spontaneous</a:t>
                      </a:r>
                      <a:endParaRPr sz="3200"/>
                    </a:p>
                  </a:txBody>
                  <a:tcPr marT="45725" marB="45725" marR="91450" marL="91450"/>
                </a:tc>
                <a:tc>
                  <a:txBody>
                    <a:bodyPr/>
                    <a:lstStyle/>
                    <a:p>
                      <a:pPr indent="0" lvl="0" marL="0" marR="0" rtl="0" algn="l">
                        <a:spcBef>
                          <a:spcPts val="0"/>
                        </a:spcBef>
                        <a:spcAft>
                          <a:spcPts val="0"/>
                        </a:spcAft>
                        <a:buNone/>
                      </a:pPr>
                      <a:r>
                        <a:rPr lang="en-US" sz="3200"/>
                        <a:t>-G</a:t>
                      </a:r>
                      <a:endParaRPr sz="3200"/>
                    </a:p>
                  </a:txBody>
                  <a:tcPr marT="45725" marB="45725" marR="91450" marL="91450"/>
                </a:tc>
                <a:tc>
                  <a:txBody>
                    <a:bodyPr/>
                    <a:lstStyle/>
                    <a:p>
                      <a:pPr indent="0" lvl="0" marL="0" marR="0" rtl="0" algn="l">
                        <a:spcBef>
                          <a:spcPts val="0"/>
                        </a:spcBef>
                        <a:spcAft>
                          <a:spcPts val="0"/>
                        </a:spcAft>
                        <a:buNone/>
                      </a:pPr>
                      <a:r>
                        <a:rPr lang="en-US" sz="3200"/>
                        <a:t>+E </a:t>
                      </a:r>
                      <a:endParaRPr/>
                    </a:p>
                    <a:p>
                      <a:pPr indent="0" lvl="0" marL="0" marR="0" rtl="0" algn="l">
                        <a:spcBef>
                          <a:spcPts val="0"/>
                        </a:spcBef>
                        <a:spcAft>
                          <a:spcPts val="0"/>
                        </a:spcAft>
                        <a:buNone/>
                      </a:pPr>
                      <a:r>
                        <a:rPr lang="en-US" sz="3200"/>
                        <a:t>(voltage</a:t>
                      </a:r>
                      <a:r>
                        <a:rPr lang="en-US" sz="3200"/>
                        <a:t> of battery)</a:t>
                      </a:r>
                      <a:endParaRPr sz="3200"/>
                    </a:p>
                  </a:txBody>
                  <a:tcPr marT="45725" marB="45725" marR="91450" marL="91450"/>
                </a:tc>
                <a:tc>
                  <a:txBody>
                    <a:bodyPr/>
                    <a:lstStyle/>
                    <a:p>
                      <a:pPr indent="0" lvl="0" marL="0" marR="0" rtl="0" algn="l">
                        <a:spcBef>
                          <a:spcPts val="0"/>
                        </a:spcBef>
                        <a:spcAft>
                          <a:spcPts val="0"/>
                        </a:spcAft>
                        <a:buNone/>
                      </a:pPr>
                      <a:r>
                        <a:rPr lang="en-US" sz="3200"/>
                        <a:t>K&gt;1</a:t>
                      </a:r>
                      <a:r>
                        <a:rPr lang="en-US" sz="3200"/>
                        <a:t> </a:t>
                      </a:r>
                      <a:endParaRPr/>
                    </a:p>
                    <a:p>
                      <a:pPr indent="0" lvl="0" marL="0" marR="0" rtl="0" algn="l">
                        <a:spcBef>
                          <a:spcPts val="0"/>
                        </a:spcBef>
                        <a:spcAft>
                          <a:spcPts val="0"/>
                        </a:spcAft>
                        <a:buNone/>
                      </a:pPr>
                      <a:r>
                        <a:rPr lang="en-US" sz="3200"/>
                        <a:t>(product favored)</a:t>
                      </a:r>
                      <a:endParaRPr sz="3200"/>
                    </a:p>
                  </a:txBody>
                  <a:tcPr marT="45725" marB="45725" marR="91450" marL="91450"/>
                </a:tc>
              </a:tr>
              <a:tr h="1676400">
                <a:tc>
                  <a:txBody>
                    <a:bodyPr/>
                    <a:lstStyle/>
                    <a:p>
                      <a:pPr indent="0" lvl="0" marL="0" marR="0" rtl="0" algn="l">
                        <a:spcBef>
                          <a:spcPts val="0"/>
                        </a:spcBef>
                        <a:spcAft>
                          <a:spcPts val="0"/>
                        </a:spcAft>
                        <a:buNone/>
                      </a:pPr>
                      <a:r>
                        <a:rPr lang="en-US" sz="3200"/>
                        <a:t>Non</a:t>
                      </a:r>
                      <a:endParaRPr/>
                    </a:p>
                    <a:p>
                      <a:pPr indent="0" lvl="0" marL="0" marR="0" rtl="0" algn="l">
                        <a:spcBef>
                          <a:spcPts val="0"/>
                        </a:spcBef>
                        <a:spcAft>
                          <a:spcPts val="0"/>
                        </a:spcAft>
                        <a:buNone/>
                      </a:pPr>
                      <a:r>
                        <a:rPr lang="en-US" sz="3200"/>
                        <a:t>Spontaneous</a:t>
                      </a:r>
                      <a:endParaRPr sz="3200"/>
                    </a:p>
                  </a:txBody>
                  <a:tcPr marT="45725" marB="45725" marR="91450" marL="91450"/>
                </a:tc>
                <a:tc>
                  <a:txBody>
                    <a:bodyPr/>
                    <a:lstStyle/>
                    <a:p>
                      <a:pPr indent="0" lvl="0" marL="0" marR="0" rtl="0" algn="l">
                        <a:spcBef>
                          <a:spcPts val="0"/>
                        </a:spcBef>
                        <a:spcAft>
                          <a:spcPts val="0"/>
                        </a:spcAft>
                        <a:buNone/>
                      </a:pPr>
                      <a:r>
                        <a:rPr lang="en-US" sz="3200"/>
                        <a:t>+G</a:t>
                      </a:r>
                      <a:endParaRPr sz="3200"/>
                    </a:p>
                  </a:txBody>
                  <a:tcPr marT="45725" marB="45725" marR="91450" marL="91450"/>
                </a:tc>
                <a:tc>
                  <a:txBody>
                    <a:bodyPr/>
                    <a:lstStyle/>
                    <a:p>
                      <a:pPr indent="0" lvl="0" marL="0" marR="0" rtl="0" algn="l">
                        <a:spcBef>
                          <a:spcPts val="0"/>
                        </a:spcBef>
                        <a:spcAft>
                          <a:spcPts val="0"/>
                        </a:spcAft>
                        <a:buNone/>
                      </a:pPr>
                      <a:r>
                        <a:rPr lang="en-US" sz="3200"/>
                        <a:t>-E</a:t>
                      </a:r>
                      <a:endParaRPr/>
                    </a:p>
                    <a:p>
                      <a:pPr indent="0" lvl="0" marL="0" marR="0" rtl="0" algn="l">
                        <a:spcBef>
                          <a:spcPts val="0"/>
                        </a:spcBef>
                        <a:spcAft>
                          <a:spcPts val="0"/>
                        </a:spcAft>
                        <a:buNone/>
                      </a:pPr>
                      <a:r>
                        <a:rPr lang="en-US" sz="3200"/>
                        <a:t>(voltage needed)</a:t>
                      </a:r>
                      <a:endParaRPr sz="3200"/>
                    </a:p>
                  </a:txBody>
                  <a:tcPr marT="45725" marB="45725" marR="91450" marL="91450"/>
                </a:tc>
                <a:tc>
                  <a:txBody>
                    <a:bodyPr/>
                    <a:lstStyle/>
                    <a:p>
                      <a:pPr indent="0" lvl="0" marL="0" marR="0" rtl="0" algn="l">
                        <a:spcBef>
                          <a:spcPts val="0"/>
                        </a:spcBef>
                        <a:spcAft>
                          <a:spcPts val="0"/>
                        </a:spcAft>
                        <a:buNone/>
                      </a:pPr>
                      <a:r>
                        <a:rPr lang="en-US" sz="3200"/>
                        <a:t>K&lt;1 </a:t>
                      </a:r>
                      <a:endParaRPr/>
                    </a:p>
                    <a:p>
                      <a:pPr indent="0" lvl="0" marL="0" marR="0" rtl="0" algn="l">
                        <a:spcBef>
                          <a:spcPts val="0"/>
                        </a:spcBef>
                        <a:spcAft>
                          <a:spcPts val="0"/>
                        </a:spcAft>
                        <a:buNone/>
                      </a:pPr>
                      <a:r>
                        <a:rPr lang="en-US" sz="3200"/>
                        <a:t>(reactant favored)</a:t>
                      </a:r>
                      <a:endParaRPr sz="3200"/>
                    </a:p>
                  </a:txBody>
                  <a:tcPr marT="45725" marB="45725" marR="91450" marL="91450"/>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g29b2f24f1b5_0_356"/>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Nernst Equation</a:t>
            </a:r>
            <a:endParaRPr/>
          </a:p>
        </p:txBody>
      </p:sp>
      <p:grpSp>
        <p:nvGrpSpPr>
          <p:cNvPr id="699" name="Google Shape;699;g29b2f24f1b5_0_356"/>
          <p:cNvGrpSpPr/>
          <p:nvPr/>
        </p:nvGrpSpPr>
        <p:grpSpPr>
          <a:xfrm>
            <a:off x="3819525" y="1524000"/>
            <a:ext cx="3730625" cy="952500"/>
            <a:chOff x="1898" y="1824"/>
            <a:chExt cx="2350" cy="600"/>
          </a:xfrm>
        </p:grpSpPr>
        <p:sp>
          <p:nvSpPr>
            <p:cNvPr id="700" name="Google Shape;700;g29b2f24f1b5_0_356"/>
            <p:cNvSpPr/>
            <p:nvPr/>
          </p:nvSpPr>
          <p:spPr>
            <a:xfrm>
              <a:off x="1898" y="1985"/>
              <a:ext cx="9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200">
                  <a:solidFill>
                    <a:srgbClr val="FF0000"/>
                  </a:solidFill>
                  <a:latin typeface="Calibri"/>
                  <a:ea typeface="Calibri"/>
                  <a:cs typeface="Calibri"/>
                  <a:sym typeface="Calibri"/>
                </a:rPr>
                <a:t>E</a:t>
              </a:r>
              <a:r>
                <a:rPr lang="en-US" sz="3200">
                  <a:solidFill>
                    <a:srgbClr val="FF0000"/>
                  </a:solidFill>
                  <a:latin typeface="Calibri"/>
                  <a:ea typeface="Calibri"/>
                  <a:cs typeface="Calibri"/>
                  <a:sym typeface="Calibri"/>
                </a:rPr>
                <a:t> = </a:t>
              </a:r>
              <a:r>
                <a:rPr i="1" lang="en-US" sz="3200">
                  <a:solidFill>
                    <a:srgbClr val="FF0000"/>
                  </a:solidFill>
                  <a:latin typeface="Calibri"/>
                  <a:ea typeface="Calibri"/>
                  <a:cs typeface="Calibri"/>
                  <a:sym typeface="Calibri"/>
                </a:rPr>
                <a:t>E</a:t>
              </a:r>
              <a:r>
                <a:rPr lang="en-US" sz="3200">
                  <a:solidFill>
                    <a:srgbClr val="FF0000"/>
                  </a:solidFill>
                  <a:latin typeface="Calibri"/>
                  <a:ea typeface="Calibri"/>
                  <a:cs typeface="Calibri"/>
                  <a:sym typeface="Calibri"/>
                </a:rPr>
                <a:t>° −</a:t>
              </a:r>
              <a:endParaRPr/>
            </a:p>
          </p:txBody>
        </p:sp>
        <p:grpSp>
          <p:nvGrpSpPr>
            <p:cNvPr id="701" name="Google Shape;701;g29b2f24f1b5_0_356"/>
            <p:cNvGrpSpPr/>
            <p:nvPr/>
          </p:nvGrpSpPr>
          <p:grpSpPr>
            <a:xfrm>
              <a:off x="3024" y="1824"/>
              <a:ext cx="600" cy="600"/>
              <a:chOff x="3696" y="1758"/>
              <a:chExt cx="600" cy="600"/>
            </a:xfrm>
          </p:grpSpPr>
          <p:sp>
            <p:nvSpPr>
              <p:cNvPr id="702" name="Google Shape;702;g29b2f24f1b5_0_356"/>
              <p:cNvSpPr/>
              <p:nvPr/>
            </p:nvSpPr>
            <p:spPr>
              <a:xfrm>
                <a:off x="3760" y="1758"/>
                <a:ext cx="300" cy="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3200">
                    <a:solidFill>
                      <a:srgbClr val="FF0000"/>
                    </a:solidFill>
                    <a:latin typeface="Calibri"/>
                    <a:ea typeface="Calibri"/>
                    <a:cs typeface="Calibri"/>
                    <a:sym typeface="Calibri"/>
                  </a:rPr>
                  <a:t>RT</a:t>
                </a:r>
                <a:endParaRPr/>
              </a:p>
              <a:p>
                <a:pPr indent="0" lvl="0" marL="0" marR="0" rtl="0" algn="ctr">
                  <a:spcBef>
                    <a:spcPts val="0"/>
                  </a:spcBef>
                  <a:spcAft>
                    <a:spcPts val="0"/>
                  </a:spcAft>
                  <a:buNone/>
                </a:pPr>
                <a:r>
                  <a:rPr i="1" lang="en-US" sz="3200">
                    <a:solidFill>
                      <a:srgbClr val="FF0000"/>
                    </a:solidFill>
                    <a:latin typeface="Calibri"/>
                    <a:ea typeface="Calibri"/>
                    <a:cs typeface="Calibri"/>
                    <a:sym typeface="Calibri"/>
                  </a:rPr>
                  <a:t>nF</a:t>
                </a:r>
                <a:endParaRPr i="1" sz="3200">
                  <a:solidFill>
                    <a:srgbClr val="FF0000"/>
                  </a:solidFill>
                  <a:latin typeface="Calibri"/>
                  <a:ea typeface="Calibri"/>
                  <a:cs typeface="Calibri"/>
                  <a:sym typeface="Calibri"/>
                </a:endParaRPr>
              </a:p>
            </p:txBody>
          </p:sp>
          <p:cxnSp>
            <p:nvCxnSpPr>
              <p:cNvPr id="703" name="Google Shape;703;g29b2f24f1b5_0_356"/>
              <p:cNvCxnSpPr/>
              <p:nvPr/>
            </p:nvCxnSpPr>
            <p:spPr>
              <a:xfrm>
                <a:off x="3696" y="2104"/>
                <a:ext cx="600" cy="0"/>
              </a:xfrm>
              <a:prstGeom prst="straightConnector1">
                <a:avLst/>
              </a:prstGeom>
              <a:noFill/>
              <a:ln cap="flat" cmpd="sng" w="19050">
                <a:solidFill>
                  <a:srgbClr val="C82E32"/>
                </a:solidFill>
                <a:prstDash val="solid"/>
                <a:round/>
                <a:headEnd len="med" w="med" type="none"/>
                <a:tailEnd len="med" w="med" type="none"/>
              </a:ln>
            </p:spPr>
          </p:cxnSp>
        </p:grpSp>
        <p:sp>
          <p:nvSpPr>
            <p:cNvPr id="704" name="Google Shape;704;g29b2f24f1b5_0_356"/>
            <p:cNvSpPr/>
            <p:nvPr/>
          </p:nvSpPr>
          <p:spPr>
            <a:xfrm>
              <a:off x="3648" y="1977"/>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ln </a:t>
              </a:r>
              <a:r>
                <a:rPr i="1" lang="en-US" sz="3200">
                  <a:solidFill>
                    <a:srgbClr val="FF0000"/>
                  </a:solidFill>
                  <a:latin typeface="Calibri"/>
                  <a:ea typeface="Calibri"/>
                  <a:cs typeface="Calibri"/>
                  <a:sym typeface="Calibri"/>
                </a:rPr>
                <a:t>Q</a:t>
              </a:r>
              <a:endParaRPr sz="3200">
                <a:solidFill>
                  <a:srgbClr val="FF0000"/>
                </a:solidFill>
                <a:latin typeface="Calibri"/>
                <a:ea typeface="Calibri"/>
                <a:cs typeface="Calibri"/>
                <a:sym typeface="Calibri"/>
              </a:endParaRPr>
            </a:p>
          </p:txBody>
        </p:sp>
      </p:grpSp>
      <p:pic>
        <p:nvPicPr>
          <p:cNvPr descr="Walther Nernst 1900s.jpg" id="705" name="Google Shape;705;g29b2f24f1b5_0_356"/>
          <p:cNvPicPr preferRelativeResize="0"/>
          <p:nvPr/>
        </p:nvPicPr>
        <p:blipFill rotWithShape="1">
          <a:blip r:embed="rId3">
            <a:alphaModFix/>
          </a:blip>
          <a:srcRect b="0" l="0" r="0" t="0"/>
          <a:stretch/>
        </p:blipFill>
        <p:spPr>
          <a:xfrm>
            <a:off x="8313519" y="457200"/>
            <a:ext cx="3878481" cy="5165432"/>
          </a:xfrm>
          <a:prstGeom prst="rect">
            <a:avLst/>
          </a:prstGeom>
          <a:noFill/>
          <a:ln>
            <a:noFill/>
          </a:ln>
        </p:spPr>
      </p:pic>
      <p:pic>
        <p:nvPicPr>
          <p:cNvPr id="706" name="Google Shape;706;g29b2f24f1b5_0_356"/>
          <p:cNvPicPr preferRelativeResize="0"/>
          <p:nvPr/>
        </p:nvPicPr>
        <p:blipFill rotWithShape="1">
          <a:blip r:embed="rId4">
            <a:alphaModFix/>
          </a:blip>
          <a:srcRect b="0" l="0" r="0" t="0"/>
          <a:stretch/>
        </p:blipFill>
        <p:spPr>
          <a:xfrm>
            <a:off x="1524000" y="2857828"/>
            <a:ext cx="3634937" cy="36349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2000"/>
                                        <p:tgtEl>
                                          <p:spTgt spid="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g29b2f24f1b5_0_368"/>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endParaRPr/>
          </a:p>
        </p:txBody>
      </p:sp>
      <p:sp>
        <p:nvSpPr>
          <p:cNvPr id="712" name="Google Shape;712;g29b2f24f1b5_0_368"/>
          <p:cNvSpPr txBox="1"/>
          <p:nvPr>
            <p:ph idx="1" type="body"/>
          </p:nvPr>
        </p:nvSpPr>
        <p:spPr>
          <a:xfrm>
            <a:off x="425669" y="1676400"/>
            <a:ext cx="11225100" cy="4898100"/>
          </a:xfrm>
          <a:prstGeom prst="rect">
            <a:avLst/>
          </a:prstGeom>
          <a:noFill/>
          <a:ln>
            <a:noFill/>
          </a:ln>
        </p:spPr>
        <p:txBody>
          <a:bodyPr anchorCtr="0" anchor="t" bIns="45700" lIns="91425" spcFirstLastPara="1" rIns="91425" wrap="square" tIns="45700">
            <a:normAutofit/>
          </a:bodyPr>
          <a:lstStyle/>
          <a:p>
            <a:pPr indent="-514350" lvl="0" marL="624078" rtl="0" algn="l">
              <a:lnSpc>
                <a:spcPct val="90000"/>
              </a:lnSpc>
              <a:spcBef>
                <a:spcPts val="0"/>
              </a:spcBef>
              <a:spcAft>
                <a:spcPts val="0"/>
              </a:spcAft>
              <a:buClr>
                <a:schemeClr val="dk1"/>
              </a:buClr>
              <a:buSzPts val="2400"/>
              <a:buAutoNum type="arabicPeriod"/>
            </a:pPr>
            <a:r>
              <a:rPr lang="en-US"/>
              <a:t>Predict if Co + Fe</a:t>
            </a:r>
            <a:r>
              <a:rPr baseline="30000" lang="en-US"/>
              <a:t>+2</a:t>
            </a:r>
            <a:r>
              <a:rPr lang="en-US"/>
              <a:t> 🡪 Co</a:t>
            </a:r>
            <a:r>
              <a:rPr baseline="30000" lang="en-US"/>
              <a:t>+2</a:t>
            </a:r>
            <a:r>
              <a:rPr lang="en-US"/>
              <a:t> + Fe is spontaneous when [Co</a:t>
            </a:r>
            <a:r>
              <a:rPr baseline="30000" lang="en-US"/>
              <a:t>+2</a:t>
            </a:r>
            <a:r>
              <a:rPr lang="en-US"/>
              <a:t>]=.15M and [Fe</a:t>
            </a:r>
            <a:r>
              <a:rPr baseline="30000" lang="en-US"/>
              <a:t>+2</a:t>
            </a:r>
            <a:r>
              <a:rPr lang="en-US"/>
              <a:t>]=.68M at 25C.</a:t>
            </a:r>
            <a:endParaRPr/>
          </a:p>
          <a:p>
            <a:pPr indent="0" lvl="0" marL="109728" rtl="0" algn="l">
              <a:lnSpc>
                <a:spcPct val="90000"/>
              </a:lnSpc>
              <a:spcBef>
                <a:spcPts val="1000"/>
              </a:spcBef>
              <a:spcAft>
                <a:spcPts val="0"/>
              </a:spcAft>
              <a:buClr>
                <a:schemeClr val="dk1"/>
              </a:buClr>
              <a:buSzPts val="2400"/>
              <a:buNone/>
            </a:pPr>
            <a:r>
              <a:t/>
            </a:r>
            <a:endParaRPr/>
          </a:p>
          <a:p>
            <a:pPr indent="0" lvl="0" marL="109728" rtl="0" algn="l">
              <a:lnSpc>
                <a:spcPct val="90000"/>
              </a:lnSpc>
              <a:spcBef>
                <a:spcPts val="1000"/>
              </a:spcBef>
              <a:spcAft>
                <a:spcPts val="0"/>
              </a:spcAft>
              <a:buClr>
                <a:schemeClr val="dk1"/>
              </a:buClr>
              <a:buSzPts val="2400"/>
              <a:buNone/>
            </a:pPr>
            <a:r>
              <a:t/>
            </a:r>
            <a:endParaRPr/>
          </a:p>
          <a:p>
            <a:pPr indent="-514350" lvl="0" marL="624078" rtl="0" algn="l">
              <a:lnSpc>
                <a:spcPct val="90000"/>
              </a:lnSpc>
              <a:spcBef>
                <a:spcPts val="1000"/>
              </a:spcBef>
              <a:spcAft>
                <a:spcPts val="0"/>
              </a:spcAft>
              <a:buClr>
                <a:schemeClr val="dk1"/>
              </a:buClr>
              <a:buSzPts val="2400"/>
              <a:buFont typeface="Calibri"/>
              <a:buAutoNum type="arabicPeriod"/>
            </a:pPr>
            <a:r>
              <a:rPr lang="en-US"/>
              <a:t>Predict if Cd + Fe</a:t>
            </a:r>
            <a:r>
              <a:rPr baseline="30000" lang="en-US"/>
              <a:t>+2</a:t>
            </a:r>
            <a:r>
              <a:rPr lang="en-US"/>
              <a:t> 🡪 Cd</a:t>
            </a:r>
            <a:r>
              <a:rPr baseline="30000" lang="en-US"/>
              <a:t>+2</a:t>
            </a:r>
            <a:r>
              <a:rPr lang="en-US"/>
              <a:t> + Fe is spontaneous when [Cd</a:t>
            </a:r>
            <a:r>
              <a:rPr baseline="30000" lang="en-US"/>
              <a:t>+2</a:t>
            </a:r>
            <a:r>
              <a:rPr lang="en-US"/>
              <a:t>]=0.10M and [Fe</a:t>
            </a:r>
            <a:r>
              <a:rPr baseline="30000" lang="en-US"/>
              <a:t>+2</a:t>
            </a:r>
            <a:r>
              <a:rPr lang="en-US"/>
              <a:t>]=0.60M at 30C.</a:t>
            </a:r>
            <a:endParaRPr/>
          </a:p>
        </p:txBody>
      </p:sp>
      <p:sp>
        <p:nvSpPr>
          <p:cNvPr id="713" name="Google Shape;713;g29b2f24f1b5_0_368"/>
          <p:cNvSpPr txBox="1"/>
          <p:nvPr/>
        </p:nvSpPr>
        <p:spPr>
          <a:xfrm>
            <a:off x="8766174" y="2377121"/>
            <a:ext cx="2057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-0.16V no.</a:t>
            </a:r>
            <a:endParaRPr/>
          </a:p>
        </p:txBody>
      </p:sp>
      <p:sp>
        <p:nvSpPr>
          <p:cNvPr id="714" name="Google Shape;714;g29b2f24f1b5_0_368"/>
          <p:cNvSpPr txBox="1"/>
          <p:nvPr/>
        </p:nvSpPr>
        <p:spPr>
          <a:xfrm>
            <a:off x="8764586" y="4306551"/>
            <a:ext cx="1905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-.017V no.</a:t>
            </a:r>
            <a:endParaRPr/>
          </a:p>
        </p:txBody>
      </p:sp>
      <p:sp>
        <p:nvSpPr>
          <p:cNvPr id="715" name="Google Shape;715;g29b2f24f1b5_0_368"/>
          <p:cNvSpPr txBox="1"/>
          <p:nvPr/>
        </p:nvSpPr>
        <p:spPr>
          <a:xfrm>
            <a:off x="1189043" y="2438676"/>
            <a:ext cx="8049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E = (-.44- -.28) – [8.314(298)]/[2(96500)] ( ln[.15/.68])</a:t>
            </a:r>
            <a:endParaRPr/>
          </a:p>
        </p:txBody>
      </p:sp>
      <p:grpSp>
        <p:nvGrpSpPr>
          <p:cNvPr id="716" name="Google Shape;716;g29b2f24f1b5_0_368"/>
          <p:cNvGrpSpPr/>
          <p:nvPr/>
        </p:nvGrpSpPr>
        <p:grpSpPr>
          <a:xfrm>
            <a:off x="8045449" y="263200"/>
            <a:ext cx="3730625" cy="952500"/>
            <a:chOff x="1898" y="1824"/>
            <a:chExt cx="2350" cy="600"/>
          </a:xfrm>
        </p:grpSpPr>
        <p:sp>
          <p:nvSpPr>
            <p:cNvPr id="717" name="Google Shape;717;g29b2f24f1b5_0_368"/>
            <p:cNvSpPr/>
            <p:nvPr/>
          </p:nvSpPr>
          <p:spPr>
            <a:xfrm>
              <a:off x="1898" y="1985"/>
              <a:ext cx="9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200">
                  <a:solidFill>
                    <a:srgbClr val="FF0000"/>
                  </a:solidFill>
                  <a:latin typeface="Calibri"/>
                  <a:ea typeface="Calibri"/>
                  <a:cs typeface="Calibri"/>
                  <a:sym typeface="Calibri"/>
                </a:rPr>
                <a:t>E</a:t>
              </a:r>
              <a:r>
                <a:rPr lang="en-US" sz="3200">
                  <a:solidFill>
                    <a:srgbClr val="FF0000"/>
                  </a:solidFill>
                  <a:latin typeface="Calibri"/>
                  <a:ea typeface="Calibri"/>
                  <a:cs typeface="Calibri"/>
                  <a:sym typeface="Calibri"/>
                </a:rPr>
                <a:t> = </a:t>
              </a:r>
              <a:r>
                <a:rPr i="1" lang="en-US" sz="3200">
                  <a:solidFill>
                    <a:srgbClr val="FF0000"/>
                  </a:solidFill>
                  <a:latin typeface="Calibri"/>
                  <a:ea typeface="Calibri"/>
                  <a:cs typeface="Calibri"/>
                  <a:sym typeface="Calibri"/>
                </a:rPr>
                <a:t>E</a:t>
              </a:r>
              <a:r>
                <a:rPr lang="en-US" sz="3200">
                  <a:solidFill>
                    <a:srgbClr val="FF0000"/>
                  </a:solidFill>
                  <a:latin typeface="Calibri"/>
                  <a:ea typeface="Calibri"/>
                  <a:cs typeface="Calibri"/>
                  <a:sym typeface="Calibri"/>
                </a:rPr>
                <a:t>° −</a:t>
              </a:r>
              <a:endParaRPr/>
            </a:p>
          </p:txBody>
        </p:sp>
        <p:grpSp>
          <p:nvGrpSpPr>
            <p:cNvPr id="718" name="Google Shape;718;g29b2f24f1b5_0_368"/>
            <p:cNvGrpSpPr/>
            <p:nvPr/>
          </p:nvGrpSpPr>
          <p:grpSpPr>
            <a:xfrm>
              <a:off x="3024" y="1824"/>
              <a:ext cx="600" cy="600"/>
              <a:chOff x="3696" y="1758"/>
              <a:chExt cx="600" cy="600"/>
            </a:xfrm>
          </p:grpSpPr>
          <p:sp>
            <p:nvSpPr>
              <p:cNvPr id="719" name="Google Shape;719;g29b2f24f1b5_0_368"/>
              <p:cNvSpPr/>
              <p:nvPr/>
            </p:nvSpPr>
            <p:spPr>
              <a:xfrm>
                <a:off x="3760" y="1758"/>
                <a:ext cx="300" cy="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3200">
                    <a:solidFill>
                      <a:srgbClr val="FF0000"/>
                    </a:solidFill>
                    <a:latin typeface="Calibri"/>
                    <a:ea typeface="Calibri"/>
                    <a:cs typeface="Calibri"/>
                    <a:sym typeface="Calibri"/>
                  </a:rPr>
                  <a:t>RT</a:t>
                </a:r>
                <a:endParaRPr/>
              </a:p>
              <a:p>
                <a:pPr indent="0" lvl="0" marL="0" marR="0" rtl="0" algn="ctr">
                  <a:spcBef>
                    <a:spcPts val="0"/>
                  </a:spcBef>
                  <a:spcAft>
                    <a:spcPts val="0"/>
                  </a:spcAft>
                  <a:buNone/>
                </a:pPr>
                <a:r>
                  <a:rPr i="1" lang="en-US" sz="3200">
                    <a:solidFill>
                      <a:srgbClr val="FF0000"/>
                    </a:solidFill>
                    <a:latin typeface="Calibri"/>
                    <a:ea typeface="Calibri"/>
                    <a:cs typeface="Calibri"/>
                    <a:sym typeface="Calibri"/>
                  </a:rPr>
                  <a:t>nF</a:t>
                </a:r>
                <a:endParaRPr i="1" sz="3200">
                  <a:solidFill>
                    <a:srgbClr val="FF0000"/>
                  </a:solidFill>
                  <a:latin typeface="Calibri"/>
                  <a:ea typeface="Calibri"/>
                  <a:cs typeface="Calibri"/>
                  <a:sym typeface="Calibri"/>
                </a:endParaRPr>
              </a:p>
            </p:txBody>
          </p:sp>
          <p:cxnSp>
            <p:nvCxnSpPr>
              <p:cNvPr id="720" name="Google Shape;720;g29b2f24f1b5_0_368"/>
              <p:cNvCxnSpPr/>
              <p:nvPr/>
            </p:nvCxnSpPr>
            <p:spPr>
              <a:xfrm>
                <a:off x="3696" y="2104"/>
                <a:ext cx="600" cy="0"/>
              </a:xfrm>
              <a:prstGeom prst="straightConnector1">
                <a:avLst/>
              </a:prstGeom>
              <a:noFill/>
              <a:ln cap="flat" cmpd="sng" w="19050">
                <a:solidFill>
                  <a:srgbClr val="C82E32"/>
                </a:solidFill>
                <a:prstDash val="solid"/>
                <a:round/>
                <a:headEnd len="med" w="med" type="none"/>
                <a:tailEnd len="med" w="med" type="none"/>
              </a:ln>
            </p:spPr>
          </p:cxnSp>
        </p:grpSp>
        <p:sp>
          <p:nvSpPr>
            <p:cNvPr id="721" name="Google Shape;721;g29b2f24f1b5_0_368"/>
            <p:cNvSpPr/>
            <p:nvPr/>
          </p:nvSpPr>
          <p:spPr>
            <a:xfrm>
              <a:off x="3648" y="1977"/>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ln </a:t>
              </a:r>
              <a:r>
                <a:rPr i="1" lang="en-US" sz="3200">
                  <a:solidFill>
                    <a:srgbClr val="FF0000"/>
                  </a:solidFill>
                  <a:latin typeface="Calibri"/>
                  <a:ea typeface="Calibri"/>
                  <a:cs typeface="Calibri"/>
                  <a:sym typeface="Calibri"/>
                </a:rPr>
                <a:t>Q</a:t>
              </a:r>
              <a:endParaRPr sz="3200">
                <a:solidFill>
                  <a:srgbClr val="FF0000"/>
                </a:solidFill>
                <a:latin typeface="Calibri"/>
                <a:ea typeface="Calibri"/>
                <a:cs typeface="Calibri"/>
                <a:sym typeface="Calibri"/>
              </a:endParaRPr>
            </a:p>
          </p:txBody>
        </p:sp>
      </p:grpSp>
      <p:sp>
        <p:nvSpPr>
          <p:cNvPr id="722" name="Google Shape;722;g29b2f24f1b5_0_368"/>
          <p:cNvSpPr txBox="1"/>
          <p:nvPr/>
        </p:nvSpPr>
        <p:spPr>
          <a:xfrm>
            <a:off x="1189043" y="4368106"/>
            <a:ext cx="7543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E = (-.44- -.40) – [8.314(298)]/[2(96500)] ( ln[.10/.60])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29b2f24f1b5_0_3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EKG correlation</a:t>
            </a:r>
            <a:endParaRPr/>
          </a:p>
        </p:txBody>
      </p:sp>
      <p:pic>
        <p:nvPicPr>
          <p:cNvPr id="728" name="Google Shape;728;g29b2f24f1b5_0_383"/>
          <p:cNvPicPr preferRelativeResize="0"/>
          <p:nvPr/>
        </p:nvPicPr>
        <p:blipFill rotWithShape="1">
          <a:blip r:embed="rId3">
            <a:alphaModFix/>
          </a:blip>
          <a:srcRect b="0" l="0" r="0" t="0"/>
          <a:stretch/>
        </p:blipFill>
        <p:spPr>
          <a:xfrm>
            <a:off x="803292" y="1497724"/>
            <a:ext cx="10585416" cy="370489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29b2f24f1b5_0_388"/>
          <p:cNvSpPr txBox="1"/>
          <p:nvPr>
            <p:ph type="title"/>
          </p:nvPr>
        </p:nvSpPr>
        <p:spPr>
          <a:xfrm>
            <a:off x="0" y="228600"/>
            <a:ext cx="12192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Concentration Cells</a:t>
            </a:r>
            <a:endParaRPr/>
          </a:p>
        </p:txBody>
      </p:sp>
      <p:pic>
        <p:nvPicPr>
          <p:cNvPr descr="20_16ab" id="734" name="Google Shape;734;g29b2f24f1b5_0_388"/>
          <p:cNvPicPr preferRelativeResize="0"/>
          <p:nvPr>
            <p:ph idx="1" type="body"/>
          </p:nvPr>
        </p:nvPicPr>
        <p:blipFill rotWithShape="1">
          <a:blip r:embed="rId3">
            <a:alphaModFix/>
          </a:blip>
          <a:srcRect b="15390" l="0" r="0" t="0"/>
          <a:stretch/>
        </p:blipFill>
        <p:spPr>
          <a:xfrm>
            <a:off x="2362201" y="1219201"/>
            <a:ext cx="7696200" cy="2290800"/>
          </a:xfrm>
          <a:prstGeom prst="rect">
            <a:avLst/>
          </a:prstGeom>
          <a:noFill/>
          <a:ln>
            <a:noFill/>
          </a:ln>
        </p:spPr>
      </p:pic>
      <p:sp>
        <p:nvSpPr>
          <p:cNvPr id="735" name="Google Shape;735;g29b2f24f1b5_0_388"/>
          <p:cNvSpPr txBox="1"/>
          <p:nvPr>
            <p:ph idx="2" type="body"/>
          </p:nvPr>
        </p:nvSpPr>
        <p:spPr>
          <a:xfrm>
            <a:off x="1792014" y="3689131"/>
            <a:ext cx="9144000" cy="316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You can have the same substance at both electrodes as long as the concentrations are different. A voltage will be read until the concentrations equalize.</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Oxidation always take place at the more dilute solution in a concentration cell. The anode must increase in concentration so </a:t>
            </a:r>
            <a:endParaRPr/>
          </a:p>
          <a:p>
            <a:pPr indent="0" lvl="0" marL="0" rtl="0" algn="l">
              <a:lnSpc>
                <a:spcPct val="90000"/>
              </a:lnSpc>
              <a:spcBef>
                <a:spcPts val="1000"/>
              </a:spcBef>
              <a:spcAft>
                <a:spcPts val="0"/>
              </a:spcAft>
              <a:buClr>
                <a:schemeClr val="dk1"/>
              </a:buClr>
              <a:buSzPts val="2400"/>
              <a:buNone/>
            </a:pPr>
            <a:r>
              <a:rPr lang="en-US"/>
              <a:t>			Ni 🡪 Ni</a:t>
            </a:r>
            <a:r>
              <a:rPr baseline="30000" lang="en-US"/>
              <a:t>+2</a:t>
            </a:r>
            <a:r>
              <a:rPr lang="en-US"/>
              <a:t>+2e.</a:t>
            </a:r>
            <a:endParaRPr/>
          </a:p>
        </p:txBody>
      </p:sp>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29b2f24f1b5_0_394"/>
          <p:cNvSpPr txBox="1"/>
          <p:nvPr>
            <p:ph idx="1" type="body"/>
          </p:nvPr>
        </p:nvSpPr>
        <p:spPr>
          <a:xfrm>
            <a:off x="725215" y="1676400"/>
            <a:ext cx="10610100" cy="1143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None/>
            </a:pPr>
            <a:r>
              <a:rPr lang="en-US"/>
              <a:t>If Zn/Zn</a:t>
            </a:r>
            <a:r>
              <a:rPr baseline="30000" lang="en-US"/>
              <a:t>+2 </a:t>
            </a:r>
            <a:r>
              <a:rPr lang="en-US"/>
              <a:t>(0.10M)//Zn</a:t>
            </a:r>
            <a:r>
              <a:rPr baseline="30000" lang="en-US"/>
              <a:t>+2</a:t>
            </a:r>
            <a:r>
              <a:rPr lang="en-US"/>
              <a:t>(1.0M)/Zn  </a:t>
            </a:r>
            <a:endParaRPr/>
          </a:p>
          <a:p>
            <a:pPr indent="-228600" lvl="0" marL="228600" rtl="0" algn="l">
              <a:lnSpc>
                <a:spcPct val="90000"/>
              </a:lnSpc>
              <a:spcBef>
                <a:spcPts val="1000"/>
              </a:spcBef>
              <a:spcAft>
                <a:spcPts val="0"/>
              </a:spcAft>
              <a:buClr>
                <a:schemeClr val="dk1"/>
              </a:buClr>
              <a:buSzPts val="2400"/>
              <a:buNone/>
            </a:pPr>
            <a:r>
              <a:rPr lang="en-US"/>
              <a:t>calculate the voltage at 25C.</a:t>
            </a:r>
            <a:endParaRPr/>
          </a:p>
        </p:txBody>
      </p:sp>
      <p:sp>
        <p:nvSpPr>
          <p:cNvPr id="741" name="Google Shape;741;g29b2f24f1b5_0_394"/>
          <p:cNvSpPr txBox="1"/>
          <p:nvPr/>
        </p:nvSpPr>
        <p:spPr>
          <a:xfrm>
            <a:off x="725215" y="3114151"/>
            <a:ext cx="75438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E= 0 – </a:t>
            </a:r>
            <a:r>
              <a:rPr lang="en-US" sz="2400" u="sng">
                <a:solidFill>
                  <a:srgbClr val="FF0000"/>
                </a:solidFill>
                <a:latin typeface="Calibri"/>
                <a:ea typeface="Calibri"/>
                <a:cs typeface="Calibri"/>
                <a:sym typeface="Calibri"/>
              </a:rPr>
              <a:t>[8.314(298)] </a:t>
            </a:r>
            <a:r>
              <a:rPr lang="en-US" sz="2400">
                <a:solidFill>
                  <a:srgbClr val="FF0000"/>
                </a:solidFill>
                <a:latin typeface="Calibri"/>
                <a:ea typeface="Calibri"/>
                <a:cs typeface="Calibri"/>
                <a:sym typeface="Calibri"/>
              </a:rPr>
              <a:t>ln (.1/1)</a:t>
            </a:r>
            <a:endParaRPr sz="2400" u="sng">
              <a:solidFill>
                <a:srgbClr val="FF0000"/>
              </a:solidFill>
              <a:latin typeface="Calibri"/>
              <a:ea typeface="Calibri"/>
              <a:cs typeface="Calibri"/>
              <a:sym typeface="Calibri"/>
            </a:endParaRPr>
          </a:p>
          <a:p>
            <a:pPr indent="0" lvl="0" marL="0" marR="0" rtl="0" algn="l">
              <a:spcBef>
                <a:spcPts val="0"/>
              </a:spcBef>
              <a:spcAft>
                <a:spcPts val="0"/>
              </a:spcAft>
              <a:buNone/>
            </a:pPr>
            <a:r>
              <a:rPr lang="en-US" sz="2400">
                <a:solidFill>
                  <a:srgbClr val="FF0000"/>
                </a:solidFill>
                <a:latin typeface="Calibri"/>
                <a:ea typeface="Calibri"/>
                <a:cs typeface="Calibri"/>
                <a:sym typeface="Calibri"/>
              </a:rPr>
              <a:t>            [2(96500)] </a:t>
            </a:r>
            <a:endParaRPr sz="2400">
              <a:solidFill>
                <a:srgbClr val="FF0000"/>
              </a:solidFill>
              <a:latin typeface="Calibri"/>
              <a:ea typeface="Calibri"/>
              <a:cs typeface="Calibri"/>
              <a:sym typeface="Calibri"/>
            </a:endParaRPr>
          </a:p>
          <a:p>
            <a:pPr indent="0" lvl="0" marL="0" marR="0" rtl="0" algn="l">
              <a:spcBef>
                <a:spcPts val="0"/>
              </a:spcBef>
              <a:spcAft>
                <a:spcPts val="0"/>
              </a:spcAft>
              <a:buNone/>
            </a:pPr>
            <a:br>
              <a:rPr lang="en-US" sz="2400">
                <a:solidFill>
                  <a:srgbClr val="FF0000"/>
                </a:solidFill>
                <a:latin typeface="Calibri"/>
                <a:ea typeface="Calibri"/>
                <a:cs typeface="Calibri"/>
                <a:sym typeface="Calibri"/>
              </a:rPr>
            </a:br>
            <a:r>
              <a:rPr lang="en-US" sz="2400">
                <a:solidFill>
                  <a:srgbClr val="FF0000"/>
                </a:solidFill>
                <a:latin typeface="Calibri"/>
                <a:ea typeface="Calibri"/>
                <a:cs typeface="Calibri"/>
                <a:sym typeface="Calibri"/>
              </a:rPr>
              <a:t>E= 0.0296V</a:t>
            </a:r>
            <a:endParaRPr/>
          </a:p>
        </p:txBody>
      </p:sp>
      <p:grpSp>
        <p:nvGrpSpPr>
          <p:cNvPr id="742" name="Google Shape;742;g29b2f24f1b5_0_394"/>
          <p:cNvGrpSpPr/>
          <p:nvPr/>
        </p:nvGrpSpPr>
        <p:grpSpPr>
          <a:xfrm>
            <a:off x="725215" y="373642"/>
            <a:ext cx="3730625" cy="952500"/>
            <a:chOff x="1898" y="1824"/>
            <a:chExt cx="2350" cy="600"/>
          </a:xfrm>
        </p:grpSpPr>
        <p:sp>
          <p:nvSpPr>
            <p:cNvPr id="743" name="Google Shape;743;g29b2f24f1b5_0_394"/>
            <p:cNvSpPr/>
            <p:nvPr/>
          </p:nvSpPr>
          <p:spPr>
            <a:xfrm>
              <a:off x="1898" y="1985"/>
              <a:ext cx="9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200">
                  <a:solidFill>
                    <a:srgbClr val="FF0000"/>
                  </a:solidFill>
                  <a:latin typeface="Calibri"/>
                  <a:ea typeface="Calibri"/>
                  <a:cs typeface="Calibri"/>
                  <a:sym typeface="Calibri"/>
                </a:rPr>
                <a:t>E</a:t>
              </a:r>
              <a:r>
                <a:rPr lang="en-US" sz="3200">
                  <a:solidFill>
                    <a:srgbClr val="FF0000"/>
                  </a:solidFill>
                  <a:latin typeface="Calibri"/>
                  <a:ea typeface="Calibri"/>
                  <a:cs typeface="Calibri"/>
                  <a:sym typeface="Calibri"/>
                </a:rPr>
                <a:t> = </a:t>
              </a:r>
              <a:r>
                <a:rPr i="1" lang="en-US" sz="3200">
                  <a:solidFill>
                    <a:srgbClr val="FF0000"/>
                  </a:solidFill>
                  <a:latin typeface="Calibri"/>
                  <a:ea typeface="Calibri"/>
                  <a:cs typeface="Calibri"/>
                  <a:sym typeface="Calibri"/>
                </a:rPr>
                <a:t>E</a:t>
              </a:r>
              <a:r>
                <a:rPr lang="en-US" sz="3200">
                  <a:solidFill>
                    <a:srgbClr val="FF0000"/>
                  </a:solidFill>
                  <a:latin typeface="Calibri"/>
                  <a:ea typeface="Calibri"/>
                  <a:cs typeface="Calibri"/>
                  <a:sym typeface="Calibri"/>
                </a:rPr>
                <a:t>° −</a:t>
              </a:r>
              <a:endParaRPr/>
            </a:p>
          </p:txBody>
        </p:sp>
        <p:grpSp>
          <p:nvGrpSpPr>
            <p:cNvPr id="744" name="Google Shape;744;g29b2f24f1b5_0_394"/>
            <p:cNvGrpSpPr/>
            <p:nvPr/>
          </p:nvGrpSpPr>
          <p:grpSpPr>
            <a:xfrm>
              <a:off x="3024" y="1824"/>
              <a:ext cx="600" cy="600"/>
              <a:chOff x="3696" y="1758"/>
              <a:chExt cx="600" cy="600"/>
            </a:xfrm>
          </p:grpSpPr>
          <p:sp>
            <p:nvSpPr>
              <p:cNvPr id="745" name="Google Shape;745;g29b2f24f1b5_0_394"/>
              <p:cNvSpPr/>
              <p:nvPr/>
            </p:nvSpPr>
            <p:spPr>
              <a:xfrm>
                <a:off x="3760" y="1758"/>
                <a:ext cx="300" cy="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3200">
                    <a:solidFill>
                      <a:srgbClr val="FF0000"/>
                    </a:solidFill>
                    <a:latin typeface="Calibri"/>
                    <a:ea typeface="Calibri"/>
                    <a:cs typeface="Calibri"/>
                    <a:sym typeface="Calibri"/>
                  </a:rPr>
                  <a:t>RT</a:t>
                </a:r>
                <a:endParaRPr/>
              </a:p>
              <a:p>
                <a:pPr indent="0" lvl="0" marL="0" marR="0" rtl="0" algn="ctr">
                  <a:spcBef>
                    <a:spcPts val="0"/>
                  </a:spcBef>
                  <a:spcAft>
                    <a:spcPts val="0"/>
                  </a:spcAft>
                  <a:buNone/>
                </a:pPr>
                <a:r>
                  <a:rPr i="1" lang="en-US" sz="3200">
                    <a:solidFill>
                      <a:srgbClr val="FF0000"/>
                    </a:solidFill>
                    <a:latin typeface="Calibri"/>
                    <a:ea typeface="Calibri"/>
                    <a:cs typeface="Calibri"/>
                    <a:sym typeface="Calibri"/>
                  </a:rPr>
                  <a:t>nF</a:t>
                </a:r>
                <a:endParaRPr i="1" sz="3200">
                  <a:solidFill>
                    <a:srgbClr val="FF0000"/>
                  </a:solidFill>
                  <a:latin typeface="Calibri"/>
                  <a:ea typeface="Calibri"/>
                  <a:cs typeface="Calibri"/>
                  <a:sym typeface="Calibri"/>
                </a:endParaRPr>
              </a:p>
            </p:txBody>
          </p:sp>
          <p:cxnSp>
            <p:nvCxnSpPr>
              <p:cNvPr id="746" name="Google Shape;746;g29b2f24f1b5_0_394"/>
              <p:cNvCxnSpPr/>
              <p:nvPr/>
            </p:nvCxnSpPr>
            <p:spPr>
              <a:xfrm>
                <a:off x="3696" y="2104"/>
                <a:ext cx="600" cy="0"/>
              </a:xfrm>
              <a:prstGeom prst="straightConnector1">
                <a:avLst/>
              </a:prstGeom>
              <a:noFill/>
              <a:ln cap="flat" cmpd="sng" w="19050">
                <a:solidFill>
                  <a:srgbClr val="C82E32"/>
                </a:solidFill>
                <a:prstDash val="solid"/>
                <a:round/>
                <a:headEnd len="med" w="med" type="none"/>
                <a:tailEnd len="med" w="med" type="none"/>
              </a:ln>
            </p:spPr>
          </p:cxnSp>
        </p:grpSp>
        <p:sp>
          <p:nvSpPr>
            <p:cNvPr id="747" name="Google Shape;747;g29b2f24f1b5_0_394"/>
            <p:cNvSpPr/>
            <p:nvPr/>
          </p:nvSpPr>
          <p:spPr>
            <a:xfrm>
              <a:off x="3648" y="1977"/>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ln </a:t>
              </a:r>
              <a:r>
                <a:rPr i="1" lang="en-US" sz="3200">
                  <a:solidFill>
                    <a:srgbClr val="FF0000"/>
                  </a:solidFill>
                  <a:latin typeface="Calibri"/>
                  <a:ea typeface="Calibri"/>
                  <a:cs typeface="Calibri"/>
                  <a:sym typeface="Calibri"/>
                </a:rPr>
                <a:t>Q</a:t>
              </a:r>
              <a:endParaRPr sz="3200">
                <a:solidFill>
                  <a:srgbClr val="FF0000"/>
                </a:solidFill>
                <a:latin typeface="Calibri"/>
                <a:ea typeface="Calibri"/>
                <a:cs typeface="Calibri"/>
                <a:sym typeface="Calibri"/>
              </a:endParaRPr>
            </a:p>
          </p:txBody>
        </p:sp>
      </p:grpSp>
      <p:pic>
        <p:nvPicPr>
          <p:cNvPr descr="Image result for concentration cell" id="748" name="Google Shape;748;g29b2f24f1b5_0_394"/>
          <p:cNvPicPr preferRelativeResize="0"/>
          <p:nvPr/>
        </p:nvPicPr>
        <p:blipFill rotWithShape="1">
          <a:blip r:embed="rId3">
            <a:alphaModFix/>
          </a:blip>
          <a:srcRect b="0" l="0" r="0" t="0"/>
          <a:stretch/>
        </p:blipFill>
        <p:spPr>
          <a:xfrm>
            <a:off x="6206338" y="219616"/>
            <a:ext cx="4823854" cy="55180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xEl>
                                              <p:pRg end="0" st="0"/>
                                            </p:txEl>
                                          </p:spTgt>
                                        </p:tgtEl>
                                        <p:attrNameLst>
                                          <p:attrName>style.visibility</p:attrName>
                                        </p:attrNameLst>
                                      </p:cBhvr>
                                      <p:to>
                                        <p:strVal val="visible"/>
                                      </p:to>
                                    </p:set>
                                    <p:animEffect filter="fade" transition="in">
                                      <p:cBhvr>
                                        <p:cTn dur="500"/>
                                        <p:tgtEl>
                                          <p:spTgt spid="7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xEl>
                                              <p:pRg end="1" st="1"/>
                                            </p:txEl>
                                          </p:spTgt>
                                        </p:tgtEl>
                                        <p:attrNameLst>
                                          <p:attrName>style.visibility</p:attrName>
                                        </p:attrNameLst>
                                      </p:cBhvr>
                                      <p:to>
                                        <p:strVal val="visible"/>
                                      </p:to>
                                    </p:set>
                                    <p:animEffect filter="fade" transition="in">
                                      <p:cBhvr>
                                        <p:cTn dur="500"/>
                                        <p:tgtEl>
                                          <p:spTgt spid="7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xEl>
                                              <p:pRg end="2" st="2"/>
                                            </p:txEl>
                                          </p:spTgt>
                                        </p:tgtEl>
                                        <p:attrNameLst>
                                          <p:attrName>style.visibility</p:attrName>
                                        </p:attrNameLst>
                                      </p:cBhvr>
                                      <p:to>
                                        <p:strVal val="visible"/>
                                      </p:to>
                                    </p:set>
                                    <p:animEffect filter="fade" transition="in">
                                      <p:cBhvr>
                                        <p:cTn dur="500"/>
                                        <p:tgtEl>
                                          <p:spTgt spid="74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52" name="Shape 752"/>
        <p:cNvGrpSpPr/>
        <p:nvPr/>
      </p:nvGrpSpPr>
      <p:grpSpPr>
        <a:xfrm>
          <a:off x="0" y="0"/>
          <a:ext cx="0" cy="0"/>
          <a:chOff x="0" y="0"/>
          <a:chExt cx="0" cy="0"/>
        </a:xfrm>
      </p:grpSpPr>
      <p:sp>
        <p:nvSpPr>
          <p:cNvPr id="753" name="Google Shape;753;g29b2f24f1b5_0_4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Question of the video:</a:t>
            </a:r>
            <a:endParaRPr/>
          </a:p>
        </p:txBody>
      </p:sp>
      <p:sp>
        <p:nvSpPr>
          <p:cNvPr id="754" name="Google Shape;754;g29b2f24f1b5_0_406"/>
          <p:cNvSpPr txBox="1"/>
          <p:nvPr>
            <p:ph idx="1" type="body"/>
          </p:nvPr>
        </p:nvSpPr>
        <p:spPr>
          <a:xfrm>
            <a:off x="1325880" y="2099621"/>
            <a:ext cx="9890700" cy="407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Recall the voltage of AA batteries was 1.43V. How is that related to the Gibbs free energy and the equilibrium constant? </a:t>
            </a:r>
            <a:endParaRPr/>
          </a:p>
          <a:p>
            <a:pPr indent="0" lvl="0" marL="0" rtl="0" algn="l">
              <a:lnSpc>
                <a:spcPct val="90000"/>
              </a:lnSpc>
              <a:spcBef>
                <a:spcPts val="1000"/>
              </a:spcBef>
              <a:spcAft>
                <a:spcPts val="0"/>
              </a:spcAft>
              <a:buClr>
                <a:schemeClr val="dk1"/>
              </a:buClr>
              <a:buSzPts val="2400"/>
              <a:buNone/>
            </a:pPr>
            <a:r>
              <a:rPr lang="en-US"/>
              <a:t>Zn(s) + 2MnO</a:t>
            </a:r>
            <a:r>
              <a:rPr baseline="-25000" lang="en-US"/>
              <a:t>2</a:t>
            </a:r>
            <a:r>
              <a:rPr lang="en-US"/>
              <a:t>(s) ⇌ ZnO(s) + Mn</a:t>
            </a:r>
            <a:r>
              <a:rPr baseline="-25000" lang="en-US"/>
              <a:t>2</a:t>
            </a:r>
            <a:r>
              <a:rPr lang="en-US"/>
              <a:t>O</a:t>
            </a:r>
            <a:r>
              <a:rPr baseline="-25000" lang="en-US"/>
              <a:t>3</a:t>
            </a:r>
            <a:r>
              <a:rPr lang="en-US"/>
              <a:t>(s)</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∆G° = -nFE  =-2(96500)(1.43) = -276000J/mol </a:t>
            </a:r>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(very favorable: have free energy to release)</a:t>
            </a:r>
            <a:endParaRPr/>
          </a:p>
          <a:p>
            <a:pPr indent="0" lvl="0" marL="0" rtl="0" algn="l">
              <a:lnSpc>
                <a:spcPct val="90000"/>
              </a:lnSpc>
              <a:spcBef>
                <a:spcPts val="1000"/>
              </a:spcBef>
              <a:spcAft>
                <a:spcPts val="0"/>
              </a:spcAft>
              <a:buClr>
                <a:schemeClr val="dk1"/>
              </a:buClr>
              <a:buSzPts val="2400"/>
              <a:buNone/>
            </a:pPr>
            <a:r>
              <a:t/>
            </a:r>
            <a:endParaRPr>
              <a:solidFill>
                <a:schemeClr val="accent1"/>
              </a:solidFill>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∆G°=-RTlnK = -276000 = -8.314(298)lnK</a:t>
            </a:r>
            <a:endParaRPr>
              <a:solidFill>
                <a:schemeClr val="accent1"/>
              </a:solidFill>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lnK = 11.14</a:t>
            </a:r>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K= 6.89x10</a:t>
            </a:r>
            <a:r>
              <a:rPr baseline="30000" lang="en-US">
                <a:solidFill>
                  <a:schemeClr val="accent1"/>
                </a:solidFill>
              </a:rPr>
              <a:t>4</a:t>
            </a:r>
            <a:r>
              <a:rPr lang="en-US">
                <a:solidFill>
                  <a:schemeClr val="accent1"/>
                </a:solidFill>
              </a:rPr>
              <a:t> 			(very favorable: product heavy)</a:t>
            </a:r>
            <a:endParaRPr>
              <a:solidFill>
                <a:schemeClr val="accent1"/>
              </a:solidFill>
            </a:endParaRPr>
          </a:p>
          <a:p>
            <a:pPr indent="0" lvl="0" marL="0" rtl="0" algn="l">
              <a:lnSpc>
                <a:spcPct val="90000"/>
              </a:lnSpc>
              <a:spcBef>
                <a:spcPts val="1000"/>
              </a:spcBef>
              <a:spcAft>
                <a:spcPts val="0"/>
              </a:spcAft>
              <a:buClr>
                <a:schemeClr val="dk1"/>
              </a:buClr>
              <a:buSzPts val="2400"/>
              <a:buNone/>
            </a:pPr>
            <a:r>
              <a:t/>
            </a:r>
            <a:endParaRPr>
              <a:solidFill>
                <a:schemeClr val="accent1"/>
              </a:solidFill>
            </a:endParaRPr>
          </a:p>
        </p:txBody>
      </p:sp>
      <p:pic>
        <p:nvPicPr>
          <p:cNvPr descr="1.5V AA Duracell Alkaline Battery Tests - RightBattery.com" id="755" name="Google Shape;755;g29b2f24f1b5_0_406"/>
          <p:cNvPicPr preferRelativeResize="0"/>
          <p:nvPr/>
        </p:nvPicPr>
        <p:blipFill rotWithShape="1">
          <a:blip r:embed="rId3">
            <a:alphaModFix/>
          </a:blip>
          <a:srcRect b="16813" l="6738" r="6876" t="5846"/>
          <a:stretch/>
        </p:blipFill>
        <p:spPr>
          <a:xfrm>
            <a:off x="8198732" y="179706"/>
            <a:ext cx="2910839" cy="19199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4"/>
          <p:cNvSpPr txBox="1"/>
          <p:nvPr>
            <p:ph type="title"/>
          </p:nvPr>
        </p:nvSpPr>
        <p:spPr>
          <a:xfrm>
            <a:off x="2136775" y="228600"/>
            <a:ext cx="8153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Entropy is dependant on:</a:t>
            </a:r>
            <a:endParaRPr/>
          </a:p>
        </p:txBody>
      </p:sp>
      <p:sp>
        <p:nvSpPr>
          <p:cNvPr id="131" name="Google Shape;131;p44"/>
          <p:cNvSpPr txBox="1"/>
          <p:nvPr>
            <p:ph idx="1" type="body"/>
          </p:nvPr>
        </p:nvSpPr>
        <p:spPr>
          <a:xfrm>
            <a:off x="348342" y="1513114"/>
            <a:ext cx="10967358" cy="2324100"/>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400"/>
              <a:buChar char="•"/>
            </a:pPr>
            <a:r>
              <a:rPr lang="en-US"/>
              <a:t>Temperature (phase changes)	</a:t>
            </a:r>
            <a:r>
              <a:rPr i="1" lang="en-US"/>
              <a:t> S</a:t>
            </a:r>
            <a:r>
              <a:rPr lang="en-US"/>
              <a:t>(</a:t>
            </a:r>
            <a:r>
              <a:rPr i="1" lang="en-US"/>
              <a:t>g</a:t>
            </a:r>
            <a:r>
              <a:rPr lang="en-US"/>
              <a:t>) &gt; </a:t>
            </a:r>
            <a:r>
              <a:rPr i="1" lang="en-US"/>
              <a:t>S</a:t>
            </a:r>
            <a:r>
              <a:rPr lang="en-US"/>
              <a:t>(</a:t>
            </a:r>
            <a:r>
              <a:rPr i="1" lang="en-US"/>
              <a:t>l</a:t>
            </a:r>
            <a:r>
              <a:rPr lang="en-US"/>
              <a:t>) &gt; </a:t>
            </a:r>
            <a:r>
              <a:rPr i="1" lang="en-US"/>
              <a:t>S</a:t>
            </a:r>
            <a:r>
              <a:rPr lang="en-US"/>
              <a:t>(</a:t>
            </a:r>
            <a:r>
              <a:rPr i="1" lang="en-US"/>
              <a:t>s</a:t>
            </a:r>
            <a:r>
              <a:rPr lang="en-US"/>
              <a:t>) 	</a:t>
            </a:r>
            <a:endParaRPr/>
          </a:p>
          <a:p>
            <a:pPr indent="-228600" lvl="1" marL="685800" rtl="0" algn="l">
              <a:lnSpc>
                <a:spcPct val="90000"/>
              </a:lnSpc>
              <a:spcBef>
                <a:spcPts val="500"/>
              </a:spcBef>
              <a:spcAft>
                <a:spcPts val="0"/>
              </a:spcAft>
              <a:buClr>
                <a:schemeClr val="dk1"/>
              </a:buClr>
              <a:buSzPts val="2400"/>
              <a:buChar char="•"/>
            </a:pPr>
            <a:r>
              <a:rPr lang="en-US"/>
              <a:t>The number of independently moving molecules</a:t>
            </a:r>
            <a:endParaRPr/>
          </a:p>
          <a:p>
            <a:pPr indent="-228600" lvl="1" marL="685800" rtl="0" algn="l">
              <a:lnSpc>
                <a:spcPct val="90000"/>
              </a:lnSpc>
              <a:spcBef>
                <a:spcPts val="500"/>
              </a:spcBef>
              <a:spcAft>
                <a:spcPts val="0"/>
              </a:spcAft>
              <a:buClr>
                <a:schemeClr val="dk1"/>
              </a:buClr>
              <a:buSzPts val="2400"/>
              <a:buFont typeface="Noto Sans Symbols"/>
              <a:buNone/>
            </a:pPr>
            <a:r>
              <a:rPr i="1" lang="en-US"/>
              <a:t> 			S</a:t>
            </a:r>
            <a:r>
              <a:rPr lang="en-US"/>
              <a:t>solute &lt; </a:t>
            </a:r>
            <a:r>
              <a:rPr i="1" lang="en-US"/>
              <a:t>S</a:t>
            </a:r>
            <a:r>
              <a:rPr lang="en-US"/>
              <a:t>solution</a:t>
            </a:r>
            <a:endParaRPr/>
          </a:p>
          <a:p>
            <a:pPr indent="-228600" lvl="1" marL="685800" rtl="0" algn="l">
              <a:lnSpc>
                <a:spcPct val="90000"/>
              </a:lnSpc>
              <a:spcBef>
                <a:spcPts val="500"/>
              </a:spcBef>
              <a:spcAft>
                <a:spcPts val="0"/>
              </a:spcAft>
              <a:buClr>
                <a:schemeClr val="dk1"/>
              </a:buClr>
              <a:buSzPts val="2400"/>
              <a:buChar char="•"/>
            </a:pPr>
            <a:r>
              <a:rPr lang="en-US"/>
              <a:t>The change in phase usually has a larger affect than the number of molecules.</a:t>
            </a:r>
            <a:endParaRPr/>
          </a:p>
          <a:p>
            <a:pPr indent="-228600" lvl="1" marL="685800" rtl="0" algn="l">
              <a:lnSpc>
                <a:spcPct val="90000"/>
              </a:lnSpc>
              <a:spcBef>
                <a:spcPts val="500"/>
              </a:spcBef>
              <a:spcAft>
                <a:spcPts val="0"/>
              </a:spcAft>
              <a:buClr>
                <a:schemeClr val="dk1"/>
              </a:buClr>
              <a:buSzPts val="2400"/>
              <a:buChar char="•"/>
            </a:pPr>
            <a:r>
              <a:rPr lang="en-US"/>
              <a:t>Polarity provides order to the particles because they align themselves like poles of magnets. Entropy decreases when polar molecules form.</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Image result for entropy" id="132" name="Google Shape;132;p44"/>
          <p:cNvPicPr preferRelativeResize="0"/>
          <p:nvPr/>
        </p:nvPicPr>
        <p:blipFill rotWithShape="1">
          <a:blip r:embed="rId3">
            <a:alphaModFix/>
          </a:blip>
          <a:srcRect b="0" l="0" r="0" t="0"/>
          <a:stretch/>
        </p:blipFill>
        <p:spPr>
          <a:xfrm>
            <a:off x="2931433" y="3837214"/>
            <a:ext cx="6286500" cy="256222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g29b2f24f1b5_0_4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solidFill>
                <a:srgbClr val="00B0F0"/>
              </a:solidFill>
            </a:endParaRPr>
          </a:p>
        </p:txBody>
      </p:sp>
      <p:sp>
        <p:nvSpPr>
          <p:cNvPr id="762" name="Google Shape;762;g29b2f24f1b5_0_412"/>
          <p:cNvSpPr txBox="1"/>
          <p:nvPr>
            <p:ph idx="1" type="body"/>
          </p:nvPr>
        </p:nvSpPr>
        <p:spPr>
          <a:xfrm>
            <a:off x="1701403" y="1379374"/>
            <a:ext cx="8789100" cy="4526100"/>
          </a:xfrm>
          <a:prstGeom prst="rect">
            <a:avLst/>
          </a:prstGeom>
          <a:noFill/>
          <a:ln>
            <a:noFill/>
          </a:ln>
        </p:spPr>
        <p:txBody>
          <a:bodyPr anchorCtr="0" anchor="t" bIns="45700" lIns="91425" spcFirstLastPara="1" rIns="91425" wrap="square" tIns="45700">
            <a:normAutofit/>
          </a:bodyPr>
          <a:lstStyle/>
          <a:p>
            <a:pPr indent="-342900" lvl="0" marL="388620" rtl="0" algn="l">
              <a:lnSpc>
                <a:spcPct val="90000"/>
              </a:lnSpc>
              <a:spcBef>
                <a:spcPts val="0"/>
              </a:spcBef>
              <a:spcAft>
                <a:spcPts val="0"/>
              </a:spcAft>
              <a:buClr>
                <a:schemeClr val="dk1"/>
              </a:buClr>
              <a:buSzPts val="2400"/>
              <a:buChar char="•"/>
            </a:pPr>
            <a:r>
              <a:rPr lang="en-US"/>
              <a:t>Calculate the Gibbs Free Energy of a cell using  </a:t>
            </a:r>
            <a:endParaRPr/>
          </a:p>
          <a:p>
            <a:pPr indent="-228600" lvl="0" marL="228600" rtl="0" algn="l">
              <a:lnSpc>
                <a:spcPct val="90000"/>
              </a:lnSpc>
              <a:spcBef>
                <a:spcPts val="1000"/>
              </a:spcBef>
              <a:spcAft>
                <a:spcPts val="0"/>
              </a:spcAft>
              <a:buClr>
                <a:schemeClr val="dk1"/>
              </a:buClr>
              <a:buSzPts val="2400"/>
              <a:buChar char="•"/>
            </a:pPr>
            <a:r>
              <a:rPr lang="en-US">
                <a:latin typeface="Noto Sans Symbols"/>
                <a:ea typeface="Noto Sans Symbols"/>
                <a:cs typeface="Noto Sans Symbols"/>
                <a:sym typeface="Noto Sans Symbols"/>
              </a:rPr>
              <a:t>		Δ</a:t>
            </a:r>
            <a:r>
              <a:rPr i="1" lang="en-US"/>
              <a:t>G</a:t>
            </a:r>
            <a:r>
              <a:rPr lang="en-US"/>
              <a:t> = −</a:t>
            </a:r>
            <a:r>
              <a:rPr i="1" lang="en-US"/>
              <a:t>nFE</a:t>
            </a:r>
            <a:endParaRPr/>
          </a:p>
          <a:p>
            <a:pPr indent="-342900" lvl="0" marL="388620" rtl="0" algn="l">
              <a:lnSpc>
                <a:spcPct val="100000"/>
              </a:lnSpc>
              <a:spcBef>
                <a:spcPts val="1000"/>
              </a:spcBef>
              <a:spcAft>
                <a:spcPts val="0"/>
              </a:spcAft>
              <a:buClr>
                <a:schemeClr val="dk1"/>
              </a:buClr>
              <a:buSzPts val="2400"/>
              <a:buChar char="•"/>
            </a:pPr>
            <a:r>
              <a:rPr lang="en-US"/>
              <a:t>Calculate the equilibrium constant of a reaction in a cell.</a:t>
            </a:r>
            <a:endParaRPr/>
          </a:p>
          <a:p>
            <a:pPr indent="-342900" lvl="0" marL="388620" rtl="0" algn="l">
              <a:lnSpc>
                <a:spcPct val="100000"/>
              </a:lnSpc>
              <a:spcBef>
                <a:spcPts val="1000"/>
              </a:spcBef>
              <a:spcAft>
                <a:spcPts val="0"/>
              </a:spcAft>
              <a:buClr>
                <a:schemeClr val="dk1"/>
              </a:buClr>
              <a:buSzPts val="2400"/>
              <a:buChar char="•"/>
            </a:pPr>
            <a:r>
              <a:rPr lang="en-US"/>
              <a:t>Predict is a cell is spontaneous using voltage, Gibbs Free Energy, and/or the equilibrium constant.</a:t>
            </a:r>
            <a:endParaRPr/>
          </a:p>
          <a:p>
            <a:pPr indent="-342900" lvl="0" marL="388620" rtl="0" algn="l">
              <a:lnSpc>
                <a:spcPct val="100000"/>
              </a:lnSpc>
              <a:spcBef>
                <a:spcPts val="1000"/>
              </a:spcBef>
              <a:spcAft>
                <a:spcPts val="0"/>
              </a:spcAft>
              <a:buClr>
                <a:schemeClr val="dk1"/>
              </a:buClr>
              <a:buSzPts val="2400"/>
              <a:buChar char="•"/>
            </a:pPr>
            <a:r>
              <a:rPr lang="en-US"/>
              <a:t>Identify concentration cells and explain how that may give a voltage using the Nernst Equation.</a:t>
            </a:r>
            <a:endParaRPr/>
          </a:p>
          <a:p>
            <a:pPr indent="0" lvl="1" marL="457200" rtl="0" algn="l">
              <a:lnSpc>
                <a:spcPct val="90000"/>
              </a:lnSpc>
              <a:spcBef>
                <a:spcPts val="500"/>
              </a:spcBef>
              <a:spcAft>
                <a:spcPts val="0"/>
              </a:spcAft>
              <a:buClr>
                <a:schemeClr val="dk1"/>
              </a:buClr>
              <a:buSzPts val="2400"/>
              <a:buNone/>
            </a:pPr>
            <a:r>
              <a:t/>
            </a:r>
            <a:endParaRPr/>
          </a:p>
        </p:txBody>
      </p:sp>
      <p:pic>
        <p:nvPicPr>
          <p:cNvPr descr="Image result for check for understanding" id="763" name="Google Shape;763;g29b2f24f1b5_0_412"/>
          <p:cNvPicPr preferRelativeResize="0"/>
          <p:nvPr/>
        </p:nvPicPr>
        <p:blipFill rotWithShape="1">
          <a:blip r:embed="rId3">
            <a:alphaModFix/>
          </a:blip>
          <a:srcRect b="2286" l="0" r="50607" t="0"/>
          <a:stretch/>
        </p:blipFill>
        <p:spPr>
          <a:xfrm>
            <a:off x="9292786" y="3853543"/>
            <a:ext cx="1810017" cy="188510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67" name="Shape 767"/>
        <p:cNvGrpSpPr/>
        <p:nvPr/>
      </p:nvGrpSpPr>
      <p:grpSpPr>
        <a:xfrm>
          <a:off x="0" y="0"/>
          <a:ext cx="0" cy="0"/>
          <a:chOff x="0" y="0"/>
          <a:chExt cx="0" cy="0"/>
        </a:xfrm>
      </p:grpSpPr>
      <p:sp>
        <p:nvSpPr>
          <p:cNvPr id="768" name="Google Shape;768;g29b2f24f1b5_0_41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Electrolysis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g29b2f24f1b5_0_4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775" name="Google Shape;775;g29b2f24f1b5_0_423"/>
          <p:cNvSpPr txBox="1"/>
          <p:nvPr>
            <p:ph idx="1" type="body"/>
          </p:nvPr>
        </p:nvSpPr>
        <p:spPr>
          <a:xfrm>
            <a:off x="1701403" y="1360715"/>
            <a:ext cx="8789100" cy="452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342900" lvl="1" marL="845820" rtl="0" algn="l">
              <a:lnSpc>
                <a:spcPct val="90000"/>
              </a:lnSpc>
              <a:spcBef>
                <a:spcPts val="500"/>
              </a:spcBef>
              <a:spcAft>
                <a:spcPts val="0"/>
              </a:spcAft>
              <a:buClr>
                <a:schemeClr val="dk1"/>
              </a:buClr>
              <a:buSzPts val="2400"/>
              <a:buChar char="•"/>
            </a:pPr>
            <a:r>
              <a:rPr lang="en-US"/>
              <a:t>Identify and balance redox reactions.</a:t>
            </a:r>
            <a:endParaRPr/>
          </a:p>
          <a:p>
            <a:pPr indent="-342900" lvl="1" marL="845820" rtl="0" algn="l">
              <a:lnSpc>
                <a:spcPct val="90000"/>
              </a:lnSpc>
              <a:spcBef>
                <a:spcPts val="500"/>
              </a:spcBef>
              <a:spcAft>
                <a:spcPts val="0"/>
              </a:spcAft>
              <a:buClr>
                <a:schemeClr val="dk1"/>
              </a:buClr>
              <a:buSzPts val="2400"/>
              <a:buChar char="•"/>
            </a:pPr>
            <a:r>
              <a:rPr lang="en-US"/>
              <a:t>Assign oxidation numbers for elements and compounds.</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342900" lvl="1" marL="845820" rtl="0" algn="l">
              <a:lnSpc>
                <a:spcPct val="90000"/>
              </a:lnSpc>
              <a:spcBef>
                <a:spcPts val="500"/>
              </a:spcBef>
              <a:spcAft>
                <a:spcPts val="0"/>
              </a:spcAft>
              <a:buClr>
                <a:schemeClr val="dk1"/>
              </a:buClr>
              <a:buSzPts val="2400"/>
              <a:buChar char="•"/>
            </a:pPr>
            <a:r>
              <a:rPr lang="en-US"/>
              <a:t>Identify and explain how electrolytic cells work. </a:t>
            </a:r>
            <a:endParaRPr/>
          </a:p>
          <a:p>
            <a:pPr indent="-342900" lvl="1" marL="845820" rtl="0" algn="l">
              <a:lnSpc>
                <a:spcPct val="90000"/>
              </a:lnSpc>
              <a:spcBef>
                <a:spcPts val="500"/>
              </a:spcBef>
              <a:spcAft>
                <a:spcPts val="0"/>
              </a:spcAft>
              <a:buClr>
                <a:schemeClr val="dk1"/>
              </a:buClr>
              <a:buSzPts val="2400"/>
              <a:buChar char="•"/>
            </a:pPr>
            <a:r>
              <a:rPr lang="en-US"/>
              <a:t>Compare and contrast voltaic and electrolytic cells.</a:t>
            </a:r>
            <a:endParaRPr/>
          </a:p>
          <a:p>
            <a:pPr indent="-342900" lvl="1" marL="845820" rtl="0" algn="l">
              <a:lnSpc>
                <a:spcPct val="90000"/>
              </a:lnSpc>
              <a:spcBef>
                <a:spcPts val="500"/>
              </a:spcBef>
              <a:spcAft>
                <a:spcPts val="0"/>
              </a:spcAft>
              <a:buClr>
                <a:schemeClr val="dk1"/>
              </a:buClr>
              <a:buSzPts val="2400"/>
              <a:buChar char="•"/>
            </a:pPr>
            <a:r>
              <a:rPr lang="en-US"/>
              <a:t>Calculate the amperage, voltage, length of time, or the amount of mass generated during electrolysis.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779" name="Shape 779"/>
        <p:cNvGrpSpPr/>
        <p:nvPr/>
      </p:nvGrpSpPr>
      <p:grpSpPr>
        <a:xfrm>
          <a:off x="0" y="0"/>
          <a:ext cx="0" cy="0"/>
          <a:chOff x="0" y="0"/>
          <a:chExt cx="0" cy="0"/>
        </a:xfrm>
      </p:grpSpPr>
      <p:sp>
        <p:nvSpPr>
          <p:cNvPr id="780" name="Google Shape;780;g29b2f24f1b5_0_4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781" name="Google Shape;781;g29b2f24f1b5_0_429"/>
          <p:cNvSpPr txBox="1"/>
          <p:nvPr>
            <p:ph idx="1" type="body"/>
          </p:nvPr>
        </p:nvSpPr>
        <p:spPr>
          <a:xfrm>
            <a:off x="838200" y="1551305"/>
            <a:ext cx="47853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lithium-ion battery in a digital camera is .93A. How many gams of Li</a:t>
            </a:r>
            <a:r>
              <a:rPr baseline="30000" lang="en-US"/>
              <a:t>+</a:t>
            </a:r>
            <a:r>
              <a:rPr lang="en-US"/>
              <a:t> ions ,must migrate from the anode to the cathode to produce this energy in one hour?</a:t>
            </a:r>
            <a:endParaRPr/>
          </a:p>
        </p:txBody>
      </p:sp>
      <p:pic>
        <p:nvPicPr>
          <p:cNvPr descr="Canon NB-13L Lithium-Ion Battery Pack for PowerShot G7 X Cameras 9839B001" id="782" name="Google Shape;782;g29b2f24f1b5_0_429"/>
          <p:cNvPicPr preferRelativeResize="0"/>
          <p:nvPr/>
        </p:nvPicPr>
        <p:blipFill rotWithShape="1">
          <a:blip r:embed="rId3">
            <a:alphaModFix/>
          </a:blip>
          <a:srcRect b="0" l="0" r="0" t="0"/>
          <a:stretch/>
        </p:blipFill>
        <p:spPr>
          <a:xfrm>
            <a:off x="9147175" y="0"/>
            <a:ext cx="3044825" cy="3044825"/>
          </a:xfrm>
          <a:prstGeom prst="rect">
            <a:avLst/>
          </a:prstGeom>
          <a:noFill/>
          <a:ln>
            <a:noFill/>
          </a:ln>
        </p:spPr>
      </p:pic>
      <p:pic>
        <p:nvPicPr>
          <p:cNvPr descr="Canon announces EOS C100 professional video camera: Digital Photography  Review" id="783" name="Google Shape;783;g29b2f24f1b5_0_429"/>
          <p:cNvPicPr preferRelativeResize="0"/>
          <p:nvPr/>
        </p:nvPicPr>
        <p:blipFill rotWithShape="1">
          <a:blip r:embed="rId4">
            <a:alphaModFix/>
          </a:blip>
          <a:srcRect b="0" l="0" r="0" t="0"/>
          <a:stretch/>
        </p:blipFill>
        <p:spPr>
          <a:xfrm>
            <a:off x="5002318" y="3044825"/>
            <a:ext cx="4144858" cy="3108643"/>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g29b2f24f1b5_0_436"/>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Electrolytic Cells</a:t>
            </a:r>
            <a:endParaRPr/>
          </a:p>
        </p:txBody>
      </p:sp>
      <p:pic>
        <p:nvPicPr>
          <p:cNvPr descr="\\WFData2\Teachers\kdrury\AP Chemistry\AP Unit 13 Electro\electro images\fig17_19.gif" id="789" name="Google Shape;789;g29b2f24f1b5_0_436"/>
          <p:cNvPicPr preferRelativeResize="0"/>
          <p:nvPr>
            <p:ph idx="1" type="body"/>
          </p:nvPr>
        </p:nvPicPr>
        <p:blipFill rotWithShape="1">
          <a:blip r:embed="rId3">
            <a:alphaModFix/>
          </a:blip>
          <a:srcRect b="0" l="0" r="0" t="0"/>
          <a:stretch/>
        </p:blipFill>
        <p:spPr>
          <a:xfrm>
            <a:off x="1524000" y="2971800"/>
            <a:ext cx="9144000" cy="3886200"/>
          </a:xfrm>
          <a:prstGeom prst="rect">
            <a:avLst/>
          </a:prstGeom>
          <a:noFill/>
          <a:ln>
            <a:noFill/>
          </a:ln>
        </p:spPr>
      </p:pic>
      <p:sp>
        <p:nvSpPr>
          <p:cNvPr id="790" name="Google Shape;790;g29b2f24f1b5_0_436"/>
          <p:cNvSpPr txBox="1"/>
          <p:nvPr/>
        </p:nvSpPr>
        <p:spPr>
          <a:xfrm>
            <a:off x="1828800" y="1295400"/>
            <a:ext cx="86106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If you want to make a non-spontaneous cell operate you can apply voltage to send electrons in the opposite direction.  AN OX RED CAT still applies, but electrons may travel from cathode to anode so their charges are reversed (cathode – and anode +). This may be used to revitalize a dead battery.</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g29b2f24f1b5_0_442"/>
          <p:cNvSpPr txBox="1"/>
          <p:nvPr>
            <p:ph type="title"/>
          </p:nvPr>
        </p:nvSpPr>
        <p:spPr>
          <a:xfrm>
            <a:off x="-566057" y="3810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Electrolytic Cells</a:t>
            </a:r>
            <a:endParaRPr/>
          </a:p>
        </p:txBody>
      </p:sp>
      <p:pic>
        <p:nvPicPr>
          <p:cNvPr descr="\\WFData2\Teachers\kdrury\AP Chemistry\AP Unit 13 Electro\electro images\fig17_24.gif" id="796" name="Google Shape;796;g29b2f24f1b5_0_442"/>
          <p:cNvPicPr preferRelativeResize="0"/>
          <p:nvPr>
            <p:ph idx="1" type="body"/>
          </p:nvPr>
        </p:nvPicPr>
        <p:blipFill rotWithShape="1">
          <a:blip r:embed="rId3">
            <a:alphaModFix/>
          </a:blip>
          <a:srcRect b="0" l="0" r="0" t="0"/>
          <a:stretch/>
        </p:blipFill>
        <p:spPr>
          <a:xfrm>
            <a:off x="1676401" y="1447800"/>
            <a:ext cx="3973800" cy="5327700"/>
          </a:xfrm>
          <a:prstGeom prst="rect">
            <a:avLst/>
          </a:prstGeom>
          <a:noFill/>
          <a:ln>
            <a:noFill/>
          </a:ln>
        </p:spPr>
      </p:pic>
      <p:sp>
        <p:nvSpPr>
          <p:cNvPr id="797" name="Google Shape;797;g29b2f24f1b5_0_442"/>
          <p:cNvSpPr txBox="1"/>
          <p:nvPr>
            <p:ph idx="2" type="body"/>
          </p:nvPr>
        </p:nvSpPr>
        <p:spPr>
          <a:xfrm>
            <a:off x="6959600" y="381000"/>
            <a:ext cx="4572000" cy="6013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None/>
            </a:pPr>
            <a:r>
              <a:rPr lang="en-US"/>
              <a:t>    Electrolytic cells can also be used to plate substances such as silverware. </a:t>
            </a:r>
            <a:endParaRPr/>
          </a:p>
          <a:p>
            <a:pPr indent="-2286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None/>
            </a:pPr>
            <a:r>
              <a:rPr lang="en-US"/>
              <a:t>   The power strip forces electrons to travel to the spoon. The spoon is negative and will attract Silver ions. The silver ions will reduce onto the spoon, plating it. </a:t>
            </a:r>
            <a:endParaRPr/>
          </a:p>
          <a:p>
            <a:pPr indent="-2286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None/>
            </a:pPr>
            <a:r>
              <a:rPr lang="en-US"/>
              <a:t>   </a:t>
            </a:r>
            <a:r>
              <a:rPr lang="en-US" u="sng"/>
              <a:t>Remember</a:t>
            </a:r>
            <a:r>
              <a:rPr lang="en-US"/>
              <a:t>: reduction takes place at the cathode, which is negative. In this case, electrons travel from anode to cathode. Cathodes increase in mass.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29b2f24f1b5_0_448"/>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Electrolysis of water</a:t>
            </a:r>
            <a:endParaRPr/>
          </a:p>
        </p:txBody>
      </p:sp>
      <p:pic>
        <p:nvPicPr>
          <p:cNvPr descr="chemistryelectrolysiscicx.jpg" id="803" name="Google Shape;803;g29b2f24f1b5_0_448"/>
          <p:cNvPicPr preferRelativeResize="0"/>
          <p:nvPr>
            <p:ph idx="1" type="body"/>
          </p:nvPr>
        </p:nvPicPr>
        <p:blipFill rotWithShape="1">
          <a:blip r:embed="rId3">
            <a:alphaModFix/>
          </a:blip>
          <a:srcRect b="0" l="0" r="0" t="0"/>
          <a:stretch/>
        </p:blipFill>
        <p:spPr>
          <a:xfrm>
            <a:off x="1524000" y="1314856"/>
            <a:ext cx="5010300" cy="5543100"/>
          </a:xfrm>
          <a:prstGeom prst="rect">
            <a:avLst/>
          </a:prstGeom>
          <a:noFill/>
          <a:ln>
            <a:noFill/>
          </a:ln>
        </p:spPr>
      </p:pic>
      <p:sp>
        <p:nvSpPr>
          <p:cNvPr id="804" name="Google Shape;804;g29b2f24f1b5_0_448"/>
          <p:cNvSpPr txBox="1"/>
          <p:nvPr>
            <p:ph idx="2" type="body"/>
          </p:nvPr>
        </p:nvSpPr>
        <p:spPr>
          <a:xfrm>
            <a:off x="7057571" y="1285827"/>
            <a:ext cx="4887600" cy="4635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Water and other solutions can be electrolyzed in order to break them into their pure elemental state. </a:t>
            </a:r>
            <a:endParaRPr/>
          </a:p>
          <a:p>
            <a:pPr indent="0" lvl="0" marL="0" rtl="0" algn="l">
              <a:lnSpc>
                <a:spcPct val="90000"/>
              </a:lnSpc>
              <a:spcBef>
                <a:spcPts val="1000"/>
              </a:spcBef>
              <a:spcAft>
                <a:spcPts val="0"/>
              </a:spcAft>
              <a:buClr>
                <a:schemeClr val="dk1"/>
              </a:buClr>
              <a:buSzPts val="2400"/>
              <a:buNone/>
            </a:pPr>
            <a:r>
              <a:rPr lang="en-US"/>
              <a:t>       2H</a:t>
            </a:r>
            <a:r>
              <a:rPr baseline="-25000" lang="en-US"/>
              <a:t>2</a:t>
            </a:r>
            <a:r>
              <a:rPr lang="en-US"/>
              <a:t>O 🡪 2H</a:t>
            </a:r>
            <a:r>
              <a:rPr baseline="-25000" lang="en-US"/>
              <a:t>2</a:t>
            </a:r>
            <a:r>
              <a:rPr lang="en-US"/>
              <a:t> + O</a:t>
            </a:r>
            <a:r>
              <a:rPr baseline="-25000" lang="en-US"/>
              <a:t>2</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Notice more oxygen is being formed.</a:t>
            </a:r>
            <a:endParaRPr/>
          </a:p>
          <a:p>
            <a:pPr indent="0" lvl="0" marL="0" rtl="0" algn="l">
              <a:lnSpc>
                <a:spcPct val="90000"/>
              </a:lnSpc>
              <a:spcBef>
                <a:spcPts val="1000"/>
              </a:spcBef>
              <a:spcAft>
                <a:spcPts val="0"/>
              </a:spcAft>
              <a:buClr>
                <a:schemeClr val="dk1"/>
              </a:buClr>
              <a:buSzPts val="2400"/>
              <a:buNone/>
            </a:pPr>
            <a:br>
              <a:rPr lang="en-US"/>
            </a:br>
            <a:r>
              <a:rPr lang="en-US"/>
              <a:t>H</a:t>
            </a:r>
            <a:r>
              <a:rPr baseline="30000" lang="en-US"/>
              <a:t>+</a:t>
            </a:r>
            <a:r>
              <a:rPr lang="en-US"/>
              <a:t> is reduced to H</a:t>
            </a:r>
            <a:r>
              <a:rPr baseline="-25000" lang="en-US"/>
              <a:t>2</a:t>
            </a:r>
            <a:r>
              <a:rPr lang="en-US"/>
              <a:t> at the cathode</a:t>
            </a:r>
            <a:endParaRPr/>
          </a:p>
          <a:p>
            <a:pPr indent="0" lvl="0" marL="0" rtl="0" algn="l">
              <a:lnSpc>
                <a:spcPct val="90000"/>
              </a:lnSpc>
              <a:spcBef>
                <a:spcPts val="1000"/>
              </a:spcBef>
              <a:spcAft>
                <a:spcPts val="0"/>
              </a:spcAft>
              <a:buClr>
                <a:schemeClr val="dk1"/>
              </a:buClr>
              <a:buSzPts val="2400"/>
              <a:buNone/>
            </a:pPr>
            <a:br>
              <a:rPr lang="en-US"/>
            </a:br>
            <a:r>
              <a:rPr lang="en-US"/>
              <a:t>O</a:t>
            </a:r>
            <a:r>
              <a:rPr baseline="30000" lang="en-US"/>
              <a:t>-2</a:t>
            </a:r>
            <a:r>
              <a:rPr lang="en-US"/>
              <a:t> is oxidized to O</a:t>
            </a:r>
            <a:r>
              <a:rPr baseline="-25000" lang="en-US"/>
              <a:t>2</a:t>
            </a:r>
            <a:r>
              <a:rPr lang="en-US"/>
              <a:t>at the anode. </a:t>
            </a:r>
            <a:endParaRPr/>
          </a:p>
          <a:p>
            <a:pPr indent="-76200" lvl="0" marL="22860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g29b2f24f1b5_0_454"/>
          <p:cNvSpPr txBox="1"/>
          <p:nvPr>
            <p:ph type="title"/>
          </p:nvPr>
        </p:nvSpPr>
        <p:spPr>
          <a:xfrm>
            <a:off x="0" y="0"/>
            <a:ext cx="5181600" cy="106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Electrolysis of Salts</a:t>
            </a:r>
            <a:endParaRPr/>
          </a:p>
        </p:txBody>
      </p:sp>
      <p:pic>
        <p:nvPicPr>
          <p:cNvPr id="810" name="Google Shape;810;g29b2f24f1b5_0_454"/>
          <p:cNvPicPr preferRelativeResize="0"/>
          <p:nvPr>
            <p:ph idx="1" type="body"/>
          </p:nvPr>
        </p:nvPicPr>
        <p:blipFill rotWithShape="1">
          <a:blip r:embed="rId3">
            <a:alphaModFix/>
          </a:blip>
          <a:srcRect b="0" l="0" r="0" t="0"/>
          <a:stretch/>
        </p:blipFill>
        <p:spPr>
          <a:xfrm>
            <a:off x="863600" y="932543"/>
            <a:ext cx="4038600" cy="4648200"/>
          </a:xfrm>
          <a:prstGeom prst="rect">
            <a:avLst/>
          </a:prstGeom>
          <a:noFill/>
          <a:ln>
            <a:noFill/>
          </a:ln>
        </p:spPr>
      </p:pic>
      <p:sp>
        <p:nvSpPr>
          <p:cNvPr id="811" name="Google Shape;811;g29b2f24f1b5_0_454"/>
          <p:cNvSpPr txBox="1"/>
          <p:nvPr>
            <p:ph idx="2" type="body"/>
          </p:nvPr>
        </p:nvSpPr>
        <p:spPr>
          <a:xfrm>
            <a:off x="5765801" y="333830"/>
            <a:ext cx="5932800" cy="6371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 brine solution, NaCl</a:t>
            </a:r>
            <a:r>
              <a:rPr baseline="-25000" lang="en-US"/>
              <a:t>(aq)</a:t>
            </a:r>
            <a:r>
              <a:rPr lang="en-US"/>
              <a:t>,  is zapped with electricity to separate. However, the diagram shows H</a:t>
            </a:r>
            <a:r>
              <a:rPr baseline="-25000" lang="en-US"/>
              <a:t>2</a:t>
            </a:r>
            <a:r>
              <a:rPr lang="en-US"/>
              <a:t> and Cl</a:t>
            </a:r>
            <a:r>
              <a:rPr baseline="-25000" lang="en-US"/>
              <a:t>2</a:t>
            </a:r>
            <a:r>
              <a:rPr lang="en-US"/>
              <a:t> gases evolve, Not sodium metal. The Na</a:t>
            </a:r>
            <a:r>
              <a:rPr baseline="30000" lang="en-US"/>
              <a:t>+</a:t>
            </a:r>
            <a:r>
              <a:rPr lang="en-US"/>
              <a:t> ions stay in solution. Why?</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Using your reduction tables, Water is better at reducing than sodium so the water in the solution reduces instead of sodium.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2H</a:t>
            </a:r>
            <a:r>
              <a:rPr baseline="-25000" lang="en-US"/>
              <a:t>2</a:t>
            </a:r>
            <a:r>
              <a:rPr lang="en-US"/>
              <a:t>O + 2e</a:t>
            </a:r>
            <a:r>
              <a:rPr baseline="30000" lang="en-US"/>
              <a:t>-</a:t>
            </a:r>
            <a:r>
              <a:rPr lang="en-US"/>
              <a:t> 🡪 H</a:t>
            </a:r>
            <a:r>
              <a:rPr baseline="-25000" lang="en-US"/>
              <a:t>2</a:t>
            </a:r>
            <a:r>
              <a:rPr lang="en-US"/>
              <a:t> + 2OH</a:t>
            </a:r>
            <a:r>
              <a:rPr baseline="30000" lang="en-US"/>
              <a:t>-  </a:t>
            </a:r>
            <a:r>
              <a:rPr lang="en-US">
                <a:solidFill>
                  <a:srgbClr val="FF0000"/>
                </a:solidFill>
              </a:rPr>
              <a:t>-.83V</a:t>
            </a:r>
            <a:endParaRPr baseline="30000">
              <a:solidFill>
                <a:srgbClr val="FF0000"/>
              </a:solidFill>
            </a:endParaRPr>
          </a:p>
          <a:p>
            <a:pPr indent="0" lvl="0" marL="0" rtl="0" algn="l">
              <a:lnSpc>
                <a:spcPct val="90000"/>
              </a:lnSpc>
              <a:spcBef>
                <a:spcPts val="1000"/>
              </a:spcBef>
              <a:spcAft>
                <a:spcPts val="0"/>
              </a:spcAft>
              <a:buClr>
                <a:schemeClr val="dk1"/>
              </a:buClr>
              <a:buSzPts val="2400"/>
              <a:buNone/>
            </a:pPr>
            <a:r>
              <a:rPr lang="en-US"/>
              <a:t>Na</a:t>
            </a:r>
            <a:r>
              <a:rPr baseline="30000" lang="en-US"/>
              <a:t>+</a:t>
            </a:r>
            <a:r>
              <a:rPr lang="en-US"/>
              <a:t> + e</a:t>
            </a:r>
            <a:r>
              <a:rPr baseline="30000" lang="en-US"/>
              <a:t>-</a:t>
            </a:r>
            <a:r>
              <a:rPr lang="en-US"/>
              <a:t> 🡪 Na	        -2.71V</a:t>
            </a:r>
            <a:endParaRPr/>
          </a:p>
          <a:p>
            <a:pPr indent="-76200" lvl="0" marL="22860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g29b2f24f1b5_0_460"/>
          <p:cNvSpPr txBox="1"/>
          <p:nvPr>
            <p:ph type="title"/>
          </p:nvPr>
        </p:nvSpPr>
        <p:spPr>
          <a:xfrm>
            <a:off x="0" y="0"/>
            <a:ext cx="4942500" cy="106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Electrolysis of Salts</a:t>
            </a:r>
            <a:endParaRPr/>
          </a:p>
        </p:txBody>
      </p:sp>
      <p:pic>
        <p:nvPicPr>
          <p:cNvPr id="817" name="Google Shape;817;g29b2f24f1b5_0_460"/>
          <p:cNvPicPr preferRelativeResize="0"/>
          <p:nvPr>
            <p:ph idx="1" type="body"/>
          </p:nvPr>
        </p:nvPicPr>
        <p:blipFill rotWithShape="1">
          <a:blip r:embed="rId3">
            <a:alphaModFix/>
          </a:blip>
          <a:srcRect b="0" l="0" r="0" t="0"/>
          <a:stretch/>
        </p:blipFill>
        <p:spPr>
          <a:xfrm>
            <a:off x="903844" y="801914"/>
            <a:ext cx="4038600" cy="4648200"/>
          </a:xfrm>
          <a:prstGeom prst="rect">
            <a:avLst/>
          </a:prstGeom>
          <a:noFill/>
          <a:ln>
            <a:noFill/>
          </a:ln>
        </p:spPr>
      </p:pic>
      <p:sp>
        <p:nvSpPr>
          <p:cNvPr id="818" name="Google Shape;818;g29b2f24f1b5_0_460"/>
          <p:cNvSpPr txBox="1"/>
          <p:nvPr>
            <p:ph idx="2" type="body"/>
          </p:nvPr>
        </p:nvSpPr>
        <p:spPr>
          <a:xfrm>
            <a:off x="6095999" y="275772"/>
            <a:ext cx="5442900" cy="6201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Chlorine is worse at oxidizing than H</a:t>
            </a:r>
            <a:r>
              <a:rPr baseline="-25000" lang="en-US"/>
              <a:t>2</a:t>
            </a:r>
            <a:r>
              <a:rPr lang="en-US"/>
              <a:t>O, however, the solution is basic so the H</a:t>
            </a:r>
            <a:r>
              <a:rPr baseline="-25000" lang="en-US"/>
              <a:t>2</a:t>
            </a:r>
            <a:r>
              <a:rPr lang="en-US"/>
              <a:t>O reaction will not work as well.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Cl</a:t>
            </a:r>
            <a:r>
              <a:rPr baseline="-25000" lang="en-US"/>
              <a:t>2</a:t>
            </a:r>
            <a:r>
              <a:rPr lang="en-US"/>
              <a:t> + 2e</a:t>
            </a:r>
            <a:r>
              <a:rPr baseline="30000" lang="en-US"/>
              <a:t>-</a:t>
            </a:r>
            <a:r>
              <a:rPr lang="en-US"/>
              <a:t> 🡪 2Cl</a:t>
            </a:r>
            <a:r>
              <a:rPr baseline="30000" lang="en-US"/>
              <a:t>-</a:t>
            </a:r>
            <a:r>
              <a:rPr lang="en-US"/>
              <a:t>                  </a:t>
            </a:r>
            <a:r>
              <a:rPr lang="en-US">
                <a:solidFill>
                  <a:srgbClr val="FF0000"/>
                </a:solidFill>
              </a:rPr>
              <a:t>1.36V</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O</a:t>
            </a:r>
            <a:r>
              <a:rPr baseline="-25000" lang="en-US"/>
              <a:t>2</a:t>
            </a:r>
            <a:r>
              <a:rPr lang="en-US"/>
              <a:t> + </a:t>
            </a:r>
            <a:r>
              <a:rPr lang="en-US">
                <a:solidFill>
                  <a:srgbClr val="FF0000"/>
                </a:solidFill>
              </a:rPr>
              <a:t>4H</a:t>
            </a:r>
            <a:r>
              <a:rPr baseline="30000" lang="en-US">
                <a:solidFill>
                  <a:srgbClr val="FF0000"/>
                </a:solidFill>
              </a:rPr>
              <a:t>+</a:t>
            </a:r>
            <a:r>
              <a:rPr lang="en-US">
                <a:solidFill>
                  <a:srgbClr val="FF0000"/>
                </a:solidFill>
              </a:rPr>
              <a:t> </a:t>
            </a:r>
            <a:r>
              <a:rPr lang="en-US"/>
              <a:t>+ 4e</a:t>
            </a:r>
            <a:r>
              <a:rPr baseline="30000" lang="en-US"/>
              <a:t>-</a:t>
            </a:r>
            <a:r>
              <a:rPr lang="en-US"/>
              <a:t> 🡪 2H</a:t>
            </a:r>
            <a:r>
              <a:rPr baseline="-25000" lang="en-US"/>
              <a:t>2</a:t>
            </a:r>
            <a:r>
              <a:rPr lang="en-US"/>
              <a:t>O    1.23V</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So, just because electricity is used to separate a salt, it doesn’t mean the salt will separate. The water may get in the way! ☹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g29b2f24f1b5_0_466"/>
          <p:cNvSpPr txBox="1"/>
          <p:nvPr>
            <p:ph type="title"/>
          </p:nvPr>
        </p:nvSpPr>
        <p:spPr>
          <a:xfrm>
            <a:off x="0" y="80087"/>
            <a:ext cx="3033600" cy="106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Impurities</a:t>
            </a:r>
            <a:endParaRPr/>
          </a:p>
        </p:txBody>
      </p:sp>
      <p:pic>
        <p:nvPicPr>
          <p:cNvPr id="824" name="Google Shape;824;g29b2f24f1b5_0_466"/>
          <p:cNvPicPr preferRelativeResize="0"/>
          <p:nvPr>
            <p:ph idx="1" type="body"/>
          </p:nvPr>
        </p:nvPicPr>
        <p:blipFill rotWithShape="1">
          <a:blip r:embed="rId3">
            <a:alphaModFix/>
          </a:blip>
          <a:srcRect b="0" l="0" r="0" t="0"/>
          <a:stretch/>
        </p:blipFill>
        <p:spPr>
          <a:xfrm>
            <a:off x="3390900" y="210974"/>
            <a:ext cx="5334000" cy="3258000"/>
          </a:xfrm>
          <a:prstGeom prst="rect">
            <a:avLst/>
          </a:prstGeom>
          <a:noFill/>
          <a:ln>
            <a:noFill/>
          </a:ln>
        </p:spPr>
      </p:pic>
      <p:sp>
        <p:nvSpPr>
          <p:cNvPr id="825" name="Google Shape;825;g29b2f24f1b5_0_466"/>
          <p:cNvSpPr txBox="1"/>
          <p:nvPr>
            <p:ph idx="2" type="body"/>
          </p:nvPr>
        </p:nvSpPr>
        <p:spPr>
          <a:xfrm>
            <a:off x="1905000" y="3309257"/>
            <a:ext cx="8305800" cy="3466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If a mixture of metals need to be purified, the mixture can be connected to the anode where oxidation occurs.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The element better at reduction will be forces to oxidize by the battery. Then it will reduce onto the pure metal cathode. Thus, a separation of the two metals will occur.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5"/>
          <p:cNvSpPr txBox="1"/>
          <p:nvPr>
            <p:ph type="title"/>
          </p:nvPr>
        </p:nvSpPr>
        <p:spPr>
          <a:xfrm>
            <a:off x="914400" y="228600"/>
            <a:ext cx="10363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Third Law of Thermodynamics</a:t>
            </a:r>
            <a:endParaRPr/>
          </a:p>
        </p:txBody>
      </p:sp>
      <p:pic>
        <p:nvPicPr>
          <p:cNvPr descr="19_13" id="138" name="Google Shape;138;p45"/>
          <p:cNvPicPr preferRelativeResize="0"/>
          <p:nvPr>
            <p:ph idx="1" type="body"/>
          </p:nvPr>
        </p:nvPicPr>
        <p:blipFill rotWithShape="1">
          <a:blip r:embed="rId3">
            <a:alphaModFix/>
          </a:blip>
          <a:srcRect b="0" l="0" r="0" t="0"/>
          <a:stretch/>
        </p:blipFill>
        <p:spPr>
          <a:xfrm>
            <a:off x="2710543" y="2128156"/>
            <a:ext cx="6841672" cy="3466447"/>
          </a:xfrm>
          <a:prstGeom prst="rect">
            <a:avLst/>
          </a:prstGeom>
          <a:noFill/>
          <a:ln>
            <a:noFill/>
          </a:ln>
        </p:spPr>
      </p:pic>
      <p:sp>
        <p:nvSpPr>
          <p:cNvPr id="139" name="Google Shape;139;p45"/>
          <p:cNvSpPr txBox="1"/>
          <p:nvPr>
            <p:ph idx="2" type="body"/>
          </p:nvPr>
        </p:nvSpPr>
        <p:spPr>
          <a:xfrm>
            <a:off x="1292678" y="1371600"/>
            <a:ext cx="9606643" cy="4876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sz="2800"/>
              <a:t>The entropy of a pure crystalline substance at absolute zero is 0.</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g29b2f24f1b5_0_472"/>
          <p:cNvSpPr txBox="1"/>
          <p:nvPr>
            <p:ph type="title"/>
          </p:nvPr>
        </p:nvSpPr>
        <p:spPr>
          <a:xfrm>
            <a:off x="1524000" y="0"/>
            <a:ext cx="8382000" cy="1069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Comparison</a:t>
            </a:r>
            <a:endParaRPr/>
          </a:p>
        </p:txBody>
      </p:sp>
      <p:sp>
        <p:nvSpPr>
          <p:cNvPr id="831" name="Google Shape;831;g29b2f24f1b5_0_472"/>
          <p:cNvSpPr txBox="1"/>
          <p:nvPr>
            <p:ph idx="1" type="body"/>
          </p:nvPr>
        </p:nvSpPr>
        <p:spPr>
          <a:xfrm>
            <a:off x="1905000" y="801624"/>
            <a:ext cx="4041600" cy="762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3200"/>
              <a:buNone/>
            </a:pPr>
            <a:r>
              <a:rPr lang="en-US">
                <a:solidFill>
                  <a:schemeClr val="accent1"/>
                </a:solidFill>
              </a:rPr>
              <a:t>Voltaic	</a:t>
            </a:r>
            <a:endParaRPr>
              <a:solidFill>
                <a:schemeClr val="accent1"/>
              </a:solidFill>
            </a:endParaRPr>
          </a:p>
        </p:txBody>
      </p:sp>
      <p:sp>
        <p:nvSpPr>
          <p:cNvPr id="832" name="Google Shape;832;g29b2f24f1b5_0_472"/>
          <p:cNvSpPr txBox="1"/>
          <p:nvPr>
            <p:ph idx="3" type="body"/>
          </p:nvPr>
        </p:nvSpPr>
        <p:spPr>
          <a:xfrm>
            <a:off x="6242305" y="801624"/>
            <a:ext cx="4041900" cy="762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3200"/>
              <a:buNone/>
            </a:pPr>
            <a:r>
              <a:rPr lang="en-US">
                <a:solidFill>
                  <a:schemeClr val="accent1"/>
                </a:solidFill>
              </a:rPr>
              <a:t>Electrolytic</a:t>
            </a:r>
            <a:endParaRPr/>
          </a:p>
        </p:txBody>
      </p:sp>
      <p:sp>
        <p:nvSpPr>
          <p:cNvPr id="833" name="Google Shape;833;g29b2f24f1b5_0_472"/>
          <p:cNvSpPr txBox="1"/>
          <p:nvPr>
            <p:ph idx="2" type="body"/>
          </p:nvPr>
        </p:nvSpPr>
        <p:spPr>
          <a:xfrm>
            <a:off x="1905000" y="1654339"/>
            <a:ext cx="4041600" cy="4384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An Ox, Red Cat</a:t>
            </a:r>
            <a:endParaRPr/>
          </a:p>
          <a:p>
            <a:pPr indent="-228600" lvl="0" marL="228600" rtl="0" algn="l">
              <a:lnSpc>
                <a:spcPct val="90000"/>
              </a:lnSpc>
              <a:spcBef>
                <a:spcPts val="1000"/>
              </a:spcBef>
              <a:spcAft>
                <a:spcPts val="0"/>
              </a:spcAft>
              <a:buClr>
                <a:schemeClr val="dk1"/>
              </a:buClr>
              <a:buSzPts val="2400"/>
              <a:buChar char="•"/>
            </a:pPr>
            <a:r>
              <a:rPr lang="en-US"/>
              <a:t>Electrons flow A🡪 C</a:t>
            </a:r>
            <a:endParaRPr/>
          </a:p>
          <a:p>
            <a:pPr indent="-228600" lvl="0" marL="228600" rtl="0" algn="l">
              <a:lnSpc>
                <a:spcPct val="90000"/>
              </a:lnSpc>
              <a:spcBef>
                <a:spcPts val="1000"/>
              </a:spcBef>
              <a:spcAft>
                <a:spcPts val="0"/>
              </a:spcAft>
              <a:buClr>
                <a:schemeClr val="dk1"/>
              </a:buClr>
              <a:buSzPts val="2400"/>
              <a:buChar char="•"/>
            </a:pPr>
            <a:r>
              <a:rPr lang="en-US"/>
              <a:t>Spontaneous</a:t>
            </a:r>
            <a:endParaRPr/>
          </a:p>
          <a:p>
            <a:pPr indent="-228600" lvl="0" marL="228600" rtl="0" algn="l">
              <a:lnSpc>
                <a:spcPct val="90000"/>
              </a:lnSpc>
              <a:spcBef>
                <a:spcPts val="1000"/>
              </a:spcBef>
              <a:spcAft>
                <a:spcPts val="0"/>
              </a:spcAft>
              <a:buClr>
                <a:schemeClr val="dk1"/>
              </a:buClr>
              <a:buSzPts val="2400"/>
              <a:buChar char="•"/>
            </a:pPr>
            <a:r>
              <a:rPr lang="en-US"/>
              <a:t>Makes electric</a:t>
            </a:r>
            <a:endParaRPr/>
          </a:p>
          <a:p>
            <a:pPr indent="-228600" lvl="0" marL="228600" rtl="0" algn="l">
              <a:lnSpc>
                <a:spcPct val="90000"/>
              </a:lnSpc>
              <a:spcBef>
                <a:spcPts val="1000"/>
              </a:spcBef>
              <a:spcAft>
                <a:spcPts val="0"/>
              </a:spcAft>
              <a:buClr>
                <a:schemeClr val="dk1"/>
              </a:buClr>
              <a:buSzPts val="2400"/>
              <a:buChar char="•"/>
            </a:pPr>
            <a:r>
              <a:rPr lang="en-US"/>
              <a:t>Salt bridge</a:t>
            </a:r>
            <a:endParaRPr/>
          </a:p>
          <a:p>
            <a:pPr indent="-228600" lvl="0" marL="228600" rtl="0" algn="l">
              <a:lnSpc>
                <a:spcPct val="90000"/>
              </a:lnSpc>
              <a:spcBef>
                <a:spcPts val="1000"/>
              </a:spcBef>
              <a:spcAft>
                <a:spcPts val="0"/>
              </a:spcAft>
              <a:buClr>
                <a:schemeClr val="dk1"/>
              </a:buClr>
              <a:buSzPts val="2400"/>
              <a:buChar char="•"/>
            </a:pPr>
            <a:r>
              <a:rPr lang="en-US"/>
              <a:t>Anode -, cathode +</a:t>
            </a:r>
            <a:endParaRPr/>
          </a:p>
          <a:p>
            <a:pPr indent="-228600" lvl="0" marL="228600" rtl="0" algn="l">
              <a:lnSpc>
                <a:spcPct val="90000"/>
              </a:lnSpc>
              <a:spcBef>
                <a:spcPts val="1000"/>
              </a:spcBef>
              <a:spcAft>
                <a:spcPts val="0"/>
              </a:spcAft>
              <a:buClr>
                <a:schemeClr val="dk1"/>
              </a:buClr>
              <a:buSzPts val="2400"/>
              <a:buChar char="•"/>
            </a:pPr>
            <a:r>
              <a:rPr lang="en-US"/>
              <a:t>Chemical energy spontaneously changes to electricity</a:t>
            </a:r>
            <a:endParaRPr/>
          </a:p>
        </p:txBody>
      </p:sp>
      <p:sp>
        <p:nvSpPr>
          <p:cNvPr id="834" name="Google Shape;834;g29b2f24f1b5_0_472"/>
          <p:cNvSpPr txBox="1"/>
          <p:nvPr>
            <p:ph idx="4" type="body"/>
          </p:nvPr>
        </p:nvSpPr>
        <p:spPr>
          <a:xfrm>
            <a:off x="7113162" y="1654338"/>
            <a:ext cx="4041900" cy="4384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An Ox, Red Cat</a:t>
            </a:r>
            <a:endParaRPr/>
          </a:p>
          <a:p>
            <a:pPr indent="-228600" lvl="0" marL="228600" rtl="0" algn="l">
              <a:lnSpc>
                <a:spcPct val="90000"/>
              </a:lnSpc>
              <a:spcBef>
                <a:spcPts val="1000"/>
              </a:spcBef>
              <a:spcAft>
                <a:spcPts val="0"/>
              </a:spcAft>
              <a:buClr>
                <a:schemeClr val="dk1"/>
              </a:buClr>
              <a:buSzPts val="2400"/>
              <a:buChar char="•"/>
            </a:pPr>
            <a:r>
              <a:rPr lang="en-US"/>
              <a:t>Electrons flow A🡪 C</a:t>
            </a:r>
            <a:endParaRPr/>
          </a:p>
          <a:p>
            <a:pPr indent="-228600" lvl="0" marL="228600" rtl="0" algn="l">
              <a:lnSpc>
                <a:spcPct val="90000"/>
              </a:lnSpc>
              <a:spcBef>
                <a:spcPts val="1000"/>
              </a:spcBef>
              <a:spcAft>
                <a:spcPts val="0"/>
              </a:spcAft>
              <a:buClr>
                <a:srgbClr val="FF0000"/>
              </a:buClr>
              <a:buSzPts val="2400"/>
              <a:buChar char="•"/>
            </a:pPr>
            <a:r>
              <a:rPr lang="en-US">
                <a:solidFill>
                  <a:srgbClr val="FF0000"/>
                </a:solidFill>
              </a:rPr>
              <a:t>Not Spontaneous</a:t>
            </a:r>
            <a:endParaRPr/>
          </a:p>
          <a:p>
            <a:pPr indent="-228600" lvl="0" marL="228600" rtl="0" algn="l">
              <a:lnSpc>
                <a:spcPct val="90000"/>
              </a:lnSpc>
              <a:spcBef>
                <a:spcPts val="1000"/>
              </a:spcBef>
              <a:spcAft>
                <a:spcPts val="0"/>
              </a:spcAft>
              <a:buClr>
                <a:srgbClr val="FF0000"/>
              </a:buClr>
              <a:buSzPts val="2400"/>
              <a:buChar char="•"/>
            </a:pPr>
            <a:r>
              <a:rPr lang="en-US">
                <a:solidFill>
                  <a:srgbClr val="FF0000"/>
                </a:solidFill>
              </a:rPr>
              <a:t>Needs electric</a:t>
            </a:r>
            <a:endParaRPr/>
          </a:p>
          <a:p>
            <a:pPr indent="-228600" lvl="0" marL="228600" rtl="0" algn="l">
              <a:lnSpc>
                <a:spcPct val="90000"/>
              </a:lnSpc>
              <a:spcBef>
                <a:spcPts val="1000"/>
              </a:spcBef>
              <a:spcAft>
                <a:spcPts val="0"/>
              </a:spcAft>
              <a:buClr>
                <a:schemeClr val="dk1"/>
              </a:buClr>
              <a:buSzPts val="2400"/>
              <a:buChar char="•"/>
            </a:pPr>
            <a:r>
              <a:rPr lang="en-US"/>
              <a:t>No Salt bridge, same container</a:t>
            </a:r>
            <a:endParaRPr/>
          </a:p>
          <a:p>
            <a:pPr indent="-228600" lvl="0" marL="228600" rtl="0" algn="l">
              <a:lnSpc>
                <a:spcPct val="90000"/>
              </a:lnSpc>
              <a:spcBef>
                <a:spcPts val="1000"/>
              </a:spcBef>
              <a:spcAft>
                <a:spcPts val="0"/>
              </a:spcAft>
              <a:buClr>
                <a:srgbClr val="FF0000"/>
              </a:buClr>
              <a:buSzPts val="2400"/>
              <a:buChar char="•"/>
            </a:pPr>
            <a:r>
              <a:rPr lang="en-US">
                <a:solidFill>
                  <a:srgbClr val="FF0000"/>
                </a:solidFill>
              </a:rPr>
              <a:t>Anode +, cathode –</a:t>
            </a:r>
            <a:endParaRPr/>
          </a:p>
          <a:p>
            <a:pPr indent="-228600" lvl="0" marL="228600" rtl="0" algn="l">
              <a:lnSpc>
                <a:spcPct val="90000"/>
              </a:lnSpc>
              <a:spcBef>
                <a:spcPts val="1000"/>
              </a:spcBef>
              <a:spcAft>
                <a:spcPts val="0"/>
              </a:spcAft>
              <a:buClr>
                <a:srgbClr val="FF0000"/>
              </a:buClr>
              <a:buSzPts val="2400"/>
              <a:buChar char="•"/>
            </a:pPr>
            <a:r>
              <a:rPr lang="en-US">
                <a:solidFill>
                  <a:srgbClr val="FF0000"/>
                </a:solidFill>
              </a:rPr>
              <a:t>Electric energy changes to chemical energy</a:t>
            </a:r>
            <a:endParaRPr>
              <a:solidFill>
                <a:srgbClr val="FF0000"/>
              </a:solidFill>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g29b2f24f1b5_0_480"/>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Voltage Needed</a:t>
            </a:r>
            <a:endParaRPr/>
          </a:p>
        </p:txBody>
      </p:sp>
      <p:sp>
        <p:nvSpPr>
          <p:cNvPr id="840" name="Google Shape;840;g29b2f24f1b5_0_480"/>
          <p:cNvSpPr txBox="1"/>
          <p:nvPr>
            <p:ph idx="1" type="body"/>
          </p:nvPr>
        </p:nvSpPr>
        <p:spPr>
          <a:xfrm>
            <a:off x="529772" y="1625599"/>
            <a:ext cx="5740500" cy="489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To reverse a spontaneous reaction, it takes more voltage that that reaction normally creates.</a:t>
            </a:r>
            <a:endParaRPr/>
          </a:p>
          <a:p>
            <a:pPr indent="-76200" lvl="0" marL="22860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Similarly, to make a non-spontaneous reaction occur, you need a voltage higher that one calculated by subtracting the anode emf from the cathode emf.</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 result for high voltage" id="841" name="Google Shape;841;g29b2f24f1b5_0_480"/>
          <p:cNvPicPr preferRelativeResize="0"/>
          <p:nvPr/>
        </p:nvPicPr>
        <p:blipFill rotWithShape="1">
          <a:blip r:embed="rId3">
            <a:alphaModFix/>
          </a:blip>
          <a:srcRect b="0" l="0" r="0" t="0"/>
          <a:stretch/>
        </p:blipFill>
        <p:spPr>
          <a:xfrm>
            <a:off x="6658358" y="1625599"/>
            <a:ext cx="5103201" cy="3696837"/>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g29b2f24f1b5_0_486"/>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Current</a:t>
            </a:r>
            <a:endParaRPr/>
          </a:p>
        </p:txBody>
      </p:sp>
      <p:sp>
        <p:nvSpPr>
          <p:cNvPr id="847" name="Google Shape;847;g29b2f24f1b5_0_486"/>
          <p:cNvSpPr txBox="1"/>
          <p:nvPr>
            <p:ph idx="1" type="body"/>
          </p:nvPr>
        </p:nvSpPr>
        <p:spPr>
          <a:xfrm>
            <a:off x="878114" y="1524000"/>
            <a:ext cx="8229600" cy="5050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Any time electrons are flowing through a wire, a measureable current (I) is created measured in amps.		</a:t>
            </a:r>
            <a:endParaRPr/>
          </a:p>
          <a:p>
            <a:pPr indent="0" lvl="0" marL="0" rtl="0" algn="l">
              <a:lnSpc>
                <a:spcPct val="90000"/>
              </a:lnSpc>
              <a:spcBef>
                <a:spcPts val="1000"/>
              </a:spcBef>
              <a:spcAft>
                <a:spcPts val="0"/>
              </a:spcAft>
              <a:buClr>
                <a:srgbClr val="FF0000"/>
              </a:buClr>
              <a:buSzPts val="2400"/>
              <a:buNone/>
            </a:pPr>
            <a:r>
              <a:rPr lang="en-US">
                <a:solidFill>
                  <a:srgbClr val="FF0000"/>
                </a:solidFill>
              </a:rPr>
              <a:t>I=q/t		q = charge(coulombs-C)  	 t = time(s)</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One mole of electrons creates 96,500C or 1 Faraday(F). </a:t>
            </a:r>
            <a:endParaRPr/>
          </a:p>
          <a:p>
            <a:pPr indent="0" lvl="0" marL="0" rtl="0" algn="l">
              <a:lnSpc>
                <a:spcPct val="90000"/>
              </a:lnSpc>
              <a:spcBef>
                <a:spcPts val="1000"/>
              </a:spcBef>
              <a:spcAft>
                <a:spcPts val="0"/>
              </a:spcAft>
              <a:buClr>
                <a:schemeClr val="dk1"/>
              </a:buClr>
              <a:buSzPts val="2400"/>
              <a:buNone/>
            </a:pPr>
            <a:r>
              <a:rPr lang="en-US"/>
              <a:t>I just remember Coulombs = Amps * Time (s)</a:t>
            </a:r>
            <a:endParaRPr/>
          </a:p>
          <a:p>
            <a:pPr indent="-228600" lvl="0" marL="228600" rtl="0" algn="l">
              <a:lnSpc>
                <a:spcPct val="90000"/>
              </a:lnSpc>
              <a:spcBef>
                <a:spcPts val="1000"/>
              </a:spcBef>
              <a:spcAft>
                <a:spcPts val="0"/>
              </a:spcAft>
              <a:buClr>
                <a:schemeClr val="dk1"/>
              </a:buClr>
              <a:buSzPts val="2400"/>
              <a:buNone/>
            </a:pPr>
            <a:r>
              <a:rPr lang="en-US"/>
              <a:t>				-OR-</a:t>
            </a:r>
            <a:endParaRPr/>
          </a:p>
        </p:txBody>
      </p:sp>
      <p:sp>
        <p:nvSpPr>
          <p:cNvPr id="848" name="Google Shape;848;g29b2f24f1b5_0_486"/>
          <p:cNvSpPr txBox="1"/>
          <p:nvPr/>
        </p:nvSpPr>
        <p:spPr>
          <a:xfrm>
            <a:off x="3436257" y="4419601"/>
            <a:ext cx="1752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FF0000"/>
                </a:solidFill>
                <a:latin typeface="Calibri"/>
                <a:ea typeface="Calibri"/>
                <a:cs typeface="Calibri"/>
                <a:sym typeface="Calibri"/>
              </a:rPr>
              <a:t>C=ATs</a:t>
            </a:r>
            <a:endParaRPr/>
          </a:p>
        </p:txBody>
      </p:sp>
      <p:pic>
        <p:nvPicPr>
          <p:cNvPr id="849" name="Google Shape;849;g29b2f24f1b5_0_486"/>
          <p:cNvPicPr preferRelativeResize="0"/>
          <p:nvPr/>
        </p:nvPicPr>
        <p:blipFill rotWithShape="1">
          <a:blip r:embed="rId3">
            <a:alphaModFix/>
          </a:blip>
          <a:srcRect b="0" l="0" r="0" t="0"/>
          <a:stretch/>
        </p:blipFill>
        <p:spPr>
          <a:xfrm>
            <a:off x="8900587" y="119062"/>
            <a:ext cx="3038320" cy="2014538"/>
          </a:xfrm>
          <a:prstGeom prst="rect">
            <a:avLst/>
          </a:prstGeom>
          <a:noFill/>
          <a:ln>
            <a:noFill/>
          </a:ln>
        </p:spPr>
      </p:pic>
      <p:pic>
        <p:nvPicPr>
          <p:cNvPr id="850" name="Google Shape;850;g29b2f24f1b5_0_486"/>
          <p:cNvPicPr preferRelativeResize="0"/>
          <p:nvPr/>
        </p:nvPicPr>
        <p:blipFill rotWithShape="1">
          <a:blip r:embed="rId4">
            <a:alphaModFix/>
          </a:blip>
          <a:srcRect b="11963" l="26706" r="26710" t="9016"/>
          <a:stretch/>
        </p:blipFill>
        <p:spPr>
          <a:xfrm>
            <a:off x="9220409" y="2236796"/>
            <a:ext cx="2137020" cy="36249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g29b2f24f1b5_0_494"/>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endParaRPr/>
          </a:p>
        </p:txBody>
      </p:sp>
      <p:sp>
        <p:nvSpPr>
          <p:cNvPr id="856" name="Google Shape;856;g29b2f24f1b5_0_494"/>
          <p:cNvSpPr txBox="1"/>
          <p:nvPr>
            <p:ph idx="1" type="body"/>
          </p:nvPr>
        </p:nvSpPr>
        <p:spPr>
          <a:xfrm>
            <a:off x="1524000" y="1447800"/>
            <a:ext cx="9144000" cy="5410200"/>
          </a:xfrm>
          <a:prstGeom prst="rect">
            <a:avLst/>
          </a:prstGeom>
          <a:noFill/>
          <a:ln>
            <a:noFill/>
          </a:ln>
        </p:spPr>
        <p:txBody>
          <a:bodyPr anchorCtr="0" anchor="t" bIns="45700" lIns="91425" spcFirstLastPara="1" rIns="91425" wrap="square" tIns="45700">
            <a:normAutofit/>
          </a:bodyPr>
          <a:lstStyle/>
          <a:p>
            <a:pPr indent="-514350" lvl="0" marL="624078" rtl="0" algn="l">
              <a:lnSpc>
                <a:spcPct val="90000"/>
              </a:lnSpc>
              <a:spcBef>
                <a:spcPts val="0"/>
              </a:spcBef>
              <a:spcAft>
                <a:spcPts val="0"/>
              </a:spcAft>
              <a:buClr>
                <a:schemeClr val="dk1"/>
              </a:buClr>
              <a:buSzPts val="2400"/>
              <a:buAutoNum type="arabicPeriod"/>
            </a:pPr>
            <a:r>
              <a:rPr lang="en-US"/>
              <a:t>How many moles of electrons are transferred when a current of 12 amps is applied for 16 hours?</a:t>
            </a:r>
            <a:endParaRPr/>
          </a:p>
          <a:p>
            <a:pPr indent="-361950" lvl="0" marL="624078" rtl="0" algn="l">
              <a:lnSpc>
                <a:spcPct val="90000"/>
              </a:lnSpc>
              <a:spcBef>
                <a:spcPts val="1000"/>
              </a:spcBef>
              <a:spcAft>
                <a:spcPts val="0"/>
              </a:spcAft>
              <a:buClr>
                <a:schemeClr val="dk1"/>
              </a:buClr>
              <a:buSzPts val="2400"/>
              <a:buNone/>
            </a:pPr>
            <a:r>
              <a:t/>
            </a:r>
            <a:endParaRPr/>
          </a:p>
          <a:p>
            <a:pPr indent="-361950" lvl="0" marL="624078" rtl="0" algn="l">
              <a:lnSpc>
                <a:spcPct val="90000"/>
              </a:lnSpc>
              <a:spcBef>
                <a:spcPts val="1000"/>
              </a:spcBef>
              <a:spcAft>
                <a:spcPts val="0"/>
              </a:spcAft>
              <a:buClr>
                <a:schemeClr val="dk1"/>
              </a:buClr>
              <a:buSzPts val="2400"/>
              <a:buNone/>
            </a:pPr>
            <a:r>
              <a:t/>
            </a:r>
            <a:endParaRPr/>
          </a:p>
          <a:p>
            <a:pPr indent="-361950" lvl="0" marL="624078" rtl="0" algn="l">
              <a:lnSpc>
                <a:spcPct val="90000"/>
              </a:lnSpc>
              <a:spcBef>
                <a:spcPts val="1000"/>
              </a:spcBef>
              <a:spcAft>
                <a:spcPts val="0"/>
              </a:spcAft>
              <a:buClr>
                <a:schemeClr val="dk1"/>
              </a:buClr>
              <a:buSzPts val="2400"/>
              <a:buNone/>
            </a:pPr>
            <a:r>
              <a:t/>
            </a:r>
            <a:endParaRPr/>
          </a:p>
          <a:p>
            <a:pPr indent="-514350" lvl="0" marL="624078" rtl="0" algn="l">
              <a:lnSpc>
                <a:spcPct val="90000"/>
              </a:lnSpc>
              <a:spcBef>
                <a:spcPts val="1000"/>
              </a:spcBef>
              <a:spcAft>
                <a:spcPts val="0"/>
              </a:spcAft>
              <a:buClr>
                <a:schemeClr val="dk1"/>
              </a:buClr>
              <a:buSzPts val="2400"/>
              <a:buAutoNum type="arabicPeriod"/>
            </a:pPr>
            <a:r>
              <a:rPr lang="en-US"/>
              <a:t>How many grams of copper will be deposited by the passage of 3.0A for 2 hours?</a:t>
            </a:r>
            <a:endParaRPr/>
          </a:p>
          <a:p>
            <a:pPr indent="-361950" lvl="0" marL="624078" rtl="0" algn="l">
              <a:lnSpc>
                <a:spcPct val="90000"/>
              </a:lnSpc>
              <a:spcBef>
                <a:spcPts val="1000"/>
              </a:spcBef>
              <a:spcAft>
                <a:spcPts val="0"/>
              </a:spcAft>
              <a:buClr>
                <a:schemeClr val="dk1"/>
              </a:buClr>
              <a:buSzPts val="2400"/>
              <a:buNone/>
            </a:pPr>
            <a:r>
              <a:t/>
            </a:r>
            <a:endParaRPr/>
          </a:p>
        </p:txBody>
      </p:sp>
      <p:sp>
        <p:nvSpPr>
          <p:cNvPr id="857" name="Google Shape;857;g29b2f24f1b5_0_494"/>
          <p:cNvSpPr txBox="1"/>
          <p:nvPr/>
        </p:nvSpPr>
        <p:spPr>
          <a:xfrm>
            <a:off x="2362200" y="2281536"/>
            <a:ext cx="7772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	             (12)(16*60*60)=691200C</a:t>
            </a:r>
            <a:endParaRPr/>
          </a:p>
        </p:txBody>
      </p:sp>
      <p:sp>
        <p:nvSpPr>
          <p:cNvPr id="858" name="Google Shape;858;g29b2f24f1b5_0_494"/>
          <p:cNvSpPr txBox="1"/>
          <p:nvPr/>
        </p:nvSpPr>
        <p:spPr>
          <a:xfrm>
            <a:off x="3276600" y="2743202"/>
            <a:ext cx="6400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691200C/96500 = 7.2  moles of electrons </a:t>
            </a:r>
            <a:endParaRPr/>
          </a:p>
        </p:txBody>
      </p:sp>
      <p:sp>
        <p:nvSpPr>
          <p:cNvPr id="859" name="Google Shape;859;g29b2f24f1b5_0_494"/>
          <p:cNvSpPr txBox="1"/>
          <p:nvPr/>
        </p:nvSpPr>
        <p:spPr>
          <a:xfrm>
            <a:off x="2362200" y="4338935"/>
            <a:ext cx="8305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(3)(2*60*60) = 21600C/96500C = 0.224moles of electrons</a:t>
            </a:r>
            <a:endParaRPr/>
          </a:p>
        </p:txBody>
      </p:sp>
      <p:sp>
        <p:nvSpPr>
          <p:cNvPr id="860" name="Google Shape;860;g29b2f24f1b5_0_494"/>
          <p:cNvSpPr txBox="1"/>
          <p:nvPr/>
        </p:nvSpPr>
        <p:spPr>
          <a:xfrm>
            <a:off x="3124200" y="4800600"/>
            <a:ext cx="6553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Cu</a:t>
            </a:r>
            <a:r>
              <a:rPr baseline="30000" lang="en-US" sz="2400">
                <a:solidFill>
                  <a:srgbClr val="FF0000"/>
                </a:solidFill>
                <a:latin typeface="Calibri"/>
                <a:ea typeface="Calibri"/>
                <a:cs typeface="Calibri"/>
                <a:sym typeface="Calibri"/>
              </a:rPr>
              <a:t>+2</a:t>
            </a:r>
            <a:r>
              <a:rPr lang="en-US" sz="2400">
                <a:solidFill>
                  <a:srgbClr val="FF0000"/>
                </a:solidFill>
                <a:latin typeface="Calibri"/>
                <a:ea typeface="Calibri"/>
                <a:cs typeface="Calibri"/>
                <a:sym typeface="Calibri"/>
              </a:rPr>
              <a:t> + 2e</a:t>
            </a:r>
            <a:r>
              <a:rPr baseline="30000" lang="en-US" sz="2400">
                <a:solidFill>
                  <a:srgbClr val="FF0000"/>
                </a:solidFill>
                <a:latin typeface="Calibri"/>
                <a:ea typeface="Calibri"/>
                <a:cs typeface="Calibri"/>
                <a:sym typeface="Calibri"/>
              </a:rPr>
              <a:t>-</a:t>
            </a:r>
            <a:r>
              <a:rPr lang="en-US" sz="2400">
                <a:solidFill>
                  <a:srgbClr val="FF0000"/>
                </a:solidFill>
                <a:latin typeface="Calibri"/>
                <a:ea typeface="Calibri"/>
                <a:cs typeface="Calibri"/>
                <a:sym typeface="Calibri"/>
              </a:rPr>
              <a:t> 🡪 Cu	0.224/2 (63.5g) = 7.11g Cu</a:t>
            </a:r>
            <a:endParaRPr sz="2400">
              <a:solidFill>
                <a:srgbClr val="FF0000"/>
              </a:solidFill>
              <a:latin typeface="Calibri"/>
              <a:ea typeface="Calibri"/>
              <a:cs typeface="Calibri"/>
              <a:sym typeface="Calibri"/>
            </a:endParaRPr>
          </a:p>
        </p:txBody>
      </p:sp>
      <p:pic>
        <p:nvPicPr>
          <p:cNvPr id="861" name="Google Shape;861;g29b2f24f1b5_0_494"/>
          <p:cNvPicPr preferRelativeResize="0"/>
          <p:nvPr/>
        </p:nvPicPr>
        <p:blipFill rotWithShape="1">
          <a:blip r:embed="rId3">
            <a:alphaModFix/>
          </a:blip>
          <a:srcRect b="0" l="0" r="0" t="0"/>
          <a:stretch/>
        </p:blipFill>
        <p:spPr>
          <a:xfrm>
            <a:off x="9753600" y="1895477"/>
            <a:ext cx="2133600" cy="16418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500"/>
                                        <p:tgtEl>
                                          <p:spTgt spid="8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g29b2f24f1b5_0_504"/>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endParaRPr/>
          </a:p>
        </p:txBody>
      </p:sp>
      <p:sp>
        <p:nvSpPr>
          <p:cNvPr id="867" name="Google Shape;867;g29b2f24f1b5_0_504"/>
          <p:cNvSpPr txBox="1"/>
          <p:nvPr>
            <p:ph idx="1" type="body"/>
          </p:nvPr>
        </p:nvSpPr>
        <p:spPr>
          <a:xfrm>
            <a:off x="1524000" y="1447800"/>
            <a:ext cx="9144000" cy="5410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None/>
            </a:pPr>
            <a:r>
              <a:rPr lang="en-US"/>
              <a:t>3.  1.26A ran for 7.44 hours in sulfuric acid. Calculate the volume of a gas evolved at STP.</a:t>
            </a:r>
            <a:endParaRPr/>
          </a:p>
          <a:p>
            <a:pPr indent="-76200" lvl="0" marL="228600" rtl="0" algn="l">
              <a:lnSpc>
                <a:spcPct val="90000"/>
              </a:lnSpc>
              <a:spcBef>
                <a:spcPts val="1000"/>
              </a:spcBef>
              <a:spcAft>
                <a:spcPts val="0"/>
              </a:spcAft>
              <a:buClr>
                <a:schemeClr val="dk1"/>
              </a:buClr>
              <a:buSzPts val="2400"/>
              <a:buNone/>
            </a:pPr>
            <a:r>
              <a:t/>
            </a:r>
            <a:endParaRPr/>
          </a:p>
        </p:txBody>
      </p:sp>
      <p:sp>
        <p:nvSpPr>
          <p:cNvPr id="868" name="Google Shape;868;g29b2f24f1b5_0_504"/>
          <p:cNvSpPr txBox="1"/>
          <p:nvPr/>
        </p:nvSpPr>
        <p:spPr>
          <a:xfrm>
            <a:off x="2209800" y="2514601"/>
            <a:ext cx="7848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1.26(7.44*60*60) = 33747C/96500C = 0.350 moles of e-</a:t>
            </a:r>
            <a:endParaRPr/>
          </a:p>
        </p:txBody>
      </p:sp>
      <p:sp>
        <p:nvSpPr>
          <p:cNvPr id="869" name="Google Shape;869;g29b2f24f1b5_0_504"/>
          <p:cNvSpPr txBox="1"/>
          <p:nvPr/>
        </p:nvSpPr>
        <p:spPr>
          <a:xfrm>
            <a:off x="2057400" y="3276601"/>
            <a:ext cx="82296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Anode:	2H</a:t>
            </a:r>
            <a:r>
              <a:rPr baseline="-25000" lang="en-US" sz="2400">
                <a:solidFill>
                  <a:srgbClr val="FF0000"/>
                </a:solidFill>
                <a:latin typeface="Calibri"/>
                <a:ea typeface="Calibri"/>
                <a:cs typeface="Calibri"/>
                <a:sym typeface="Calibri"/>
              </a:rPr>
              <a:t>2</a:t>
            </a:r>
            <a:r>
              <a:rPr lang="en-US" sz="2400">
                <a:solidFill>
                  <a:srgbClr val="FF0000"/>
                </a:solidFill>
                <a:latin typeface="Calibri"/>
                <a:ea typeface="Calibri"/>
                <a:cs typeface="Calibri"/>
                <a:sym typeface="Calibri"/>
              </a:rPr>
              <a:t>O 🡪 O</a:t>
            </a:r>
            <a:r>
              <a:rPr baseline="-25000" lang="en-US" sz="2400">
                <a:solidFill>
                  <a:srgbClr val="FF0000"/>
                </a:solidFill>
                <a:latin typeface="Calibri"/>
                <a:ea typeface="Calibri"/>
                <a:cs typeface="Calibri"/>
                <a:sym typeface="Calibri"/>
              </a:rPr>
              <a:t>2</a:t>
            </a:r>
            <a:r>
              <a:rPr lang="en-US" sz="2400">
                <a:solidFill>
                  <a:srgbClr val="FF0000"/>
                </a:solidFill>
                <a:latin typeface="Calibri"/>
                <a:ea typeface="Calibri"/>
                <a:cs typeface="Calibri"/>
                <a:sym typeface="Calibri"/>
              </a:rPr>
              <a:t> + 4H</a:t>
            </a:r>
            <a:r>
              <a:rPr baseline="30000" lang="en-US" sz="2400">
                <a:solidFill>
                  <a:srgbClr val="FF0000"/>
                </a:solidFill>
                <a:latin typeface="Calibri"/>
                <a:ea typeface="Calibri"/>
                <a:cs typeface="Calibri"/>
                <a:sym typeface="Calibri"/>
              </a:rPr>
              <a:t>+</a:t>
            </a:r>
            <a:r>
              <a:rPr lang="en-US" sz="2400">
                <a:solidFill>
                  <a:srgbClr val="FF0000"/>
                </a:solidFill>
                <a:latin typeface="Calibri"/>
                <a:ea typeface="Calibri"/>
                <a:cs typeface="Calibri"/>
                <a:sym typeface="Calibri"/>
              </a:rPr>
              <a:t> + 4e</a:t>
            </a:r>
            <a:r>
              <a:rPr baseline="30000" lang="en-US" sz="2400">
                <a:solidFill>
                  <a:srgbClr val="FF0000"/>
                </a:solidFill>
                <a:latin typeface="Calibri"/>
                <a:ea typeface="Calibri"/>
                <a:cs typeface="Calibri"/>
                <a:sym typeface="Calibri"/>
              </a:rPr>
              <a:t>-</a:t>
            </a:r>
            <a:endParaRPr baseline="30000" sz="2400">
              <a:solidFill>
                <a:srgbClr val="FF0000"/>
              </a:solidFill>
              <a:latin typeface="Calibri"/>
              <a:ea typeface="Calibri"/>
              <a:cs typeface="Calibri"/>
              <a:sym typeface="Calibri"/>
            </a:endParaRPr>
          </a:p>
          <a:p>
            <a:pPr indent="0" lvl="0" marL="0" marR="0" rtl="0" algn="l">
              <a:spcBef>
                <a:spcPts val="0"/>
              </a:spcBef>
              <a:spcAft>
                <a:spcPts val="0"/>
              </a:spcAft>
              <a:buNone/>
            </a:pPr>
            <a:r>
              <a:rPr lang="en-US" sz="2400" u="sng">
                <a:solidFill>
                  <a:srgbClr val="FF0000"/>
                </a:solidFill>
                <a:latin typeface="Calibri"/>
                <a:ea typeface="Calibri"/>
                <a:cs typeface="Calibri"/>
                <a:sym typeface="Calibri"/>
              </a:rPr>
              <a:t>Cathode:	2H</a:t>
            </a:r>
            <a:r>
              <a:rPr baseline="30000" lang="en-US" sz="2400" u="sng">
                <a:solidFill>
                  <a:srgbClr val="FF0000"/>
                </a:solidFill>
                <a:latin typeface="Calibri"/>
                <a:ea typeface="Calibri"/>
                <a:cs typeface="Calibri"/>
                <a:sym typeface="Calibri"/>
              </a:rPr>
              <a:t>+</a:t>
            </a:r>
            <a:r>
              <a:rPr lang="en-US" sz="2400" u="sng">
                <a:solidFill>
                  <a:srgbClr val="FF0000"/>
                </a:solidFill>
                <a:latin typeface="Calibri"/>
                <a:ea typeface="Calibri"/>
                <a:cs typeface="Calibri"/>
                <a:sym typeface="Calibri"/>
              </a:rPr>
              <a:t> +2e</a:t>
            </a:r>
            <a:r>
              <a:rPr baseline="30000" lang="en-US" sz="2400" u="sng">
                <a:solidFill>
                  <a:srgbClr val="FF0000"/>
                </a:solidFill>
                <a:latin typeface="Calibri"/>
                <a:ea typeface="Calibri"/>
                <a:cs typeface="Calibri"/>
                <a:sym typeface="Calibri"/>
              </a:rPr>
              <a:t>-</a:t>
            </a:r>
            <a:r>
              <a:rPr lang="en-US" sz="2400" u="sng">
                <a:solidFill>
                  <a:srgbClr val="FF0000"/>
                </a:solidFill>
                <a:latin typeface="Calibri"/>
                <a:ea typeface="Calibri"/>
                <a:cs typeface="Calibri"/>
                <a:sym typeface="Calibri"/>
              </a:rPr>
              <a:t> 🡪 H</a:t>
            </a:r>
            <a:r>
              <a:rPr baseline="-25000" lang="en-US" sz="2400">
                <a:solidFill>
                  <a:srgbClr val="FF0000"/>
                </a:solidFill>
                <a:latin typeface="Calibri"/>
                <a:ea typeface="Calibri"/>
                <a:cs typeface="Calibri"/>
                <a:sym typeface="Calibri"/>
              </a:rPr>
              <a:t>2</a:t>
            </a:r>
            <a:r>
              <a:rPr lang="en-US" sz="2400" u="sng">
                <a:solidFill>
                  <a:srgbClr val="FF0000"/>
                </a:solidFill>
                <a:latin typeface="Calibri"/>
                <a:ea typeface="Calibri"/>
                <a:cs typeface="Calibri"/>
                <a:sym typeface="Calibri"/>
              </a:rPr>
              <a:t>		</a:t>
            </a:r>
            <a:endParaRPr/>
          </a:p>
          <a:p>
            <a:pPr indent="0" lvl="0" marL="0" marR="0" rtl="0" algn="l">
              <a:spcBef>
                <a:spcPts val="0"/>
              </a:spcBef>
              <a:spcAft>
                <a:spcPts val="0"/>
              </a:spcAft>
              <a:buNone/>
            </a:pPr>
            <a:r>
              <a:rPr lang="en-US" sz="2400">
                <a:solidFill>
                  <a:srgbClr val="FF0000"/>
                </a:solidFill>
                <a:latin typeface="Calibri"/>
                <a:ea typeface="Calibri"/>
                <a:cs typeface="Calibri"/>
                <a:sym typeface="Calibri"/>
              </a:rPr>
              <a:t>Overall:	2H</a:t>
            </a:r>
            <a:r>
              <a:rPr baseline="-25000" lang="en-US" sz="2400">
                <a:solidFill>
                  <a:srgbClr val="FF0000"/>
                </a:solidFill>
                <a:latin typeface="Calibri"/>
                <a:ea typeface="Calibri"/>
                <a:cs typeface="Calibri"/>
                <a:sym typeface="Calibri"/>
              </a:rPr>
              <a:t>2</a:t>
            </a:r>
            <a:r>
              <a:rPr lang="en-US" sz="2400">
                <a:solidFill>
                  <a:srgbClr val="FF0000"/>
                </a:solidFill>
                <a:latin typeface="Calibri"/>
                <a:ea typeface="Calibri"/>
                <a:cs typeface="Calibri"/>
                <a:sym typeface="Calibri"/>
              </a:rPr>
              <a:t>O 🡪 2H</a:t>
            </a:r>
            <a:r>
              <a:rPr baseline="-25000" lang="en-US" sz="2400">
                <a:solidFill>
                  <a:srgbClr val="FF0000"/>
                </a:solidFill>
                <a:latin typeface="Calibri"/>
                <a:ea typeface="Calibri"/>
                <a:cs typeface="Calibri"/>
                <a:sym typeface="Calibri"/>
              </a:rPr>
              <a:t>2</a:t>
            </a:r>
            <a:r>
              <a:rPr lang="en-US" sz="2400">
                <a:solidFill>
                  <a:srgbClr val="FF0000"/>
                </a:solidFill>
                <a:latin typeface="Calibri"/>
                <a:ea typeface="Calibri"/>
                <a:cs typeface="Calibri"/>
                <a:sym typeface="Calibri"/>
              </a:rPr>
              <a:t> + O</a:t>
            </a:r>
            <a:r>
              <a:rPr baseline="-25000" lang="en-US" sz="2400">
                <a:solidFill>
                  <a:srgbClr val="FF0000"/>
                </a:solidFill>
                <a:latin typeface="Calibri"/>
                <a:ea typeface="Calibri"/>
                <a:cs typeface="Calibri"/>
                <a:sym typeface="Calibri"/>
              </a:rPr>
              <a:t>2</a:t>
            </a:r>
            <a:endParaRPr baseline="-25000" sz="2400">
              <a:solidFill>
                <a:srgbClr val="FF0000"/>
              </a:solidFill>
              <a:latin typeface="Calibri"/>
              <a:ea typeface="Calibri"/>
              <a:cs typeface="Calibri"/>
              <a:sym typeface="Calibri"/>
            </a:endParaRPr>
          </a:p>
        </p:txBody>
      </p:sp>
      <p:sp>
        <p:nvSpPr>
          <p:cNvPr id="870" name="Google Shape;870;g29b2f24f1b5_0_504"/>
          <p:cNvSpPr txBox="1"/>
          <p:nvPr/>
        </p:nvSpPr>
        <p:spPr>
          <a:xfrm>
            <a:off x="3581400" y="3657601"/>
            <a:ext cx="609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871" name="Google Shape;871;g29b2f24f1b5_0_504"/>
          <p:cNvSpPr txBox="1"/>
          <p:nvPr/>
        </p:nvSpPr>
        <p:spPr>
          <a:xfrm>
            <a:off x="5867400" y="3657601"/>
            <a:ext cx="304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t>
            </a:r>
            <a:endParaRPr/>
          </a:p>
        </p:txBody>
      </p:sp>
      <p:sp>
        <p:nvSpPr>
          <p:cNvPr id="872" name="Google Shape;872;g29b2f24f1b5_0_504"/>
          <p:cNvSpPr txBox="1"/>
          <p:nvPr/>
        </p:nvSpPr>
        <p:spPr>
          <a:xfrm>
            <a:off x="2286000" y="4800601"/>
            <a:ext cx="7620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0.350 moles of e/4e- = 0.0875 (2H</a:t>
            </a:r>
            <a:r>
              <a:rPr baseline="-25000" lang="en-US" sz="2400">
                <a:solidFill>
                  <a:srgbClr val="FF0000"/>
                </a:solidFill>
                <a:latin typeface="Calibri"/>
                <a:ea typeface="Calibri"/>
                <a:cs typeface="Calibri"/>
                <a:sym typeface="Calibri"/>
              </a:rPr>
              <a:t>2</a:t>
            </a:r>
            <a:r>
              <a:rPr lang="en-US" sz="2400">
                <a:solidFill>
                  <a:srgbClr val="FF0000"/>
                </a:solidFill>
                <a:latin typeface="Calibri"/>
                <a:ea typeface="Calibri"/>
                <a:cs typeface="Calibri"/>
                <a:sym typeface="Calibri"/>
              </a:rPr>
              <a:t>)(22.4L) = 3.92L </a:t>
            </a:r>
            <a:endParaRPr/>
          </a:p>
        </p:txBody>
      </p:sp>
      <p:pic>
        <p:nvPicPr>
          <p:cNvPr id="873" name="Google Shape;873;g29b2f24f1b5_0_504"/>
          <p:cNvPicPr preferRelativeResize="0"/>
          <p:nvPr/>
        </p:nvPicPr>
        <p:blipFill rotWithShape="1">
          <a:blip r:embed="rId3">
            <a:alphaModFix/>
          </a:blip>
          <a:srcRect b="8512" l="16970" r="16970" t="6104"/>
          <a:stretch/>
        </p:blipFill>
        <p:spPr>
          <a:xfrm>
            <a:off x="9753600" y="1999343"/>
            <a:ext cx="2111829" cy="36439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500"/>
                                        <p:tgtEl>
                                          <p:spTgt spid="8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
                                            <p:txEl>
                                              <p:pRg end="0" st="0"/>
                                            </p:txEl>
                                          </p:spTgt>
                                        </p:tgtEl>
                                        <p:attrNameLst>
                                          <p:attrName>style.visibility</p:attrName>
                                        </p:attrNameLst>
                                      </p:cBhvr>
                                      <p:to>
                                        <p:strVal val="visible"/>
                                      </p:to>
                                    </p:set>
                                    <p:animEffect filter="fade" transition="in">
                                      <p:cBhvr>
                                        <p:cTn dur="500"/>
                                        <p:tgtEl>
                                          <p:spTgt spid="8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
                                            <p:txEl>
                                              <p:pRg end="1" st="1"/>
                                            </p:txEl>
                                          </p:spTgt>
                                        </p:tgtEl>
                                        <p:attrNameLst>
                                          <p:attrName>style.visibility</p:attrName>
                                        </p:attrNameLst>
                                      </p:cBhvr>
                                      <p:to>
                                        <p:strVal val="visible"/>
                                      </p:to>
                                    </p:set>
                                    <p:animEffect filter="fade" transition="in">
                                      <p:cBhvr>
                                        <p:cTn dur="500"/>
                                        <p:tgtEl>
                                          <p:spTgt spid="8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
                                            <p:txEl>
                                              <p:pRg end="2" st="2"/>
                                            </p:txEl>
                                          </p:spTgt>
                                        </p:tgtEl>
                                        <p:attrNameLst>
                                          <p:attrName>style.visibility</p:attrName>
                                        </p:attrNameLst>
                                      </p:cBhvr>
                                      <p:to>
                                        <p:strVal val="visible"/>
                                      </p:to>
                                    </p:set>
                                    <p:animEffect filter="fade" transition="in">
                                      <p:cBhvr>
                                        <p:cTn dur="500"/>
                                        <p:tgtEl>
                                          <p:spTgt spid="8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par>
                                <p:cTn fill="hold" nodeType="with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500"/>
                                        <p:tgtEl>
                                          <p:spTgt spid="8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g29b2f24f1b5_0_515"/>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Electrolysis: Coating a penny</a:t>
            </a:r>
            <a:endParaRPr/>
          </a:p>
        </p:txBody>
      </p:sp>
      <p:sp>
        <p:nvSpPr>
          <p:cNvPr id="879" name="Google Shape;879;g29b2f24f1b5_0_515"/>
          <p:cNvSpPr txBox="1"/>
          <p:nvPr>
            <p:ph idx="1" type="body"/>
          </p:nvPr>
        </p:nvSpPr>
        <p:spPr>
          <a:xfrm>
            <a:off x="609600" y="1527629"/>
            <a:ext cx="9144000" cy="5257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None/>
            </a:pPr>
            <a:r>
              <a:rPr lang="en-US"/>
              <a:t>4.  To coat a penny, 0.10 grams of Cu must be deposited from Cu</a:t>
            </a:r>
            <a:r>
              <a:rPr baseline="30000" lang="en-US"/>
              <a:t>+2</a:t>
            </a:r>
            <a:r>
              <a:rPr lang="en-US"/>
              <a:t> ions. If the current is 2A, how long would the battery need to be operating?</a:t>
            </a:r>
            <a:endParaRPr/>
          </a:p>
        </p:txBody>
      </p:sp>
      <p:sp>
        <p:nvSpPr>
          <p:cNvPr id="880" name="Google Shape;880;g29b2f24f1b5_0_515"/>
          <p:cNvSpPr txBox="1"/>
          <p:nvPr/>
        </p:nvSpPr>
        <p:spPr>
          <a:xfrm>
            <a:off x="836386" y="2321005"/>
            <a:ext cx="8458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Calibri"/>
                <a:ea typeface="Calibri"/>
                <a:cs typeface="Calibri"/>
                <a:sym typeface="Calibri"/>
              </a:rPr>
              <a:t>0.10g/63.55g = 0.00157 moles Cu * 2 mole e- = 0.00315mole e-</a:t>
            </a:r>
            <a:endParaRPr/>
          </a:p>
        </p:txBody>
      </p:sp>
      <p:sp>
        <p:nvSpPr>
          <p:cNvPr id="881" name="Google Shape;881;g29b2f24f1b5_0_515"/>
          <p:cNvSpPr txBox="1"/>
          <p:nvPr/>
        </p:nvSpPr>
        <p:spPr>
          <a:xfrm>
            <a:off x="1409700" y="2942742"/>
            <a:ext cx="7543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0.00315mole e- * 96500 = 304C</a:t>
            </a:r>
            <a:endParaRPr/>
          </a:p>
        </p:txBody>
      </p:sp>
      <p:sp>
        <p:nvSpPr>
          <p:cNvPr id="882" name="Google Shape;882;g29b2f24f1b5_0_515"/>
          <p:cNvSpPr txBox="1"/>
          <p:nvPr/>
        </p:nvSpPr>
        <p:spPr>
          <a:xfrm>
            <a:off x="1409700" y="3576046"/>
            <a:ext cx="7620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304C = 2A (x)		x = 152s</a:t>
            </a:r>
            <a:endParaRPr/>
          </a:p>
        </p:txBody>
      </p:sp>
      <p:pic>
        <p:nvPicPr>
          <p:cNvPr id="883" name="Google Shape;883;g29b2f24f1b5_0_515"/>
          <p:cNvPicPr preferRelativeResize="0"/>
          <p:nvPr/>
        </p:nvPicPr>
        <p:blipFill rotWithShape="1">
          <a:blip r:embed="rId3">
            <a:alphaModFix/>
          </a:blip>
          <a:srcRect b="0" l="0" r="0" t="0"/>
          <a:stretch/>
        </p:blipFill>
        <p:spPr>
          <a:xfrm>
            <a:off x="6357257" y="2942742"/>
            <a:ext cx="4502604" cy="29315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500"/>
                                        <p:tgtEl>
                                          <p:spTgt spid="8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500"/>
                                        <p:tgtEl>
                                          <p:spTgt spid="8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g29b2f24f1b5_0_524"/>
          <p:cNvSpPr txBox="1"/>
          <p:nvPr>
            <p:ph type="title"/>
          </p:nvPr>
        </p:nvSpPr>
        <p:spPr>
          <a:xfrm>
            <a:off x="1524000" y="457200"/>
            <a:ext cx="82296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Aluminum Can</a:t>
            </a:r>
            <a:endParaRPr/>
          </a:p>
        </p:txBody>
      </p:sp>
      <p:sp>
        <p:nvSpPr>
          <p:cNvPr id="889" name="Google Shape;889;g29b2f24f1b5_0_524"/>
          <p:cNvSpPr txBox="1"/>
          <p:nvPr>
            <p:ph idx="1" type="body"/>
          </p:nvPr>
        </p:nvSpPr>
        <p:spPr>
          <a:xfrm>
            <a:off x="1524000" y="1447800"/>
            <a:ext cx="9144000" cy="5410200"/>
          </a:xfrm>
          <a:prstGeom prst="rect">
            <a:avLst/>
          </a:prstGeom>
          <a:noFill/>
          <a:ln>
            <a:noFill/>
          </a:ln>
        </p:spPr>
        <p:txBody>
          <a:bodyPr anchorCtr="0" anchor="t" bIns="45700" lIns="91425" spcFirstLastPara="1" rIns="91425" wrap="square" tIns="45700">
            <a:normAutofit/>
          </a:bodyPr>
          <a:lstStyle/>
          <a:p>
            <a:pPr indent="-514350" lvl="0" marL="624078" rtl="0" algn="l">
              <a:lnSpc>
                <a:spcPct val="90000"/>
              </a:lnSpc>
              <a:spcBef>
                <a:spcPts val="0"/>
              </a:spcBef>
              <a:spcAft>
                <a:spcPts val="0"/>
              </a:spcAft>
              <a:buClr>
                <a:schemeClr val="dk1"/>
              </a:buClr>
              <a:buSzPts val="2400"/>
              <a:buAutoNum type="arabicPeriod" startAt="5"/>
            </a:pPr>
            <a:r>
              <a:rPr lang="en-US"/>
              <a:t>A standard Aluminum soda can contains about 15.0 grams of Aluminum coating. If it is plated using 10A, how long will it take to create the can?</a:t>
            </a:r>
            <a:endParaRPr/>
          </a:p>
          <a:p>
            <a:pPr indent="-361950" lvl="0" marL="624078" rtl="0" algn="l">
              <a:lnSpc>
                <a:spcPct val="90000"/>
              </a:lnSpc>
              <a:spcBef>
                <a:spcPts val="1000"/>
              </a:spcBef>
              <a:spcAft>
                <a:spcPts val="0"/>
              </a:spcAft>
              <a:buClr>
                <a:schemeClr val="dk1"/>
              </a:buClr>
              <a:buSzPts val="2400"/>
              <a:buNone/>
            </a:pPr>
            <a:r>
              <a:t/>
            </a:r>
            <a:endParaRPr/>
          </a:p>
          <a:p>
            <a:pPr indent="-361950" lvl="0" marL="624078" rtl="0" algn="l">
              <a:lnSpc>
                <a:spcPct val="90000"/>
              </a:lnSpc>
              <a:spcBef>
                <a:spcPts val="1000"/>
              </a:spcBef>
              <a:spcAft>
                <a:spcPts val="0"/>
              </a:spcAft>
              <a:buClr>
                <a:schemeClr val="dk1"/>
              </a:buClr>
              <a:buSzPts val="2400"/>
              <a:buNone/>
            </a:pPr>
            <a:r>
              <a:t/>
            </a:r>
            <a:endParaRPr/>
          </a:p>
          <a:p>
            <a:pPr indent="-361950" lvl="0" marL="624078" rtl="0" algn="l">
              <a:lnSpc>
                <a:spcPct val="90000"/>
              </a:lnSpc>
              <a:spcBef>
                <a:spcPts val="1000"/>
              </a:spcBef>
              <a:spcAft>
                <a:spcPts val="0"/>
              </a:spcAft>
              <a:buClr>
                <a:schemeClr val="dk1"/>
              </a:buClr>
              <a:buSzPts val="2400"/>
              <a:buNone/>
            </a:pPr>
            <a:r>
              <a:t/>
            </a:r>
            <a:endParaRPr/>
          </a:p>
          <a:p>
            <a:pPr indent="-361950" lvl="0" marL="624078" rtl="0" algn="l">
              <a:lnSpc>
                <a:spcPct val="90000"/>
              </a:lnSpc>
              <a:spcBef>
                <a:spcPts val="1000"/>
              </a:spcBef>
              <a:spcAft>
                <a:spcPts val="0"/>
              </a:spcAft>
              <a:buClr>
                <a:schemeClr val="dk1"/>
              </a:buClr>
              <a:buSzPts val="2400"/>
              <a:buNone/>
            </a:pPr>
            <a:r>
              <a:t/>
            </a:r>
            <a:endParaRPr/>
          </a:p>
          <a:p>
            <a:pPr indent="0" lvl="0" marL="109728" rtl="0" algn="l">
              <a:lnSpc>
                <a:spcPct val="90000"/>
              </a:lnSpc>
              <a:spcBef>
                <a:spcPts val="1000"/>
              </a:spcBef>
              <a:spcAft>
                <a:spcPts val="0"/>
              </a:spcAft>
              <a:buClr>
                <a:schemeClr val="dk1"/>
              </a:buClr>
              <a:buSzPts val="2400"/>
              <a:buNone/>
            </a:pPr>
            <a:r>
              <a:rPr lang="en-US"/>
              <a:t>We need more Amps and use pure ore (Al</a:t>
            </a:r>
            <a:r>
              <a:rPr baseline="-25000" lang="en-US"/>
              <a:t>2</a:t>
            </a:r>
            <a:r>
              <a:rPr lang="en-US"/>
              <a:t>O</a:t>
            </a:r>
            <a:r>
              <a:rPr baseline="-25000" lang="en-US"/>
              <a:t>3</a:t>
            </a:r>
            <a:r>
              <a:rPr lang="en-US"/>
              <a:t>) from Arizona and Puerto Rico. This amount of energy needed to make a can should make you want to recycle!!!</a:t>
            </a:r>
            <a:endParaRPr/>
          </a:p>
        </p:txBody>
      </p:sp>
      <p:sp>
        <p:nvSpPr>
          <p:cNvPr id="890" name="Google Shape;890;g29b2f24f1b5_0_524"/>
          <p:cNvSpPr txBox="1"/>
          <p:nvPr/>
        </p:nvSpPr>
        <p:spPr>
          <a:xfrm>
            <a:off x="2514600" y="2486680"/>
            <a:ext cx="8229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15.0g/26.98g = .556 mol Al x 3e- = 1.67 mole e-</a:t>
            </a:r>
            <a:endParaRPr/>
          </a:p>
        </p:txBody>
      </p:sp>
      <p:sp>
        <p:nvSpPr>
          <p:cNvPr id="891" name="Google Shape;891;g29b2f24f1b5_0_524"/>
          <p:cNvSpPr txBox="1"/>
          <p:nvPr/>
        </p:nvSpPr>
        <p:spPr>
          <a:xfrm>
            <a:off x="3653972" y="3017162"/>
            <a:ext cx="6477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1.67 e- * 96500 = 161000C</a:t>
            </a:r>
            <a:endParaRPr/>
          </a:p>
        </p:txBody>
      </p:sp>
      <p:sp>
        <p:nvSpPr>
          <p:cNvPr id="892" name="Google Shape;892;g29b2f24f1b5_0_524"/>
          <p:cNvSpPr txBox="1"/>
          <p:nvPr/>
        </p:nvSpPr>
        <p:spPr>
          <a:xfrm>
            <a:off x="2514600" y="3520430"/>
            <a:ext cx="7772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161000C = 10A (x)		x = 16100s (4.5h)</a:t>
            </a:r>
            <a:endParaRPr/>
          </a:p>
        </p:txBody>
      </p:sp>
      <p:pic>
        <p:nvPicPr>
          <p:cNvPr id="893" name="Google Shape;893;g29b2f24f1b5_0_524"/>
          <p:cNvPicPr preferRelativeResize="0"/>
          <p:nvPr/>
        </p:nvPicPr>
        <p:blipFill rotWithShape="1">
          <a:blip r:embed="rId3">
            <a:alphaModFix/>
          </a:blip>
          <a:srcRect b="0" l="0" r="0" t="0"/>
          <a:stretch/>
        </p:blipFill>
        <p:spPr>
          <a:xfrm>
            <a:off x="9327924" y="2176431"/>
            <a:ext cx="2143125" cy="214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500"/>
                                        <p:tgtEl>
                                          <p:spTgt spid="8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500"/>
                                        <p:tgtEl>
                                          <p:spTgt spid="8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500"/>
                                        <p:tgtEl>
                                          <p:spTgt spid="8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897" name="Shape 897"/>
        <p:cNvGrpSpPr/>
        <p:nvPr/>
      </p:nvGrpSpPr>
      <p:grpSpPr>
        <a:xfrm>
          <a:off x="0" y="0"/>
          <a:ext cx="0" cy="0"/>
          <a:chOff x="0" y="0"/>
          <a:chExt cx="0" cy="0"/>
        </a:xfrm>
      </p:grpSpPr>
      <p:sp>
        <p:nvSpPr>
          <p:cNvPr id="898" name="Google Shape;898;g29b2f24f1b5_0_5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899" name="Google Shape;899;g29b2f24f1b5_0_533"/>
          <p:cNvSpPr txBox="1"/>
          <p:nvPr>
            <p:ph idx="1" type="body"/>
          </p:nvPr>
        </p:nvSpPr>
        <p:spPr>
          <a:xfrm>
            <a:off x="838200" y="1551305"/>
            <a:ext cx="110490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lithium-ion battery in a digital camera is .93A. How many gams of Li</a:t>
            </a:r>
            <a:r>
              <a:rPr baseline="30000" lang="en-US"/>
              <a:t>+</a:t>
            </a:r>
            <a:r>
              <a:rPr lang="en-US"/>
              <a:t> ions ,must migrate from the anode to the cathode to produce this energy in one hour?</a:t>
            </a:r>
            <a:endParaRPr/>
          </a:p>
        </p:txBody>
      </p:sp>
      <p:sp>
        <p:nvSpPr>
          <p:cNvPr id="900" name="Google Shape;900;g29b2f24f1b5_0_533"/>
          <p:cNvSpPr txBox="1"/>
          <p:nvPr>
            <p:ph idx="2" type="body"/>
          </p:nvPr>
        </p:nvSpPr>
        <p:spPr>
          <a:xfrm>
            <a:off x="838200" y="2452846"/>
            <a:ext cx="11140500" cy="2548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400"/>
              <a:buNone/>
            </a:pPr>
            <a:r>
              <a:rPr lang="en-US">
                <a:solidFill>
                  <a:schemeClr val="accent1"/>
                </a:solidFill>
              </a:rPr>
              <a:t>C=At(s)</a:t>
            </a:r>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C=(.93)(3600) = 3337C</a:t>
            </a:r>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3348C   x    </a:t>
            </a:r>
            <a:r>
              <a:rPr lang="en-US" u="sng">
                <a:solidFill>
                  <a:schemeClr val="accent1"/>
                </a:solidFill>
              </a:rPr>
              <a:t>1mole e-</a:t>
            </a:r>
            <a:r>
              <a:rPr lang="en-US">
                <a:solidFill>
                  <a:schemeClr val="accent1"/>
                </a:solidFill>
              </a:rPr>
              <a:t>   x  </a:t>
            </a:r>
            <a:r>
              <a:rPr lang="en-US" u="sng">
                <a:solidFill>
                  <a:schemeClr val="accent1"/>
                </a:solidFill>
              </a:rPr>
              <a:t>1 mole Li</a:t>
            </a:r>
            <a:r>
              <a:rPr baseline="30000" lang="en-US">
                <a:solidFill>
                  <a:schemeClr val="accent1"/>
                </a:solidFill>
              </a:rPr>
              <a:t>+</a:t>
            </a:r>
            <a:r>
              <a:rPr lang="en-US">
                <a:solidFill>
                  <a:schemeClr val="accent1"/>
                </a:solidFill>
              </a:rPr>
              <a:t>   x  </a:t>
            </a:r>
            <a:r>
              <a:rPr lang="en-US" u="sng">
                <a:solidFill>
                  <a:schemeClr val="accent1"/>
                </a:solidFill>
              </a:rPr>
              <a:t>6.94g</a:t>
            </a:r>
            <a:r>
              <a:rPr lang="en-US">
                <a:solidFill>
                  <a:schemeClr val="accent1"/>
                </a:solidFill>
              </a:rPr>
              <a:t>          =    0.241g </a:t>
            </a:r>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                      96500C	    1 mole e-	1 mole Li</a:t>
            </a:r>
            <a:endParaRPr>
              <a:solidFill>
                <a:schemeClr val="accent1"/>
              </a:solidFill>
            </a:endParaRPr>
          </a:p>
        </p:txBody>
      </p:sp>
      <p:pic>
        <p:nvPicPr>
          <p:cNvPr descr="Canon NB-13L Lithium-Ion Battery Pack for PowerShot G7 X Cameras 9839B001" id="901" name="Google Shape;901;g29b2f24f1b5_0_533"/>
          <p:cNvPicPr preferRelativeResize="0"/>
          <p:nvPr/>
        </p:nvPicPr>
        <p:blipFill rotWithShape="1">
          <a:blip r:embed="rId3">
            <a:alphaModFix/>
          </a:blip>
          <a:srcRect b="0" l="0" r="0" t="0"/>
          <a:stretch/>
        </p:blipFill>
        <p:spPr>
          <a:xfrm>
            <a:off x="9140191" y="2452846"/>
            <a:ext cx="2457449" cy="24574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g29b2f24f1b5_0_5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solidFill>
                <a:srgbClr val="00B0F0"/>
              </a:solidFill>
            </a:endParaRPr>
          </a:p>
        </p:txBody>
      </p:sp>
      <p:sp>
        <p:nvSpPr>
          <p:cNvPr id="908" name="Google Shape;908;g29b2f24f1b5_0_540"/>
          <p:cNvSpPr txBox="1"/>
          <p:nvPr>
            <p:ph idx="1" type="body"/>
          </p:nvPr>
        </p:nvSpPr>
        <p:spPr>
          <a:xfrm>
            <a:off x="1701403" y="1590561"/>
            <a:ext cx="8789100" cy="4526100"/>
          </a:xfrm>
          <a:prstGeom prst="rect">
            <a:avLst/>
          </a:prstGeom>
          <a:noFill/>
          <a:ln>
            <a:noFill/>
          </a:ln>
        </p:spPr>
        <p:txBody>
          <a:bodyPr anchorCtr="0" anchor="t" bIns="45700" lIns="91425" spcFirstLastPara="1" rIns="91425" wrap="square" tIns="45700">
            <a:normAutofit/>
          </a:bodyPr>
          <a:lstStyle/>
          <a:p>
            <a:pPr indent="-342900" lvl="0" marL="388620" rtl="0" algn="l">
              <a:lnSpc>
                <a:spcPct val="90000"/>
              </a:lnSpc>
              <a:spcBef>
                <a:spcPts val="0"/>
              </a:spcBef>
              <a:spcAft>
                <a:spcPts val="0"/>
              </a:spcAft>
              <a:buClr>
                <a:schemeClr val="dk1"/>
              </a:buClr>
              <a:buSzPts val="2400"/>
              <a:buChar char="•"/>
            </a:pPr>
            <a:r>
              <a:rPr lang="en-US"/>
              <a:t>Identify and explain how electrolytic cells work. </a:t>
            </a:r>
            <a:endParaRPr/>
          </a:p>
          <a:p>
            <a:pPr indent="-342900" lvl="0" marL="388620" rtl="0" algn="l">
              <a:lnSpc>
                <a:spcPct val="90000"/>
              </a:lnSpc>
              <a:spcBef>
                <a:spcPts val="1000"/>
              </a:spcBef>
              <a:spcAft>
                <a:spcPts val="0"/>
              </a:spcAft>
              <a:buClr>
                <a:schemeClr val="dk1"/>
              </a:buClr>
              <a:buSzPts val="2400"/>
              <a:buChar char="•"/>
            </a:pPr>
            <a:r>
              <a:rPr lang="en-US"/>
              <a:t>Compare and contrast voltaic and electrolytic cells.</a:t>
            </a:r>
            <a:endParaRPr/>
          </a:p>
          <a:p>
            <a:pPr indent="-342900" lvl="0" marL="388620" rtl="0" algn="l">
              <a:lnSpc>
                <a:spcPct val="90000"/>
              </a:lnSpc>
              <a:spcBef>
                <a:spcPts val="1000"/>
              </a:spcBef>
              <a:spcAft>
                <a:spcPts val="0"/>
              </a:spcAft>
              <a:buClr>
                <a:schemeClr val="dk1"/>
              </a:buClr>
              <a:buSzPts val="2400"/>
              <a:buChar char="•"/>
            </a:pPr>
            <a:r>
              <a:rPr lang="en-US"/>
              <a:t>Calculate the amperage, voltage, length of time, or the amount of mass generated during electrolysis.</a:t>
            </a:r>
            <a:endParaRPr/>
          </a:p>
          <a:p>
            <a:pPr indent="0" lvl="1" marL="457200" rtl="0" algn="l">
              <a:lnSpc>
                <a:spcPct val="90000"/>
              </a:lnSpc>
              <a:spcBef>
                <a:spcPts val="500"/>
              </a:spcBef>
              <a:spcAft>
                <a:spcPts val="0"/>
              </a:spcAft>
              <a:buClr>
                <a:schemeClr val="dk1"/>
              </a:buClr>
              <a:buSzPts val="2400"/>
              <a:buNone/>
            </a:pPr>
            <a:r>
              <a:t/>
            </a:r>
            <a:endParaRPr/>
          </a:p>
        </p:txBody>
      </p:sp>
      <p:pic>
        <p:nvPicPr>
          <p:cNvPr descr="Image result for check for understanding" id="909" name="Google Shape;909;g29b2f24f1b5_0_540"/>
          <p:cNvPicPr preferRelativeResize="0"/>
          <p:nvPr/>
        </p:nvPicPr>
        <p:blipFill rotWithShape="1">
          <a:blip r:embed="rId3">
            <a:alphaModFix/>
          </a:blip>
          <a:srcRect b="2286" l="0" r="50607" t="0"/>
          <a:stretch/>
        </p:blipFill>
        <p:spPr>
          <a:xfrm>
            <a:off x="8602948" y="3135087"/>
            <a:ext cx="2499856" cy="26035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2019-09-04T15:16:27Z</dcterms:created>
  <dc:creator>Administrator</dc:creator>
</cp:coreProperties>
</file>