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310" r:id="rId2"/>
    <p:sldId id="340" r:id="rId3"/>
    <p:sldId id="258" r:id="rId4"/>
    <p:sldId id="315" r:id="rId5"/>
    <p:sldId id="316" r:id="rId6"/>
    <p:sldId id="317" r:id="rId7"/>
    <p:sldId id="318" r:id="rId8"/>
    <p:sldId id="319" r:id="rId9"/>
    <p:sldId id="320" r:id="rId10"/>
    <p:sldId id="321" r:id="rId11"/>
    <p:sldId id="322" r:id="rId12"/>
    <p:sldId id="323" r:id="rId13"/>
    <p:sldId id="341" r:id="rId14"/>
    <p:sldId id="311" r:id="rId15"/>
    <p:sldId id="342" r:id="rId16"/>
    <p:sldId id="259" r:id="rId17"/>
    <p:sldId id="324" r:id="rId18"/>
    <p:sldId id="325" r:id="rId19"/>
    <p:sldId id="326" r:id="rId20"/>
    <p:sldId id="328" r:id="rId21"/>
    <p:sldId id="329" r:id="rId22"/>
    <p:sldId id="343" r:id="rId23"/>
    <p:sldId id="313" r:id="rId24"/>
    <p:sldId id="344" r:id="rId25"/>
    <p:sldId id="277" r:id="rId26"/>
    <p:sldId id="278" r:id="rId27"/>
    <p:sldId id="279" r:id="rId28"/>
    <p:sldId id="280" r:id="rId29"/>
    <p:sldId id="281" r:id="rId30"/>
    <p:sldId id="303" r:id="rId31"/>
    <p:sldId id="345" r:id="rId32"/>
    <p:sldId id="314" r:id="rId33"/>
    <p:sldId id="346" r:id="rId34"/>
    <p:sldId id="300" r:id="rId35"/>
    <p:sldId id="301" r:id="rId36"/>
    <p:sldId id="305" r:id="rId37"/>
    <p:sldId id="347" r:id="rId38"/>
    <p:sldId id="334" r:id="rId39"/>
    <p:sldId id="335" r:id="rId40"/>
    <p:sldId id="336" r:id="rId41"/>
    <p:sldId id="337" r:id="rId42"/>
    <p:sldId id="339" r:id="rId43"/>
    <p:sldId id="333" r:id="rId44"/>
    <p:sldId id="307" r:id="rId45"/>
    <p:sldId id="331" r:id="rId46"/>
    <p:sldId id="33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66"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8A2C4CE-225C-4F24-A307-0576C4D0A758}" type="datetimeFigureOut">
              <a:rPr lang="en-US" smtClean="0"/>
              <a:pPr/>
              <a:t>3/24/2017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1821521-DBCB-4E77-BBB9-58EAE5C9C3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A2C4CE-225C-4F24-A307-0576C4D0A758}"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21521-DBCB-4E77-BBB9-58EAE5C9C3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A2C4CE-225C-4F24-A307-0576C4D0A758}"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21521-DBCB-4E77-BBB9-58EAE5C9C3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A3C2C5A-30DF-4B05-87FA-868E1F5EF20B}" type="slidenum">
              <a:rPr lang="en-US"/>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CE4CA06-EEEB-4227-8792-0847229EBCC8}" type="slidenum">
              <a:rPr lang="en-US"/>
              <a:pPr/>
              <a:t>‹#›</a:t>
            </a:fld>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8119ED8-A651-4295-81D7-8A769561FA2E}"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A2C4CE-225C-4F24-A307-0576C4D0A758}"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21521-DBCB-4E77-BBB9-58EAE5C9C3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A2C4CE-225C-4F24-A307-0576C4D0A758}"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21521-DBCB-4E77-BBB9-58EAE5C9C3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A2C4CE-225C-4F24-A307-0576C4D0A758}"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21521-DBCB-4E77-BBB9-58EAE5C9C3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8A2C4CE-225C-4F24-A307-0576C4D0A758}" type="datetimeFigureOut">
              <a:rPr lang="en-US" smtClean="0"/>
              <a:pPr/>
              <a:t>3/24/2017</a:t>
            </a:fld>
            <a:endParaRPr lang="en-US"/>
          </a:p>
        </p:txBody>
      </p:sp>
      <p:sp>
        <p:nvSpPr>
          <p:cNvPr id="27" name="Slide Number Placeholder 26"/>
          <p:cNvSpPr>
            <a:spLocks noGrp="1"/>
          </p:cNvSpPr>
          <p:nvPr>
            <p:ph type="sldNum" sz="quarter" idx="11"/>
          </p:nvPr>
        </p:nvSpPr>
        <p:spPr/>
        <p:txBody>
          <a:bodyPr rtlCol="0"/>
          <a:lstStyle/>
          <a:p>
            <a:fld id="{E1821521-DBCB-4E77-BBB9-58EAE5C9C3F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8A2C4CE-225C-4F24-A307-0576C4D0A758}" type="datetimeFigureOut">
              <a:rPr lang="en-US" smtClean="0"/>
              <a:pPr/>
              <a:t>3/24/2017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1821521-DBCB-4E77-BBB9-58EAE5C9C3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2C4CE-225C-4F24-A307-0576C4D0A758}" type="datetimeFigureOut">
              <a:rPr lang="en-US" smtClean="0"/>
              <a:pPr/>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21521-DBCB-4E77-BBB9-58EAE5C9C3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A2C4CE-225C-4F24-A307-0576C4D0A758}"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21521-DBCB-4E77-BBB9-58EAE5C9C3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A2C4CE-225C-4F24-A307-0576C4D0A758}"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21521-DBCB-4E77-BBB9-58EAE5C9C3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8A2C4CE-225C-4F24-A307-0576C4D0A758}" type="datetimeFigureOut">
              <a:rPr lang="en-US" smtClean="0"/>
              <a:pPr/>
              <a:t>3/24/2017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1821521-DBCB-4E77-BBB9-58EAE5C9C3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12.1</a:t>
            </a:r>
            <a:endParaRPr lang="en-US" dirty="0"/>
          </a:p>
        </p:txBody>
      </p:sp>
      <p:sp>
        <p:nvSpPr>
          <p:cNvPr id="3" name="Text Placeholder 2"/>
          <p:cNvSpPr>
            <a:spLocks noGrp="1"/>
          </p:cNvSpPr>
          <p:nvPr>
            <p:ph type="body" idx="1"/>
          </p:nvPr>
        </p:nvSpPr>
        <p:spPr/>
        <p:txBody>
          <a:bodyPr/>
          <a:lstStyle/>
          <a:p>
            <a:r>
              <a:rPr lang="en-US" dirty="0" smtClean="0"/>
              <a:t>Oxidation Numbers</a:t>
            </a:r>
            <a:endParaRPr lang="en-US" dirty="0"/>
          </a:p>
        </p:txBody>
      </p:sp>
    </p:spTree>
    <p:extLst>
      <p:ext uri="{BB962C8B-B14F-4D97-AF65-F5344CB8AC3E}">
        <p14:creationId xmlns:p14="http://schemas.microsoft.com/office/powerpoint/2010/main" val="303410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Oxidation Numbers</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624078" indent="-514350">
              <a:buFont typeface="+mj-lt"/>
              <a:buAutoNum type="arabicPeriod" startAt="8"/>
            </a:pPr>
            <a:r>
              <a:rPr lang="en-US" dirty="0" smtClean="0"/>
              <a:t>The sum of oxidation numbers for an ion must equal the ion’s charge.</a:t>
            </a:r>
          </a:p>
          <a:p>
            <a:pPr marL="109728" indent="0">
              <a:buNone/>
            </a:pPr>
            <a:endParaRPr lang="en-US" dirty="0" smtClean="0"/>
          </a:p>
          <a:p>
            <a:pPr marL="109728" indent="0">
              <a:buNone/>
            </a:pPr>
            <a:r>
              <a:rPr lang="en-US" dirty="0" smtClean="0"/>
              <a:t>CO</a:t>
            </a:r>
            <a:r>
              <a:rPr lang="en-US" baseline="-25000" dirty="0" smtClean="0"/>
              <a:t>3</a:t>
            </a:r>
            <a:r>
              <a:rPr lang="en-US" baseline="30000" dirty="0" smtClean="0"/>
              <a:t>2-</a:t>
            </a:r>
            <a:r>
              <a:rPr lang="en-US" dirty="0" smtClean="0"/>
              <a:t>	O is </a:t>
            </a:r>
            <a:r>
              <a:rPr lang="en-US" dirty="0" smtClean="0">
                <a:solidFill>
                  <a:schemeClr val="accent2"/>
                </a:solidFill>
              </a:rPr>
              <a:t>-2 </a:t>
            </a:r>
            <a:r>
              <a:rPr lang="en-US" dirty="0" smtClean="0"/>
              <a:t>but there are 3 so we have 			6-. To have 2- left over, C is </a:t>
            </a:r>
            <a:r>
              <a:rPr lang="en-US" dirty="0" smtClean="0">
                <a:solidFill>
                  <a:schemeClr val="accent2"/>
                </a:solidFill>
              </a:rPr>
              <a:t>+4</a:t>
            </a:r>
          </a:p>
          <a:p>
            <a:pPr marL="109728" indent="0">
              <a:buNone/>
            </a:pPr>
            <a:r>
              <a:rPr lang="en-US" dirty="0" smtClean="0"/>
              <a:t>PO</a:t>
            </a:r>
            <a:r>
              <a:rPr lang="en-US" baseline="-25000" dirty="0" smtClean="0"/>
              <a:t>4</a:t>
            </a:r>
            <a:r>
              <a:rPr lang="en-US" baseline="30000" dirty="0" smtClean="0"/>
              <a:t>3-	</a:t>
            </a:r>
            <a:r>
              <a:rPr lang="en-US" dirty="0" smtClean="0"/>
              <a:t>O is </a:t>
            </a:r>
            <a:r>
              <a:rPr lang="en-US" dirty="0" smtClean="0">
                <a:solidFill>
                  <a:schemeClr val="accent2"/>
                </a:solidFill>
              </a:rPr>
              <a:t>-2 </a:t>
            </a:r>
            <a:r>
              <a:rPr lang="en-US" dirty="0" smtClean="0"/>
              <a:t>but there are 4 so we have 			8-. To have 3- left over P is </a:t>
            </a:r>
            <a:r>
              <a:rPr lang="en-US" dirty="0" smtClean="0">
                <a:solidFill>
                  <a:schemeClr val="accent2"/>
                </a:solidFill>
              </a:rPr>
              <a:t>+5</a:t>
            </a:r>
            <a:r>
              <a:rPr lang="en-US" dirty="0" smtClean="0"/>
              <a:t>.</a:t>
            </a:r>
          </a:p>
          <a:p>
            <a:pPr marL="109728" indent="0">
              <a:buNone/>
            </a:pPr>
            <a:r>
              <a:rPr lang="en-US" dirty="0" smtClean="0"/>
              <a:t>NH</a:t>
            </a:r>
            <a:r>
              <a:rPr lang="en-US" baseline="-25000" dirty="0" smtClean="0"/>
              <a:t>4</a:t>
            </a:r>
            <a:r>
              <a:rPr lang="en-US" baseline="30000" dirty="0" smtClean="0"/>
              <a:t>+</a:t>
            </a:r>
            <a:r>
              <a:rPr lang="en-US" dirty="0" smtClean="0"/>
              <a:t>	H is </a:t>
            </a:r>
            <a:r>
              <a:rPr lang="en-US" dirty="0" smtClean="0">
                <a:solidFill>
                  <a:schemeClr val="accent2"/>
                </a:solidFill>
              </a:rPr>
              <a:t>+1 </a:t>
            </a:r>
            <a:r>
              <a:rPr lang="en-US" dirty="0" smtClean="0"/>
              <a:t>and there are 4. to have 1+ left 		over N is</a:t>
            </a:r>
            <a:r>
              <a:rPr lang="en-US" dirty="0" smtClean="0">
                <a:solidFill>
                  <a:schemeClr val="accent2"/>
                </a:solidFill>
              </a:rPr>
              <a:t> -3</a:t>
            </a:r>
            <a:r>
              <a:rPr lang="en-US" dirty="0" smtClean="0"/>
              <a:t>.</a:t>
            </a:r>
            <a:endParaRPr lang="en-US" dirty="0"/>
          </a:p>
        </p:txBody>
      </p:sp>
    </p:spTree>
    <p:extLst>
      <p:ext uri="{BB962C8B-B14F-4D97-AF65-F5344CB8AC3E}">
        <p14:creationId xmlns:p14="http://schemas.microsoft.com/office/powerpoint/2010/main" val="99505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Oxidation Numbers</a:t>
            </a:r>
            <a:endParaRPr lang="en-US" dirty="0">
              <a:solidFill>
                <a:schemeClr val="accent2"/>
              </a:solidFill>
            </a:endParaRPr>
          </a:p>
        </p:txBody>
      </p:sp>
      <p:sp>
        <p:nvSpPr>
          <p:cNvPr id="3" name="Content Placeholder 2"/>
          <p:cNvSpPr>
            <a:spLocks noGrp="1"/>
          </p:cNvSpPr>
          <p:nvPr>
            <p:ph idx="1"/>
          </p:nvPr>
        </p:nvSpPr>
        <p:spPr/>
        <p:txBody>
          <a:bodyPr/>
          <a:lstStyle/>
          <a:p>
            <a:pPr marL="109728" indent="0">
              <a:buNone/>
            </a:pPr>
            <a:r>
              <a:rPr lang="en-US" dirty="0">
                <a:solidFill>
                  <a:schemeClr val="accent2"/>
                </a:solidFill>
              </a:rPr>
              <a:t>TIP!</a:t>
            </a:r>
            <a:r>
              <a:rPr lang="en-US" dirty="0">
                <a:solidFill>
                  <a:srgbClr val="FFC000"/>
                </a:solidFill>
              </a:rPr>
              <a:t> </a:t>
            </a:r>
            <a:r>
              <a:rPr lang="en-US" dirty="0"/>
              <a:t>In a tertiary compound, write the outside 	elements numbers first and then find the 	middle elements oxidation number last</a:t>
            </a:r>
            <a:r>
              <a:rPr lang="en-US" dirty="0" smtClean="0"/>
              <a:t>.</a:t>
            </a:r>
          </a:p>
          <a:p>
            <a:pPr marL="109728" indent="0">
              <a:buNone/>
            </a:pPr>
            <a:endParaRPr lang="en-US" dirty="0"/>
          </a:p>
          <a:p>
            <a:pPr marL="109728" indent="0">
              <a:buNone/>
            </a:pPr>
            <a:r>
              <a:rPr lang="en-US" dirty="0" err="1" smtClean="0"/>
              <a:t>LiClO</a:t>
            </a:r>
            <a:r>
              <a:rPr lang="en-US" dirty="0" smtClean="0"/>
              <a:t>	Li must be </a:t>
            </a:r>
            <a:r>
              <a:rPr lang="en-US" dirty="0" smtClean="0">
                <a:solidFill>
                  <a:schemeClr val="accent2"/>
                </a:solidFill>
              </a:rPr>
              <a:t>+1</a:t>
            </a:r>
          </a:p>
          <a:p>
            <a:pPr marL="109728" indent="0">
              <a:buNone/>
            </a:pPr>
            <a:r>
              <a:rPr lang="en-US" dirty="0"/>
              <a:t>	</a:t>
            </a:r>
            <a:r>
              <a:rPr lang="en-US" dirty="0" smtClean="0"/>
              <a:t>	O must be</a:t>
            </a:r>
            <a:r>
              <a:rPr lang="en-US" dirty="0" smtClean="0">
                <a:solidFill>
                  <a:schemeClr val="accent2"/>
                </a:solidFill>
              </a:rPr>
              <a:t> -2</a:t>
            </a:r>
          </a:p>
          <a:p>
            <a:pPr marL="109728" indent="0">
              <a:buNone/>
            </a:pPr>
            <a:r>
              <a:rPr lang="en-US" dirty="0" smtClean="0"/>
              <a:t>		</a:t>
            </a:r>
            <a:r>
              <a:rPr lang="en-US" dirty="0" err="1" smtClean="0"/>
              <a:t>Cl</a:t>
            </a:r>
            <a:r>
              <a:rPr lang="en-US" dirty="0" smtClean="0"/>
              <a:t> is </a:t>
            </a:r>
            <a:r>
              <a:rPr lang="en-US" dirty="0" smtClean="0">
                <a:solidFill>
                  <a:schemeClr val="accent2"/>
                </a:solidFill>
              </a:rPr>
              <a:t>+1 </a:t>
            </a:r>
            <a:r>
              <a:rPr lang="en-US" dirty="0" smtClean="0"/>
              <a:t>to balance the charge </a:t>
            </a:r>
          </a:p>
          <a:p>
            <a:pPr marL="109728" indent="0">
              <a:buNone/>
            </a:pPr>
            <a:endParaRPr lang="en-US" dirty="0" smtClean="0"/>
          </a:p>
          <a:p>
            <a:pPr marL="109728" indent="0">
              <a:buNone/>
            </a:pPr>
            <a:endParaRPr lang="en-US" dirty="0"/>
          </a:p>
        </p:txBody>
      </p:sp>
    </p:spTree>
    <p:extLst>
      <p:ext uri="{BB962C8B-B14F-4D97-AF65-F5344CB8AC3E}">
        <p14:creationId xmlns:p14="http://schemas.microsoft.com/office/powerpoint/2010/main" val="401199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Practice</a:t>
            </a:r>
            <a:endParaRPr lang="en-US" dirty="0">
              <a:solidFill>
                <a:schemeClr val="accent2"/>
              </a:solidFill>
            </a:endParaRPr>
          </a:p>
        </p:txBody>
      </p:sp>
      <p:sp>
        <p:nvSpPr>
          <p:cNvPr id="3" name="Content Placeholder 2"/>
          <p:cNvSpPr>
            <a:spLocks noGrp="1"/>
          </p:cNvSpPr>
          <p:nvPr>
            <p:ph sz="half" idx="1"/>
          </p:nvPr>
        </p:nvSpPr>
        <p:spPr/>
        <p:txBody>
          <a:bodyPr numCol="2">
            <a:normAutofit/>
          </a:bodyPr>
          <a:lstStyle/>
          <a:p>
            <a:r>
              <a:rPr lang="en-US" sz="2800" dirty="0" err="1" smtClean="0"/>
              <a:t>Sn</a:t>
            </a:r>
            <a:endParaRPr lang="en-US" sz="2800" dirty="0" smtClean="0"/>
          </a:p>
          <a:p>
            <a:endParaRPr lang="en-US" sz="2800" dirty="0" smtClean="0"/>
          </a:p>
          <a:p>
            <a:r>
              <a:rPr lang="en-US" sz="2800" dirty="0" smtClean="0"/>
              <a:t>N</a:t>
            </a:r>
            <a:r>
              <a:rPr lang="en-US" sz="2800" baseline="-25000" dirty="0" smtClean="0"/>
              <a:t>2</a:t>
            </a:r>
          </a:p>
          <a:p>
            <a:endParaRPr lang="en-US" sz="2800" baseline="-25000" dirty="0" smtClean="0"/>
          </a:p>
          <a:p>
            <a:r>
              <a:rPr lang="en-US" sz="2800" dirty="0" err="1" smtClean="0"/>
              <a:t>Cl</a:t>
            </a:r>
            <a:r>
              <a:rPr lang="en-US" sz="2800" baseline="30000" dirty="0" smtClean="0"/>
              <a:t>-</a:t>
            </a:r>
          </a:p>
          <a:p>
            <a:endParaRPr lang="en-US" sz="2800" baseline="30000" dirty="0" smtClean="0"/>
          </a:p>
          <a:p>
            <a:r>
              <a:rPr lang="en-US" sz="2800" dirty="0" smtClean="0"/>
              <a:t>Ca</a:t>
            </a:r>
            <a:r>
              <a:rPr lang="en-US" sz="2800" baseline="30000" dirty="0" smtClean="0"/>
              <a:t>+2</a:t>
            </a:r>
          </a:p>
          <a:p>
            <a:endParaRPr lang="en-US" sz="2800" baseline="30000" dirty="0" smtClean="0"/>
          </a:p>
          <a:p>
            <a:r>
              <a:rPr lang="en-US" sz="2800" dirty="0" err="1" smtClean="0"/>
              <a:t>LiF</a:t>
            </a:r>
            <a:endParaRPr lang="en-US" sz="2800" dirty="0" smtClean="0"/>
          </a:p>
          <a:p>
            <a:endParaRPr lang="en-US" sz="2800" dirty="0" smtClean="0"/>
          </a:p>
          <a:p>
            <a:endParaRPr lang="en-US" sz="2800" dirty="0" smtClean="0"/>
          </a:p>
          <a:p>
            <a:r>
              <a:rPr lang="en-US" sz="2800" dirty="0" smtClean="0"/>
              <a:t>H</a:t>
            </a:r>
            <a:r>
              <a:rPr lang="en-US" sz="2800" baseline="-25000" dirty="0" smtClean="0"/>
              <a:t>2</a:t>
            </a:r>
            <a:r>
              <a:rPr lang="en-US" sz="2800" dirty="0" smtClean="0"/>
              <a:t>S</a:t>
            </a:r>
          </a:p>
          <a:p>
            <a:endParaRPr lang="en-US" sz="2800" dirty="0" smtClean="0"/>
          </a:p>
          <a:p>
            <a:r>
              <a:rPr lang="en-US" sz="2800" dirty="0" err="1" smtClean="0"/>
              <a:t>MgO</a:t>
            </a:r>
            <a:endParaRPr lang="en-US" sz="2800" dirty="0" smtClean="0"/>
          </a:p>
          <a:p>
            <a:endParaRPr lang="en-US" sz="2800" dirty="0" smtClean="0"/>
          </a:p>
          <a:p>
            <a:r>
              <a:rPr lang="en-US" sz="2800" dirty="0" smtClean="0"/>
              <a:t>Cs</a:t>
            </a:r>
            <a:r>
              <a:rPr lang="en-US" sz="2800" baseline="-25000" dirty="0" smtClean="0"/>
              <a:t>2</a:t>
            </a:r>
            <a:r>
              <a:rPr lang="en-US" sz="2800" dirty="0" smtClean="0"/>
              <a:t>O</a:t>
            </a:r>
            <a:r>
              <a:rPr lang="en-US" sz="2800" baseline="-25000" dirty="0" smtClean="0"/>
              <a:t>2</a:t>
            </a:r>
          </a:p>
        </p:txBody>
      </p:sp>
      <p:sp>
        <p:nvSpPr>
          <p:cNvPr id="6" name="Content Placeholder 5"/>
          <p:cNvSpPr>
            <a:spLocks noGrp="1"/>
          </p:cNvSpPr>
          <p:nvPr>
            <p:ph sz="half" idx="2"/>
          </p:nvPr>
        </p:nvSpPr>
        <p:spPr/>
        <p:txBody>
          <a:bodyPr numCol="2">
            <a:normAutofit/>
          </a:bodyPr>
          <a:lstStyle/>
          <a:p>
            <a:r>
              <a:rPr lang="en-US" sz="2800" dirty="0" smtClean="0"/>
              <a:t>PH</a:t>
            </a:r>
            <a:r>
              <a:rPr lang="en-US" sz="2800" baseline="-25000" dirty="0" smtClean="0"/>
              <a:t>3</a:t>
            </a:r>
          </a:p>
          <a:p>
            <a:endParaRPr lang="en-US" sz="2800" dirty="0" smtClean="0"/>
          </a:p>
          <a:p>
            <a:r>
              <a:rPr lang="en-US" sz="2800" dirty="0" smtClean="0"/>
              <a:t>NaBrO</a:t>
            </a:r>
            <a:r>
              <a:rPr lang="en-US" sz="2800" baseline="-25000" dirty="0" smtClean="0"/>
              <a:t>3</a:t>
            </a:r>
          </a:p>
          <a:p>
            <a:endParaRPr lang="en-US" sz="2800" baseline="-25000" dirty="0" smtClean="0"/>
          </a:p>
          <a:p>
            <a:r>
              <a:rPr lang="en-US" sz="2800" dirty="0" smtClean="0"/>
              <a:t>MgSO</a:t>
            </a:r>
            <a:r>
              <a:rPr lang="en-US" sz="2800" baseline="-25000" dirty="0" smtClean="0"/>
              <a:t>4</a:t>
            </a:r>
          </a:p>
          <a:p>
            <a:endParaRPr lang="en-US" sz="2800" baseline="-25000" dirty="0" smtClean="0"/>
          </a:p>
          <a:p>
            <a:r>
              <a:rPr lang="en-US" sz="2800" dirty="0" smtClean="0"/>
              <a:t>CaClO</a:t>
            </a:r>
            <a:r>
              <a:rPr lang="en-US" sz="2800" baseline="-25000" dirty="0" smtClean="0"/>
              <a:t>3</a:t>
            </a:r>
          </a:p>
          <a:p>
            <a:endParaRPr lang="en-US" sz="2800" baseline="-25000" dirty="0" smtClean="0"/>
          </a:p>
          <a:p>
            <a:endParaRPr lang="en-US" sz="2800" baseline="-25000" dirty="0"/>
          </a:p>
          <a:p>
            <a:endParaRPr lang="en-US" sz="2800" baseline="-25000" dirty="0" smtClean="0"/>
          </a:p>
          <a:p>
            <a:endParaRPr lang="en-US" sz="2800" baseline="-25000" dirty="0" smtClean="0"/>
          </a:p>
          <a:p>
            <a:endParaRPr lang="en-US" sz="2800" dirty="0" smtClean="0"/>
          </a:p>
          <a:p>
            <a:r>
              <a:rPr lang="en-US" sz="2800" dirty="0" smtClean="0"/>
              <a:t>LiNO</a:t>
            </a:r>
            <a:r>
              <a:rPr lang="en-US" sz="2800" baseline="-25000" dirty="0" smtClean="0"/>
              <a:t>3</a:t>
            </a:r>
          </a:p>
          <a:p>
            <a:endParaRPr lang="en-US" sz="2800" dirty="0" smtClean="0"/>
          </a:p>
          <a:p>
            <a:endParaRPr lang="en-US" sz="2800" dirty="0"/>
          </a:p>
          <a:p>
            <a:r>
              <a:rPr lang="en-US" sz="2800" dirty="0" smtClean="0"/>
              <a:t>ClO</a:t>
            </a:r>
            <a:r>
              <a:rPr lang="en-US" sz="2800" baseline="-25000" dirty="0" smtClean="0"/>
              <a:t>3</a:t>
            </a:r>
            <a:r>
              <a:rPr lang="en-US" sz="2800" baseline="30000" dirty="0" smtClean="0"/>
              <a:t>-</a:t>
            </a:r>
          </a:p>
          <a:p>
            <a:endParaRPr lang="en-US" sz="2800" dirty="0" smtClean="0"/>
          </a:p>
          <a:p>
            <a:endParaRPr lang="en-US" sz="2800" dirty="0"/>
          </a:p>
          <a:p>
            <a:r>
              <a:rPr lang="en-US" sz="2800" dirty="0" smtClean="0"/>
              <a:t>SO</a:t>
            </a:r>
            <a:r>
              <a:rPr lang="en-US" sz="2800" baseline="-25000" dirty="0" smtClean="0"/>
              <a:t>4</a:t>
            </a:r>
            <a:r>
              <a:rPr lang="en-US" sz="2800" baseline="30000" dirty="0" smtClean="0"/>
              <a:t>-2</a:t>
            </a:r>
            <a:endParaRPr lang="en-US" sz="2800" baseline="30000" dirty="0"/>
          </a:p>
        </p:txBody>
      </p:sp>
      <p:sp>
        <p:nvSpPr>
          <p:cNvPr id="7" name="TextBox 6"/>
          <p:cNvSpPr txBox="1"/>
          <p:nvPr/>
        </p:nvSpPr>
        <p:spPr>
          <a:xfrm>
            <a:off x="1257300" y="2129043"/>
            <a:ext cx="2286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8" name="TextBox 7"/>
          <p:cNvSpPr txBox="1"/>
          <p:nvPr/>
        </p:nvSpPr>
        <p:spPr>
          <a:xfrm>
            <a:off x="1257300" y="3038518"/>
            <a:ext cx="2286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10" name="TextBox 9"/>
          <p:cNvSpPr txBox="1"/>
          <p:nvPr/>
        </p:nvSpPr>
        <p:spPr>
          <a:xfrm>
            <a:off x="890154" y="5232461"/>
            <a:ext cx="481446" cy="369332"/>
          </a:xfrm>
          <a:prstGeom prst="rect">
            <a:avLst/>
          </a:prstGeom>
          <a:noFill/>
        </p:spPr>
        <p:txBody>
          <a:bodyPr wrap="square" rtlCol="0">
            <a:spAutoFit/>
          </a:bodyPr>
          <a:lstStyle/>
          <a:p>
            <a:r>
              <a:rPr lang="en-US" dirty="0" smtClean="0">
                <a:solidFill>
                  <a:schemeClr val="accent2"/>
                </a:solidFill>
              </a:rPr>
              <a:t>+1</a:t>
            </a:r>
            <a:endParaRPr lang="en-US" dirty="0">
              <a:solidFill>
                <a:schemeClr val="accent2"/>
              </a:solidFill>
            </a:endParaRPr>
          </a:p>
        </p:txBody>
      </p:sp>
      <p:sp>
        <p:nvSpPr>
          <p:cNvPr id="11" name="TextBox 10"/>
          <p:cNvSpPr txBox="1"/>
          <p:nvPr/>
        </p:nvSpPr>
        <p:spPr>
          <a:xfrm>
            <a:off x="1371600" y="5232461"/>
            <a:ext cx="381000" cy="369332"/>
          </a:xfrm>
          <a:prstGeom prst="rect">
            <a:avLst/>
          </a:prstGeom>
          <a:noFill/>
        </p:spPr>
        <p:txBody>
          <a:bodyPr wrap="square" rtlCol="0">
            <a:spAutoFit/>
          </a:bodyPr>
          <a:lstStyle/>
          <a:p>
            <a:r>
              <a:rPr lang="en-US" dirty="0" smtClean="0">
                <a:solidFill>
                  <a:schemeClr val="accent2"/>
                </a:solidFill>
              </a:rPr>
              <a:t>-1</a:t>
            </a:r>
            <a:endParaRPr lang="en-US" dirty="0">
              <a:solidFill>
                <a:schemeClr val="accent2"/>
              </a:solidFill>
            </a:endParaRPr>
          </a:p>
        </p:txBody>
      </p:sp>
      <p:sp>
        <p:nvSpPr>
          <p:cNvPr id="12" name="TextBox 11"/>
          <p:cNvSpPr txBox="1"/>
          <p:nvPr/>
        </p:nvSpPr>
        <p:spPr>
          <a:xfrm>
            <a:off x="2819400" y="2456811"/>
            <a:ext cx="505691" cy="369332"/>
          </a:xfrm>
          <a:prstGeom prst="rect">
            <a:avLst/>
          </a:prstGeom>
          <a:noFill/>
        </p:spPr>
        <p:txBody>
          <a:bodyPr wrap="square" rtlCol="0">
            <a:spAutoFit/>
          </a:bodyPr>
          <a:lstStyle/>
          <a:p>
            <a:r>
              <a:rPr lang="en-US" dirty="0" smtClean="0">
                <a:solidFill>
                  <a:schemeClr val="accent2"/>
                </a:solidFill>
              </a:rPr>
              <a:t>+1</a:t>
            </a:r>
            <a:endParaRPr lang="en-US" dirty="0">
              <a:solidFill>
                <a:schemeClr val="accent2"/>
              </a:solidFill>
            </a:endParaRPr>
          </a:p>
        </p:txBody>
      </p:sp>
      <p:sp>
        <p:nvSpPr>
          <p:cNvPr id="13" name="TextBox 12"/>
          <p:cNvSpPr txBox="1"/>
          <p:nvPr/>
        </p:nvSpPr>
        <p:spPr>
          <a:xfrm>
            <a:off x="3325091" y="2456811"/>
            <a:ext cx="505691" cy="369332"/>
          </a:xfrm>
          <a:prstGeom prst="rect">
            <a:avLst/>
          </a:prstGeom>
          <a:noFill/>
        </p:spPr>
        <p:txBody>
          <a:bodyPr wrap="square" rtlCol="0">
            <a:spAutoFit/>
          </a:bodyPr>
          <a:lstStyle/>
          <a:p>
            <a:r>
              <a:rPr lang="en-US" dirty="0" smtClean="0">
                <a:solidFill>
                  <a:schemeClr val="accent2"/>
                </a:solidFill>
              </a:rPr>
              <a:t>-2</a:t>
            </a:r>
            <a:endParaRPr lang="en-US" dirty="0">
              <a:solidFill>
                <a:schemeClr val="accent2"/>
              </a:solidFill>
            </a:endParaRPr>
          </a:p>
        </p:txBody>
      </p:sp>
      <p:sp>
        <p:nvSpPr>
          <p:cNvPr id="14" name="TextBox 13"/>
          <p:cNvSpPr txBox="1"/>
          <p:nvPr/>
        </p:nvSpPr>
        <p:spPr>
          <a:xfrm>
            <a:off x="2961406" y="3453417"/>
            <a:ext cx="505691" cy="369332"/>
          </a:xfrm>
          <a:prstGeom prst="rect">
            <a:avLst/>
          </a:prstGeom>
          <a:noFill/>
        </p:spPr>
        <p:txBody>
          <a:bodyPr wrap="square" rtlCol="0">
            <a:spAutoFit/>
          </a:bodyPr>
          <a:lstStyle/>
          <a:p>
            <a:r>
              <a:rPr lang="en-US" dirty="0">
                <a:solidFill>
                  <a:schemeClr val="accent2"/>
                </a:solidFill>
              </a:rPr>
              <a:t>+</a:t>
            </a:r>
            <a:r>
              <a:rPr lang="en-US" dirty="0" smtClean="0">
                <a:solidFill>
                  <a:schemeClr val="accent2"/>
                </a:solidFill>
              </a:rPr>
              <a:t>2</a:t>
            </a:r>
            <a:endParaRPr lang="en-US" dirty="0">
              <a:solidFill>
                <a:schemeClr val="accent2"/>
              </a:solidFill>
            </a:endParaRPr>
          </a:p>
        </p:txBody>
      </p:sp>
      <p:sp>
        <p:nvSpPr>
          <p:cNvPr id="15" name="TextBox 14"/>
          <p:cNvSpPr txBox="1"/>
          <p:nvPr/>
        </p:nvSpPr>
        <p:spPr>
          <a:xfrm>
            <a:off x="3505198" y="3439931"/>
            <a:ext cx="505691" cy="369332"/>
          </a:xfrm>
          <a:prstGeom prst="rect">
            <a:avLst/>
          </a:prstGeom>
          <a:noFill/>
        </p:spPr>
        <p:txBody>
          <a:bodyPr wrap="square" rtlCol="0">
            <a:spAutoFit/>
          </a:bodyPr>
          <a:lstStyle/>
          <a:p>
            <a:r>
              <a:rPr lang="en-US" dirty="0" smtClean="0">
                <a:solidFill>
                  <a:schemeClr val="accent2"/>
                </a:solidFill>
              </a:rPr>
              <a:t>-2</a:t>
            </a:r>
            <a:endParaRPr lang="en-US" dirty="0">
              <a:solidFill>
                <a:schemeClr val="accent2"/>
              </a:solidFill>
            </a:endParaRPr>
          </a:p>
        </p:txBody>
      </p:sp>
      <p:sp>
        <p:nvSpPr>
          <p:cNvPr id="16" name="TextBox 15"/>
          <p:cNvSpPr txBox="1"/>
          <p:nvPr/>
        </p:nvSpPr>
        <p:spPr>
          <a:xfrm>
            <a:off x="2999507" y="4419600"/>
            <a:ext cx="505691" cy="369332"/>
          </a:xfrm>
          <a:prstGeom prst="rect">
            <a:avLst/>
          </a:prstGeom>
          <a:noFill/>
        </p:spPr>
        <p:txBody>
          <a:bodyPr wrap="square" rtlCol="0">
            <a:spAutoFit/>
          </a:bodyPr>
          <a:lstStyle/>
          <a:p>
            <a:r>
              <a:rPr lang="en-US" dirty="0" smtClean="0">
                <a:solidFill>
                  <a:schemeClr val="accent2"/>
                </a:solidFill>
              </a:rPr>
              <a:t>+1</a:t>
            </a:r>
            <a:endParaRPr lang="en-US" dirty="0">
              <a:solidFill>
                <a:schemeClr val="accent2"/>
              </a:solidFill>
            </a:endParaRPr>
          </a:p>
        </p:txBody>
      </p:sp>
      <p:sp>
        <p:nvSpPr>
          <p:cNvPr id="17" name="TextBox 16"/>
          <p:cNvSpPr txBox="1"/>
          <p:nvPr/>
        </p:nvSpPr>
        <p:spPr>
          <a:xfrm>
            <a:off x="3505198" y="4419600"/>
            <a:ext cx="505691" cy="369332"/>
          </a:xfrm>
          <a:prstGeom prst="rect">
            <a:avLst/>
          </a:prstGeom>
          <a:noFill/>
        </p:spPr>
        <p:txBody>
          <a:bodyPr wrap="square" rtlCol="0">
            <a:spAutoFit/>
          </a:bodyPr>
          <a:lstStyle/>
          <a:p>
            <a:r>
              <a:rPr lang="en-US" dirty="0" smtClean="0">
                <a:solidFill>
                  <a:schemeClr val="accent2"/>
                </a:solidFill>
              </a:rPr>
              <a:t>-1</a:t>
            </a:r>
            <a:endParaRPr lang="en-US" dirty="0">
              <a:solidFill>
                <a:schemeClr val="accent2"/>
              </a:solidFill>
            </a:endParaRPr>
          </a:p>
        </p:txBody>
      </p:sp>
      <p:sp>
        <p:nvSpPr>
          <p:cNvPr id="18" name="TextBox 17"/>
          <p:cNvSpPr txBox="1"/>
          <p:nvPr/>
        </p:nvSpPr>
        <p:spPr>
          <a:xfrm>
            <a:off x="5638800" y="2138155"/>
            <a:ext cx="505691" cy="369332"/>
          </a:xfrm>
          <a:prstGeom prst="rect">
            <a:avLst/>
          </a:prstGeom>
          <a:noFill/>
        </p:spPr>
        <p:txBody>
          <a:bodyPr wrap="square" rtlCol="0">
            <a:spAutoFit/>
          </a:bodyPr>
          <a:lstStyle/>
          <a:p>
            <a:r>
              <a:rPr lang="en-US" dirty="0" smtClean="0">
                <a:solidFill>
                  <a:schemeClr val="accent2"/>
                </a:solidFill>
              </a:rPr>
              <a:t>-1</a:t>
            </a:r>
            <a:endParaRPr lang="en-US" dirty="0">
              <a:solidFill>
                <a:schemeClr val="accent2"/>
              </a:solidFill>
            </a:endParaRPr>
          </a:p>
        </p:txBody>
      </p:sp>
      <p:sp>
        <p:nvSpPr>
          <p:cNvPr id="19" name="TextBox 18"/>
          <p:cNvSpPr txBox="1"/>
          <p:nvPr/>
        </p:nvSpPr>
        <p:spPr>
          <a:xfrm>
            <a:off x="5133109" y="2087479"/>
            <a:ext cx="505691" cy="369332"/>
          </a:xfrm>
          <a:prstGeom prst="rect">
            <a:avLst/>
          </a:prstGeom>
          <a:noFill/>
        </p:spPr>
        <p:txBody>
          <a:bodyPr wrap="square" rtlCol="0">
            <a:spAutoFit/>
          </a:bodyPr>
          <a:lstStyle/>
          <a:p>
            <a:r>
              <a:rPr lang="en-US" dirty="0" smtClean="0">
                <a:solidFill>
                  <a:schemeClr val="accent2"/>
                </a:solidFill>
              </a:rPr>
              <a:t>+3</a:t>
            </a:r>
            <a:endParaRPr lang="en-US" dirty="0">
              <a:solidFill>
                <a:schemeClr val="accent2"/>
              </a:solidFill>
            </a:endParaRPr>
          </a:p>
        </p:txBody>
      </p:sp>
      <p:sp>
        <p:nvSpPr>
          <p:cNvPr id="20" name="TextBox 19"/>
          <p:cNvSpPr txBox="1"/>
          <p:nvPr/>
        </p:nvSpPr>
        <p:spPr>
          <a:xfrm>
            <a:off x="5282045" y="3010809"/>
            <a:ext cx="505691" cy="369332"/>
          </a:xfrm>
          <a:prstGeom prst="rect">
            <a:avLst/>
          </a:prstGeom>
          <a:noFill/>
        </p:spPr>
        <p:txBody>
          <a:bodyPr wrap="square" rtlCol="0">
            <a:spAutoFit/>
          </a:bodyPr>
          <a:lstStyle/>
          <a:p>
            <a:r>
              <a:rPr lang="en-US" dirty="0">
                <a:solidFill>
                  <a:schemeClr val="accent2"/>
                </a:solidFill>
              </a:rPr>
              <a:t>+</a:t>
            </a:r>
            <a:r>
              <a:rPr lang="en-US" dirty="0" smtClean="0">
                <a:solidFill>
                  <a:schemeClr val="accent2"/>
                </a:solidFill>
              </a:rPr>
              <a:t>1</a:t>
            </a:r>
            <a:endParaRPr lang="en-US" dirty="0">
              <a:solidFill>
                <a:schemeClr val="accent2"/>
              </a:solidFill>
            </a:endParaRPr>
          </a:p>
        </p:txBody>
      </p:sp>
      <p:sp>
        <p:nvSpPr>
          <p:cNvPr id="21" name="TextBox 20"/>
          <p:cNvSpPr txBox="1"/>
          <p:nvPr/>
        </p:nvSpPr>
        <p:spPr>
          <a:xfrm>
            <a:off x="6130636" y="3029220"/>
            <a:ext cx="505691" cy="369332"/>
          </a:xfrm>
          <a:prstGeom prst="rect">
            <a:avLst/>
          </a:prstGeom>
          <a:noFill/>
        </p:spPr>
        <p:txBody>
          <a:bodyPr wrap="square" rtlCol="0">
            <a:spAutoFit/>
          </a:bodyPr>
          <a:lstStyle/>
          <a:p>
            <a:r>
              <a:rPr lang="en-US" dirty="0" smtClean="0">
                <a:solidFill>
                  <a:schemeClr val="accent2"/>
                </a:solidFill>
              </a:rPr>
              <a:t>-2</a:t>
            </a:r>
            <a:endParaRPr lang="en-US" dirty="0">
              <a:solidFill>
                <a:schemeClr val="accent2"/>
              </a:solidFill>
            </a:endParaRPr>
          </a:p>
        </p:txBody>
      </p:sp>
      <p:sp>
        <p:nvSpPr>
          <p:cNvPr id="22" name="TextBox 21"/>
          <p:cNvSpPr txBox="1"/>
          <p:nvPr/>
        </p:nvSpPr>
        <p:spPr>
          <a:xfrm>
            <a:off x="5638800" y="3010809"/>
            <a:ext cx="505691" cy="369332"/>
          </a:xfrm>
          <a:prstGeom prst="rect">
            <a:avLst/>
          </a:prstGeom>
          <a:noFill/>
        </p:spPr>
        <p:txBody>
          <a:bodyPr wrap="square" rtlCol="0">
            <a:spAutoFit/>
          </a:bodyPr>
          <a:lstStyle/>
          <a:p>
            <a:r>
              <a:rPr lang="en-US" dirty="0" smtClean="0">
                <a:solidFill>
                  <a:schemeClr val="accent2"/>
                </a:solidFill>
              </a:rPr>
              <a:t>+5</a:t>
            </a:r>
            <a:endParaRPr lang="en-US" dirty="0">
              <a:solidFill>
                <a:schemeClr val="accent2"/>
              </a:solidFill>
            </a:endParaRPr>
          </a:p>
        </p:txBody>
      </p:sp>
      <p:sp>
        <p:nvSpPr>
          <p:cNvPr id="23" name="TextBox 22"/>
          <p:cNvSpPr txBox="1"/>
          <p:nvPr/>
        </p:nvSpPr>
        <p:spPr>
          <a:xfrm>
            <a:off x="5261263" y="3799963"/>
            <a:ext cx="505691" cy="369332"/>
          </a:xfrm>
          <a:prstGeom prst="rect">
            <a:avLst/>
          </a:prstGeom>
          <a:noFill/>
        </p:spPr>
        <p:txBody>
          <a:bodyPr wrap="square" rtlCol="0">
            <a:spAutoFit/>
          </a:bodyPr>
          <a:lstStyle/>
          <a:p>
            <a:r>
              <a:rPr lang="en-US" dirty="0" smtClean="0">
                <a:solidFill>
                  <a:schemeClr val="accent2"/>
                </a:solidFill>
              </a:rPr>
              <a:t>+2</a:t>
            </a:r>
            <a:endParaRPr lang="en-US" dirty="0">
              <a:solidFill>
                <a:schemeClr val="accent2"/>
              </a:solidFill>
            </a:endParaRPr>
          </a:p>
        </p:txBody>
      </p:sp>
      <p:sp>
        <p:nvSpPr>
          <p:cNvPr id="24" name="TextBox 23"/>
          <p:cNvSpPr txBox="1"/>
          <p:nvPr/>
        </p:nvSpPr>
        <p:spPr>
          <a:xfrm>
            <a:off x="5891645" y="3809263"/>
            <a:ext cx="505691" cy="369332"/>
          </a:xfrm>
          <a:prstGeom prst="rect">
            <a:avLst/>
          </a:prstGeom>
          <a:noFill/>
        </p:spPr>
        <p:txBody>
          <a:bodyPr wrap="square" rtlCol="0">
            <a:spAutoFit/>
          </a:bodyPr>
          <a:lstStyle/>
          <a:p>
            <a:r>
              <a:rPr lang="en-US" dirty="0" smtClean="0">
                <a:solidFill>
                  <a:schemeClr val="accent2"/>
                </a:solidFill>
              </a:rPr>
              <a:t>-2</a:t>
            </a:r>
            <a:endParaRPr lang="en-US" dirty="0">
              <a:solidFill>
                <a:schemeClr val="accent2"/>
              </a:solidFill>
            </a:endParaRPr>
          </a:p>
        </p:txBody>
      </p:sp>
      <p:sp>
        <p:nvSpPr>
          <p:cNvPr id="25" name="TextBox 24"/>
          <p:cNvSpPr txBox="1"/>
          <p:nvPr/>
        </p:nvSpPr>
        <p:spPr>
          <a:xfrm>
            <a:off x="5604163" y="3799963"/>
            <a:ext cx="505691" cy="369332"/>
          </a:xfrm>
          <a:prstGeom prst="rect">
            <a:avLst/>
          </a:prstGeom>
          <a:noFill/>
        </p:spPr>
        <p:txBody>
          <a:bodyPr wrap="square" rtlCol="0">
            <a:spAutoFit/>
          </a:bodyPr>
          <a:lstStyle/>
          <a:p>
            <a:r>
              <a:rPr lang="en-US" dirty="0" smtClean="0">
                <a:solidFill>
                  <a:schemeClr val="accent2"/>
                </a:solidFill>
              </a:rPr>
              <a:t>+6</a:t>
            </a:r>
            <a:endParaRPr lang="en-US" dirty="0">
              <a:solidFill>
                <a:schemeClr val="accent2"/>
              </a:solidFill>
            </a:endParaRPr>
          </a:p>
        </p:txBody>
      </p:sp>
      <p:sp>
        <p:nvSpPr>
          <p:cNvPr id="26" name="TextBox 25"/>
          <p:cNvSpPr txBox="1"/>
          <p:nvPr/>
        </p:nvSpPr>
        <p:spPr>
          <a:xfrm>
            <a:off x="5261262" y="4581114"/>
            <a:ext cx="505691" cy="369332"/>
          </a:xfrm>
          <a:prstGeom prst="rect">
            <a:avLst/>
          </a:prstGeom>
          <a:noFill/>
        </p:spPr>
        <p:txBody>
          <a:bodyPr wrap="square" rtlCol="0">
            <a:spAutoFit/>
          </a:bodyPr>
          <a:lstStyle/>
          <a:p>
            <a:r>
              <a:rPr lang="en-US" dirty="0" smtClean="0">
                <a:solidFill>
                  <a:schemeClr val="accent2"/>
                </a:solidFill>
              </a:rPr>
              <a:t>+2</a:t>
            </a:r>
            <a:endParaRPr lang="en-US" dirty="0">
              <a:solidFill>
                <a:schemeClr val="accent2"/>
              </a:solidFill>
            </a:endParaRPr>
          </a:p>
        </p:txBody>
      </p:sp>
      <p:sp>
        <p:nvSpPr>
          <p:cNvPr id="27" name="TextBox 26"/>
          <p:cNvSpPr txBox="1"/>
          <p:nvPr/>
        </p:nvSpPr>
        <p:spPr>
          <a:xfrm>
            <a:off x="6075217" y="4539549"/>
            <a:ext cx="505691" cy="369332"/>
          </a:xfrm>
          <a:prstGeom prst="rect">
            <a:avLst/>
          </a:prstGeom>
          <a:noFill/>
        </p:spPr>
        <p:txBody>
          <a:bodyPr wrap="square" rtlCol="0">
            <a:spAutoFit/>
          </a:bodyPr>
          <a:lstStyle/>
          <a:p>
            <a:r>
              <a:rPr lang="en-US" dirty="0" smtClean="0">
                <a:solidFill>
                  <a:schemeClr val="accent2"/>
                </a:solidFill>
              </a:rPr>
              <a:t>-2</a:t>
            </a:r>
            <a:endParaRPr lang="en-US" dirty="0">
              <a:solidFill>
                <a:schemeClr val="accent2"/>
              </a:solidFill>
            </a:endParaRPr>
          </a:p>
        </p:txBody>
      </p:sp>
      <p:sp>
        <p:nvSpPr>
          <p:cNvPr id="28" name="TextBox 27"/>
          <p:cNvSpPr txBox="1"/>
          <p:nvPr/>
        </p:nvSpPr>
        <p:spPr>
          <a:xfrm>
            <a:off x="5645727" y="4539549"/>
            <a:ext cx="505691" cy="369332"/>
          </a:xfrm>
          <a:prstGeom prst="rect">
            <a:avLst/>
          </a:prstGeom>
          <a:noFill/>
        </p:spPr>
        <p:txBody>
          <a:bodyPr wrap="square" rtlCol="0">
            <a:spAutoFit/>
          </a:bodyPr>
          <a:lstStyle/>
          <a:p>
            <a:r>
              <a:rPr lang="en-US" dirty="0" smtClean="0">
                <a:solidFill>
                  <a:schemeClr val="accent2"/>
                </a:solidFill>
              </a:rPr>
              <a:t>+4</a:t>
            </a:r>
            <a:endParaRPr lang="en-US" dirty="0">
              <a:solidFill>
                <a:schemeClr val="accent2"/>
              </a:solidFill>
            </a:endParaRPr>
          </a:p>
        </p:txBody>
      </p:sp>
      <p:sp>
        <p:nvSpPr>
          <p:cNvPr id="29" name="TextBox 28"/>
          <p:cNvSpPr txBox="1"/>
          <p:nvPr/>
        </p:nvSpPr>
        <p:spPr>
          <a:xfrm>
            <a:off x="6934200" y="2479776"/>
            <a:ext cx="505691" cy="369332"/>
          </a:xfrm>
          <a:prstGeom prst="rect">
            <a:avLst/>
          </a:prstGeom>
          <a:noFill/>
        </p:spPr>
        <p:txBody>
          <a:bodyPr wrap="square" rtlCol="0">
            <a:spAutoFit/>
          </a:bodyPr>
          <a:lstStyle/>
          <a:p>
            <a:r>
              <a:rPr lang="en-US" dirty="0" smtClean="0">
                <a:solidFill>
                  <a:schemeClr val="accent2"/>
                </a:solidFill>
              </a:rPr>
              <a:t>+1</a:t>
            </a:r>
            <a:endParaRPr lang="en-US" dirty="0">
              <a:solidFill>
                <a:schemeClr val="accent2"/>
              </a:solidFill>
            </a:endParaRPr>
          </a:p>
        </p:txBody>
      </p:sp>
      <p:sp>
        <p:nvSpPr>
          <p:cNvPr id="30" name="TextBox 29"/>
          <p:cNvSpPr txBox="1"/>
          <p:nvPr/>
        </p:nvSpPr>
        <p:spPr>
          <a:xfrm>
            <a:off x="7772400" y="2447511"/>
            <a:ext cx="505691" cy="369332"/>
          </a:xfrm>
          <a:prstGeom prst="rect">
            <a:avLst/>
          </a:prstGeom>
          <a:noFill/>
        </p:spPr>
        <p:txBody>
          <a:bodyPr wrap="square" rtlCol="0">
            <a:spAutoFit/>
          </a:bodyPr>
          <a:lstStyle/>
          <a:p>
            <a:r>
              <a:rPr lang="en-US" dirty="0" smtClean="0">
                <a:solidFill>
                  <a:schemeClr val="accent2"/>
                </a:solidFill>
              </a:rPr>
              <a:t>-2</a:t>
            </a:r>
            <a:endParaRPr lang="en-US" dirty="0">
              <a:solidFill>
                <a:schemeClr val="accent2"/>
              </a:solidFill>
            </a:endParaRPr>
          </a:p>
        </p:txBody>
      </p:sp>
      <p:sp>
        <p:nvSpPr>
          <p:cNvPr id="31" name="TextBox 30"/>
          <p:cNvSpPr txBox="1"/>
          <p:nvPr/>
        </p:nvSpPr>
        <p:spPr>
          <a:xfrm>
            <a:off x="7273636" y="2456811"/>
            <a:ext cx="505691" cy="369332"/>
          </a:xfrm>
          <a:prstGeom prst="rect">
            <a:avLst/>
          </a:prstGeom>
          <a:noFill/>
        </p:spPr>
        <p:txBody>
          <a:bodyPr wrap="square" rtlCol="0">
            <a:spAutoFit/>
          </a:bodyPr>
          <a:lstStyle/>
          <a:p>
            <a:r>
              <a:rPr lang="en-US" dirty="0" smtClean="0">
                <a:solidFill>
                  <a:schemeClr val="accent2"/>
                </a:solidFill>
              </a:rPr>
              <a:t>+5</a:t>
            </a:r>
            <a:endParaRPr lang="en-US" dirty="0">
              <a:solidFill>
                <a:schemeClr val="accent2"/>
              </a:solidFill>
            </a:endParaRPr>
          </a:p>
        </p:txBody>
      </p:sp>
      <p:sp>
        <p:nvSpPr>
          <p:cNvPr id="32" name="TextBox 31"/>
          <p:cNvSpPr txBox="1"/>
          <p:nvPr/>
        </p:nvSpPr>
        <p:spPr>
          <a:xfrm>
            <a:off x="7439891" y="3822749"/>
            <a:ext cx="505691" cy="369332"/>
          </a:xfrm>
          <a:prstGeom prst="rect">
            <a:avLst/>
          </a:prstGeom>
          <a:noFill/>
        </p:spPr>
        <p:txBody>
          <a:bodyPr wrap="square" rtlCol="0">
            <a:spAutoFit/>
          </a:bodyPr>
          <a:lstStyle/>
          <a:p>
            <a:r>
              <a:rPr lang="en-US" dirty="0" smtClean="0">
                <a:solidFill>
                  <a:schemeClr val="accent2"/>
                </a:solidFill>
              </a:rPr>
              <a:t>-2</a:t>
            </a:r>
            <a:endParaRPr lang="en-US" dirty="0">
              <a:solidFill>
                <a:schemeClr val="accent2"/>
              </a:solidFill>
            </a:endParaRPr>
          </a:p>
        </p:txBody>
      </p:sp>
      <p:sp>
        <p:nvSpPr>
          <p:cNvPr id="33" name="TextBox 32"/>
          <p:cNvSpPr txBox="1"/>
          <p:nvPr/>
        </p:nvSpPr>
        <p:spPr>
          <a:xfrm>
            <a:off x="6934200" y="3827304"/>
            <a:ext cx="505691" cy="369332"/>
          </a:xfrm>
          <a:prstGeom prst="rect">
            <a:avLst/>
          </a:prstGeom>
          <a:noFill/>
        </p:spPr>
        <p:txBody>
          <a:bodyPr wrap="square" rtlCol="0">
            <a:spAutoFit/>
          </a:bodyPr>
          <a:lstStyle/>
          <a:p>
            <a:r>
              <a:rPr lang="en-US" dirty="0" smtClean="0">
                <a:solidFill>
                  <a:schemeClr val="accent2"/>
                </a:solidFill>
              </a:rPr>
              <a:t>+5</a:t>
            </a:r>
            <a:endParaRPr lang="en-US" dirty="0">
              <a:solidFill>
                <a:schemeClr val="accent2"/>
              </a:solidFill>
            </a:endParaRPr>
          </a:p>
        </p:txBody>
      </p:sp>
      <p:sp>
        <p:nvSpPr>
          <p:cNvPr id="34" name="TextBox 33"/>
          <p:cNvSpPr txBox="1"/>
          <p:nvPr/>
        </p:nvSpPr>
        <p:spPr>
          <a:xfrm>
            <a:off x="7439890" y="5260170"/>
            <a:ext cx="505691" cy="369332"/>
          </a:xfrm>
          <a:prstGeom prst="rect">
            <a:avLst/>
          </a:prstGeom>
          <a:noFill/>
        </p:spPr>
        <p:txBody>
          <a:bodyPr wrap="square" rtlCol="0">
            <a:spAutoFit/>
          </a:bodyPr>
          <a:lstStyle/>
          <a:p>
            <a:r>
              <a:rPr lang="en-US" dirty="0" smtClean="0">
                <a:solidFill>
                  <a:schemeClr val="accent2"/>
                </a:solidFill>
              </a:rPr>
              <a:t>-2</a:t>
            </a:r>
            <a:endParaRPr lang="en-US" dirty="0">
              <a:solidFill>
                <a:schemeClr val="accent2"/>
              </a:solidFill>
            </a:endParaRPr>
          </a:p>
        </p:txBody>
      </p:sp>
      <p:sp>
        <p:nvSpPr>
          <p:cNvPr id="35" name="TextBox 34"/>
          <p:cNvSpPr txBox="1"/>
          <p:nvPr/>
        </p:nvSpPr>
        <p:spPr>
          <a:xfrm>
            <a:off x="6934200" y="5232461"/>
            <a:ext cx="505691" cy="369332"/>
          </a:xfrm>
          <a:prstGeom prst="rect">
            <a:avLst/>
          </a:prstGeom>
          <a:noFill/>
        </p:spPr>
        <p:txBody>
          <a:bodyPr wrap="square" rtlCol="0">
            <a:spAutoFit/>
          </a:bodyPr>
          <a:lstStyle/>
          <a:p>
            <a:r>
              <a:rPr lang="en-US" dirty="0" smtClean="0">
                <a:solidFill>
                  <a:schemeClr val="accent2"/>
                </a:solidFill>
              </a:rPr>
              <a:t>+6</a:t>
            </a:r>
            <a:endParaRPr lang="en-US" dirty="0">
              <a:solidFill>
                <a:schemeClr val="accent2"/>
              </a:solidFill>
            </a:endParaRPr>
          </a:p>
        </p:txBody>
      </p:sp>
    </p:spTree>
    <p:extLst>
      <p:ext uri="{BB962C8B-B14F-4D97-AF65-F5344CB8AC3E}">
        <p14:creationId xmlns:p14="http://schemas.microsoft.com/office/powerpoint/2010/main" val="76786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nodeType="clickEffect">
                                  <p:stCondLst>
                                    <p:cond delay="0"/>
                                  </p:stCondLst>
                                  <p:childTnLst>
                                    <p:animClr clrSpc="rgb" dir="cw">
                                      <p:cBhvr override="childStyle">
                                        <p:cTn id="14" dur="250" autoRev="1" fill="remove"/>
                                        <p:tgtEl>
                                          <p:spTgt spid="3">
                                            <p:txEl>
                                              <p:pRg st="4" end="4"/>
                                            </p:txEl>
                                          </p:spTgt>
                                        </p:tgtEl>
                                        <p:attrNameLst>
                                          <p:attrName>style.color</p:attrName>
                                        </p:attrNameLst>
                                      </p:cBhvr>
                                      <p:to>
                                        <a:schemeClr val="bg1"/>
                                      </p:to>
                                    </p:animClr>
                                    <p:animClr clrSpc="rgb" dir="cw">
                                      <p:cBhvr>
                                        <p:cTn id="15" dur="250" autoRev="1" fill="remove"/>
                                        <p:tgtEl>
                                          <p:spTgt spid="3">
                                            <p:txEl>
                                              <p:pRg st="4" end="4"/>
                                            </p:txEl>
                                          </p:spTgt>
                                        </p:tgtEl>
                                        <p:attrNameLst>
                                          <p:attrName>fillcolor</p:attrName>
                                        </p:attrNameLst>
                                      </p:cBhvr>
                                      <p:to>
                                        <a:schemeClr val="bg1"/>
                                      </p:to>
                                    </p:animClr>
                                    <p:set>
                                      <p:cBhvr>
                                        <p:cTn id="16" dur="250" autoRev="1" fill="remove"/>
                                        <p:tgtEl>
                                          <p:spTgt spid="3">
                                            <p:txEl>
                                              <p:pRg st="4" end="4"/>
                                            </p:txEl>
                                          </p:spTgt>
                                        </p:tgtEl>
                                        <p:attrNameLst>
                                          <p:attrName>fill.type</p:attrName>
                                        </p:attrNameLst>
                                      </p:cBhvr>
                                      <p:to>
                                        <p:strVal val="solid"/>
                                      </p:to>
                                    </p:set>
                                    <p:set>
                                      <p:cBhvr>
                                        <p:cTn id="17" dur="250" autoRev="1" fill="remove"/>
                                        <p:tgtEl>
                                          <p:spTgt spid="3">
                                            <p:txEl>
                                              <p:pRg st="4" end="4"/>
                                            </p:txEl>
                                          </p:spTgt>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7" presetClass="emph" presetSubtype="0" fill="remove" nodeType="clickEffect">
                                  <p:stCondLst>
                                    <p:cond delay="0"/>
                                  </p:stCondLst>
                                  <p:childTnLst>
                                    <p:animClr clrSpc="rgb" dir="cw">
                                      <p:cBhvr override="childStyle">
                                        <p:cTn id="21" dur="250" autoRev="1" fill="remove"/>
                                        <p:tgtEl>
                                          <p:spTgt spid="3">
                                            <p:txEl>
                                              <p:pRg st="6" end="6"/>
                                            </p:txEl>
                                          </p:spTgt>
                                        </p:tgtEl>
                                        <p:attrNameLst>
                                          <p:attrName>style.color</p:attrName>
                                        </p:attrNameLst>
                                      </p:cBhvr>
                                      <p:to>
                                        <a:schemeClr val="bg1"/>
                                      </p:to>
                                    </p:animClr>
                                    <p:animClr clrSpc="rgb" dir="cw">
                                      <p:cBhvr>
                                        <p:cTn id="22" dur="250" autoRev="1" fill="remove"/>
                                        <p:tgtEl>
                                          <p:spTgt spid="3">
                                            <p:txEl>
                                              <p:pRg st="6" end="6"/>
                                            </p:txEl>
                                          </p:spTgt>
                                        </p:tgtEl>
                                        <p:attrNameLst>
                                          <p:attrName>fillcolor</p:attrName>
                                        </p:attrNameLst>
                                      </p:cBhvr>
                                      <p:to>
                                        <a:schemeClr val="bg1"/>
                                      </p:to>
                                    </p:animClr>
                                    <p:set>
                                      <p:cBhvr>
                                        <p:cTn id="23" dur="250" autoRev="1" fill="remove"/>
                                        <p:tgtEl>
                                          <p:spTgt spid="3">
                                            <p:txEl>
                                              <p:pRg st="6" end="6"/>
                                            </p:txEl>
                                          </p:spTgt>
                                        </p:tgtEl>
                                        <p:attrNameLst>
                                          <p:attrName>fill.type</p:attrName>
                                        </p:attrNameLst>
                                      </p:cBhvr>
                                      <p:to>
                                        <p:strVal val="solid"/>
                                      </p:to>
                                    </p:set>
                                    <p:set>
                                      <p:cBhvr>
                                        <p:cTn id="24" dur="250" autoRev="1" fill="remove"/>
                                        <p:tgtEl>
                                          <p:spTgt spid="3">
                                            <p:txEl>
                                              <p:pRg st="6" end="6"/>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OBJECTIVES</a:t>
            </a:r>
            <a:endParaRPr lang="en-US" dirty="0">
              <a:solidFill>
                <a:schemeClr val="accent2"/>
              </a:solidFill>
            </a:endParaRPr>
          </a:p>
        </p:txBody>
      </p:sp>
      <p:sp>
        <p:nvSpPr>
          <p:cNvPr id="3" name="Content Placeholder 2"/>
          <p:cNvSpPr>
            <a:spLocks noGrp="1"/>
          </p:cNvSpPr>
          <p:nvPr>
            <p:ph idx="1"/>
          </p:nvPr>
        </p:nvSpPr>
        <p:spPr/>
        <p:txBody>
          <a:bodyPr/>
          <a:lstStyle/>
          <a:p>
            <a:pPr marL="109728" indent="0">
              <a:buNone/>
            </a:pPr>
            <a:r>
              <a:rPr lang="en-US" dirty="0" smtClean="0"/>
              <a:t>Now you should be able to…</a:t>
            </a:r>
          </a:p>
          <a:p>
            <a:r>
              <a:rPr lang="en-US" dirty="0" smtClean="0"/>
              <a:t>Assign oxidation numbers to elements, ions and compounds. </a:t>
            </a:r>
            <a:endParaRPr lang="en-US" dirty="0"/>
          </a:p>
        </p:txBody>
      </p:sp>
    </p:spTree>
    <p:extLst>
      <p:ext uri="{BB962C8B-B14F-4D97-AF65-F5344CB8AC3E}">
        <p14:creationId xmlns:p14="http://schemas.microsoft.com/office/powerpoint/2010/main" val="129690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Video 12.2</a:t>
            </a:r>
            <a:endParaRPr lang="en-US" dirty="0">
              <a:solidFill>
                <a:schemeClr val="accent3"/>
              </a:solidFill>
            </a:endParaRPr>
          </a:p>
        </p:txBody>
      </p:sp>
      <p:sp>
        <p:nvSpPr>
          <p:cNvPr id="3" name="Text Placeholder 2"/>
          <p:cNvSpPr>
            <a:spLocks noGrp="1"/>
          </p:cNvSpPr>
          <p:nvPr>
            <p:ph type="body" idx="1"/>
          </p:nvPr>
        </p:nvSpPr>
        <p:spPr/>
        <p:txBody>
          <a:bodyPr/>
          <a:lstStyle/>
          <a:p>
            <a:r>
              <a:rPr lang="en-US" dirty="0" smtClean="0"/>
              <a:t>Reduction and Oxidation (</a:t>
            </a:r>
            <a:r>
              <a:rPr lang="en-US" dirty="0" err="1" smtClean="0"/>
              <a:t>RedOx</a:t>
            </a:r>
            <a:r>
              <a:rPr lang="en-US" dirty="0" smtClean="0"/>
              <a:t>)</a:t>
            </a:r>
            <a:endParaRPr lang="en-US" dirty="0"/>
          </a:p>
        </p:txBody>
      </p:sp>
    </p:spTree>
    <p:extLst>
      <p:ext uri="{BB962C8B-B14F-4D97-AF65-F5344CB8AC3E}">
        <p14:creationId xmlns:p14="http://schemas.microsoft.com/office/powerpoint/2010/main" val="2857793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solidFill>
              </a:rPr>
              <a:t>OBJECTIVES</a:t>
            </a:r>
            <a:endParaRPr lang="en-US" dirty="0">
              <a:solidFill>
                <a:schemeClr val="accent3"/>
              </a:solidFill>
            </a:endParaRPr>
          </a:p>
        </p:txBody>
      </p:sp>
      <p:sp>
        <p:nvSpPr>
          <p:cNvPr id="3" name="Content Placeholder 2"/>
          <p:cNvSpPr>
            <a:spLocks noGrp="1"/>
          </p:cNvSpPr>
          <p:nvPr>
            <p:ph idx="1"/>
          </p:nvPr>
        </p:nvSpPr>
        <p:spPr/>
        <p:txBody>
          <a:bodyPr/>
          <a:lstStyle/>
          <a:p>
            <a:pPr marL="109728" indent="0">
              <a:buNone/>
            </a:pPr>
            <a:r>
              <a:rPr lang="en-US" dirty="0" smtClean="0"/>
              <a:t>By the end of this video you should be able to…</a:t>
            </a:r>
          </a:p>
          <a:p>
            <a:r>
              <a:rPr lang="en-US" dirty="0" smtClean="0"/>
              <a:t>Use oxidation numbers to determine if a substance is reducing or oxidizing.</a:t>
            </a:r>
          </a:p>
          <a:p>
            <a:r>
              <a:rPr lang="en-US" dirty="0" smtClean="0"/>
              <a:t>Use oxidation numbers to determine if electrons or lost or gained by a substance.</a:t>
            </a:r>
          </a:p>
          <a:p>
            <a:r>
              <a:rPr lang="en-US" dirty="0" smtClean="0"/>
              <a:t>Write half reactions to describe oxidation and reduction. </a:t>
            </a:r>
            <a:endParaRPr lang="en-US" dirty="0"/>
          </a:p>
        </p:txBody>
      </p:sp>
    </p:spTree>
    <p:extLst>
      <p:ext uri="{BB962C8B-B14F-4D97-AF65-F5344CB8AC3E}">
        <p14:creationId xmlns:p14="http://schemas.microsoft.com/office/powerpoint/2010/main" val="211766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solidFill>
                  <a:schemeClr val="accent3"/>
                </a:solidFill>
              </a:rPr>
              <a:t>Oxidation and Reduction</a:t>
            </a:r>
          </a:p>
        </p:txBody>
      </p:sp>
      <p:pic>
        <p:nvPicPr>
          <p:cNvPr id="5126" name="Picture 6" descr="20_01-01UN"/>
          <p:cNvPicPr>
            <a:picLocks noGrp="1" noChangeAspect="1" noChangeArrowheads="1"/>
          </p:cNvPicPr>
          <p:nvPr>
            <p:ph sz="half" idx="1"/>
          </p:nvPr>
        </p:nvPicPr>
        <p:blipFill>
          <a:blip r:embed="rId2" cstate="print"/>
          <a:srcRect b="11218"/>
          <a:stretch>
            <a:fillRect/>
          </a:stretch>
        </p:blipFill>
        <p:spPr>
          <a:xfrm>
            <a:off x="685800" y="1295400"/>
            <a:ext cx="7772400" cy="1746250"/>
          </a:xfrm>
        </p:spPr>
      </p:pic>
      <p:sp>
        <p:nvSpPr>
          <p:cNvPr id="5124" name="Rectangle 4"/>
          <p:cNvSpPr>
            <a:spLocks noGrp="1" noChangeArrowheads="1"/>
          </p:cNvSpPr>
          <p:nvPr>
            <p:ph type="body" sz="half" idx="2"/>
          </p:nvPr>
        </p:nvSpPr>
        <p:spPr>
          <a:xfrm>
            <a:off x="685800" y="3429000"/>
            <a:ext cx="7772400" cy="2895600"/>
          </a:xfrm>
        </p:spPr>
        <p:txBody>
          <a:bodyPr>
            <a:normAutofit/>
          </a:bodyPr>
          <a:lstStyle/>
          <a:p>
            <a:r>
              <a:rPr lang="en-US" sz="2800" dirty="0"/>
              <a:t>A species is </a:t>
            </a:r>
            <a:r>
              <a:rPr lang="en-US" sz="2800" u="sng" dirty="0">
                <a:solidFill>
                  <a:schemeClr val="accent3"/>
                </a:solidFill>
              </a:rPr>
              <a:t>oxidized</a:t>
            </a:r>
            <a:r>
              <a:rPr lang="en-US" sz="2800" dirty="0"/>
              <a:t> when it loses electrons.</a:t>
            </a:r>
          </a:p>
          <a:p>
            <a:pPr lvl="1"/>
            <a:r>
              <a:rPr lang="en-US" sz="2400" dirty="0">
                <a:solidFill>
                  <a:schemeClr val="accent3"/>
                </a:solidFill>
              </a:rPr>
              <a:t>Here, zinc loses two electrons to go from neutral zinc metal to the Zn</a:t>
            </a:r>
            <a:r>
              <a:rPr lang="en-US" sz="2400" baseline="30000" dirty="0">
                <a:solidFill>
                  <a:schemeClr val="accent3"/>
                </a:solidFill>
              </a:rPr>
              <a:t>2+</a:t>
            </a:r>
            <a:r>
              <a:rPr lang="en-US" sz="2400" dirty="0">
                <a:solidFill>
                  <a:schemeClr val="accent3"/>
                </a:solidFill>
              </a:rPr>
              <a:t> ion</a:t>
            </a:r>
            <a:r>
              <a:rPr lang="en-US" sz="2400" dirty="0" smtClean="0">
                <a:solidFill>
                  <a:schemeClr val="accent3"/>
                </a:solidFill>
              </a:rPr>
              <a:t>.</a:t>
            </a:r>
          </a:p>
          <a:p>
            <a:r>
              <a:rPr lang="en-US" dirty="0" smtClean="0"/>
              <a:t>A species is </a:t>
            </a:r>
            <a:r>
              <a:rPr lang="en-US" u="sng" dirty="0" smtClean="0">
                <a:solidFill>
                  <a:schemeClr val="accent3"/>
                </a:solidFill>
              </a:rPr>
              <a:t>reduced</a:t>
            </a:r>
            <a:r>
              <a:rPr lang="en-US" dirty="0" smtClean="0"/>
              <a:t> when it gains electrons.</a:t>
            </a:r>
          </a:p>
          <a:p>
            <a:pPr lvl="1"/>
            <a:r>
              <a:rPr lang="en-US" sz="2400" dirty="0" smtClean="0">
                <a:solidFill>
                  <a:schemeClr val="accent3"/>
                </a:solidFill>
              </a:rPr>
              <a:t>Here, each of the H</a:t>
            </a:r>
            <a:r>
              <a:rPr lang="en-US" sz="2400" baseline="30000" dirty="0" smtClean="0">
                <a:solidFill>
                  <a:schemeClr val="accent3"/>
                </a:solidFill>
              </a:rPr>
              <a:t>+</a:t>
            </a:r>
            <a:r>
              <a:rPr lang="en-US" sz="2400" dirty="0" smtClean="0">
                <a:solidFill>
                  <a:schemeClr val="accent3"/>
                </a:solidFill>
              </a:rPr>
              <a:t> gains an electron and they combine to form H</a:t>
            </a:r>
            <a:r>
              <a:rPr lang="en-US" sz="2400" baseline="-25000" dirty="0" smtClean="0">
                <a:solidFill>
                  <a:schemeClr val="accent3"/>
                </a:solidFill>
              </a:rPr>
              <a:t>2</a:t>
            </a:r>
            <a:r>
              <a:rPr lang="en-US" sz="2400" dirty="0" smtClean="0">
                <a:solidFill>
                  <a:schemeClr val="accent3"/>
                </a:solidFill>
              </a:rPr>
              <a:t>.</a:t>
            </a:r>
          </a:p>
          <a:p>
            <a:pPr lvl="1"/>
            <a:endParaRPr 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9600" cy="1066800"/>
          </a:xfrm>
        </p:spPr>
        <p:txBody>
          <a:bodyPr>
            <a:noAutofit/>
          </a:bodyPr>
          <a:lstStyle/>
          <a:p>
            <a:r>
              <a:rPr lang="en-US" sz="2800" dirty="0" smtClean="0">
                <a:solidFill>
                  <a:schemeClr val="accent3"/>
                </a:solidFill>
              </a:rPr>
              <a:t>Identify which reactant is reducing and which reactant is oxidizing in each reaction.</a:t>
            </a:r>
            <a:endParaRPr lang="en-US" sz="2800" dirty="0">
              <a:solidFill>
                <a:schemeClr val="accent3"/>
              </a:solidFill>
            </a:endParaRPr>
          </a:p>
        </p:txBody>
      </p:sp>
      <p:sp>
        <p:nvSpPr>
          <p:cNvPr id="6" name="Content Placeholder 5"/>
          <p:cNvSpPr>
            <a:spLocks noGrp="1"/>
          </p:cNvSpPr>
          <p:nvPr>
            <p:ph idx="1"/>
          </p:nvPr>
        </p:nvSpPr>
        <p:spPr>
          <a:xfrm>
            <a:off x="457200" y="1981200"/>
            <a:ext cx="8229600" cy="4593336"/>
          </a:xfrm>
        </p:spPr>
        <p:txBody>
          <a:bodyPr>
            <a:normAutofit/>
          </a:bodyPr>
          <a:lstStyle/>
          <a:p>
            <a:r>
              <a:rPr lang="en-US" dirty="0" smtClean="0"/>
              <a:t>Li + </a:t>
            </a:r>
            <a:r>
              <a:rPr lang="en-US" dirty="0" err="1" smtClean="0"/>
              <a:t>NaF</a:t>
            </a:r>
            <a:r>
              <a:rPr lang="en-US" dirty="0" smtClean="0"/>
              <a:t> </a:t>
            </a:r>
            <a:r>
              <a:rPr lang="en-US" dirty="0" smtClean="0">
                <a:sym typeface="Wingdings" panose="05000000000000000000" pitchFamily="2" charset="2"/>
              </a:rPr>
              <a:t> Na + </a:t>
            </a:r>
            <a:r>
              <a:rPr lang="en-US" dirty="0" err="1" smtClean="0">
                <a:sym typeface="Wingdings" panose="05000000000000000000" pitchFamily="2" charset="2"/>
              </a:rPr>
              <a:t>LiF</a:t>
            </a:r>
            <a:endParaRPr lang="en-US" dirty="0" smtClean="0">
              <a:sym typeface="Wingdings" panose="05000000000000000000" pitchFamily="2" charset="2"/>
            </a:endParaRPr>
          </a:p>
          <a:p>
            <a:pPr marL="109728" indent="0">
              <a:buNone/>
            </a:pPr>
            <a:endParaRPr lang="en-US" dirty="0" smtClean="0">
              <a:sym typeface="Wingdings" panose="05000000000000000000" pitchFamily="2" charset="2"/>
            </a:endParaRPr>
          </a:p>
          <a:p>
            <a:r>
              <a:rPr lang="en-US" dirty="0" smtClean="0"/>
              <a:t>K</a:t>
            </a:r>
            <a:r>
              <a:rPr lang="en-US" baseline="-25000" dirty="0" smtClean="0"/>
              <a:t>2</a:t>
            </a:r>
            <a:r>
              <a:rPr lang="en-US" dirty="0" smtClean="0"/>
              <a:t>O + Li </a:t>
            </a:r>
            <a:r>
              <a:rPr lang="en-US" dirty="0" smtClean="0">
                <a:sym typeface="Wingdings" panose="05000000000000000000" pitchFamily="2" charset="2"/>
              </a:rPr>
              <a:t> Li</a:t>
            </a:r>
            <a:r>
              <a:rPr lang="en-US" baseline="-25000" dirty="0" smtClean="0">
                <a:sym typeface="Wingdings" panose="05000000000000000000" pitchFamily="2" charset="2"/>
              </a:rPr>
              <a:t>2</a:t>
            </a:r>
            <a:r>
              <a:rPr lang="en-US" dirty="0" smtClean="0">
                <a:sym typeface="Wingdings" panose="05000000000000000000" pitchFamily="2" charset="2"/>
              </a:rPr>
              <a:t>O + K</a:t>
            </a:r>
          </a:p>
          <a:p>
            <a:pPr marL="109728" indent="0">
              <a:buNone/>
            </a:pPr>
            <a:endParaRPr lang="en-US" dirty="0" smtClean="0">
              <a:sym typeface="Wingdings" panose="05000000000000000000" pitchFamily="2" charset="2"/>
            </a:endParaRPr>
          </a:p>
          <a:p>
            <a:r>
              <a:rPr lang="en-US" dirty="0" smtClean="0"/>
              <a:t>2Na + Cl</a:t>
            </a:r>
            <a:r>
              <a:rPr lang="en-US" baseline="-25000" dirty="0" smtClean="0"/>
              <a:t>2</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NaCl</a:t>
            </a:r>
            <a:endParaRPr lang="en-US" dirty="0" smtClean="0">
              <a:sym typeface="Wingdings" panose="05000000000000000000" pitchFamily="2" charset="2"/>
            </a:endParaRPr>
          </a:p>
          <a:p>
            <a:pPr marL="109728" indent="0">
              <a:buNone/>
            </a:pPr>
            <a:endParaRPr lang="en-US" dirty="0" smtClean="0">
              <a:sym typeface="Wingdings" panose="05000000000000000000" pitchFamily="2" charset="2"/>
            </a:endParaRPr>
          </a:p>
          <a:p>
            <a:r>
              <a:rPr lang="en-US" dirty="0" smtClean="0">
                <a:sym typeface="Wingdings" panose="05000000000000000000" pitchFamily="2" charset="2"/>
              </a:rPr>
              <a:t>LiClO</a:t>
            </a:r>
            <a:r>
              <a:rPr lang="en-US" baseline="-25000" dirty="0" smtClean="0">
                <a:sym typeface="Wingdings" panose="05000000000000000000" pitchFamily="2" charset="2"/>
              </a:rPr>
              <a:t>3</a:t>
            </a:r>
            <a:r>
              <a:rPr lang="en-US" dirty="0" smtClean="0">
                <a:sym typeface="Wingdings" panose="05000000000000000000" pitchFamily="2" charset="2"/>
              </a:rPr>
              <a:t>  </a:t>
            </a:r>
            <a:r>
              <a:rPr lang="en-US" dirty="0" err="1" smtClean="0">
                <a:sym typeface="Wingdings" panose="05000000000000000000" pitchFamily="2" charset="2"/>
              </a:rPr>
              <a:t>LiClO</a:t>
            </a:r>
            <a:r>
              <a:rPr lang="en-US" dirty="0" smtClean="0">
                <a:sym typeface="Wingdings" panose="05000000000000000000" pitchFamily="2" charset="2"/>
              </a:rPr>
              <a:t> + O</a:t>
            </a:r>
            <a:r>
              <a:rPr lang="en-US" baseline="-25000" dirty="0" smtClean="0">
                <a:sym typeface="Wingdings" panose="05000000000000000000" pitchFamily="2" charset="2"/>
              </a:rPr>
              <a:t>2</a:t>
            </a:r>
            <a:endParaRPr lang="en-US" baseline="-25000" dirty="0" smtClean="0"/>
          </a:p>
        </p:txBody>
      </p:sp>
      <p:sp>
        <p:nvSpPr>
          <p:cNvPr id="7" name="TextBox 6"/>
          <p:cNvSpPr txBox="1"/>
          <p:nvPr/>
        </p:nvSpPr>
        <p:spPr>
          <a:xfrm>
            <a:off x="1129145" y="1782679"/>
            <a:ext cx="3048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9" name="TextBox 8"/>
          <p:cNvSpPr txBox="1"/>
          <p:nvPr/>
        </p:nvSpPr>
        <p:spPr>
          <a:xfrm>
            <a:off x="3048000" y="1782679"/>
            <a:ext cx="3048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10" name="TextBox 9"/>
          <p:cNvSpPr txBox="1"/>
          <p:nvPr/>
        </p:nvSpPr>
        <p:spPr>
          <a:xfrm>
            <a:off x="1676400" y="1657988"/>
            <a:ext cx="914400" cy="369332"/>
          </a:xfrm>
          <a:prstGeom prst="rect">
            <a:avLst/>
          </a:prstGeom>
          <a:noFill/>
        </p:spPr>
        <p:txBody>
          <a:bodyPr wrap="square" rtlCol="0">
            <a:spAutoFit/>
          </a:bodyPr>
          <a:lstStyle/>
          <a:p>
            <a:r>
              <a:rPr lang="en-US" dirty="0" smtClean="0">
                <a:solidFill>
                  <a:schemeClr val="accent2"/>
                </a:solidFill>
              </a:rPr>
              <a:t>+1  -1</a:t>
            </a:r>
            <a:endParaRPr lang="en-US" dirty="0">
              <a:solidFill>
                <a:schemeClr val="accent2"/>
              </a:solidFill>
            </a:endParaRPr>
          </a:p>
        </p:txBody>
      </p:sp>
      <p:sp>
        <p:nvSpPr>
          <p:cNvPr id="11" name="TextBox 10"/>
          <p:cNvSpPr txBox="1"/>
          <p:nvPr/>
        </p:nvSpPr>
        <p:spPr>
          <a:xfrm>
            <a:off x="3657600" y="1667285"/>
            <a:ext cx="914400" cy="369332"/>
          </a:xfrm>
          <a:prstGeom prst="rect">
            <a:avLst/>
          </a:prstGeom>
          <a:noFill/>
        </p:spPr>
        <p:txBody>
          <a:bodyPr wrap="square" rtlCol="0">
            <a:spAutoFit/>
          </a:bodyPr>
          <a:lstStyle/>
          <a:p>
            <a:r>
              <a:rPr lang="en-US" dirty="0" smtClean="0">
                <a:solidFill>
                  <a:schemeClr val="accent2"/>
                </a:solidFill>
              </a:rPr>
              <a:t>+1  -1</a:t>
            </a:r>
            <a:endParaRPr lang="en-US" dirty="0">
              <a:solidFill>
                <a:schemeClr val="accent2"/>
              </a:solidFill>
            </a:endParaRPr>
          </a:p>
        </p:txBody>
      </p:sp>
      <p:sp>
        <p:nvSpPr>
          <p:cNvPr id="12" name="TextBox 11"/>
          <p:cNvSpPr txBox="1"/>
          <p:nvPr/>
        </p:nvSpPr>
        <p:spPr>
          <a:xfrm>
            <a:off x="4876800" y="1788889"/>
            <a:ext cx="3865418" cy="646331"/>
          </a:xfrm>
          <a:prstGeom prst="rect">
            <a:avLst/>
          </a:prstGeom>
          <a:noFill/>
        </p:spPr>
        <p:txBody>
          <a:bodyPr wrap="square" rtlCol="0">
            <a:spAutoFit/>
          </a:bodyPr>
          <a:lstStyle/>
          <a:p>
            <a:r>
              <a:rPr lang="en-US" dirty="0" smtClean="0">
                <a:solidFill>
                  <a:schemeClr val="accent2"/>
                </a:solidFill>
              </a:rPr>
              <a:t>Na reduces, Li oxidizes, F “spectates”</a:t>
            </a:r>
            <a:endParaRPr lang="en-US" dirty="0">
              <a:solidFill>
                <a:schemeClr val="accent2"/>
              </a:solidFill>
            </a:endParaRPr>
          </a:p>
        </p:txBody>
      </p:sp>
      <p:sp>
        <p:nvSpPr>
          <p:cNvPr id="13" name="TextBox 12"/>
          <p:cNvSpPr txBox="1"/>
          <p:nvPr/>
        </p:nvSpPr>
        <p:spPr>
          <a:xfrm>
            <a:off x="1981200" y="2514600"/>
            <a:ext cx="381000" cy="369332"/>
          </a:xfrm>
          <a:prstGeom prst="rect">
            <a:avLst/>
          </a:prstGeom>
          <a:noFill/>
        </p:spPr>
        <p:txBody>
          <a:bodyPr wrap="square" rtlCol="0">
            <a:spAutoFit/>
          </a:bodyPr>
          <a:lstStyle/>
          <a:p>
            <a:r>
              <a:rPr lang="en-US" dirty="0">
                <a:solidFill>
                  <a:schemeClr val="accent2"/>
                </a:solidFill>
              </a:rPr>
              <a:t>0</a:t>
            </a:r>
          </a:p>
        </p:txBody>
      </p:sp>
      <p:sp>
        <p:nvSpPr>
          <p:cNvPr id="14" name="TextBox 13"/>
          <p:cNvSpPr txBox="1"/>
          <p:nvPr/>
        </p:nvSpPr>
        <p:spPr>
          <a:xfrm>
            <a:off x="3962400" y="2514600"/>
            <a:ext cx="381000" cy="369332"/>
          </a:xfrm>
          <a:prstGeom prst="rect">
            <a:avLst/>
          </a:prstGeom>
          <a:noFill/>
        </p:spPr>
        <p:txBody>
          <a:bodyPr wrap="square" rtlCol="0">
            <a:spAutoFit/>
          </a:bodyPr>
          <a:lstStyle/>
          <a:p>
            <a:r>
              <a:rPr lang="en-US" dirty="0">
                <a:solidFill>
                  <a:schemeClr val="accent2"/>
                </a:solidFill>
              </a:rPr>
              <a:t>0</a:t>
            </a:r>
          </a:p>
        </p:txBody>
      </p:sp>
      <p:sp>
        <p:nvSpPr>
          <p:cNvPr id="15" name="TextBox 14"/>
          <p:cNvSpPr txBox="1"/>
          <p:nvPr/>
        </p:nvSpPr>
        <p:spPr>
          <a:xfrm>
            <a:off x="893618" y="2514600"/>
            <a:ext cx="914400" cy="369332"/>
          </a:xfrm>
          <a:prstGeom prst="rect">
            <a:avLst/>
          </a:prstGeom>
          <a:noFill/>
        </p:spPr>
        <p:txBody>
          <a:bodyPr wrap="square" rtlCol="0">
            <a:spAutoFit/>
          </a:bodyPr>
          <a:lstStyle/>
          <a:p>
            <a:r>
              <a:rPr lang="en-US" dirty="0" smtClean="0">
                <a:solidFill>
                  <a:schemeClr val="accent2"/>
                </a:solidFill>
              </a:rPr>
              <a:t>+1  -2</a:t>
            </a:r>
            <a:endParaRPr lang="en-US" dirty="0">
              <a:solidFill>
                <a:schemeClr val="accent2"/>
              </a:solidFill>
            </a:endParaRPr>
          </a:p>
        </p:txBody>
      </p:sp>
      <p:sp>
        <p:nvSpPr>
          <p:cNvPr id="16" name="TextBox 15"/>
          <p:cNvSpPr txBox="1"/>
          <p:nvPr/>
        </p:nvSpPr>
        <p:spPr>
          <a:xfrm>
            <a:off x="2743200" y="2514600"/>
            <a:ext cx="914400" cy="369332"/>
          </a:xfrm>
          <a:prstGeom prst="rect">
            <a:avLst/>
          </a:prstGeom>
          <a:noFill/>
        </p:spPr>
        <p:txBody>
          <a:bodyPr wrap="square" rtlCol="0">
            <a:spAutoFit/>
          </a:bodyPr>
          <a:lstStyle/>
          <a:p>
            <a:r>
              <a:rPr lang="en-US" dirty="0" smtClean="0">
                <a:solidFill>
                  <a:schemeClr val="accent2"/>
                </a:solidFill>
              </a:rPr>
              <a:t>+1  -2</a:t>
            </a:r>
            <a:endParaRPr lang="en-US" dirty="0">
              <a:solidFill>
                <a:schemeClr val="accent2"/>
              </a:solidFill>
            </a:endParaRPr>
          </a:p>
        </p:txBody>
      </p:sp>
      <p:sp>
        <p:nvSpPr>
          <p:cNvPr id="17" name="TextBox 16"/>
          <p:cNvSpPr txBox="1"/>
          <p:nvPr/>
        </p:nvSpPr>
        <p:spPr>
          <a:xfrm>
            <a:off x="4856018" y="2704087"/>
            <a:ext cx="3886200" cy="646331"/>
          </a:xfrm>
          <a:prstGeom prst="rect">
            <a:avLst/>
          </a:prstGeom>
          <a:noFill/>
        </p:spPr>
        <p:txBody>
          <a:bodyPr wrap="square" rtlCol="0">
            <a:spAutoFit/>
          </a:bodyPr>
          <a:lstStyle/>
          <a:p>
            <a:r>
              <a:rPr lang="en-US" dirty="0" smtClean="0">
                <a:solidFill>
                  <a:schemeClr val="accent2"/>
                </a:solidFill>
              </a:rPr>
              <a:t>Li oxides, K reduces, O is a “spectator” and is not involved.</a:t>
            </a:r>
            <a:endParaRPr lang="en-US" dirty="0">
              <a:solidFill>
                <a:schemeClr val="accent2"/>
              </a:solidFill>
            </a:endParaRPr>
          </a:p>
        </p:txBody>
      </p:sp>
      <p:sp>
        <p:nvSpPr>
          <p:cNvPr id="18" name="TextBox 17"/>
          <p:cNvSpPr txBox="1"/>
          <p:nvPr/>
        </p:nvSpPr>
        <p:spPr>
          <a:xfrm>
            <a:off x="1219200" y="3429000"/>
            <a:ext cx="914400" cy="369332"/>
          </a:xfrm>
          <a:prstGeom prst="rect">
            <a:avLst/>
          </a:prstGeom>
          <a:noFill/>
        </p:spPr>
        <p:txBody>
          <a:bodyPr wrap="square" rtlCol="0">
            <a:spAutoFit/>
          </a:bodyPr>
          <a:lstStyle/>
          <a:p>
            <a:r>
              <a:rPr lang="en-US" dirty="0">
                <a:solidFill>
                  <a:schemeClr val="accent2"/>
                </a:solidFill>
              </a:rPr>
              <a:t>0</a:t>
            </a:r>
          </a:p>
        </p:txBody>
      </p:sp>
      <p:sp>
        <p:nvSpPr>
          <p:cNvPr id="19" name="TextBox 18"/>
          <p:cNvSpPr txBox="1"/>
          <p:nvPr/>
        </p:nvSpPr>
        <p:spPr>
          <a:xfrm>
            <a:off x="2171700" y="3422073"/>
            <a:ext cx="9144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20" name="TextBox 19"/>
          <p:cNvSpPr txBox="1"/>
          <p:nvPr/>
        </p:nvSpPr>
        <p:spPr>
          <a:xfrm>
            <a:off x="3124200" y="3429000"/>
            <a:ext cx="914400" cy="369332"/>
          </a:xfrm>
          <a:prstGeom prst="rect">
            <a:avLst/>
          </a:prstGeom>
          <a:noFill/>
        </p:spPr>
        <p:txBody>
          <a:bodyPr wrap="square" rtlCol="0">
            <a:spAutoFit/>
          </a:bodyPr>
          <a:lstStyle/>
          <a:p>
            <a:r>
              <a:rPr lang="en-US" dirty="0" smtClean="0">
                <a:solidFill>
                  <a:schemeClr val="accent2"/>
                </a:solidFill>
              </a:rPr>
              <a:t>+1  -1</a:t>
            </a:r>
            <a:endParaRPr lang="en-US" dirty="0">
              <a:solidFill>
                <a:schemeClr val="accent2"/>
              </a:solidFill>
            </a:endParaRPr>
          </a:p>
        </p:txBody>
      </p:sp>
      <p:sp>
        <p:nvSpPr>
          <p:cNvPr id="21" name="TextBox 20"/>
          <p:cNvSpPr txBox="1"/>
          <p:nvPr/>
        </p:nvSpPr>
        <p:spPr>
          <a:xfrm>
            <a:off x="4868917" y="3818679"/>
            <a:ext cx="2971800" cy="369332"/>
          </a:xfrm>
          <a:prstGeom prst="rect">
            <a:avLst/>
          </a:prstGeom>
          <a:noFill/>
        </p:spPr>
        <p:txBody>
          <a:bodyPr wrap="square" rtlCol="0">
            <a:spAutoFit/>
          </a:bodyPr>
          <a:lstStyle/>
          <a:p>
            <a:r>
              <a:rPr lang="en-US" dirty="0" smtClean="0">
                <a:solidFill>
                  <a:schemeClr val="accent2"/>
                </a:solidFill>
              </a:rPr>
              <a:t>Na oxidizes, </a:t>
            </a:r>
            <a:r>
              <a:rPr lang="en-US" dirty="0" err="1" smtClean="0">
                <a:solidFill>
                  <a:schemeClr val="accent2"/>
                </a:solidFill>
              </a:rPr>
              <a:t>Cl</a:t>
            </a:r>
            <a:r>
              <a:rPr lang="en-US" dirty="0" smtClean="0">
                <a:solidFill>
                  <a:schemeClr val="accent2"/>
                </a:solidFill>
              </a:rPr>
              <a:t> reduces</a:t>
            </a:r>
            <a:endParaRPr lang="en-US" dirty="0">
              <a:solidFill>
                <a:schemeClr val="accent2"/>
              </a:solidFill>
            </a:endParaRPr>
          </a:p>
        </p:txBody>
      </p:sp>
      <p:sp>
        <p:nvSpPr>
          <p:cNvPr id="22" name="TextBox 21"/>
          <p:cNvSpPr txBox="1"/>
          <p:nvPr/>
        </p:nvSpPr>
        <p:spPr>
          <a:xfrm>
            <a:off x="855517" y="4525696"/>
            <a:ext cx="1156855" cy="369332"/>
          </a:xfrm>
          <a:prstGeom prst="rect">
            <a:avLst/>
          </a:prstGeom>
          <a:noFill/>
        </p:spPr>
        <p:txBody>
          <a:bodyPr wrap="square" rtlCol="0">
            <a:spAutoFit/>
          </a:bodyPr>
          <a:lstStyle/>
          <a:p>
            <a:r>
              <a:rPr lang="en-US" dirty="0" smtClean="0">
                <a:solidFill>
                  <a:schemeClr val="accent2"/>
                </a:solidFill>
              </a:rPr>
              <a:t>+1 +5 -2</a:t>
            </a:r>
            <a:endParaRPr lang="en-US" dirty="0">
              <a:solidFill>
                <a:schemeClr val="accent2"/>
              </a:solidFill>
            </a:endParaRPr>
          </a:p>
        </p:txBody>
      </p:sp>
      <p:sp>
        <p:nvSpPr>
          <p:cNvPr id="23" name="TextBox 22"/>
          <p:cNvSpPr txBox="1"/>
          <p:nvPr/>
        </p:nvSpPr>
        <p:spPr>
          <a:xfrm>
            <a:off x="2476500" y="4574187"/>
            <a:ext cx="1143000" cy="369332"/>
          </a:xfrm>
          <a:prstGeom prst="rect">
            <a:avLst/>
          </a:prstGeom>
          <a:noFill/>
        </p:spPr>
        <p:txBody>
          <a:bodyPr wrap="square" rtlCol="0">
            <a:spAutoFit/>
          </a:bodyPr>
          <a:lstStyle/>
          <a:p>
            <a:r>
              <a:rPr lang="en-US" dirty="0" smtClean="0">
                <a:solidFill>
                  <a:schemeClr val="accent2"/>
                </a:solidFill>
              </a:rPr>
              <a:t>+1 +1-2</a:t>
            </a:r>
            <a:endParaRPr lang="en-US" dirty="0">
              <a:solidFill>
                <a:schemeClr val="accent2"/>
              </a:solidFill>
            </a:endParaRPr>
          </a:p>
        </p:txBody>
      </p:sp>
      <p:sp>
        <p:nvSpPr>
          <p:cNvPr id="24" name="TextBox 23"/>
          <p:cNvSpPr txBox="1"/>
          <p:nvPr/>
        </p:nvSpPr>
        <p:spPr>
          <a:xfrm>
            <a:off x="3886200" y="4581114"/>
            <a:ext cx="533400" cy="369332"/>
          </a:xfrm>
          <a:prstGeom prst="rect">
            <a:avLst/>
          </a:prstGeom>
          <a:noFill/>
        </p:spPr>
        <p:txBody>
          <a:bodyPr wrap="square" rtlCol="0">
            <a:spAutoFit/>
          </a:bodyPr>
          <a:lstStyle/>
          <a:p>
            <a:r>
              <a:rPr lang="en-US" dirty="0">
                <a:solidFill>
                  <a:schemeClr val="accent2"/>
                </a:solidFill>
              </a:rPr>
              <a:t>0</a:t>
            </a:r>
          </a:p>
        </p:txBody>
      </p:sp>
      <p:sp>
        <p:nvSpPr>
          <p:cNvPr id="25" name="TextBox 24"/>
          <p:cNvSpPr txBox="1"/>
          <p:nvPr/>
        </p:nvSpPr>
        <p:spPr>
          <a:xfrm>
            <a:off x="4900448" y="4765780"/>
            <a:ext cx="3352800" cy="646331"/>
          </a:xfrm>
          <a:prstGeom prst="rect">
            <a:avLst/>
          </a:prstGeom>
          <a:noFill/>
        </p:spPr>
        <p:txBody>
          <a:bodyPr wrap="square" rtlCol="0">
            <a:spAutoFit/>
          </a:bodyPr>
          <a:lstStyle/>
          <a:p>
            <a:r>
              <a:rPr lang="en-US" dirty="0" smtClean="0">
                <a:solidFill>
                  <a:schemeClr val="accent2"/>
                </a:solidFill>
              </a:rPr>
              <a:t>O Oxidizes, </a:t>
            </a:r>
            <a:r>
              <a:rPr lang="en-US" dirty="0" err="1" smtClean="0">
                <a:solidFill>
                  <a:schemeClr val="accent2"/>
                </a:solidFill>
              </a:rPr>
              <a:t>Cl</a:t>
            </a:r>
            <a:r>
              <a:rPr lang="en-US" dirty="0" smtClean="0">
                <a:solidFill>
                  <a:schemeClr val="accent2"/>
                </a:solidFill>
              </a:rPr>
              <a:t> reduces,  Li spectates- it doesn’t change</a:t>
            </a:r>
            <a:endParaRPr lang="en-US" dirty="0">
              <a:solidFill>
                <a:schemeClr val="accent2"/>
              </a:solidFill>
            </a:endParaRPr>
          </a:p>
        </p:txBody>
      </p:sp>
      <p:sp>
        <p:nvSpPr>
          <p:cNvPr id="32" name="TextBox 31"/>
          <p:cNvSpPr txBox="1"/>
          <p:nvPr/>
        </p:nvSpPr>
        <p:spPr>
          <a:xfrm>
            <a:off x="2583873" y="5879068"/>
            <a:ext cx="3671454" cy="369332"/>
          </a:xfrm>
          <a:prstGeom prst="rect">
            <a:avLst/>
          </a:prstGeom>
          <a:noFill/>
        </p:spPr>
        <p:txBody>
          <a:bodyPr wrap="square" rtlCol="0">
            <a:spAutoFit/>
          </a:bodyPr>
          <a:lstStyle/>
          <a:p>
            <a:r>
              <a:rPr lang="en-US" dirty="0" smtClean="0">
                <a:solidFill>
                  <a:schemeClr val="accent2"/>
                </a:solidFill>
              </a:rPr>
              <a:t>Why does Na always seem to ox?</a:t>
            </a:r>
            <a:endParaRPr lang="en-US" dirty="0">
              <a:solidFill>
                <a:schemeClr val="accent2"/>
              </a:solidFill>
            </a:endParaRPr>
          </a:p>
        </p:txBody>
      </p:sp>
    </p:spTree>
    <p:extLst>
      <p:ext uri="{BB962C8B-B14F-4D97-AF65-F5344CB8AC3E}">
        <p14:creationId xmlns:p14="http://schemas.microsoft.com/office/powerpoint/2010/main" val="298090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066800"/>
          </a:xfrm>
        </p:spPr>
        <p:txBody>
          <a:bodyPr/>
          <a:lstStyle/>
          <a:p>
            <a:pPr algn="ctr"/>
            <a:r>
              <a:rPr lang="en-US" dirty="0" smtClean="0">
                <a:solidFill>
                  <a:schemeClr val="accent3"/>
                </a:solidFill>
              </a:rPr>
              <a:t>Are these </a:t>
            </a:r>
            <a:r>
              <a:rPr lang="en-US" dirty="0" err="1" smtClean="0">
                <a:solidFill>
                  <a:schemeClr val="accent3"/>
                </a:solidFill>
              </a:rPr>
              <a:t>RedOx</a:t>
            </a:r>
            <a:r>
              <a:rPr lang="en-US" dirty="0" smtClean="0">
                <a:solidFill>
                  <a:schemeClr val="accent3"/>
                </a:solidFill>
              </a:rPr>
              <a:t> Reactions?</a:t>
            </a:r>
            <a:endParaRPr lang="en-US" dirty="0">
              <a:solidFill>
                <a:schemeClr val="accent3"/>
              </a:solidFill>
            </a:endParaRPr>
          </a:p>
        </p:txBody>
      </p:sp>
      <p:sp>
        <p:nvSpPr>
          <p:cNvPr id="6" name="Content Placeholder 5"/>
          <p:cNvSpPr>
            <a:spLocks noGrp="1"/>
          </p:cNvSpPr>
          <p:nvPr>
            <p:ph idx="1"/>
          </p:nvPr>
        </p:nvSpPr>
        <p:spPr>
          <a:xfrm>
            <a:off x="457200" y="1676400"/>
            <a:ext cx="8229600" cy="4898136"/>
          </a:xfrm>
        </p:spPr>
        <p:txBody>
          <a:bodyPr/>
          <a:lstStyle/>
          <a:p>
            <a:endParaRPr lang="en-US" dirty="0" smtClean="0"/>
          </a:p>
          <a:p>
            <a:r>
              <a:rPr lang="en-US" dirty="0" smtClean="0"/>
              <a:t>NaClO</a:t>
            </a:r>
            <a:r>
              <a:rPr lang="en-US" baseline="-25000" dirty="0" smtClean="0"/>
              <a:t>3</a:t>
            </a:r>
            <a:r>
              <a:rPr lang="en-US" dirty="0" smtClean="0">
                <a:sym typeface="Wingdings" panose="05000000000000000000" pitchFamily="2" charset="2"/>
              </a:rPr>
              <a:t> 2NaCl + 3O</a:t>
            </a:r>
            <a:r>
              <a:rPr lang="en-US" baseline="-25000" dirty="0" smtClean="0">
                <a:sym typeface="Wingdings" panose="05000000000000000000" pitchFamily="2" charset="2"/>
              </a:rPr>
              <a:t>2</a:t>
            </a:r>
          </a:p>
          <a:p>
            <a:endParaRPr lang="en-US" dirty="0" smtClean="0">
              <a:sym typeface="Wingdings" panose="05000000000000000000" pitchFamily="2" charset="2"/>
            </a:endParaRPr>
          </a:p>
          <a:p>
            <a:r>
              <a:rPr lang="en-US" dirty="0" smtClean="0">
                <a:sym typeface="Wingdings" panose="05000000000000000000" pitchFamily="2" charset="2"/>
              </a:rPr>
              <a:t>Li + F</a:t>
            </a:r>
            <a:r>
              <a:rPr lang="en-US" baseline="-25000" dirty="0" smtClean="0">
                <a:sym typeface="Wingdings" panose="05000000000000000000" pitchFamily="2" charset="2"/>
              </a:rPr>
              <a:t>2</a:t>
            </a:r>
            <a:r>
              <a:rPr lang="en-US" dirty="0" smtClean="0">
                <a:sym typeface="Wingdings" panose="05000000000000000000" pitchFamily="2" charset="2"/>
              </a:rPr>
              <a:t>  </a:t>
            </a:r>
            <a:r>
              <a:rPr lang="en-US" dirty="0" err="1" smtClean="0">
                <a:sym typeface="Wingdings" panose="05000000000000000000" pitchFamily="2" charset="2"/>
              </a:rPr>
              <a:t>LiF</a:t>
            </a:r>
            <a:endParaRPr lang="en-US" dirty="0" smtClean="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Mg + 2HNO</a:t>
            </a:r>
            <a:r>
              <a:rPr lang="en-US" baseline="-25000" dirty="0" smtClean="0">
                <a:sym typeface="Wingdings" panose="05000000000000000000" pitchFamily="2" charset="2"/>
              </a:rPr>
              <a:t>3</a:t>
            </a:r>
            <a:r>
              <a:rPr lang="en-US" dirty="0" smtClean="0">
                <a:sym typeface="Wingdings" panose="05000000000000000000" pitchFamily="2" charset="2"/>
              </a:rPr>
              <a:t>  Mg(NO</a:t>
            </a:r>
            <a:r>
              <a:rPr lang="en-US" baseline="-25000" dirty="0" smtClean="0">
                <a:sym typeface="Wingdings" panose="05000000000000000000" pitchFamily="2" charset="2"/>
              </a:rPr>
              <a:t>3</a:t>
            </a:r>
            <a:r>
              <a:rPr lang="en-US" dirty="0" smtClean="0">
                <a:sym typeface="Wingdings" panose="05000000000000000000" pitchFamily="2" charset="2"/>
              </a:rPr>
              <a:t>)</a:t>
            </a:r>
            <a:r>
              <a:rPr lang="en-US" baseline="-25000" dirty="0" smtClean="0">
                <a:sym typeface="Wingdings" panose="05000000000000000000" pitchFamily="2" charset="2"/>
              </a:rPr>
              <a:t>2</a:t>
            </a:r>
            <a:r>
              <a:rPr lang="en-US" dirty="0" smtClean="0">
                <a:sym typeface="Wingdings" panose="05000000000000000000" pitchFamily="2" charset="2"/>
              </a:rPr>
              <a:t> + H</a:t>
            </a:r>
            <a:r>
              <a:rPr lang="en-US" baseline="-25000" dirty="0" smtClean="0">
                <a:sym typeface="Wingdings" panose="05000000000000000000" pitchFamily="2" charset="2"/>
              </a:rPr>
              <a:t>2</a:t>
            </a:r>
          </a:p>
          <a:p>
            <a:endParaRPr lang="en-US" dirty="0" smtClean="0">
              <a:sym typeface="Wingdings" panose="05000000000000000000" pitchFamily="2" charset="2"/>
            </a:endParaRPr>
          </a:p>
          <a:p>
            <a:r>
              <a:rPr lang="en-US" dirty="0" err="1" smtClean="0">
                <a:sym typeface="Wingdings" panose="05000000000000000000" pitchFamily="2" charset="2"/>
              </a:rPr>
              <a:t>NaOH</a:t>
            </a:r>
            <a:r>
              <a:rPr lang="en-US" dirty="0" smtClean="0">
                <a:sym typeface="Wingdings" panose="05000000000000000000" pitchFamily="2" charset="2"/>
              </a:rPr>
              <a:t> + </a:t>
            </a:r>
            <a:r>
              <a:rPr lang="en-US" dirty="0" err="1" smtClean="0">
                <a:sym typeface="Wingdings" panose="05000000000000000000" pitchFamily="2" charset="2"/>
              </a:rPr>
              <a:t>LiBr</a:t>
            </a:r>
            <a:r>
              <a:rPr lang="en-US" dirty="0" smtClean="0">
                <a:sym typeface="Wingdings" panose="05000000000000000000" pitchFamily="2" charset="2"/>
              </a:rPr>
              <a:t>  </a:t>
            </a:r>
            <a:r>
              <a:rPr lang="en-US" dirty="0" err="1" smtClean="0">
                <a:sym typeface="Wingdings" panose="05000000000000000000" pitchFamily="2" charset="2"/>
              </a:rPr>
              <a:t>LiOH</a:t>
            </a:r>
            <a:r>
              <a:rPr lang="en-US" dirty="0" smtClean="0">
                <a:sym typeface="Wingdings" panose="05000000000000000000" pitchFamily="2" charset="2"/>
              </a:rPr>
              <a:t> + </a:t>
            </a:r>
            <a:r>
              <a:rPr lang="en-US" dirty="0" err="1" smtClean="0">
                <a:sym typeface="Wingdings" panose="05000000000000000000" pitchFamily="2" charset="2"/>
              </a:rPr>
              <a:t>NaBr</a:t>
            </a:r>
            <a:endParaRPr lang="en-US" dirty="0"/>
          </a:p>
        </p:txBody>
      </p:sp>
      <p:sp>
        <p:nvSpPr>
          <p:cNvPr id="7" name="TextBox 6"/>
          <p:cNvSpPr txBox="1"/>
          <p:nvPr/>
        </p:nvSpPr>
        <p:spPr>
          <a:xfrm>
            <a:off x="997527" y="1907186"/>
            <a:ext cx="1143000" cy="369332"/>
          </a:xfrm>
          <a:prstGeom prst="rect">
            <a:avLst/>
          </a:prstGeom>
          <a:noFill/>
        </p:spPr>
        <p:txBody>
          <a:bodyPr wrap="square" rtlCol="0">
            <a:spAutoFit/>
          </a:bodyPr>
          <a:lstStyle/>
          <a:p>
            <a:r>
              <a:rPr lang="en-US" dirty="0" smtClean="0">
                <a:solidFill>
                  <a:schemeClr val="accent2"/>
                </a:solidFill>
              </a:rPr>
              <a:t>+1 +3 -2</a:t>
            </a:r>
            <a:endParaRPr lang="en-US" dirty="0">
              <a:solidFill>
                <a:schemeClr val="accent2"/>
              </a:solidFill>
            </a:endParaRPr>
          </a:p>
        </p:txBody>
      </p:sp>
      <p:sp>
        <p:nvSpPr>
          <p:cNvPr id="8" name="TextBox 7"/>
          <p:cNvSpPr txBox="1"/>
          <p:nvPr/>
        </p:nvSpPr>
        <p:spPr>
          <a:xfrm>
            <a:off x="2895600" y="1907186"/>
            <a:ext cx="1143000" cy="369332"/>
          </a:xfrm>
          <a:prstGeom prst="rect">
            <a:avLst/>
          </a:prstGeom>
          <a:noFill/>
        </p:spPr>
        <p:txBody>
          <a:bodyPr wrap="square" rtlCol="0">
            <a:spAutoFit/>
          </a:bodyPr>
          <a:lstStyle/>
          <a:p>
            <a:r>
              <a:rPr lang="en-US" dirty="0" smtClean="0">
                <a:solidFill>
                  <a:schemeClr val="accent2"/>
                </a:solidFill>
              </a:rPr>
              <a:t>+1     -1</a:t>
            </a:r>
            <a:endParaRPr lang="en-US" dirty="0">
              <a:solidFill>
                <a:schemeClr val="accent2"/>
              </a:solidFill>
            </a:endParaRPr>
          </a:p>
        </p:txBody>
      </p:sp>
      <p:sp>
        <p:nvSpPr>
          <p:cNvPr id="9" name="TextBox 8"/>
          <p:cNvSpPr txBox="1"/>
          <p:nvPr/>
        </p:nvSpPr>
        <p:spPr>
          <a:xfrm>
            <a:off x="4310495" y="1907186"/>
            <a:ext cx="5715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10" name="TextBox 9"/>
          <p:cNvSpPr txBox="1"/>
          <p:nvPr/>
        </p:nvSpPr>
        <p:spPr>
          <a:xfrm>
            <a:off x="6400800" y="2207438"/>
            <a:ext cx="2895600" cy="369332"/>
          </a:xfrm>
          <a:prstGeom prst="rect">
            <a:avLst/>
          </a:prstGeom>
          <a:noFill/>
        </p:spPr>
        <p:txBody>
          <a:bodyPr wrap="square" rtlCol="0">
            <a:spAutoFit/>
          </a:bodyPr>
          <a:lstStyle/>
          <a:p>
            <a:r>
              <a:rPr lang="en-US" dirty="0" smtClean="0">
                <a:solidFill>
                  <a:schemeClr val="accent2"/>
                </a:solidFill>
              </a:rPr>
              <a:t>Yes, O ox and </a:t>
            </a:r>
            <a:r>
              <a:rPr lang="en-US" dirty="0" err="1" smtClean="0">
                <a:solidFill>
                  <a:schemeClr val="accent2"/>
                </a:solidFill>
              </a:rPr>
              <a:t>Cl</a:t>
            </a:r>
            <a:r>
              <a:rPr lang="en-US" dirty="0" smtClean="0">
                <a:solidFill>
                  <a:schemeClr val="accent2"/>
                </a:solidFill>
              </a:rPr>
              <a:t> red</a:t>
            </a:r>
            <a:endParaRPr lang="en-US" dirty="0">
              <a:solidFill>
                <a:schemeClr val="accent2"/>
              </a:solidFill>
            </a:endParaRPr>
          </a:p>
        </p:txBody>
      </p:sp>
      <p:sp>
        <p:nvSpPr>
          <p:cNvPr id="11" name="TextBox 10"/>
          <p:cNvSpPr txBox="1"/>
          <p:nvPr/>
        </p:nvSpPr>
        <p:spPr>
          <a:xfrm>
            <a:off x="914400" y="2819400"/>
            <a:ext cx="5715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12" name="TextBox 11"/>
          <p:cNvSpPr txBox="1"/>
          <p:nvPr/>
        </p:nvSpPr>
        <p:spPr>
          <a:xfrm>
            <a:off x="1752600" y="2830884"/>
            <a:ext cx="571500" cy="369332"/>
          </a:xfrm>
          <a:prstGeom prst="rect">
            <a:avLst/>
          </a:prstGeom>
          <a:noFill/>
        </p:spPr>
        <p:txBody>
          <a:bodyPr wrap="square" rtlCol="0">
            <a:spAutoFit/>
          </a:bodyPr>
          <a:lstStyle/>
          <a:p>
            <a:r>
              <a:rPr lang="en-US" dirty="0">
                <a:solidFill>
                  <a:schemeClr val="accent2"/>
                </a:solidFill>
              </a:rPr>
              <a:t>0</a:t>
            </a:r>
          </a:p>
        </p:txBody>
      </p:sp>
      <p:sp>
        <p:nvSpPr>
          <p:cNvPr id="13" name="TextBox 12"/>
          <p:cNvSpPr txBox="1"/>
          <p:nvPr/>
        </p:nvSpPr>
        <p:spPr>
          <a:xfrm>
            <a:off x="2507673" y="2830884"/>
            <a:ext cx="1143000" cy="369332"/>
          </a:xfrm>
          <a:prstGeom prst="rect">
            <a:avLst/>
          </a:prstGeom>
          <a:noFill/>
        </p:spPr>
        <p:txBody>
          <a:bodyPr wrap="square" rtlCol="0">
            <a:spAutoFit/>
          </a:bodyPr>
          <a:lstStyle/>
          <a:p>
            <a:r>
              <a:rPr lang="en-US" dirty="0" smtClean="0">
                <a:solidFill>
                  <a:schemeClr val="accent2"/>
                </a:solidFill>
              </a:rPr>
              <a:t>+1   -1</a:t>
            </a:r>
            <a:endParaRPr lang="en-US" dirty="0">
              <a:solidFill>
                <a:schemeClr val="accent2"/>
              </a:solidFill>
            </a:endParaRPr>
          </a:p>
        </p:txBody>
      </p:sp>
      <p:sp>
        <p:nvSpPr>
          <p:cNvPr id="14" name="TextBox 13"/>
          <p:cNvSpPr txBox="1"/>
          <p:nvPr/>
        </p:nvSpPr>
        <p:spPr>
          <a:xfrm>
            <a:off x="6400800" y="3139882"/>
            <a:ext cx="3048000" cy="369332"/>
          </a:xfrm>
          <a:prstGeom prst="rect">
            <a:avLst/>
          </a:prstGeom>
          <a:noFill/>
        </p:spPr>
        <p:txBody>
          <a:bodyPr wrap="square" rtlCol="0">
            <a:spAutoFit/>
          </a:bodyPr>
          <a:lstStyle/>
          <a:p>
            <a:r>
              <a:rPr lang="en-US" dirty="0" smtClean="0">
                <a:solidFill>
                  <a:schemeClr val="accent2"/>
                </a:solidFill>
              </a:rPr>
              <a:t>Yes, Li Ox and F red</a:t>
            </a:r>
            <a:endParaRPr lang="en-US" dirty="0">
              <a:solidFill>
                <a:schemeClr val="accent2"/>
              </a:solidFill>
            </a:endParaRPr>
          </a:p>
        </p:txBody>
      </p:sp>
      <p:sp>
        <p:nvSpPr>
          <p:cNvPr id="15" name="TextBox 14"/>
          <p:cNvSpPr txBox="1"/>
          <p:nvPr/>
        </p:nvSpPr>
        <p:spPr>
          <a:xfrm>
            <a:off x="1028700" y="3821668"/>
            <a:ext cx="11430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16" name="TextBox 15"/>
          <p:cNvSpPr txBox="1"/>
          <p:nvPr/>
        </p:nvSpPr>
        <p:spPr>
          <a:xfrm>
            <a:off x="1936173" y="3821668"/>
            <a:ext cx="1143000" cy="369332"/>
          </a:xfrm>
          <a:prstGeom prst="rect">
            <a:avLst/>
          </a:prstGeom>
          <a:noFill/>
        </p:spPr>
        <p:txBody>
          <a:bodyPr wrap="square" rtlCol="0">
            <a:spAutoFit/>
          </a:bodyPr>
          <a:lstStyle/>
          <a:p>
            <a:r>
              <a:rPr lang="en-US" dirty="0" smtClean="0">
                <a:solidFill>
                  <a:schemeClr val="accent2"/>
                </a:solidFill>
              </a:rPr>
              <a:t>+1 +5  -2</a:t>
            </a:r>
            <a:endParaRPr lang="en-US" dirty="0">
              <a:solidFill>
                <a:schemeClr val="accent2"/>
              </a:solidFill>
            </a:endParaRPr>
          </a:p>
        </p:txBody>
      </p:sp>
      <p:sp>
        <p:nvSpPr>
          <p:cNvPr id="17" name="TextBox 16"/>
          <p:cNvSpPr txBox="1"/>
          <p:nvPr/>
        </p:nvSpPr>
        <p:spPr>
          <a:xfrm>
            <a:off x="3650673" y="3821668"/>
            <a:ext cx="1475509" cy="369332"/>
          </a:xfrm>
          <a:prstGeom prst="rect">
            <a:avLst/>
          </a:prstGeom>
          <a:noFill/>
        </p:spPr>
        <p:txBody>
          <a:bodyPr wrap="square" rtlCol="0">
            <a:spAutoFit/>
          </a:bodyPr>
          <a:lstStyle/>
          <a:p>
            <a:r>
              <a:rPr lang="en-US" dirty="0" smtClean="0">
                <a:solidFill>
                  <a:schemeClr val="accent2"/>
                </a:solidFill>
              </a:rPr>
              <a:t>+2    +5  -2</a:t>
            </a:r>
            <a:endParaRPr lang="en-US" dirty="0">
              <a:solidFill>
                <a:schemeClr val="accent2"/>
              </a:solidFill>
            </a:endParaRPr>
          </a:p>
        </p:txBody>
      </p:sp>
      <p:sp>
        <p:nvSpPr>
          <p:cNvPr id="18" name="TextBox 17"/>
          <p:cNvSpPr txBox="1"/>
          <p:nvPr/>
        </p:nvSpPr>
        <p:spPr>
          <a:xfrm>
            <a:off x="5586846" y="3821668"/>
            <a:ext cx="11430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19" name="TextBox 18"/>
          <p:cNvSpPr txBox="1"/>
          <p:nvPr/>
        </p:nvSpPr>
        <p:spPr>
          <a:xfrm>
            <a:off x="6400800" y="3985735"/>
            <a:ext cx="2514600" cy="369332"/>
          </a:xfrm>
          <a:prstGeom prst="rect">
            <a:avLst/>
          </a:prstGeom>
          <a:noFill/>
        </p:spPr>
        <p:txBody>
          <a:bodyPr wrap="square" rtlCol="0">
            <a:spAutoFit/>
          </a:bodyPr>
          <a:lstStyle/>
          <a:p>
            <a:r>
              <a:rPr lang="en-US" dirty="0" smtClean="0">
                <a:solidFill>
                  <a:schemeClr val="accent2"/>
                </a:solidFill>
              </a:rPr>
              <a:t>Yes, Cu ox and H red </a:t>
            </a:r>
            <a:endParaRPr lang="en-US" dirty="0">
              <a:solidFill>
                <a:schemeClr val="accent2"/>
              </a:solidFill>
            </a:endParaRPr>
          </a:p>
        </p:txBody>
      </p:sp>
      <p:sp>
        <p:nvSpPr>
          <p:cNvPr id="20" name="TextBox 19"/>
          <p:cNvSpPr txBox="1"/>
          <p:nvPr/>
        </p:nvSpPr>
        <p:spPr>
          <a:xfrm>
            <a:off x="895350" y="4761039"/>
            <a:ext cx="1428750" cy="369332"/>
          </a:xfrm>
          <a:prstGeom prst="rect">
            <a:avLst/>
          </a:prstGeom>
          <a:noFill/>
        </p:spPr>
        <p:txBody>
          <a:bodyPr wrap="square" rtlCol="0">
            <a:spAutoFit/>
          </a:bodyPr>
          <a:lstStyle/>
          <a:p>
            <a:r>
              <a:rPr lang="en-US" dirty="0" smtClean="0">
                <a:solidFill>
                  <a:schemeClr val="accent2"/>
                </a:solidFill>
              </a:rPr>
              <a:t>+1   -2   +1</a:t>
            </a:r>
            <a:endParaRPr lang="en-US" dirty="0">
              <a:solidFill>
                <a:schemeClr val="accent2"/>
              </a:solidFill>
            </a:endParaRPr>
          </a:p>
        </p:txBody>
      </p:sp>
      <p:sp>
        <p:nvSpPr>
          <p:cNvPr id="21" name="TextBox 20"/>
          <p:cNvSpPr txBox="1"/>
          <p:nvPr/>
        </p:nvSpPr>
        <p:spPr>
          <a:xfrm>
            <a:off x="2324100" y="4761039"/>
            <a:ext cx="1143000" cy="369332"/>
          </a:xfrm>
          <a:prstGeom prst="rect">
            <a:avLst/>
          </a:prstGeom>
          <a:noFill/>
        </p:spPr>
        <p:txBody>
          <a:bodyPr wrap="square" rtlCol="0">
            <a:spAutoFit/>
          </a:bodyPr>
          <a:lstStyle/>
          <a:p>
            <a:r>
              <a:rPr lang="en-US" dirty="0" smtClean="0">
                <a:solidFill>
                  <a:schemeClr val="accent2"/>
                </a:solidFill>
              </a:rPr>
              <a:t>+1  -1</a:t>
            </a:r>
            <a:endParaRPr lang="en-US" dirty="0">
              <a:solidFill>
                <a:schemeClr val="accent2"/>
              </a:solidFill>
            </a:endParaRPr>
          </a:p>
        </p:txBody>
      </p:sp>
      <p:sp>
        <p:nvSpPr>
          <p:cNvPr id="22" name="TextBox 21"/>
          <p:cNvSpPr txBox="1"/>
          <p:nvPr/>
        </p:nvSpPr>
        <p:spPr>
          <a:xfrm>
            <a:off x="3650673" y="4774526"/>
            <a:ext cx="1143000" cy="369332"/>
          </a:xfrm>
          <a:prstGeom prst="rect">
            <a:avLst/>
          </a:prstGeom>
          <a:noFill/>
        </p:spPr>
        <p:txBody>
          <a:bodyPr wrap="square" rtlCol="0">
            <a:spAutoFit/>
          </a:bodyPr>
          <a:lstStyle/>
          <a:p>
            <a:r>
              <a:rPr lang="en-US" dirty="0" smtClean="0">
                <a:solidFill>
                  <a:schemeClr val="accent2"/>
                </a:solidFill>
              </a:rPr>
              <a:t>+1 -2 +1</a:t>
            </a:r>
            <a:endParaRPr lang="en-US" dirty="0">
              <a:solidFill>
                <a:schemeClr val="accent2"/>
              </a:solidFill>
            </a:endParaRPr>
          </a:p>
        </p:txBody>
      </p:sp>
      <p:sp>
        <p:nvSpPr>
          <p:cNvPr id="23" name="TextBox 22"/>
          <p:cNvSpPr txBox="1"/>
          <p:nvPr/>
        </p:nvSpPr>
        <p:spPr>
          <a:xfrm>
            <a:off x="4881995" y="4761039"/>
            <a:ext cx="1143000" cy="369332"/>
          </a:xfrm>
          <a:prstGeom prst="rect">
            <a:avLst/>
          </a:prstGeom>
          <a:noFill/>
        </p:spPr>
        <p:txBody>
          <a:bodyPr wrap="square" rtlCol="0">
            <a:spAutoFit/>
          </a:bodyPr>
          <a:lstStyle/>
          <a:p>
            <a:r>
              <a:rPr lang="en-US" dirty="0" smtClean="0">
                <a:solidFill>
                  <a:schemeClr val="accent2"/>
                </a:solidFill>
              </a:rPr>
              <a:t>+1  -1</a:t>
            </a:r>
            <a:endParaRPr lang="en-US" dirty="0">
              <a:solidFill>
                <a:schemeClr val="accent2"/>
              </a:solidFill>
            </a:endParaRPr>
          </a:p>
        </p:txBody>
      </p:sp>
      <p:sp>
        <p:nvSpPr>
          <p:cNvPr id="24" name="TextBox 23"/>
          <p:cNvSpPr txBox="1"/>
          <p:nvPr/>
        </p:nvSpPr>
        <p:spPr>
          <a:xfrm>
            <a:off x="6400800" y="4919235"/>
            <a:ext cx="1143000" cy="369332"/>
          </a:xfrm>
          <a:prstGeom prst="rect">
            <a:avLst/>
          </a:prstGeom>
          <a:noFill/>
        </p:spPr>
        <p:txBody>
          <a:bodyPr wrap="square" rtlCol="0">
            <a:spAutoFit/>
          </a:bodyPr>
          <a:lstStyle/>
          <a:p>
            <a:r>
              <a:rPr lang="en-US" dirty="0" smtClean="0">
                <a:solidFill>
                  <a:schemeClr val="accent2"/>
                </a:solidFill>
              </a:rPr>
              <a:t>No.</a:t>
            </a:r>
            <a:endParaRPr lang="en-US" dirty="0">
              <a:solidFill>
                <a:schemeClr val="accent2"/>
              </a:solidFill>
            </a:endParaRPr>
          </a:p>
        </p:txBody>
      </p:sp>
      <p:sp>
        <p:nvSpPr>
          <p:cNvPr id="25" name="TextBox 24"/>
          <p:cNvSpPr txBox="1"/>
          <p:nvPr/>
        </p:nvSpPr>
        <p:spPr>
          <a:xfrm>
            <a:off x="2111086" y="5791200"/>
            <a:ext cx="3595254" cy="369332"/>
          </a:xfrm>
          <a:prstGeom prst="rect">
            <a:avLst/>
          </a:prstGeom>
          <a:noFill/>
        </p:spPr>
        <p:txBody>
          <a:bodyPr wrap="square" rtlCol="0">
            <a:spAutoFit/>
          </a:bodyPr>
          <a:lstStyle/>
          <a:p>
            <a:r>
              <a:rPr lang="en-US" dirty="0" smtClean="0">
                <a:solidFill>
                  <a:schemeClr val="accent3"/>
                </a:solidFill>
              </a:rPr>
              <a:t>TIP: Look for lone elements!</a:t>
            </a:r>
            <a:endParaRPr lang="en-US" dirty="0">
              <a:solidFill>
                <a:schemeClr val="accent3"/>
              </a:solidFill>
            </a:endParaRPr>
          </a:p>
        </p:txBody>
      </p:sp>
    </p:spTree>
    <p:extLst>
      <p:ext uri="{BB962C8B-B14F-4D97-AF65-F5344CB8AC3E}">
        <p14:creationId xmlns:p14="http://schemas.microsoft.com/office/powerpoint/2010/main" val="430249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107924" cy="1066800"/>
          </a:xfrm>
        </p:spPr>
        <p:txBody>
          <a:bodyPr>
            <a:normAutofit fontScale="90000"/>
          </a:bodyPr>
          <a:lstStyle/>
          <a:p>
            <a:pPr algn="ctr"/>
            <a:r>
              <a:rPr lang="en-US" sz="3600" dirty="0" smtClean="0">
                <a:solidFill>
                  <a:schemeClr val="accent3"/>
                </a:solidFill>
              </a:rPr>
              <a:t>Can these reactions happen spontaneously?</a:t>
            </a:r>
            <a:endParaRPr lang="en-US" sz="3600" dirty="0">
              <a:solidFill>
                <a:schemeClr val="accent3"/>
              </a:solidFill>
            </a:endParaRPr>
          </a:p>
        </p:txBody>
      </p:sp>
      <p:sp>
        <p:nvSpPr>
          <p:cNvPr id="3" name="Content Placeholder 2"/>
          <p:cNvSpPr>
            <a:spLocks noGrp="1"/>
          </p:cNvSpPr>
          <p:nvPr>
            <p:ph idx="1"/>
          </p:nvPr>
        </p:nvSpPr>
        <p:spPr>
          <a:xfrm>
            <a:off x="457200" y="1524000"/>
            <a:ext cx="6248400" cy="5050536"/>
          </a:xfrm>
        </p:spPr>
        <p:txBody>
          <a:bodyPr>
            <a:normAutofit lnSpcReduction="10000"/>
          </a:bodyPr>
          <a:lstStyle/>
          <a:p>
            <a:pPr marL="109728" indent="0">
              <a:buNone/>
            </a:pPr>
            <a:r>
              <a:rPr lang="en-US" dirty="0" smtClean="0"/>
              <a:t>Metal tend to lose electrons or oxidize. Table J shows the most active metals, or the ones that oxide best at the top.</a:t>
            </a:r>
          </a:p>
          <a:p>
            <a:endParaRPr lang="en-US" dirty="0" smtClean="0"/>
          </a:p>
          <a:p>
            <a:r>
              <a:rPr lang="en-US" dirty="0" err="1" smtClean="0"/>
              <a:t>NaI</a:t>
            </a:r>
            <a:r>
              <a:rPr lang="en-US" dirty="0" smtClean="0"/>
              <a:t> + Li </a:t>
            </a:r>
            <a:r>
              <a:rPr lang="en-US" dirty="0" smtClean="0">
                <a:sym typeface="Wingdings" panose="05000000000000000000" pitchFamily="2" charset="2"/>
              </a:rPr>
              <a:t> </a:t>
            </a:r>
            <a:r>
              <a:rPr lang="en-US" dirty="0" err="1" smtClean="0">
                <a:sym typeface="Wingdings" panose="05000000000000000000" pitchFamily="2" charset="2"/>
              </a:rPr>
              <a:t>LiI</a:t>
            </a:r>
            <a:r>
              <a:rPr lang="en-US" dirty="0" smtClean="0">
                <a:sym typeface="Wingdings" panose="05000000000000000000" pitchFamily="2" charset="2"/>
              </a:rPr>
              <a:t> + Na</a:t>
            </a:r>
          </a:p>
          <a:p>
            <a:endParaRPr lang="en-US" dirty="0" smtClean="0">
              <a:sym typeface="Wingdings" panose="05000000000000000000" pitchFamily="2" charset="2"/>
            </a:endParaRPr>
          </a:p>
          <a:p>
            <a:r>
              <a:rPr lang="en-US" dirty="0" smtClean="0">
                <a:sym typeface="Wingdings" panose="05000000000000000000" pitchFamily="2" charset="2"/>
              </a:rPr>
              <a:t>Cu + 2HCl   CuCl</a:t>
            </a:r>
            <a:r>
              <a:rPr lang="en-US" baseline="-25000" dirty="0">
                <a:sym typeface="Wingdings" panose="05000000000000000000" pitchFamily="2" charset="2"/>
              </a:rPr>
              <a:t>2</a:t>
            </a:r>
            <a:r>
              <a:rPr lang="en-US" dirty="0" smtClean="0">
                <a:sym typeface="Wingdings" panose="05000000000000000000" pitchFamily="2" charset="2"/>
              </a:rPr>
              <a:t>+ H</a:t>
            </a:r>
            <a:r>
              <a:rPr lang="en-US" baseline="-25000" dirty="0" smtClean="0">
                <a:sym typeface="Wingdings" panose="05000000000000000000" pitchFamily="2" charset="2"/>
              </a:rPr>
              <a:t>2</a:t>
            </a:r>
          </a:p>
          <a:p>
            <a:endParaRPr lang="en-US" dirty="0" smtClean="0">
              <a:sym typeface="Wingdings" panose="05000000000000000000" pitchFamily="2" charset="2"/>
            </a:endParaRPr>
          </a:p>
          <a:p>
            <a:r>
              <a:rPr lang="en-US" dirty="0" err="1" smtClean="0">
                <a:sym typeface="Wingdings" panose="05000000000000000000" pitchFamily="2" charset="2"/>
              </a:rPr>
              <a:t>CaO</a:t>
            </a:r>
            <a:r>
              <a:rPr lang="en-US" dirty="0" smtClean="0">
                <a:sym typeface="Wingdings" panose="05000000000000000000" pitchFamily="2" charset="2"/>
              </a:rPr>
              <a:t> + Mg  </a:t>
            </a:r>
            <a:r>
              <a:rPr lang="en-US" dirty="0" err="1" smtClean="0">
                <a:sym typeface="Wingdings" panose="05000000000000000000" pitchFamily="2" charset="2"/>
              </a:rPr>
              <a:t>MgO</a:t>
            </a:r>
            <a:r>
              <a:rPr lang="en-US" dirty="0" smtClean="0">
                <a:sym typeface="Wingdings" panose="05000000000000000000" pitchFamily="2" charset="2"/>
              </a:rPr>
              <a:t> + </a:t>
            </a:r>
            <a:r>
              <a:rPr lang="en-US" dirty="0" err="1" smtClean="0">
                <a:sym typeface="Wingdings" panose="05000000000000000000" pitchFamily="2" charset="2"/>
              </a:rPr>
              <a:t>Ca</a:t>
            </a:r>
            <a:endParaRPr lang="en-US" dirty="0" smtClean="0">
              <a:sym typeface="Wingdings" panose="05000000000000000000" pitchFamily="2" charset="2"/>
            </a:endParaRPr>
          </a:p>
          <a:p>
            <a:endParaRPr lang="en-US" dirty="0">
              <a:sym typeface="Wingdings" panose="05000000000000000000" pitchFamily="2" charset="2"/>
            </a:endParaRPr>
          </a:p>
          <a:p>
            <a:r>
              <a:rPr lang="en-US" dirty="0" smtClean="0">
                <a:sym typeface="Wingdings" panose="05000000000000000000" pitchFamily="2" charset="2"/>
              </a:rPr>
              <a:t>2HCl + Zn  H</a:t>
            </a:r>
            <a:r>
              <a:rPr lang="en-US" baseline="-25000" dirty="0" smtClean="0">
                <a:sym typeface="Wingdings" panose="05000000000000000000" pitchFamily="2" charset="2"/>
              </a:rPr>
              <a:t>2</a:t>
            </a:r>
            <a:r>
              <a:rPr lang="en-US" dirty="0" smtClean="0">
                <a:sym typeface="Wingdings" panose="05000000000000000000" pitchFamily="2" charset="2"/>
              </a:rPr>
              <a:t> + ZnCl</a:t>
            </a:r>
            <a:r>
              <a:rPr lang="en-US" baseline="-25000" dirty="0" smtClean="0">
                <a:sym typeface="Wingdings" panose="05000000000000000000" pitchFamily="2" charset="2"/>
              </a:rPr>
              <a:t>2</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299" t="15000" r="23206" b="8749"/>
          <a:stretch/>
        </p:blipFill>
        <p:spPr bwMode="auto">
          <a:xfrm>
            <a:off x="6565124" y="0"/>
            <a:ext cx="25858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69818" y="3244334"/>
            <a:ext cx="1143000" cy="369332"/>
          </a:xfrm>
          <a:prstGeom prst="rect">
            <a:avLst/>
          </a:prstGeom>
          <a:noFill/>
        </p:spPr>
        <p:txBody>
          <a:bodyPr wrap="square" rtlCol="0">
            <a:spAutoFit/>
          </a:bodyPr>
          <a:lstStyle/>
          <a:p>
            <a:r>
              <a:rPr lang="en-US" dirty="0" smtClean="0">
                <a:solidFill>
                  <a:schemeClr val="accent2"/>
                </a:solidFill>
              </a:rPr>
              <a:t>+1 -1 </a:t>
            </a:r>
            <a:endParaRPr lang="en-US" dirty="0">
              <a:solidFill>
                <a:schemeClr val="accent2"/>
              </a:solidFill>
            </a:endParaRPr>
          </a:p>
        </p:txBody>
      </p:sp>
      <p:sp>
        <p:nvSpPr>
          <p:cNvPr id="6" name="TextBox 5"/>
          <p:cNvSpPr txBox="1"/>
          <p:nvPr/>
        </p:nvSpPr>
        <p:spPr>
          <a:xfrm>
            <a:off x="2112818" y="3244334"/>
            <a:ext cx="3810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7" name="TextBox 6"/>
          <p:cNvSpPr txBox="1"/>
          <p:nvPr/>
        </p:nvSpPr>
        <p:spPr>
          <a:xfrm>
            <a:off x="2691245" y="3244334"/>
            <a:ext cx="1143000" cy="369332"/>
          </a:xfrm>
          <a:prstGeom prst="rect">
            <a:avLst/>
          </a:prstGeom>
          <a:noFill/>
        </p:spPr>
        <p:txBody>
          <a:bodyPr wrap="square" rtlCol="0">
            <a:spAutoFit/>
          </a:bodyPr>
          <a:lstStyle/>
          <a:p>
            <a:r>
              <a:rPr lang="en-US" dirty="0" smtClean="0">
                <a:solidFill>
                  <a:schemeClr val="accent2"/>
                </a:solidFill>
              </a:rPr>
              <a:t>+1 -1</a:t>
            </a:r>
            <a:endParaRPr lang="en-US" dirty="0">
              <a:solidFill>
                <a:schemeClr val="accent2"/>
              </a:solidFill>
            </a:endParaRPr>
          </a:p>
        </p:txBody>
      </p:sp>
      <p:sp>
        <p:nvSpPr>
          <p:cNvPr id="8" name="TextBox 7"/>
          <p:cNvSpPr txBox="1"/>
          <p:nvPr/>
        </p:nvSpPr>
        <p:spPr>
          <a:xfrm>
            <a:off x="3803073" y="3244334"/>
            <a:ext cx="1143000" cy="369332"/>
          </a:xfrm>
          <a:prstGeom prst="rect">
            <a:avLst/>
          </a:prstGeom>
          <a:noFill/>
        </p:spPr>
        <p:txBody>
          <a:bodyPr wrap="square" rtlCol="0">
            <a:spAutoFit/>
          </a:bodyPr>
          <a:lstStyle/>
          <a:p>
            <a:r>
              <a:rPr lang="en-US" dirty="0">
                <a:solidFill>
                  <a:schemeClr val="accent2"/>
                </a:solidFill>
              </a:rPr>
              <a:t>0</a:t>
            </a:r>
          </a:p>
        </p:txBody>
      </p:sp>
      <p:sp>
        <p:nvSpPr>
          <p:cNvPr id="9" name="TextBox 8"/>
          <p:cNvSpPr txBox="1"/>
          <p:nvPr/>
        </p:nvSpPr>
        <p:spPr>
          <a:xfrm>
            <a:off x="5129109" y="3137703"/>
            <a:ext cx="1576491" cy="923330"/>
          </a:xfrm>
          <a:prstGeom prst="rect">
            <a:avLst/>
          </a:prstGeom>
          <a:noFill/>
        </p:spPr>
        <p:txBody>
          <a:bodyPr wrap="square" rtlCol="0">
            <a:spAutoFit/>
          </a:bodyPr>
          <a:lstStyle/>
          <a:p>
            <a:r>
              <a:rPr lang="en-US" dirty="0" smtClean="0">
                <a:solidFill>
                  <a:schemeClr val="accent2"/>
                </a:solidFill>
              </a:rPr>
              <a:t>Li Ox and is better than Na </a:t>
            </a:r>
            <a:r>
              <a:rPr lang="en-US" dirty="0" smtClean="0">
                <a:solidFill>
                  <a:schemeClr val="accent2"/>
                </a:solidFill>
              </a:rPr>
              <a:t> </a:t>
            </a:r>
            <a:r>
              <a:rPr lang="en-US" dirty="0" smtClean="0">
                <a:solidFill>
                  <a:schemeClr val="accent3"/>
                </a:solidFill>
              </a:rPr>
              <a:t>YES</a:t>
            </a:r>
            <a:endParaRPr lang="en-US" dirty="0">
              <a:solidFill>
                <a:schemeClr val="accent3"/>
              </a:solidFill>
            </a:endParaRPr>
          </a:p>
        </p:txBody>
      </p:sp>
      <p:sp>
        <p:nvSpPr>
          <p:cNvPr id="10" name="TextBox 9"/>
          <p:cNvSpPr txBox="1"/>
          <p:nvPr/>
        </p:nvSpPr>
        <p:spPr>
          <a:xfrm>
            <a:off x="1011382" y="4075331"/>
            <a:ext cx="360218" cy="369332"/>
          </a:xfrm>
          <a:prstGeom prst="rect">
            <a:avLst/>
          </a:prstGeom>
          <a:noFill/>
        </p:spPr>
        <p:txBody>
          <a:bodyPr wrap="square" rtlCol="0">
            <a:spAutoFit/>
          </a:bodyPr>
          <a:lstStyle/>
          <a:p>
            <a:r>
              <a:rPr lang="en-US" dirty="0">
                <a:solidFill>
                  <a:schemeClr val="accent2"/>
                </a:solidFill>
              </a:rPr>
              <a:t>0</a:t>
            </a:r>
          </a:p>
        </p:txBody>
      </p:sp>
      <p:sp>
        <p:nvSpPr>
          <p:cNvPr id="11" name="TextBox 10"/>
          <p:cNvSpPr txBox="1"/>
          <p:nvPr/>
        </p:nvSpPr>
        <p:spPr>
          <a:xfrm>
            <a:off x="1922318" y="4075331"/>
            <a:ext cx="1143000" cy="369332"/>
          </a:xfrm>
          <a:prstGeom prst="rect">
            <a:avLst/>
          </a:prstGeom>
          <a:noFill/>
        </p:spPr>
        <p:txBody>
          <a:bodyPr wrap="square" rtlCol="0">
            <a:spAutoFit/>
          </a:bodyPr>
          <a:lstStyle/>
          <a:p>
            <a:r>
              <a:rPr lang="en-US" dirty="0" smtClean="0">
                <a:solidFill>
                  <a:schemeClr val="accent2"/>
                </a:solidFill>
              </a:rPr>
              <a:t>+1 -1</a:t>
            </a:r>
            <a:endParaRPr lang="en-US" dirty="0">
              <a:solidFill>
                <a:schemeClr val="accent2"/>
              </a:solidFill>
            </a:endParaRPr>
          </a:p>
        </p:txBody>
      </p:sp>
      <p:sp>
        <p:nvSpPr>
          <p:cNvPr id="12" name="TextBox 11"/>
          <p:cNvSpPr txBox="1"/>
          <p:nvPr/>
        </p:nvSpPr>
        <p:spPr>
          <a:xfrm>
            <a:off x="3217718" y="4075331"/>
            <a:ext cx="1143000" cy="369332"/>
          </a:xfrm>
          <a:prstGeom prst="rect">
            <a:avLst/>
          </a:prstGeom>
          <a:noFill/>
        </p:spPr>
        <p:txBody>
          <a:bodyPr wrap="square" rtlCol="0">
            <a:spAutoFit/>
          </a:bodyPr>
          <a:lstStyle/>
          <a:p>
            <a:r>
              <a:rPr lang="en-US" dirty="0" smtClean="0">
                <a:solidFill>
                  <a:schemeClr val="accent2"/>
                </a:solidFill>
              </a:rPr>
              <a:t>+2  -1</a:t>
            </a:r>
            <a:endParaRPr lang="en-US" dirty="0">
              <a:solidFill>
                <a:schemeClr val="accent2"/>
              </a:solidFill>
            </a:endParaRPr>
          </a:p>
        </p:txBody>
      </p:sp>
      <p:sp>
        <p:nvSpPr>
          <p:cNvPr id="13" name="TextBox 12"/>
          <p:cNvSpPr txBox="1"/>
          <p:nvPr/>
        </p:nvSpPr>
        <p:spPr>
          <a:xfrm>
            <a:off x="4409209" y="4082258"/>
            <a:ext cx="11430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14" name="TextBox 13"/>
          <p:cNvSpPr txBox="1"/>
          <p:nvPr/>
        </p:nvSpPr>
        <p:spPr>
          <a:xfrm>
            <a:off x="5068064" y="4110636"/>
            <a:ext cx="1340427" cy="923330"/>
          </a:xfrm>
          <a:prstGeom prst="rect">
            <a:avLst/>
          </a:prstGeom>
          <a:noFill/>
        </p:spPr>
        <p:txBody>
          <a:bodyPr wrap="square" rtlCol="0">
            <a:spAutoFit/>
          </a:bodyPr>
          <a:lstStyle/>
          <a:p>
            <a:r>
              <a:rPr lang="en-US" dirty="0" smtClean="0">
                <a:solidFill>
                  <a:schemeClr val="accent2"/>
                </a:solidFill>
              </a:rPr>
              <a:t>Cu ox and shouldn’t. </a:t>
            </a:r>
            <a:r>
              <a:rPr lang="en-US" dirty="0" smtClean="0">
                <a:solidFill>
                  <a:schemeClr val="accent3"/>
                </a:solidFill>
              </a:rPr>
              <a:t>NO</a:t>
            </a:r>
            <a:endParaRPr lang="en-US" dirty="0">
              <a:solidFill>
                <a:schemeClr val="accent3"/>
              </a:solidFill>
            </a:endParaRPr>
          </a:p>
        </p:txBody>
      </p:sp>
      <p:sp>
        <p:nvSpPr>
          <p:cNvPr id="15" name="TextBox 14"/>
          <p:cNvSpPr txBox="1"/>
          <p:nvPr/>
        </p:nvSpPr>
        <p:spPr>
          <a:xfrm>
            <a:off x="969818" y="4998661"/>
            <a:ext cx="1143000" cy="369332"/>
          </a:xfrm>
          <a:prstGeom prst="rect">
            <a:avLst/>
          </a:prstGeom>
          <a:noFill/>
        </p:spPr>
        <p:txBody>
          <a:bodyPr wrap="square" rtlCol="0">
            <a:spAutoFit/>
          </a:bodyPr>
          <a:lstStyle/>
          <a:p>
            <a:r>
              <a:rPr lang="en-US" dirty="0" smtClean="0">
                <a:solidFill>
                  <a:schemeClr val="accent2"/>
                </a:solidFill>
              </a:rPr>
              <a:t>+2 -2</a:t>
            </a:r>
            <a:endParaRPr lang="en-US" dirty="0">
              <a:solidFill>
                <a:schemeClr val="accent2"/>
              </a:solidFill>
            </a:endParaRPr>
          </a:p>
        </p:txBody>
      </p:sp>
      <p:sp>
        <p:nvSpPr>
          <p:cNvPr id="16" name="TextBox 15"/>
          <p:cNvSpPr txBox="1"/>
          <p:nvPr/>
        </p:nvSpPr>
        <p:spPr>
          <a:xfrm>
            <a:off x="2119745" y="4998661"/>
            <a:ext cx="11430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17" name="TextBox 16"/>
          <p:cNvSpPr txBox="1"/>
          <p:nvPr/>
        </p:nvSpPr>
        <p:spPr>
          <a:xfrm>
            <a:off x="3009900" y="4977879"/>
            <a:ext cx="1143000" cy="369332"/>
          </a:xfrm>
          <a:prstGeom prst="rect">
            <a:avLst/>
          </a:prstGeom>
          <a:noFill/>
        </p:spPr>
        <p:txBody>
          <a:bodyPr wrap="square" rtlCol="0">
            <a:spAutoFit/>
          </a:bodyPr>
          <a:lstStyle/>
          <a:p>
            <a:r>
              <a:rPr lang="en-US" dirty="0" smtClean="0">
                <a:solidFill>
                  <a:schemeClr val="accent2"/>
                </a:solidFill>
              </a:rPr>
              <a:t>+2 -2</a:t>
            </a:r>
            <a:endParaRPr lang="en-US" dirty="0">
              <a:solidFill>
                <a:schemeClr val="accent2"/>
              </a:solidFill>
            </a:endParaRPr>
          </a:p>
        </p:txBody>
      </p:sp>
      <p:sp>
        <p:nvSpPr>
          <p:cNvPr id="18" name="TextBox 17"/>
          <p:cNvSpPr txBox="1"/>
          <p:nvPr/>
        </p:nvSpPr>
        <p:spPr>
          <a:xfrm>
            <a:off x="4416136" y="5005588"/>
            <a:ext cx="11430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19" name="TextBox 18"/>
          <p:cNvSpPr txBox="1"/>
          <p:nvPr/>
        </p:nvSpPr>
        <p:spPr>
          <a:xfrm>
            <a:off x="5129109" y="5172146"/>
            <a:ext cx="1456261" cy="923330"/>
          </a:xfrm>
          <a:prstGeom prst="rect">
            <a:avLst/>
          </a:prstGeom>
          <a:noFill/>
        </p:spPr>
        <p:txBody>
          <a:bodyPr wrap="square" rtlCol="0">
            <a:spAutoFit/>
          </a:bodyPr>
          <a:lstStyle/>
          <a:p>
            <a:r>
              <a:rPr lang="en-US" dirty="0" smtClean="0">
                <a:solidFill>
                  <a:schemeClr val="accent2"/>
                </a:solidFill>
              </a:rPr>
              <a:t>Mg ox and shouldn’t. </a:t>
            </a:r>
            <a:r>
              <a:rPr lang="en-US" dirty="0" smtClean="0">
                <a:solidFill>
                  <a:schemeClr val="accent3"/>
                </a:solidFill>
              </a:rPr>
              <a:t>NO</a:t>
            </a:r>
            <a:endParaRPr lang="en-US" dirty="0">
              <a:solidFill>
                <a:schemeClr val="accent3"/>
              </a:solidFill>
            </a:endParaRPr>
          </a:p>
        </p:txBody>
      </p:sp>
      <p:sp>
        <p:nvSpPr>
          <p:cNvPr id="20" name="TextBox 19"/>
          <p:cNvSpPr txBox="1"/>
          <p:nvPr/>
        </p:nvSpPr>
        <p:spPr>
          <a:xfrm>
            <a:off x="1160318" y="5765034"/>
            <a:ext cx="1143000" cy="369332"/>
          </a:xfrm>
          <a:prstGeom prst="rect">
            <a:avLst/>
          </a:prstGeom>
          <a:noFill/>
        </p:spPr>
        <p:txBody>
          <a:bodyPr wrap="square" rtlCol="0">
            <a:spAutoFit/>
          </a:bodyPr>
          <a:lstStyle/>
          <a:p>
            <a:r>
              <a:rPr lang="en-US" dirty="0" smtClean="0">
                <a:solidFill>
                  <a:schemeClr val="accent2"/>
                </a:solidFill>
              </a:rPr>
              <a:t>+1 -1</a:t>
            </a:r>
            <a:endParaRPr lang="en-US" dirty="0">
              <a:solidFill>
                <a:schemeClr val="accent2"/>
              </a:solidFill>
            </a:endParaRPr>
          </a:p>
        </p:txBody>
      </p:sp>
      <p:sp>
        <p:nvSpPr>
          <p:cNvPr id="21" name="TextBox 20"/>
          <p:cNvSpPr txBox="1"/>
          <p:nvPr/>
        </p:nvSpPr>
        <p:spPr>
          <a:xfrm>
            <a:off x="2303318" y="5765034"/>
            <a:ext cx="11430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22" name="TextBox 21"/>
          <p:cNvSpPr txBox="1"/>
          <p:nvPr/>
        </p:nvSpPr>
        <p:spPr>
          <a:xfrm>
            <a:off x="3082636" y="5771961"/>
            <a:ext cx="11430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23" name="TextBox 22"/>
          <p:cNvSpPr txBox="1"/>
          <p:nvPr/>
        </p:nvSpPr>
        <p:spPr>
          <a:xfrm>
            <a:off x="4071305" y="5771961"/>
            <a:ext cx="1143000" cy="369332"/>
          </a:xfrm>
          <a:prstGeom prst="rect">
            <a:avLst/>
          </a:prstGeom>
          <a:noFill/>
        </p:spPr>
        <p:txBody>
          <a:bodyPr wrap="square" rtlCol="0">
            <a:spAutoFit/>
          </a:bodyPr>
          <a:lstStyle/>
          <a:p>
            <a:r>
              <a:rPr lang="en-US" dirty="0" smtClean="0">
                <a:solidFill>
                  <a:schemeClr val="accent2"/>
                </a:solidFill>
              </a:rPr>
              <a:t>+2 -1</a:t>
            </a:r>
            <a:endParaRPr lang="en-US" dirty="0">
              <a:solidFill>
                <a:schemeClr val="accent2"/>
              </a:solidFill>
            </a:endParaRPr>
          </a:p>
        </p:txBody>
      </p:sp>
      <p:sp>
        <p:nvSpPr>
          <p:cNvPr id="24" name="TextBox 23"/>
          <p:cNvSpPr txBox="1"/>
          <p:nvPr/>
        </p:nvSpPr>
        <p:spPr>
          <a:xfrm>
            <a:off x="5168824" y="6134366"/>
            <a:ext cx="1497059" cy="646331"/>
          </a:xfrm>
          <a:prstGeom prst="rect">
            <a:avLst/>
          </a:prstGeom>
          <a:noFill/>
        </p:spPr>
        <p:txBody>
          <a:bodyPr wrap="square" rtlCol="0">
            <a:spAutoFit/>
          </a:bodyPr>
          <a:lstStyle/>
          <a:p>
            <a:r>
              <a:rPr lang="en-US" dirty="0" smtClean="0">
                <a:solidFill>
                  <a:schemeClr val="accent2"/>
                </a:solidFill>
              </a:rPr>
              <a:t>Zn ox and should. </a:t>
            </a:r>
            <a:r>
              <a:rPr lang="en-US" dirty="0" smtClean="0">
                <a:solidFill>
                  <a:schemeClr val="accent3"/>
                </a:solidFill>
              </a:rPr>
              <a:t>Yes</a:t>
            </a:r>
            <a:endParaRPr lang="en-US" dirty="0">
              <a:solidFill>
                <a:schemeClr val="accent3"/>
              </a:solidFill>
            </a:endParaRPr>
          </a:p>
        </p:txBody>
      </p:sp>
    </p:spTree>
    <p:extLst>
      <p:ext uri="{BB962C8B-B14F-4D97-AF65-F5344CB8AC3E}">
        <p14:creationId xmlns:p14="http://schemas.microsoft.com/office/powerpoint/2010/main" val="379839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OBJECTIVES</a:t>
            </a:r>
            <a:endParaRPr lang="en-US" dirty="0">
              <a:solidFill>
                <a:schemeClr val="accent2"/>
              </a:solidFill>
            </a:endParaRPr>
          </a:p>
        </p:txBody>
      </p:sp>
      <p:sp>
        <p:nvSpPr>
          <p:cNvPr id="3" name="Content Placeholder 2"/>
          <p:cNvSpPr>
            <a:spLocks noGrp="1"/>
          </p:cNvSpPr>
          <p:nvPr>
            <p:ph idx="1"/>
          </p:nvPr>
        </p:nvSpPr>
        <p:spPr/>
        <p:txBody>
          <a:bodyPr/>
          <a:lstStyle/>
          <a:p>
            <a:pPr marL="109728" indent="0">
              <a:buNone/>
            </a:pPr>
            <a:r>
              <a:rPr lang="en-US" dirty="0" smtClean="0"/>
              <a:t>By the end of this video you should be able to…</a:t>
            </a:r>
          </a:p>
          <a:p>
            <a:r>
              <a:rPr lang="en-US" dirty="0" smtClean="0"/>
              <a:t>Assign oxidation numbers to elements, ions and compounds. </a:t>
            </a:r>
            <a:endParaRPr lang="en-US" dirty="0"/>
          </a:p>
        </p:txBody>
      </p:sp>
    </p:spTree>
    <p:extLst>
      <p:ext uri="{BB962C8B-B14F-4D97-AF65-F5344CB8AC3E}">
        <p14:creationId xmlns:p14="http://schemas.microsoft.com/office/powerpoint/2010/main" val="374440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364"/>
            <a:ext cx="8229600" cy="1066800"/>
          </a:xfrm>
        </p:spPr>
        <p:txBody>
          <a:bodyPr/>
          <a:lstStyle/>
          <a:p>
            <a:pPr algn="ctr"/>
            <a:r>
              <a:rPr lang="en-US" dirty="0" smtClean="0">
                <a:solidFill>
                  <a:schemeClr val="accent3"/>
                </a:solidFill>
              </a:rPr>
              <a:t>Half Reactions</a:t>
            </a:r>
            <a:endParaRPr lang="en-US" dirty="0">
              <a:solidFill>
                <a:schemeClr val="accent3"/>
              </a:solidFill>
            </a:endParaRPr>
          </a:p>
        </p:txBody>
      </p:sp>
      <p:sp>
        <p:nvSpPr>
          <p:cNvPr id="3" name="Content Placeholder 2"/>
          <p:cNvSpPr>
            <a:spLocks noGrp="1"/>
          </p:cNvSpPr>
          <p:nvPr>
            <p:ph idx="1"/>
          </p:nvPr>
        </p:nvSpPr>
        <p:spPr/>
        <p:txBody>
          <a:bodyPr/>
          <a:lstStyle/>
          <a:p>
            <a:r>
              <a:rPr lang="en-US" dirty="0" err="1" smtClean="0"/>
              <a:t>NaCl</a:t>
            </a:r>
            <a:r>
              <a:rPr lang="en-US" dirty="0" smtClean="0"/>
              <a:t> </a:t>
            </a:r>
            <a:r>
              <a:rPr lang="en-US" dirty="0"/>
              <a:t>+ Li </a:t>
            </a:r>
            <a:r>
              <a:rPr lang="en-US" dirty="0">
                <a:sym typeface="Wingdings" panose="05000000000000000000" pitchFamily="2" charset="2"/>
              </a:rPr>
              <a:t> </a:t>
            </a:r>
            <a:r>
              <a:rPr lang="en-US" dirty="0" err="1" smtClean="0">
                <a:sym typeface="Wingdings" panose="05000000000000000000" pitchFamily="2" charset="2"/>
              </a:rPr>
              <a:t>LiCl</a:t>
            </a:r>
            <a:r>
              <a:rPr lang="en-US" dirty="0" smtClean="0">
                <a:sym typeface="Wingdings" panose="05000000000000000000" pitchFamily="2" charset="2"/>
              </a:rPr>
              <a:t> </a:t>
            </a:r>
            <a:r>
              <a:rPr lang="en-US" dirty="0">
                <a:sym typeface="Wingdings" panose="05000000000000000000" pitchFamily="2" charset="2"/>
              </a:rPr>
              <a:t>+ </a:t>
            </a:r>
            <a:r>
              <a:rPr lang="en-US" dirty="0" smtClean="0">
                <a:sym typeface="Wingdings" panose="05000000000000000000" pitchFamily="2" charset="2"/>
              </a:rPr>
              <a:t>Na</a:t>
            </a:r>
          </a:p>
          <a:p>
            <a:pPr marL="411480" lvl="1" indent="0">
              <a:buNone/>
            </a:pPr>
            <a:r>
              <a:rPr lang="en-US" dirty="0" smtClean="0">
                <a:solidFill>
                  <a:schemeClr val="bg2">
                    <a:lumMod val="50000"/>
                  </a:schemeClr>
                </a:solidFill>
                <a:sym typeface="Wingdings" panose="05000000000000000000" pitchFamily="2" charset="2"/>
              </a:rPr>
              <a:t>	Na</a:t>
            </a:r>
            <a:r>
              <a:rPr lang="en-US" baseline="30000" dirty="0" smtClean="0">
                <a:solidFill>
                  <a:schemeClr val="bg2">
                    <a:lumMod val="50000"/>
                  </a:schemeClr>
                </a:solidFill>
                <a:sym typeface="Wingdings" panose="05000000000000000000" pitchFamily="2" charset="2"/>
              </a:rPr>
              <a:t>+</a:t>
            </a:r>
            <a:r>
              <a:rPr lang="en-US" dirty="0" smtClean="0">
                <a:solidFill>
                  <a:schemeClr val="bg2">
                    <a:lumMod val="50000"/>
                  </a:schemeClr>
                </a:solidFill>
                <a:sym typeface="Wingdings" panose="05000000000000000000" pitchFamily="2" charset="2"/>
              </a:rPr>
              <a:t>             Na </a:t>
            </a:r>
          </a:p>
          <a:p>
            <a:pPr marL="411480" lvl="1" indent="0">
              <a:buNone/>
            </a:pPr>
            <a:r>
              <a:rPr lang="en-US" dirty="0" smtClean="0">
                <a:solidFill>
                  <a:schemeClr val="bg2">
                    <a:lumMod val="50000"/>
                  </a:schemeClr>
                </a:solidFill>
                <a:sym typeface="Wingdings" panose="05000000000000000000" pitchFamily="2" charset="2"/>
              </a:rPr>
              <a:t>       Li 		Li</a:t>
            </a:r>
            <a:r>
              <a:rPr lang="en-US" baseline="30000" dirty="0" smtClean="0">
                <a:solidFill>
                  <a:schemeClr val="bg2">
                    <a:lumMod val="50000"/>
                  </a:schemeClr>
                </a:solidFill>
                <a:sym typeface="Wingdings" panose="05000000000000000000" pitchFamily="2" charset="2"/>
              </a:rPr>
              <a:t>+</a:t>
            </a:r>
            <a:endParaRPr lang="en-US" baseline="30000" dirty="0">
              <a:solidFill>
                <a:schemeClr val="bg2">
                  <a:lumMod val="50000"/>
                </a:schemeClr>
              </a:solidFill>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Mg </a:t>
            </a:r>
            <a:r>
              <a:rPr lang="en-US" dirty="0">
                <a:sym typeface="Wingdings" panose="05000000000000000000" pitchFamily="2" charset="2"/>
              </a:rPr>
              <a:t>+ 2HCl   </a:t>
            </a:r>
            <a:r>
              <a:rPr lang="en-US" dirty="0" smtClean="0">
                <a:sym typeface="Wingdings" panose="05000000000000000000" pitchFamily="2" charset="2"/>
              </a:rPr>
              <a:t>MgCl</a:t>
            </a:r>
            <a:r>
              <a:rPr lang="en-US" baseline="-25000" dirty="0" smtClean="0">
                <a:sym typeface="Wingdings" panose="05000000000000000000" pitchFamily="2" charset="2"/>
              </a:rPr>
              <a:t>2</a:t>
            </a:r>
            <a:r>
              <a:rPr lang="en-US" dirty="0">
                <a:sym typeface="Wingdings" panose="05000000000000000000" pitchFamily="2" charset="2"/>
              </a:rPr>
              <a:t>+ </a:t>
            </a:r>
            <a:r>
              <a:rPr lang="en-US" dirty="0" smtClean="0">
                <a:sym typeface="Wingdings" panose="05000000000000000000" pitchFamily="2" charset="2"/>
              </a:rPr>
              <a:t>H</a:t>
            </a:r>
            <a:r>
              <a:rPr lang="en-US" baseline="-25000" dirty="0" smtClean="0">
                <a:sym typeface="Wingdings" panose="05000000000000000000" pitchFamily="2" charset="2"/>
              </a:rPr>
              <a:t>2</a:t>
            </a:r>
          </a:p>
          <a:p>
            <a:pPr marL="109728" indent="0">
              <a:buNone/>
            </a:pPr>
            <a:r>
              <a:rPr lang="en-US" dirty="0" smtClean="0">
                <a:sym typeface="Wingdings" panose="05000000000000000000" pitchFamily="2" charset="2"/>
              </a:rPr>
              <a:t>	</a:t>
            </a:r>
            <a:r>
              <a:rPr lang="en-US" dirty="0" smtClean="0">
                <a:solidFill>
                  <a:schemeClr val="bg2">
                    <a:lumMod val="50000"/>
                  </a:schemeClr>
                </a:solidFill>
                <a:sym typeface="Wingdings" panose="05000000000000000000" pitchFamily="2" charset="2"/>
              </a:rPr>
              <a:t>Mg</a:t>
            </a:r>
            <a:r>
              <a:rPr lang="en-US" baseline="30000" dirty="0" smtClean="0">
                <a:solidFill>
                  <a:schemeClr val="bg2">
                    <a:lumMod val="50000"/>
                  </a:schemeClr>
                </a:solidFill>
                <a:sym typeface="Wingdings" panose="05000000000000000000" pitchFamily="2" charset="2"/>
              </a:rPr>
              <a:t>0</a:t>
            </a:r>
            <a:r>
              <a:rPr lang="en-US" dirty="0" smtClean="0">
                <a:solidFill>
                  <a:schemeClr val="bg2">
                    <a:lumMod val="50000"/>
                  </a:schemeClr>
                </a:solidFill>
                <a:sym typeface="Wingdings" panose="05000000000000000000" pitchFamily="2" charset="2"/>
              </a:rPr>
              <a:t>		Mg</a:t>
            </a:r>
            <a:r>
              <a:rPr lang="en-US" baseline="30000" dirty="0" smtClean="0">
                <a:solidFill>
                  <a:schemeClr val="bg2">
                    <a:lumMod val="50000"/>
                  </a:schemeClr>
                </a:solidFill>
                <a:sym typeface="Wingdings" panose="05000000000000000000" pitchFamily="2" charset="2"/>
              </a:rPr>
              <a:t>+2</a:t>
            </a:r>
          </a:p>
          <a:p>
            <a:pPr marL="109728" indent="0">
              <a:buNone/>
            </a:pPr>
            <a:r>
              <a:rPr lang="en-US" dirty="0">
                <a:sym typeface="Wingdings" panose="05000000000000000000" pitchFamily="2" charset="2"/>
              </a:rPr>
              <a:t>	</a:t>
            </a:r>
            <a:r>
              <a:rPr lang="en-US" dirty="0" smtClean="0">
                <a:solidFill>
                  <a:schemeClr val="bg2">
                    <a:lumMod val="50000"/>
                  </a:schemeClr>
                </a:solidFill>
                <a:sym typeface="Wingdings" panose="05000000000000000000" pitchFamily="2" charset="2"/>
              </a:rPr>
              <a:t>H</a:t>
            </a:r>
            <a:r>
              <a:rPr lang="en-US" baseline="30000" dirty="0" smtClean="0">
                <a:solidFill>
                  <a:schemeClr val="bg2">
                    <a:lumMod val="50000"/>
                  </a:schemeClr>
                </a:solidFill>
                <a:sym typeface="Wingdings" panose="05000000000000000000" pitchFamily="2" charset="2"/>
              </a:rPr>
              <a:t>+</a:t>
            </a:r>
            <a:r>
              <a:rPr lang="en-US" dirty="0" smtClean="0">
                <a:solidFill>
                  <a:schemeClr val="bg2">
                    <a:lumMod val="50000"/>
                  </a:schemeClr>
                </a:solidFill>
                <a:sym typeface="Wingdings" panose="05000000000000000000" pitchFamily="2" charset="2"/>
              </a:rPr>
              <a:t>		H</a:t>
            </a:r>
            <a:r>
              <a:rPr lang="en-US" baseline="-25000" dirty="0" smtClean="0">
                <a:solidFill>
                  <a:schemeClr val="bg2">
                    <a:lumMod val="50000"/>
                  </a:schemeClr>
                </a:solidFill>
                <a:sym typeface="Wingdings" panose="05000000000000000000" pitchFamily="2" charset="2"/>
              </a:rPr>
              <a:t>2</a:t>
            </a:r>
            <a:r>
              <a:rPr lang="en-US" baseline="30000" dirty="0" smtClean="0">
                <a:solidFill>
                  <a:schemeClr val="bg2">
                    <a:lumMod val="50000"/>
                  </a:schemeClr>
                </a:solidFill>
                <a:sym typeface="Wingdings" panose="05000000000000000000" pitchFamily="2" charset="2"/>
              </a:rPr>
              <a:t>0</a:t>
            </a:r>
            <a:endParaRPr lang="en-US" baseline="30000" dirty="0">
              <a:solidFill>
                <a:schemeClr val="bg2">
                  <a:lumMod val="50000"/>
                </a:schemeClr>
              </a:solidFill>
              <a:sym typeface="Wingdings" panose="05000000000000000000" pitchFamily="2" charset="2"/>
            </a:endParaRPr>
          </a:p>
          <a:p>
            <a:endParaRPr lang="en-US" dirty="0">
              <a:sym typeface="Wingdings" panose="05000000000000000000" pitchFamily="2" charset="2"/>
            </a:endParaRPr>
          </a:p>
          <a:p>
            <a:endParaRPr lang="en-US" dirty="0"/>
          </a:p>
        </p:txBody>
      </p:sp>
      <p:sp>
        <p:nvSpPr>
          <p:cNvPr id="4" name="TextBox 3"/>
          <p:cNvSpPr txBox="1"/>
          <p:nvPr/>
        </p:nvSpPr>
        <p:spPr>
          <a:xfrm>
            <a:off x="969818" y="1981200"/>
            <a:ext cx="1143000" cy="369332"/>
          </a:xfrm>
          <a:prstGeom prst="rect">
            <a:avLst/>
          </a:prstGeom>
          <a:noFill/>
        </p:spPr>
        <p:txBody>
          <a:bodyPr wrap="square" rtlCol="0">
            <a:spAutoFit/>
          </a:bodyPr>
          <a:lstStyle/>
          <a:p>
            <a:r>
              <a:rPr lang="en-US" dirty="0" smtClean="0">
                <a:solidFill>
                  <a:schemeClr val="accent2"/>
                </a:solidFill>
              </a:rPr>
              <a:t>+1 -1 </a:t>
            </a:r>
            <a:endParaRPr lang="en-US" dirty="0">
              <a:solidFill>
                <a:schemeClr val="accent2"/>
              </a:solidFill>
            </a:endParaRPr>
          </a:p>
        </p:txBody>
      </p:sp>
      <p:sp>
        <p:nvSpPr>
          <p:cNvPr id="5" name="TextBox 4"/>
          <p:cNvSpPr txBox="1"/>
          <p:nvPr/>
        </p:nvSpPr>
        <p:spPr>
          <a:xfrm>
            <a:off x="1981200" y="1955861"/>
            <a:ext cx="1143000" cy="369332"/>
          </a:xfrm>
          <a:prstGeom prst="rect">
            <a:avLst/>
          </a:prstGeom>
          <a:noFill/>
        </p:spPr>
        <p:txBody>
          <a:bodyPr wrap="square" rtlCol="0">
            <a:spAutoFit/>
          </a:bodyPr>
          <a:lstStyle/>
          <a:p>
            <a:r>
              <a:rPr lang="en-US" dirty="0">
                <a:solidFill>
                  <a:schemeClr val="accent2"/>
                </a:solidFill>
              </a:rPr>
              <a:t>0</a:t>
            </a:r>
            <a:r>
              <a:rPr lang="en-US" dirty="0" smtClean="0">
                <a:solidFill>
                  <a:schemeClr val="accent2"/>
                </a:solidFill>
              </a:rPr>
              <a:t> </a:t>
            </a:r>
            <a:endParaRPr lang="en-US" dirty="0">
              <a:solidFill>
                <a:schemeClr val="accent2"/>
              </a:solidFill>
            </a:endParaRPr>
          </a:p>
        </p:txBody>
      </p:sp>
      <p:sp>
        <p:nvSpPr>
          <p:cNvPr id="6" name="TextBox 5"/>
          <p:cNvSpPr txBox="1"/>
          <p:nvPr/>
        </p:nvSpPr>
        <p:spPr>
          <a:xfrm>
            <a:off x="2667000" y="1985940"/>
            <a:ext cx="1143000" cy="369332"/>
          </a:xfrm>
          <a:prstGeom prst="rect">
            <a:avLst/>
          </a:prstGeom>
          <a:noFill/>
        </p:spPr>
        <p:txBody>
          <a:bodyPr wrap="square" rtlCol="0">
            <a:spAutoFit/>
          </a:bodyPr>
          <a:lstStyle/>
          <a:p>
            <a:r>
              <a:rPr lang="en-US" dirty="0" smtClean="0">
                <a:solidFill>
                  <a:schemeClr val="accent2"/>
                </a:solidFill>
              </a:rPr>
              <a:t>+1 -1 </a:t>
            </a:r>
            <a:endParaRPr lang="en-US" dirty="0">
              <a:solidFill>
                <a:schemeClr val="accent2"/>
              </a:solidFill>
            </a:endParaRPr>
          </a:p>
        </p:txBody>
      </p:sp>
      <p:sp>
        <p:nvSpPr>
          <p:cNvPr id="7" name="TextBox 6"/>
          <p:cNvSpPr txBox="1"/>
          <p:nvPr/>
        </p:nvSpPr>
        <p:spPr>
          <a:xfrm>
            <a:off x="4114800" y="2016019"/>
            <a:ext cx="1143000" cy="369332"/>
          </a:xfrm>
          <a:prstGeom prst="rect">
            <a:avLst/>
          </a:prstGeom>
          <a:noFill/>
        </p:spPr>
        <p:txBody>
          <a:bodyPr wrap="square" rtlCol="0">
            <a:spAutoFit/>
          </a:bodyPr>
          <a:lstStyle/>
          <a:p>
            <a:r>
              <a:rPr lang="en-US" dirty="0">
                <a:solidFill>
                  <a:schemeClr val="accent2"/>
                </a:solidFill>
              </a:rPr>
              <a:t>0</a:t>
            </a:r>
            <a:r>
              <a:rPr lang="en-US" dirty="0" smtClean="0">
                <a:solidFill>
                  <a:schemeClr val="accent2"/>
                </a:solidFill>
              </a:rPr>
              <a:t> </a:t>
            </a:r>
            <a:endParaRPr lang="en-US" dirty="0">
              <a:solidFill>
                <a:schemeClr val="accent2"/>
              </a:solidFill>
            </a:endParaRPr>
          </a:p>
        </p:txBody>
      </p:sp>
      <p:sp>
        <p:nvSpPr>
          <p:cNvPr id="8" name="TextBox 7"/>
          <p:cNvSpPr txBox="1"/>
          <p:nvPr/>
        </p:nvSpPr>
        <p:spPr>
          <a:xfrm>
            <a:off x="474518" y="2667000"/>
            <a:ext cx="990600" cy="523220"/>
          </a:xfrm>
          <a:prstGeom prst="rect">
            <a:avLst/>
          </a:prstGeom>
          <a:noFill/>
        </p:spPr>
        <p:txBody>
          <a:bodyPr wrap="square" rtlCol="0">
            <a:spAutoFit/>
          </a:bodyPr>
          <a:lstStyle/>
          <a:p>
            <a:r>
              <a:rPr lang="en-US" sz="2800" dirty="0">
                <a:solidFill>
                  <a:schemeClr val="bg2">
                    <a:lumMod val="50000"/>
                  </a:schemeClr>
                </a:solidFill>
              </a:rPr>
              <a:t>e</a:t>
            </a:r>
            <a:r>
              <a:rPr lang="en-US" sz="2800" baseline="30000" dirty="0" smtClean="0">
                <a:solidFill>
                  <a:schemeClr val="bg2">
                    <a:lumMod val="50000"/>
                  </a:schemeClr>
                </a:solidFill>
              </a:rPr>
              <a:t>-</a:t>
            </a:r>
            <a:r>
              <a:rPr lang="en-US" dirty="0" smtClean="0">
                <a:solidFill>
                  <a:schemeClr val="bg2">
                    <a:lumMod val="50000"/>
                  </a:schemeClr>
                </a:solidFill>
              </a:rPr>
              <a:t>     + </a:t>
            </a:r>
            <a:endParaRPr lang="en-US" dirty="0">
              <a:solidFill>
                <a:schemeClr val="bg2">
                  <a:lumMod val="50000"/>
                </a:schemeClr>
              </a:solidFill>
            </a:endParaRPr>
          </a:p>
        </p:txBody>
      </p:sp>
      <p:sp>
        <p:nvSpPr>
          <p:cNvPr id="9" name="TextBox 8"/>
          <p:cNvSpPr txBox="1"/>
          <p:nvPr/>
        </p:nvSpPr>
        <p:spPr>
          <a:xfrm>
            <a:off x="1032163" y="3808934"/>
            <a:ext cx="1143000" cy="369332"/>
          </a:xfrm>
          <a:prstGeom prst="rect">
            <a:avLst/>
          </a:prstGeom>
          <a:noFill/>
        </p:spPr>
        <p:txBody>
          <a:bodyPr wrap="square" rtlCol="0">
            <a:spAutoFit/>
          </a:bodyPr>
          <a:lstStyle/>
          <a:p>
            <a:r>
              <a:rPr lang="en-US" dirty="0">
                <a:solidFill>
                  <a:schemeClr val="accent2"/>
                </a:solidFill>
              </a:rPr>
              <a:t>0</a:t>
            </a:r>
            <a:r>
              <a:rPr lang="en-US" dirty="0" smtClean="0">
                <a:solidFill>
                  <a:schemeClr val="accent2"/>
                </a:solidFill>
              </a:rPr>
              <a:t> </a:t>
            </a:r>
            <a:endParaRPr lang="en-US" dirty="0">
              <a:solidFill>
                <a:schemeClr val="accent2"/>
              </a:solidFill>
            </a:endParaRPr>
          </a:p>
        </p:txBody>
      </p:sp>
      <p:sp>
        <p:nvSpPr>
          <p:cNvPr id="10" name="TextBox 9"/>
          <p:cNvSpPr txBox="1"/>
          <p:nvPr/>
        </p:nvSpPr>
        <p:spPr>
          <a:xfrm>
            <a:off x="2081645" y="3808934"/>
            <a:ext cx="1143000" cy="369332"/>
          </a:xfrm>
          <a:prstGeom prst="rect">
            <a:avLst/>
          </a:prstGeom>
          <a:noFill/>
        </p:spPr>
        <p:txBody>
          <a:bodyPr wrap="square" rtlCol="0">
            <a:spAutoFit/>
          </a:bodyPr>
          <a:lstStyle/>
          <a:p>
            <a:r>
              <a:rPr lang="en-US" dirty="0" smtClean="0">
                <a:solidFill>
                  <a:schemeClr val="accent2"/>
                </a:solidFill>
              </a:rPr>
              <a:t>+1 -1 </a:t>
            </a:r>
            <a:endParaRPr lang="en-US" dirty="0">
              <a:solidFill>
                <a:schemeClr val="accent2"/>
              </a:solidFill>
            </a:endParaRPr>
          </a:p>
        </p:txBody>
      </p:sp>
      <p:sp>
        <p:nvSpPr>
          <p:cNvPr id="11" name="TextBox 10"/>
          <p:cNvSpPr txBox="1"/>
          <p:nvPr/>
        </p:nvSpPr>
        <p:spPr>
          <a:xfrm>
            <a:off x="3293918" y="3806932"/>
            <a:ext cx="1143000" cy="369332"/>
          </a:xfrm>
          <a:prstGeom prst="rect">
            <a:avLst/>
          </a:prstGeom>
          <a:noFill/>
        </p:spPr>
        <p:txBody>
          <a:bodyPr wrap="square" rtlCol="0">
            <a:spAutoFit/>
          </a:bodyPr>
          <a:lstStyle/>
          <a:p>
            <a:r>
              <a:rPr lang="en-US" dirty="0" smtClean="0">
                <a:solidFill>
                  <a:schemeClr val="accent2"/>
                </a:solidFill>
              </a:rPr>
              <a:t>+2 -1 </a:t>
            </a:r>
            <a:endParaRPr lang="en-US" dirty="0">
              <a:solidFill>
                <a:schemeClr val="accent2"/>
              </a:solidFill>
            </a:endParaRPr>
          </a:p>
        </p:txBody>
      </p:sp>
      <p:sp>
        <p:nvSpPr>
          <p:cNvPr id="12" name="TextBox 11"/>
          <p:cNvSpPr txBox="1"/>
          <p:nvPr/>
        </p:nvSpPr>
        <p:spPr>
          <a:xfrm>
            <a:off x="4443845" y="3832639"/>
            <a:ext cx="1143000" cy="369332"/>
          </a:xfrm>
          <a:prstGeom prst="rect">
            <a:avLst/>
          </a:prstGeom>
          <a:noFill/>
        </p:spPr>
        <p:txBody>
          <a:bodyPr wrap="square" rtlCol="0">
            <a:spAutoFit/>
          </a:bodyPr>
          <a:lstStyle/>
          <a:p>
            <a:r>
              <a:rPr lang="en-US" dirty="0">
                <a:solidFill>
                  <a:schemeClr val="accent2"/>
                </a:solidFill>
              </a:rPr>
              <a:t>0</a:t>
            </a:r>
            <a:r>
              <a:rPr lang="en-US" dirty="0" smtClean="0">
                <a:solidFill>
                  <a:schemeClr val="accent2"/>
                </a:solidFill>
              </a:rPr>
              <a:t> </a:t>
            </a:r>
            <a:endParaRPr lang="en-US" dirty="0">
              <a:solidFill>
                <a:schemeClr val="accent2"/>
              </a:solidFill>
            </a:endParaRPr>
          </a:p>
        </p:txBody>
      </p:sp>
      <p:sp>
        <p:nvSpPr>
          <p:cNvPr id="13" name="TextBox 12"/>
          <p:cNvSpPr txBox="1"/>
          <p:nvPr/>
        </p:nvSpPr>
        <p:spPr>
          <a:xfrm>
            <a:off x="4889221" y="2759785"/>
            <a:ext cx="3086100" cy="369332"/>
          </a:xfrm>
          <a:prstGeom prst="rect">
            <a:avLst/>
          </a:prstGeom>
          <a:noFill/>
        </p:spPr>
        <p:txBody>
          <a:bodyPr wrap="square" rtlCol="0">
            <a:spAutoFit/>
          </a:bodyPr>
          <a:lstStyle/>
          <a:p>
            <a:r>
              <a:rPr lang="en-US" dirty="0" smtClean="0">
                <a:solidFill>
                  <a:schemeClr val="accent3"/>
                </a:solidFill>
              </a:rPr>
              <a:t>Oxidation half reaction</a:t>
            </a:r>
            <a:endParaRPr lang="en-US" dirty="0">
              <a:solidFill>
                <a:schemeClr val="accent3"/>
              </a:solidFill>
            </a:endParaRPr>
          </a:p>
        </p:txBody>
      </p:sp>
      <p:sp>
        <p:nvSpPr>
          <p:cNvPr id="14" name="TextBox 13"/>
          <p:cNvSpPr txBox="1"/>
          <p:nvPr/>
        </p:nvSpPr>
        <p:spPr>
          <a:xfrm>
            <a:off x="3865418" y="3166184"/>
            <a:ext cx="1143000" cy="461665"/>
          </a:xfrm>
          <a:prstGeom prst="rect">
            <a:avLst/>
          </a:prstGeom>
          <a:noFill/>
        </p:spPr>
        <p:txBody>
          <a:bodyPr wrap="square" rtlCol="0">
            <a:spAutoFit/>
          </a:bodyPr>
          <a:lstStyle/>
          <a:p>
            <a:r>
              <a:rPr lang="en-US" sz="2400" dirty="0" smtClean="0">
                <a:solidFill>
                  <a:schemeClr val="bg2">
                    <a:lumMod val="50000"/>
                  </a:schemeClr>
                </a:solidFill>
              </a:rPr>
              <a:t>+   e</a:t>
            </a:r>
            <a:r>
              <a:rPr lang="en-US" sz="2400" baseline="30000" dirty="0" smtClean="0">
                <a:solidFill>
                  <a:schemeClr val="bg2">
                    <a:lumMod val="50000"/>
                  </a:schemeClr>
                </a:solidFill>
              </a:rPr>
              <a:t>-</a:t>
            </a:r>
            <a:r>
              <a:rPr lang="en-US" sz="2400" dirty="0" smtClean="0">
                <a:solidFill>
                  <a:schemeClr val="bg2">
                    <a:lumMod val="50000"/>
                  </a:schemeClr>
                </a:solidFill>
              </a:rPr>
              <a:t> </a:t>
            </a:r>
            <a:endParaRPr lang="en-US" sz="2400" dirty="0">
              <a:solidFill>
                <a:schemeClr val="bg2">
                  <a:lumMod val="50000"/>
                </a:schemeClr>
              </a:solidFill>
            </a:endParaRPr>
          </a:p>
        </p:txBody>
      </p:sp>
      <p:sp>
        <p:nvSpPr>
          <p:cNvPr id="15" name="TextBox 14"/>
          <p:cNvSpPr txBox="1"/>
          <p:nvPr/>
        </p:nvSpPr>
        <p:spPr>
          <a:xfrm>
            <a:off x="4914900" y="3273116"/>
            <a:ext cx="3086100" cy="369332"/>
          </a:xfrm>
          <a:prstGeom prst="rect">
            <a:avLst/>
          </a:prstGeom>
          <a:noFill/>
        </p:spPr>
        <p:txBody>
          <a:bodyPr wrap="square" rtlCol="0">
            <a:spAutoFit/>
          </a:bodyPr>
          <a:lstStyle/>
          <a:p>
            <a:r>
              <a:rPr lang="en-US" dirty="0" smtClean="0">
                <a:solidFill>
                  <a:schemeClr val="accent3"/>
                </a:solidFill>
              </a:rPr>
              <a:t>Reduction half reaction</a:t>
            </a:r>
            <a:endParaRPr lang="en-US" dirty="0">
              <a:solidFill>
                <a:schemeClr val="accent3"/>
              </a:solidFill>
            </a:endParaRPr>
          </a:p>
        </p:txBody>
      </p:sp>
      <p:sp>
        <p:nvSpPr>
          <p:cNvPr id="16" name="TextBox 15"/>
          <p:cNvSpPr txBox="1"/>
          <p:nvPr/>
        </p:nvSpPr>
        <p:spPr>
          <a:xfrm>
            <a:off x="4267200" y="4571999"/>
            <a:ext cx="3086100" cy="461665"/>
          </a:xfrm>
          <a:prstGeom prst="rect">
            <a:avLst/>
          </a:prstGeom>
          <a:noFill/>
        </p:spPr>
        <p:txBody>
          <a:bodyPr wrap="square" rtlCol="0">
            <a:spAutoFit/>
          </a:bodyPr>
          <a:lstStyle/>
          <a:p>
            <a:r>
              <a:rPr lang="en-US" sz="2400" dirty="0" smtClean="0">
                <a:solidFill>
                  <a:schemeClr val="bg2">
                    <a:lumMod val="50000"/>
                  </a:schemeClr>
                </a:solidFill>
              </a:rPr>
              <a:t>+ 2e-</a:t>
            </a:r>
            <a:endParaRPr lang="en-US" sz="2400" dirty="0">
              <a:solidFill>
                <a:schemeClr val="bg2">
                  <a:lumMod val="50000"/>
                </a:schemeClr>
              </a:solidFill>
            </a:endParaRPr>
          </a:p>
        </p:txBody>
      </p:sp>
      <p:sp>
        <p:nvSpPr>
          <p:cNvPr id="17" name="TextBox 16"/>
          <p:cNvSpPr txBox="1"/>
          <p:nvPr/>
        </p:nvSpPr>
        <p:spPr>
          <a:xfrm>
            <a:off x="5334000" y="4600452"/>
            <a:ext cx="3086100" cy="369332"/>
          </a:xfrm>
          <a:prstGeom prst="rect">
            <a:avLst/>
          </a:prstGeom>
          <a:noFill/>
        </p:spPr>
        <p:txBody>
          <a:bodyPr wrap="square" rtlCol="0">
            <a:spAutoFit/>
          </a:bodyPr>
          <a:lstStyle/>
          <a:p>
            <a:r>
              <a:rPr lang="en-US" dirty="0" smtClean="0">
                <a:solidFill>
                  <a:schemeClr val="accent3"/>
                </a:solidFill>
              </a:rPr>
              <a:t>Oxidation half reaction</a:t>
            </a:r>
            <a:endParaRPr lang="en-US" dirty="0">
              <a:solidFill>
                <a:schemeClr val="accent3"/>
              </a:solidFill>
            </a:endParaRPr>
          </a:p>
        </p:txBody>
      </p:sp>
      <p:sp>
        <p:nvSpPr>
          <p:cNvPr id="18" name="TextBox 17"/>
          <p:cNvSpPr txBox="1"/>
          <p:nvPr/>
        </p:nvSpPr>
        <p:spPr>
          <a:xfrm>
            <a:off x="1110095" y="5033664"/>
            <a:ext cx="355023" cy="461665"/>
          </a:xfrm>
          <a:prstGeom prst="rect">
            <a:avLst/>
          </a:prstGeom>
          <a:noFill/>
        </p:spPr>
        <p:txBody>
          <a:bodyPr wrap="square" rtlCol="0">
            <a:spAutoFit/>
          </a:bodyPr>
          <a:lstStyle/>
          <a:p>
            <a:r>
              <a:rPr lang="en-US" sz="2400" dirty="0" smtClean="0">
                <a:solidFill>
                  <a:schemeClr val="bg2">
                    <a:lumMod val="50000"/>
                  </a:schemeClr>
                </a:solidFill>
              </a:rPr>
              <a:t>2</a:t>
            </a:r>
            <a:endParaRPr lang="en-US" sz="2400" dirty="0">
              <a:solidFill>
                <a:schemeClr val="bg2">
                  <a:lumMod val="50000"/>
                </a:schemeClr>
              </a:solidFill>
            </a:endParaRPr>
          </a:p>
        </p:txBody>
      </p:sp>
      <p:sp>
        <p:nvSpPr>
          <p:cNvPr id="19" name="TextBox 18"/>
          <p:cNvSpPr txBox="1"/>
          <p:nvPr/>
        </p:nvSpPr>
        <p:spPr>
          <a:xfrm>
            <a:off x="60613" y="5033663"/>
            <a:ext cx="971550" cy="461665"/>
          </a:xfrm>
          <a:prstGeom prst="rect">
            <a:avLst/>
          </a:prstGeom>
          <a:noFill/>
        </p:spPr>
        <p:txBody>
          <a:bodyPr wrap="square" rtlCol="0">
            <a:spAutoFit/>
          </a:bodyPr>
          <a:lstStyle/>
          <a:p>
            <a:r>
              <a:rPr lang="en-US" sz="2400" dirty="0" smtClean="0">
                <a:solidFill>
                  <a:schemeClr val="bg2">
                    <a:lumMod val="50000"/>
                  </a:schemeClr>
                </a:solidFill>
              </a:rPr>
              <a:t>2e</a:t>
            </a:r>
            <a:r>
              <a:rPr lang="en-US" sz="2400" baseline="30000" dirty="0" smtClean="0">
                <a:solidFill>
                  <a:schemeClr val="bg2">
                    <a:lumMod val="50000"/>
                  </a:schemeClr>
                </a:solidFill>
              </a:rPr>
              <a:t>-</a:t>
            </a:r>
            <a:r>
              <a:rPr lang="en-US" sz="2400" dirty="0" smtClean="0">
                <a:solidFill>
                  <a:schemeClr val="bg2">
                    <a:lumMod val="50000"/>
                  </a:schemeClr>
                </a:solidFill>
              </a:rPr>
              <a:t> +</a:t>
            </a:r>
            <a:endParaRPr lang="en-US" sz="2400" dirty="0">
              <a:solidFill>
                <a:schemeClr val="bg2">
                  <a:lumMod val="50000"/>
                </a:schemeClr>
              </a:solidFill>
            </a:endParaRPr>
          </a:p>
        </p:txBody>
      </p:sp>
      <p:sp>
        <p:nvSpPr>
          <p:cNvPr id="20" name="TextBox 19"/>
          <p:cNvSpPr txBox="1"/>
          <p:nvPr/>
        </p:nvSpPr>
        <p:spPr>
          <a:xfrm>
            <a:off x="5334000" y="5078681"/>
            <a:ext cx="3086100" cy="369332"/>
          </a:xfrm>
          <a:prstGeom prst="rect">
            <a:avLst/>
          </a:prstGeom>
          <a:noFill/>
        </p:spPr>
        <p:txBody>
          <a:bodyPr wrap="square" rtlCol="0">
            <a:spAutoFit/>
          </a:bodyPr>
          <a:lstStyle/>
          <a:p>
            <a:r>
              <a:rPr lang="en-US" dirty="0" smtClean="0">
                <a:solidFill>
                  <a:schemeClr val="accent3"/>
                </a:solidFill>
              </a:rPr>
              <a:t>Reduction half reaction</a:t>
            </a:r>
            <a:endParaRPr lang="en-US" dirty="0">
              <a:solidFill>
                <a:schemeClr val="accent3"/>
              </a:solidFill>
            </a:endParaRPr>
          </a:p>
        </p:txBody>
      </p:sp>
      <p:sp>
        <p:nvSpPr>
          <p:cNvPr id="21" name="TextBox 20"/>
          <p:cNvSpPr txBox="1"/>
          <p:nvPr/>
        </p:nvSpPr>
        <p:spPr>
          <a:xfrm>
            <a:off x="779318" y="5509184"/>
            <a:ext cx="6840682" cy="1200329"/>
          </a:xfrm>
          <a:prstGeom prst="rect">
            <a:avLst/>
          </a:prstGeom>
          <a:noFill/>
        </p:spPr>
        <p:txBody>
          <a:bodyPr wrap="square" rtlCol="0">
            <a:spAutoFit/>
          </a:bodyPr>
          <a:lstStyle/>
          <a:p>
            <a:r>
              <a:rPr lang="en-US" sz="2400" dirty="0" smtClean="0"/>
              <a:t>e- lost must equal e- gained. If not, you must multiply one half reaction to balance for mass and charge:</a:t>
            </a:r>
            <a:endParaRPr lang="en-US" sz="2400" dirty="0"/>
          </a:p>
        </p:txBody>
      </p:sp>
    </p:spTree>
    <p:extLst>
      <p:ext uri="{BB962C8B-B14F-4D97-AF65-F5344CB8AC3E}">
        <p14:creationId xmlns:p14="http://schemas.microsoft.com/office/powerpoint/2010/main" val="152583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269"/>
            <a:ext cx="8229600" cy="1066800"/>
          </a:xfrm>
        </p:spPr>
        <p:txBody>
          <a:bodyPr/>
          <a:lstStyle/>
          <a:p>
            <a:pPr algn="ctr"/>
            <a:r>
              <a:rPr lang="en-US" dirty="0" smtClean="0">
                <a:solidFill>
                  <a:schemeClr val="accent3"/>
                </a:solidFill>
              </a:rPr>
              <a:t>Half </a:t>
            </a:r>
            <a:r>
              <a:rPr lang="en-US" dirty="0" smtClean="0">
                <a:solidFill>
                  <a:schemeClr val="accent3"/>
                </a:solidFill>
              </a:rPr>
              <a:t>Reactions</a:t>
            </a:r>
            <a:endParaRPr lang="en-US" dirty="0">
              <a:solidFill>
                <a:schemeClr val="accent3"/>
              </a:solidFill>
            </a:endParaRPr>
          </a:p>
        </p:txBody>
      </p:sp>
      <p:sp>
        <p:nvSpPr>
          <p:cNvPr id="3" name="Content Placeholder 2"/>
          <p:cNvSpPr>
            <a:spLocks noGrp="1"/>
          </p:cNvSpPr>
          <p:nvPr>
            <p:ph idx="1"/>
          </p:nvPr>
        </p:nvSpPr>
        <p:spPr/>
        <p:txBody>
          <a:bodyPr/>
          <a:lstStyle/>
          <a:p>
            <a:r>
              <a:rPr lang="en-US" dirty="0" err="1" smtClean="0"/>
              <a:t>NaCl</a:t>
            </a:r>
            <a:r>
              <a:rPr lang="en-US" dirty="0" smtClean="0"/>
              <a:t> + Mg </a:t>
            </a:r>
            <a:r>
              <a:rPr lang="en-US" dirty="0" smtClean="0">
                <a:sym typeface="Wingdings" panose="05000000000000000000" pitchFamily="2" charset="2"/>
              </a:rPr>
              <a:t> MgCl</a:t>
            </a:r>
            <a:r>
              <a:rPr lang="en-US" baseline="-25000" dirty="0" smtClean="0">
                <a:sym typeface="Wingdings" panose="05000000000000000000" pitchFamily="2" charset="2"/>
              </a:rPr>
              <a:t>2</a:t>
            </a:r>
            <a:r>
              <a:rPr lang="en-US" dirty="0" smtClean="0">
                <a:sym typeface="Wingdings" panose="05000000000000000000" pitchFamily="2" charset="2"/>
              </a:rPr>
              <a:t> + Na</a:t>
            </a:r>
          </a:p>
          <a:p>
            <a:pPr marL="109728" indent="0">
              <a:buNone/>
            </a:pPr>
            <a:r>
              <a:rPr lang="en-US" dirty="0">
                <a:sym typeface="Wingdings" panose="05000000000000000000" pitchFamily="2" charset="2"/>
              </a:rPr>
              <a:t>	</a:t>
            </a:r>
            <a:r>
              <a:rPr lang="en-US" dirty="0" smtClean="0">
                <a:solidFill>
                  <a:srgbClr val="00B0F0"/>
                </a:solidFill>
                <a:sym typeface="Wingdings" panose="05000000000000000000" pitchFamily="2" charset="2"/>
              </a:rPr>
              <a:t>Na</a:t>
            </a:r>
            <a:r>
              <a:rPr lang="en-US" baseline="30000" dirty="0" smtClean="0">
                <a:solidFill>
                  <a:srgbClr val="00B0F0"/>
                </a:solidFill>
                <a:sym typeface="Wingdings" panose="05000000000000000000" pitchFamily="2" charset="2"/>
              </a:rPr>
              <a:t>+</a:t>
            </a:r>
            <a:r>
              <a:rPr lang="en-US" dirty="0" smtClean="0">
                <a:solidFill>
                  <a:srgbClr val="00B0F0"/>
                </a:solidFill>
                <a:sym typeface="Wingdings" panose="05000000000000000000" pitchFamily="2" charset="2"/>
              </a:rPr>
              <a:t> 	 Na</a:t>
            </a:r>
            <a:r>
              <a:rPr lang="en-US" baseline="30000" dirty="0" smtClean="0">
                <a:solidFill>
                  <a:srgbClr val="00B0F0"/>
                </a:solidFill>
                <a:sym typeface="Wingdings" panose="05000000000000000000" pitchFamily="2" charset="2"/>
              </a:rPr>
              <a:t>0</a:t>
            </a:r>
          </a:p>
          <a:p>
            <a:pPr marL="109728" indent="0">
              <a:buNone/>
            </a:pPr>
            <a:r>
              <a:rPr lang="en-US" dirty="0" smtClean="0">
                <a:solidFill>
                  <a:srgbClr val="00B0F0"/>
                </a:solidFill>
                <a:sym typeface="Wingdings" panose="05000000000000000000" pitchFamily="2" charset="2"/>
              </a:rPr>
              <a:t>	Mg</a:t>
            </a:r>
            <a:r>
              <a:rPr lang="en-US" baseline="30000" dirty="0" smtClean="0">
                <a:solidFill>
                  <a:srgbClr val="00B0F0"/>
                </a:solidFill>
                <a:sym typeface="Wingdings" panose="05000000000000000000" pitchFamily="2" charset="2"/>
              </a:rPr>
              <a:t>0</a:t>
            </a:r>
            <a:r>
              <a:rPr lang="en-US" dirty="0" smtClean="0">
                <a:solidFill>
                  <a:srgbClr val="00B0F0"/>
                </a:solidFill>
                <a:sym typeface="Wingdings" panose="05000000000000000000" pitchFamily="2" charset="2"/>
              </a:rPr>
              <a:t> 	 Mg</a:t>
            </a:r>
            <a:r>
              <a:rPr lang="en-US" baseline="30000" dirty="0" smtClean="0">
                <a:solidFill>
                  <a:srgbClr val="00B0F0"/>
                </a:solidFill>
                <a:sym typeface="Wingdings" panose="05000000000000000000" pitchFamily="2" charset="2"/>
              </a:rPr>
              <a:t>+2</a:t>
            </a:r>
          </a:p>
          <a:p>
            <a:pPr marL="109728" indent="0">
              <a:buNone/>
            </a:pPr>
            <a:r>
              <a:rPr lang="en-US" dirty="0" smtClean="0"/>
              <a:t>2NaCl </a:t>
            </a:r>
            <a:r>
              <a:rPr lang="en-US" dirty="0"/>
              <a:t>+ Mg </a:t>
            </a:r>
            <a:r>
              <a:rPr lang="en-US" dirty="0">
                <a:sym typeface="Wingdings" panose="05000000000000000000" pitchFamily="2" charset="2"/>
              </a:rPr>
              <a:t> MgCl</a:t>
            </a:r>
            <a:r>
              <a:rPr lang="en-US" baseline="-25000" dirty="0">
                <a:sym typeface="Wingdings" panose="05000000000000000000" pitchFamily="2" charset="2"/>
              </a:rPr>
              <a:t>2</a:t>
            </a:r>
            <a:r>
              <a:rPr lang="en-US" dirty="0">
                <a:sym typeface="Wingdings" panose="05000000000000000000" pitchFamily="2" charset="2"/>
              </a:rPr>
              <a:t> + </a:t>
            </a:r>
            <a:r>
              <a:rPr lang="en-US" dirty="0" smtClean="0">
                <a:sym typeface="Wingdings" panose="05000000000000000000" pitchFamily="2" charset="2"/>
              </a:rPr>
              <a:t>2Na</a:t>
            </a:r>
          </a:p>
          <a:p>
            <a:pPr marL="109728" indent="0">
              <a:buNone/>
            </a:pPr>
            <a:r>
              <a:rPr lang="en-US" dirty="0" smtClean="0">
                <a:sym typeface="Wingdings" panose="05000000000000000000" pitchFamily="2" charset="2"/>
              </a:rPr>
              <a:t>2 e</a:t>
            </a:r>
            <a:r>
              <a:rPr lang="en-US" baseline="30000" dirty="0" smtClean="0">
                <a:sym typeface="Wingdings" panose="05000000000000000000" pitchFamily="2" charset="2"/>
              </a:rPr>
              <a:t>-</a:t>
            </a:r>
            <a:r>
              <a:rPr lang="en-US" dirty="0" smtClean="0">
                <a:sym typeface="Wingdings" panose="05000000000000000000" pitchFamily="2" charset="2"/>
              </a:rPr>
              <a:t> </a:t>
            </a:r>
            <a:r>
              <a:rPr lang="en-US" dirty="0" err="1" smtClean="0">
                <a:sym typeface="Wingdings" panose="05000000000000000000" pitchFamily="2" charset="2"/>
              </a:rPr>
              <a:t>transfered</a:t>
            </a:r>
            <a:endParaRPr lang="en-US" dirty="0">
              <a:sym typeface="Wingdings" panose="05000000000000000000" pitchFamily="2" charset="2"/>
            </a:endParaRPr>
          </a:p>
          <a:p>
            <a:pPr marL="109728" indent="0">
              <a:buNone/>
            </a:pPr>
            <a:endParaRPr lang="en-US" dirty="0" smtClean="0">
              <a:solidFill>
                <a:srgbClr val="00B0F0"/>
              </a:solidFill>
              <a:sym typeface="Wingdings" panose="05000000000000000000" pitchFamily="2" charset="2"/>
            </a:endParaRPr>
          </a:p>
          <a:p>
            <a:endParaRPr lang="en-US" dirty="0"/>
          </a:p>
        </p:txBody>
      </p:sp>
      <p:sp>
        <p:nvSpPr>
          <p:cNvPr id="4" name="TextBox 3"/>
          <p:cNvSpPr txBox="1"/>
          <p:nvPr/>
        </p:nvSpPr>
        <p:spPr>
          <a:xfrm>
            <a:off x="914400" y="1981200"/>
            <a:ext cx="3086100" cy="369332"/>
          </a:xfrm>
          <a:prstGeom prst="rect">
            <a:avLst/>
          </a:prstGeom>
          <a:noFill/>
        </p:spPr>
        <p:txBody>
          <a:bodyPr wrap="square" rtlCol="0">
            <a:spAutoFit/>
          </a:bodyPr>
          <a:lstStyle/>
          <a:p>
            <a:r>
              <a:rPr lang="en-US" dirty="0" smtClean="0">
                <a:solidFill>
                  <a:schemeClr val="accent2"/>
                </a:solidFill>
              </a:rPr>
              <a:t>+1 -1</a:t>
            </a:r>
            <a:endParaRPr lang="en-US" dirty="0">
              <a:solidFill>
                <a:schemeClr val="accent2"/>
              </a:solidFill>
            </a:endParaRPr>
          </a:p>
        </p:txBody>
      </p:sp>
      <p:sp>
        <p:nvSpPr>
          <p:cNvPr id="5" name="TextBox 4"/>
          <p:cNvSpPr txBox="1"/>
          <p:nvPr/>
        </p:nvSpPr>
        <p:spPr>
          <a:xfrm>
            <a:off x="2133600" y="1981200"/>
            <a:ext cx="3086100" cy="369332"/>
          </a:xfrm>
          <a:prstGeom prst="rect">
            <a:avLst/>
          </a:prstGeom>
          <a:noFill/>
        </p:spPr>
        <p:txBody>
          <a:bodyPr wrap="square" rtlCol="0">
            <a:spAutoFit/>
          </a:bodyPr>
          <a:lstStyle/>
          <a:p>
            <a:r>
              <a:rPr lang="en-US" dirty="0" smtClean="0">
                <a:solidFill>
                  <a:schemeClr val="accent2"/>
                </a:solidFill>
              </a:rPr>
              <a:t>0</a:t>
            </a:r>
            <a:endParaRPr lang="en-US" dirty="0">
              <a:solidFill>
                <a:schemeClr val="accent2"/>
              </a:solidFill>
            </a:endParaRPr>
          </a:p>
        </p:txBody>
      </p:sp>
      <p:sp>
        <p:nvSpPr>
          <p:cNvPr id="6" name="TextBox 5"/>
          <p:cNvSpPr txBox="1"/>
          <p:nvPr/>
        </p:nvSpPr>
        <p:spPr>
          <a:xfrm>
            <a:off x="3143250" y="1981200"/>
            <a:ext cx="3086100" cy="369332"/>
          </a:xfrm>
          <a:prstGeom prst="rect">
            <a:avLst/>
          </a:prstGeom>
          <a:noFill/>
        </p:spPr>
        <p:txBody>
          <a:bodyPr wrap="square" rtlCol="0">
            <a:spAutoFit/>
          </a:bodyPr>
          <a:lstStyle/>
          <a:p>
            <a:r>
              <a:rPr lang="en-US" dirty="0" smtClean="0">
                <a:solidFill>
                  <a:schemeClr val="accent2"/>
                </a:solidFill>
              </a:rPr>
              <a:t>+1     -2</a:t>
            </a:r>
            <a:endParaRPr lang="en-US" dirty="0">
              <a:solidFill>
                <a:schemeClr val="accent2"/>
              </a:solidFill>
            </a:endParaRPr>
          </a:p>
        </p:txBody>
      </p:sp>
      <p:sp>
        <p:nvSpPr>
          <p:cNvPr id="7" name="TextBox 6"/>
          <p:cNvSpPr txBox="1"/>
          <p:nvPr/>
        </p:nvSpPr>
        <p:spPr>
          <a:xfrm>
            <a:off x="4686300" y="1995799"/>
            <a:ext cx="3086100" cy="369332"/>
          </a:xfrm>
          <a:prstGeom prst="rect">
            <a:avLst/>
          </a:prstGeom>
          <a:noFill/>
        </p:spPr>
        <p:txBody>
          <a:bodyPr wrap="square" rtlCol="0">
            <a:spAutoFit/>
          </a:bodyPr>
          <a:lstStyle/>
          <a:p>
            <a:r>
              <a:rPr lang="en-US" dirty="0">
                <a:solidFill>
                  <a:schemeClr val="accent2"/>
                </a:solidFill>
              </a:rPr>
              <a:t>0</a:t>
            </a:r>
          </a:p>
        </p:txBody>
      </p:sp>
      <p:sp>
        <p:nvSpPr>
          <p:cNvPr id="8" name="TextBox 7"/>
          <p:cNvSpPr txBox="1"/>
          <p:nvPr/>
        </p:nvSpPr>
        <p:spPr>
          <a:xfrm>
            <a:off x="685800" y="2746176"/>
            <a:ext cx="762000" cy="461665"/>
          </a:xfrm>
          <a:prstGeom prst="rect">
            <a:avLst/>
          </a:prstGeom>
          <a:noFill/>
        </p:spPr>
        <p:txBody>
          <a:bodyPr wrap="square" rtlCol="0">
            <a:spAutoFit/>
          </a:bodyPr>
          <a:lstStyle/>
          <a:p>
            <a:r>
              <a:rPr lang="en-US" sz="2400" dirty="0">
                <a:solidFill>
                  <a:srgbClr val="00B0F0"/>
                </a:solidFill>
              </a:rPr>
              <a:t>e</a:t>
            </a:r>
            <a:r>
              <a:rPr lang="en-US" sz="2400" baseline="30000" dirty="0" smtClean="0">
                <a:solidFill>
                  <a:srgbClr val="00B0F0"/>
                </a:solidFill>
              </a:rPr>
              <a:t>- </a:t>
            </a:r>
            <a:r>
              <a:rPr lang="en-US" sz="2400" dirty="0" smtClean="0">
                <a:solidFill>
                  <a:srgbClr val="00B0F0"/>
                </a:solidFill>
              </a:rPr>
              <a:t>+</a:t>
            </a:r>
            <a:endParaRPr lang="en-US" sz="2400" dirty="0">
              <a:solidFill>
                <a:srgbClr val="00B0F0"/>
              </a:solidFill>
            </a:endParaRPr>
          </a:p>
        </p:txBody>
      </p:sp>
      <p:sp>
        <p:nvSpPr>
          <p:cNvPr id="9" name="TextBox 8"/>
          <p:cNvSpPr txBox="1"/>
          <p:nvPr/>
        </p:nvSpPr>
        <p:spPr>
          <a:xfrm>
            <a:off x="3690505" y="3207841"/>
            <a:ext cx="3086100" cy="461665"/>
          </a:xfrm>
          <a:prstGeom prst="rect">
            <a:avLst/>
          </a:prstGeom>
          <a:noFill/>
        </p:spPr>
        <p:txBody>
          <a:bodyPr wrap="square" rtlCol="0">
            <a:spAutoFit/>
          </a:bodyPr>
          <a:lstStyle/>
          <a:p>
            <a:r>
              <a:rPr lang="en-US" sz="2400" dirty="0" smtClean="0">
                <a:solidFill>
                  <a:srgbClr val="00B0F0"/>
                </a:solidFill>
              </a:rPr>
              <a:t>+ 2e</a:t>
            </a:r>
            <a:r>
              <a:rPr lang="en-US" sz="2400" baseline="30000" dirty="0" smtClean="0">
                <a:solidFill>
                  <a:srgbClr val="00B0F0"/>
                </a:solidFill>
              </a:rPr>
              <a:t>-</a:t>
            </a:r>
            <a:endParaRPr lang="en-US" sz="2400" baseline="30000" dirty="0">
              <a:solidFill>
                <a:srgbClr val="00B0F0"/>
              </a:solidFill>
            </a:endParaRPr>
          </a:p>
        </p:txBody>
      </p:sp>
      <p:sp>
        <p:nvSpPr>
          <p:cNvPr id="10" name="TextBox 9"/>
          <p:cNvSpPr txBox="1"/>
          <p:nvPr/>
        </p:nvSpPr>
        <p:spPr>
          <a:xfrm>
            <a:off x="533400" y="2753380"/>
            <a:ext cx="4724400" cy="523220"/>
          </a:xfrm>
          <a:prstGeom prst="rect">
            <a:avLst/>
          </a:prstGeom>
          <a:noFill/>
        </p:spPr>
        <p:txBody>
          <a:bodyPr wrap="square" rtlCol="0">
            <a:spAutoFit/>
          </a:bodyPr>
          <a:lstStyle/>
          <a:p>
            <a:r>
              <a:rPr lang="en-US" sz="2800" dirty="0" smtClean="0">
                <a:solidFill>
                  <a:schemeClr val="accent2"/>
                </a:solidFill>
              </a:rPr>
              <a:t>(</a:t>
            </a:r>
            <a:r>
              <a:rPr lang="en-US" sz="2800" dirty="0" smtClean="0">
                <a:solidFill>
                  <a:schemeClr val="accent3"/>
                </a:solidFill>
              </a:rPr>
              <a:t>                               </a:t>
            </a:r>
            <a:r>
              <a:rPr lang="en-US" sz="2800" dirty="0" smtClean="0">
                <a:solidFill>
                  <a:schemeClr val="accent2"/>
                </a:solidFill>
              </a:rPr>
              <a:t> )2</a:t>
            </a:r>
            <a:endParaRPr lang="en-US" sz="2800" dirty="0">
              <a:solidFill>
                <a:schemeClr val="accent2"/>
              </a:solidFill>
            </a:endParaRPr>
          </a:p>
        </p:txBody>
      </p:sp>
    </p:spTree>
    <p:extLst>
      <p:ext uri="{BB962C8B-B14F-4D97-AF65-F5344CB8AC3E}">
        <p14:creationId xmlns:p14="http://schemas.microsoft.com/office/powerpoint/2010/main" val="193948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solidFill>
              </a:rPr>
              <a:t>OBJECTIVES</a:t>
            </a:r>
            <a:endParaRPr lang="en-US" dirty="0">
              <a:solidFill>
                <a:schemeClr val="accent3"/>
              </a:solidFill>
            </a:endParaRPr>
          </a:p>
        </p:txBody>
      </p:sp>
      <p:sp>
        <p:nvSpPr>
          <p:cNvPr id="3" name="Content Placeholder 2"/>
          <p:cNvSpPr>
            <a:spLocks noGrp="1"/>
          </p:cNvSpPr>
          <p:nvPr>
            <p:ph idx="1"/>
          </p:nvPr>
        </p:nvSpPr>
        <p:spPr/>
        <p:txBody>
          <a:bodyPr/>
          <a:lstStyle/>
          <a:p>
            <a:pPr marL="109728" indent="0">
              <a:buNone/>
            </a:pPr>
            <a:r>
              <a:rPr lang="en-US" dirty="0" smtClean="0"/>
              <a:t>Now you should be able to…</a:t>
            </a:r>
          </a:p>
          <a:p>
            <a:r>
              <a:rPr lang="en-US" dirty="0"/>
              <a:t>Use oxidation numbers to determine if a substance is reducing or oxidizing.</a:t>
            </a:r>
          </a:p>
          <a:p>
            <a:r>
              <a:rPr lang="en-US" dirty="0"/>
              <a:t>Use oxidation numbers to determine if electrons or lost or gained by a substance.</a:t>
            </a:r>
          </a:p>
          <a:p>
            <a:r>
              <a:rPr lang="en-US" dirty="0"/>
              <a:t>Write half reactions to describe oxidation and reduction. </a:t>
            </a:r>
            <a:endParaRPr lang="en-US" dirty="0"/>
          </a:p>
        </p:txBody>
      </p:sp>
    </p:spTree>
    <p:extLst>
      <p:ext uri="{BB962C8B-B14F-4D97-AF65-F5344CB8AC3E}">
        <p14:creationId xmlns:p14="http://schemas.microsoft.com/office/powerpoint/2010/main" val="246370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Video 12.3</a:t>
            </a:r>
            <a:endParaRPr lang="en-US" dirty="0">
              <a:solidFill>
                <a:schemeClr val="accent1"/>
              </a:solidFill>
            </a:endParaRPr>
          </a:p>
        </p:txBody>
      </p:sp>
      <p:sp>
        <p:nvSpPr>
          <p:cNvPr id="3" name="Text Placeholder 2"/>
          <p:cNvSpPr>
            <a:spLocks noGrp="1"/>
          </p:cNvSpPr>
          <p:nvPr>
            <p:ph type="body" idx="1"/>
          </p:nvPr>
        </p:nvSpPr>
        <p:spPr/>
        <p:txBody>
          <a:bodyPr/>
          <a:lstStyle/>
          <a:p>
            <a:r>
              <a:rPr lang="en-US" dirty="0" smtClean="0"/>
              <a:t>Electrochemical/Voltaic Cells</a:t>
            </a:r>
            <a:endParaRPr lang="en-US" dirty="0"/>
          </a:p>
        </p:txBody>
      </p:sp>
    </p:spTree>
    <p:extLst>
      <p:ext uri="{BB962C8B-B14F-4D97-AF65-F5344CB8AC3E}">
        <p14:creationId xmlns:p14="http://schemas.microsoft.com/office/powerpoint/2010/main" val="3202901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idx="1"/>
          </p:nvPr>
        </p:nvSpPr>
        <p:spPr/>
        <p:txBody>
          <a:bodyPr/>
          <a:lstStyle/>
          <a:p>
            <a:pPr marL="109728" indent="0">
              <a:buNone/>
            </a:pPr>
            <a:r>
              <a:rPr lang="en-US" dirty="0" smtClean="0"/>
              <a:t>By the end of this video you should be able to…</a:t>
            </a:r>
          </a:p>
          <a:p>
            <a:r>
              <a:rPr lang="en-US" dirty="0" smtClean="0"/>
              <a:t>Identify and explain the processes involved in operating a battery (voltaic cell) including…</a:t>
            </a:r>
          </a:p>
          <a:p>
            <a:pPr lvl="1"/>
            <a:r>
              <a:rPr lang="en-US" sz="2800" dirty="0" smtClean="0">
                <a:solidFill>
                  <a:schemeClr val="tx1"/>
                </a:solidFill>
              </a:rPr>
              <a:t>Define and identify the anode and cathode</a:t>
            </a:r>
          </a:p>
          <a:p>
            <a:pPr lvl="1"/>
            <a:r>
              <a:rPr lang="en-US" sz="2800" dirty="0" smtClean="0">
                <a:solidFill>
                  <a:schemeClr val="tx1"/>
                </a:solidFill>
              </a:rPr>
              <a:t>Determine the direction of electron flow</a:t>
            </a:r>
          </a:p>
          <a:p>
            <a:pPr lvl="1"/>
            <a:r>
              <a:rPr lang="en-US" sz="2800" dirty="0" smtClean="0">
                <a:solidFill>
                  <a:schemeClr val="tx1"/>
                </a:solidFill>
              </a:rPr>
              <a:t>Explain the purpose of the salt bridge</a:t>
            </a:r>
          </a:p>
          <a:p>
            <a:pPr lvl="1"/>
            <a:r>
              <a:rPr lang="en-US" sz="2800" dirty="0" smtClean="0">
                <a:solidFill>
                  <a:schemeClr val="tx1"/>
                </a:solidFill>
              </a:rPr>
              <a:t>Explain the energy transfer</a:t>
            </a:r>
          </a:p>
          <a:p>
            <a:pPr lvl="1"/>
            <a:endParaRPr lang="en-US" dirty="0"/>
          </a:p>
        </p:txBody>
      </p:sp>
    </p:spTree>
    <p:extLst>
      <p:ext uri="{BB962C8B-B14F-4D97-AF65-F5344CB8AC3E}">
        <p14:creationId xmlns:p14="http://schemas.microsoft.com/office/powerpoint/2010/main" val="1665626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solidFill>
                  <a:schemeClr val="accent1"/>
                </a:solidFill>
              </a:rPr>
              <a:t>Voltaic Cells</a:t>
            </a:r>
          </a:p>
        </p:txBody>
      </p:sp>
      <p:pic>
        <p:nvPicPr>
          <p:cNvPr id="29703" name="Picture 7" descr="20_03cropped"/>
          <p:cNvPicPr>
            <a:picLocks noGrp="1" noChangeAspect="1" noChangeArrowheads="1"/>
          </p:cNvPicPr>
          <p:nvPr>
            <p:ph sz="half" idx="1"/>
          </p:nvPr>
        </p:nvPicPr>
        <p:blipFill>
          <a:blip r:embed="rId2" cstate="print"/>
          <a:srcRect/>
          <a:stretch>
            <a:fillRect/>
          </a:stretch>
        </p:blipFill>
        <p:spPr>
          <a:xfrm>
            <a:off x="0" y="1524000"/>
            <a:ext cx="4725988" cy="4568825"/>
          </a:xfrm>
        </p:spPr>
      </p:pic>
      <p:sp>
        <p:nvSpPr>
          <p:cNvPr id="29700" name="Rectangle 4"/>
          <p:cNvSpPr>
            <a:spLocks noGrp="1" noChangeArrowheads="1"/>
          </p:cNvSpPr>
          <p:nvPr>
            <p:ph type="body" sz="half" idx="2"/>
          </p:nvPr>
        </p:nvSpPr>
        <p:spPr>
          <a:xfrm>
            <a:off x="4800600" y="1981200"/>
            <a:ext cx="3657600" cy="4114800"/>
          </a:xfrm>
        </p:spPr>
        <p:txBody>
          <a:bodyPr/>
          <a:lstStyle/>
          <a:p>
            <a:pPr>
              <a:buFontTx/>
              <a:buNone/>
            </a:pPr>
            <a:r>
              <a:rPr lang="en-US" sz="2800" dirty="0"/>
              <a:t>	In spontaneous oxidation-reduction (</a:t>
            </a:r>
            <a:r>
              <a:rPr lang="en-US" sz="2800" dirty="0" err="1"/>
              <a:t>redox</a:t>
            </a:r>
            <a:r>
              <a:rPr lang="en-US" sz="2800" dirty="0"/>
              <a:t>) reactions, </a:t>
            </a:r>
            <a:r>
              <a:rPr lang="en-US" sz="2800" dirty="0">
                <a:solidFill>
                  <a:schemeClr val="accent1"/>
                </a:solidFill>
              </a:rPr>
              <a:t>electrons are transferred </a:t>
            </a:r>
            <a:r>
              <a:rPr lang="en-US" sz="2800" dirty="0"/>
              <a:t>and energy is released.</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solidFill>
                  <a:schemeClr val="accent1"/>
                </a:solidFill>
              </a:rPr>
              <a:t>Voltaic Cells</a:t>
            </a:r>
          </a:p>
        </p:txBody>
      </p:sp>
      <p:sp>
        <p:nvSpPr>
          <p:cNvPr id="30723" name="Rectangle 3"/>
          <p:cNvSpPr>
            <a:spLocks noGrp="1" noChangeArrowheads="1"/>
          </p:cNvSpPr>
          <p:nvPr>
            <p:ph type="body" sz="half" idx="1"/>
          </p:nvPr>
        </p:nvSpPr>
        <p:spPr/>
        <p:txBody>
          <a:bodyPr/>
          <a:lstStyle/>
          <a:p>
            <a:r>
              <a:rPr lang="en-US" sz="2800" dirty="0"/>
              <a:t>We can use that energy to do work if we make the electrons flow through an external device.</a:t>
            </a:r>
          </a:p>
          <a:p>
            <a:r>
              <a:rPr lang="en-US" sz="2800" dirty="0"/>
              <a:t>We call such a setup a </a:t>
            </a:r>
            <a:r>
              <a:rPr lang="en-US" sz="2800" dirty="0">
                <a:solidFill>
                  <a:srgbClr val="92D050"/>
                </a:solidFill>
              </a:rPr>
              <a:t>voltaic cell</a:t>
            </a:r>
            <a:r>
              <a:rPr lang="en-US" sz="2800" dirty="0"/>
              <a:t>.</a:t>
            </a:r>
          </a:p>
        </p:txBody>
      </p:sp>
      <p:pic>
        <p:nvPicPr>
          <p:cNvPr id="30725" name="Picture 5" descr="20_04"/>
          <p:cNvPicPr>
            <a:picLocks noGrp="1" noChangeAspect="1" noChangeArrowheads="1"/>
          </p:cNvPicPr>
          <p:nvPr>
            <p:ph sz="half" idx="2"/>
          </p:nvPr>
        </p:nvPicPr>
        <p:blipFill>
          <a:blip r:embed="rId2" cstate="print"/>
          <a:srcRect b="5521"/>
          <a:stretch>
            <a:fillRect/>
          </a:stretch>
        </p:blipFill>
        <p:spPr>
          <a:xfrm>
            <a:off x="4921250" y="1676400"/>
            <a:ext cx="3455988" cy="4116388"/>
          </a:xfrm>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solidFill>
                  <a:schemeClr val="accent1"/>
                </a:solidFill>
              </a:rPr>
              <a:t>Voltaic Cells</a:t>
            </a:r>
          </a:p>
        </p:txBody>
      </p:sp>
      <p:pic>
        <p:nvPicPr>
          <p:cNvPr id="31749" name="Picture 5" descr="20_05"/>
          <p:cNvPicPr>
            <a:picLocks noGrp="1" noChangeAspect="1" noChangeArrowheads="1"/>
          </p:cNvPicPr>
          <p:nvPr>
            <p:ph sz="half" idx="1"/>
          </p:nvPr>
        </p:nvPicPr>
        <p:blipFill>
          <a:blip r:embed="rId2" cstate="print"/>
          <a:srcRect b="4440"/>
          <a:stretch>
            <a:fillRect/>
          </a:stretch>
        </p:blipFill>
        <p:spPr>
          <a:xfrm>
            <a:off x="228600" y="2133600"/>
            <a:ext cx="4845050" cy="3659188"/>
          </a:xfrm>
        </p:spPr>
      </p:pic>
      <p:sp>
        <p:nvSpPr>
          <p:cNvPr id="31748" name="Rectangle 4"/>
          <p:cNvSpPr>
            <a:spLocks noGrp="1" noChangeArrowheads="1"/>
          </p:cNvSpPr>
          <p:nvPr>
            <p:ph type="body" sz="half" idx="2"/>
          </p:nvPr>
        </p:nvSpPr>
        <p:spPr>
          <a:xfrm>
            <a:off x="5334000" y="1066800"/>
            <a:ext cx="3810000" cy="5181600"/>
          </a:xfrm>
        </p:spPr>
        <p:txBody>
          <a:bodyPr>
            <a:normAutofit/>
          </a:bodyPr>
          <a:lstStyle/>
          <a:p>
            <a:r>
              <a:rPr lang="en-US" sz="2800" dirty="0" smtClean="0">
                <a:solidFill>
                  <a:srgbClr val="92D050"/>
                </a:solidFill>
              </a:rPr>
              <a:t>The </a:t>
            </a:r>
            <a:r>
              <a:rPr lang="en-US" sz="2800" dirty="0">
                <a:solidFill>
                  <a:srgbClr val="92D050"/>
                </a:solidFill>
              </a:rPr>
              <a:t>oxidation occurs at the </a:t>
            </a:r>
            <a:r>
              <a:rPr lang="en-US" sz="2800" dirty="0" smtClean="0">
                <a:solidFill>
                  <a:srgbClr val="92D050"/>
                </a:solidFill>
              </a:rPr>
              <a:t>anode</a:t>
            </a:r>
            <a:r>
              <a:rPr lang="en-US" dirty="0" smtClean="0">
                <a:solidFill>
                  <a:srgbClr val="92D050"/>
                </a:solidFill>
              </a:rPr>
              <a:t> which is negative.</a:t>
            </a:r>
            <a:endParaRPr lang="en-US" sz="2800" dirty="0">
              <a:solidFill>
                <a:srgbClr val="92D050"/>
              </a:solidFill>
            </a:endParaRPr>
          </a:p>
          <a:p>
            <a:r>
              <a:rPr lang="en-US" sz="2800" dirty="0">
                <a:solidFill>
                  <a:schemeClr val="accent2"/>
                </a:solidFill>
              </a:rPr>
              <a:t>The reduction occurs at the </a:t>
            </a:r>
            <a:r>
              <a:rPr lang="en-US" sz="2800" dirty="0" smtClean="0">
                <a:solidFill>
                  <a:schemeClr val="accent2"/>
                </a:solidFill>
              </a:rPr>
              <a:t>cathode</a:t>
            </a:r>
            <a:r>
              <a:rPr lang="en-US" dirty="0" smtClean="0">
                <a:solidFill>
                  <a:schemeClr val="accent2"/>
                </a:solidFill>
              </a:rPr>
              <a:t> which is positive.</a:t>
            </a:r>
            <a:endParaRPr lang="en-US" sz="2800" dirty="0" smtClean="0">
              <a:solidFill>
                <a:schemeClr val="accent2"/>
              </a:solidFill>
            </a:endParaRPr>
          </a:p>
          <a:p>
            <a:r>
              <a:rPr lang="en-US" dirty="0" smtClean="0"/>
              <a:t>Electrons move from the </a:t>
            </a:r>
            <a:r>
              <a:rPr lang="en-US" dirty="0" smtClean="0">
                <a:solidFill>
                  <a:schemeClr val="accent3"/>
                </a:solidFill>
              </a:rPr>
              <a:t>anode to the cathode </a:t>
            </a:r>
            <a:r>
              <a:rPr lang="en-US" dirty="0" smtClean="0"/>
              <a:t>spontaneously.</a:t>
            </a:r>
            <a:endParaRPr lang="en-US" sz="2800" dirty="0"/>
          </a:p>
        </p:txBody>
      </p:sp>
      <p:sp>
        <p:nvSpPr>
          <p:cNvPr id="5" name="TextBox 4"/>
          <p:cNvSpPr txBox="1"/>
          <p:nvPr/>
        </p:nvSpPr>
        <p:spPr>
          <a:xfrm>
            <a:off x="1371600" y="1295400"/>
            <a:ext cx="3276600" cy="523220"/>
          </a:xfrm>
          <a:prstGeom prst="rect">
            <a:avLst/>
          </a:prstGeom>
          <a:noFill/>
        </p:spPr>
        <p:txBody>
          <a:bodyPr wrap="square" rtlCol="0">
            <a:spAutoFit/>
          </a:bodyPr>
          <a:lstStyle/>
          <a:p>
            <a:r>
              <a:rPr lang="en-US" sz="2800" dirty="0" smtClean="0">
                <a:solidFill>
                  <a:schemeClr val="accent2"/>
                </a:solidFill>
              </a:rPr>
              <a:t>“</a:t>
            </a:r>
            <a:r>
              <a:rPr lang="en-US" sz="2800" dirty="0" smtClean="0">
                <a:solidFill>
                  <a:srgbClr val="92D050"/>
                </a:solidFill>
              </a:rPr>
              <a:t>An Ox</a:t>
            </a:r>
            <a:r>
              <a:rPr lang="en-US" sz="2800" dirty="0" smtClean="0">
                <a:solidFill>
                  <a:schemeClr val="accent2"/>
                </a:solidFill>
              </a:rPr>
              <a:t>, Red Cat”</a:t>
            </a:r>
            <a:endParaRPr lang="en-US" sz="2800" dirty="0">
              <a:solidFill>
                <a:schemeClr val="accent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solidFill>
                  <a:schemeClr val="accent1"/>
                </a:solidFill>
              </a:rPr>
              <a:t>Voltaic</a:t>
            </a:r>
            <a:r>
              <a:rPr lang="en-US" dirty="0"/>
              <a:t> </a:t>
            </a:r>
            <a:r>
              <a:rPr lang="en-US" dirty="0">
                <a:solidFill>
                  <a:schemeClr val="accent1"/>
                </a:solidFill>
              </a:rPr>
              <a:t>Cells</a:t>
            </a:r>
          </a:p>
        </p:txBody>
      </p:sp>
      <p:pic>
        <p:nvPicPr>
          <p:cNvPr id="32772" name="Picture 4" descr="20_05"/>
          <p:cNvPicPr>
            <a:picLocks noGrp="1" noChangeAspect="1" noChangeArrowheads="1"/>
          </p:cNvPicPr>
          <p:nvPr>
            <p:ph sz="half" idx="1"/>
          </p:nvPr>
        </p:nvPicPr>
        <p:blipFill>
          <a:blip r:embed="rId2" cstate="print"/>
          <a:srcRect b="4440"/>
          <a:stretch>
            <a:fillRect/>
          </a:stretch>
        </p:blipFill>
        <p:spPr>
          <a:xfrm>
            <a:off x="228600" y="2133600"/>
            <a:ext cx="4845050" cy="3659188"/>
          </a:xfrm>
        </p:spPr>
      </p:pic>
      <p:sp>
        <p:nvSpPr>
          <p:cNvPr id="32771" name="Rectangle 3"/>
          <p:cNvSpPr>
            <a:spLocks noGrp="1" noChangeArrowheads="1"/>
          </p:cNvSpPr>
          <p:nvPr>
            <p:ph type="body" sz="half" idx="2"/>
          </p:nvPr>
        </p:nvSpPr>
        <p:spPr>
          <a:xfrm>
            <a:off x="5029200" y="914400"/>
            <a:ext cx="3962400" cy="5181600"/>
          </a:xfrm>
        </p:spPr>
        <p:txBody>
          <a:bodyPr>
            <a:normAutofit fontScale="92500"/>
          </a:bodyPr>
          <a:lstStyle/>
          <a:p>
            <a:pPr>
              <a:buNone/>
            </a:pPr>
            <a:r>
              <a:rPr lang="en-US" dirty="0" smtClean="0"/>
              <a:t>   </a:t>
            </a:r>
            <a:r>
              <a:rPr lang="en-US" sz="2800" dirty="0" smtClean="0"/>
              <a:t>Once one e- </a:t>
            </a:r>
            <a:r>
              <a:rPr lang="en-US" sz="2800" dirty="0"/>
              <a:t>flows from the anode to the cathode, the charges in each beaker would not be balanced and the flow of electrons </a:t>
            </a:r>
            <a:r>
              <a:rPr lang="en-US" sz="2800" dirty="0" smtClean="0"/>
              <a:t>would </a:t>
            </a:r>
            <a:r>
              <a:rPr lang="en-US" sz="2800" dirty="0"/>
              <a:t>stop</a:t>
            </a:r>
            <a:r>
              <a:rPr lang="en-US" sz="2800" dirty="0" smtClean="0"/>
              <a:t>. </a:t>
            </a:r>
            <a:r>
              <a:rPr lang="en-US" dirty="0" smtClean="0"/>
              <a:t>Therefore, we use a </a:t>
            </a:r>
            <a:r>
              <a:rPr lang="en-US" dirty="0" smtClean="0">
                <a:solidFill>
                  <a:schemeClr val="accent1"/>
                </a:solidFill>
              </a:rPr>
              <a:t>salt bridge </a:t>
            </a:r>
            <a:r>
              <a:rPr lang="en-US" dirty="0" smtClean="0"/>
              <a:t>to keep the charges balanced.</a:t>
            </a:r>
          </a:p>
          <a:p>
            <a:pPr lvl="1"/>
            <a:r>
              <a:rPr lang="en-US" sz="2400" dirty="0" smtClean="0">
                <a:solidFill>
                  <a:schemeClr val="accent1"/>
                </a:solidFill>
              </a:rPr>
              <a:t>Cations move toward the cathode.</a:t>
            </a:r>
          </a:p>
          <a:p>
            <a:pPr lvl="1"/>
            <a:r>
              <a:rPr lang="en-US" sz="2400" dirty="0" smtClean="0">
                <a:solidFill>
                  <a:schemeClr val="accent1"/>
                </a:solidFill>
              </a:rPr>
              <a:t>Anions move toward the anode.</a:t>
            </a:r>
          </a:p>
          <a:p>
            <a:pPr>
              <a:buFontTx/>
              <a:buNone/>
            </a:pPr>
            <a:endParaRPr lang="en-US" sz="2800"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solidFill>
                  <a:schemeClr val="accent1"/>
                </a:solidFill>
              </a:rPr>
              <a:t>Voltaic Cells</a:t>
            </a:r>
          </a:p>
        </p:txBody>
      </p:sp>
      <p:sp>
        <p:nvSpPr>
          <p:cNvPr id="35843" name="Rectangle 3"/>
          <p:cNvSpPr>
            <a:spLocks noGrp="1" noChangeArrowheads="1"/>
          </p:cNvSpPr>
          <p:nvPr>
            <p:ph type="body" sz="half" idx="1"/>
          </p:nvPr>
        </p:nvSpPr>
        <p:spPr>
          <a:xfrm>
            <a:off x="152400" y="1447800"/>
            <a:ext cx="3810000" cy="4648200"/>
          </a:xfrm>
        </p:spPr>
        <p:txBody>
          <a:bodyPr/>
          <a:lstStyle/>
          <a:p>
            <a:pPr>
              <a:lnSpc>
                <a:spcPct val="90000"/>
              </a:lnSpc>
            </a:pPr>
            <a:r>
              <a:rPr lang="en-US" sz="2800" dirty="0"/>
              <a:t>As the electrons reach the cathode, cations in the cathode are attracted to the</a:t>
            </a:r>
            <a:r>
              <a:rPr lang="en-US" sz="2800" i="1" dirty="0"/>
              <a:t> now </a:t>
            </a:r>
            <a:r>
              <a:rPr lang="en-US" sz="2800" dirty="0"/>
              <a:t>negative cathode.</a:t>
            </a:r>
          </a:p>
          <a:p>
            <a:pPr>
              <a:lnSpc>
                <a:spcPct val="90000"/>
              </a:lnSpc>
            </a:pPr>
            <a:r>
              <a:rPr lang="en-US" sz="2800" dirty="0"/>
              <a:t>The electrons are taken by the cation, and the neutral metal is deposited on the cathode.</a:t>
            </a:r>
          </a:p>
        </p:txBody>
      </p:sp>
      <p:pic>
        <p:nvPicPr>
          <p:cNvPr id="35844" name="Picture 4" descr="20_08"/>
          <p:cNvPicPr>
            <a:picLocks noGrp="1" noChangeAspect="1" noChangeArrowheads="1"/>
          </p:cNvPicPr>
          <p:nvPr>
            <p:ph sz="half" idx="2"/>
          </p:nvPr>
        </p:nvPicPr>
        <p:blipFill>
          <a:blip r:embed="rId2" cstate="print"/>
          <a:srcRect b="3903"/>
          <a:stretch>
            <a:fillRect/>
          </a:stretch>
        </p:blipFill>
        <p:spPr>
          <a:xfrm>
            <a:off x="3810000" y="1981200"/>
            <a:ext cx="5029200" cy="3292475"/>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20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en-US" dirty="0">
                <a:solidFill>
                  <a:schemeClr val="accent2"/>
                </a:solidFill>
              </a:rPr>
              <a:t>Electrochemical Reactions</a:t>
            </a:r>
          </a:p>
        </p:txBody>
      </p:sp>
      <p:sp>
        <p:nvSpPr>
          <p:cNvPr id="3075" name="Rectangle 3"/>
          <p:cNvSpPr>
            <a:spLocks noGrp="1" noChangeArrowheads="1"/>
          </p:cNvSpPr>
          <p:nvPr>
            <p:ph idx="1"/>
          </p:nvPr>
        </p:nvSpPr>
        <p:spPr/>
        <p:txBody>
          <a:bodyPr/>
          <a:lstStyle/>
          <a:p>
            <a:pPr>
              <a:buFontTx/>
              <a:buNone/>
            </a:pPr>
            <a:r>
              <a:rPr lang="en-US" dirty="0"/>
              <a:t>	In electrochemical reactions, electrons are transferred from one species to another</a:t>
            </a:r>
            <a:r>
              <a:rPr lang="en-US" dirty="0" smtClean="0"/>
              <a:t>.</a:t>
            </a:r>
          </a:p>
          <a:p>
            <a:pPr>
              <a:buNone/>
            </a:pPr>
            <a:r>
              <a:rPr lang="en-US" dirty="0" smtClean="0"/>
              <a:t>	In order to keep track of what loses electrons and what gains them, we assign </a:t>
            </a:r>
            <a:r>
              <a:rPr lang="en-US" dirty="0" smtClean="0">
                <a:solidFill>
                  <a:schemeClr val="accent2"/>
                </a:solidFill>
              </a:rPr>
              <a:t>oxidation numbers</a:t>
            </a:r>
            <a:r>
              <a:rPr lang="en-US" dirty="0" smtClean="0"/>
              <a:t>.</a:t>
            </a:r>
          </a:p>
          <a:p>
            <a:pPr>
              <a:buFontTx/>
              <a:buNone/>
            </a:pP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FData2\Teachers\kdrury\AP Chemistry\AP Unit 13 Electro\electro images\fig17_08.gif"/>
          <p:cNvPicPr>
            <a:picLocks noGrp="1" noChangeAspect="1" noChangeArrowheads="1"/>
          </p:cNvPicPr>
          <p:nvPr>
            <p:ph sz="half" idx="1"/>
          </p:nvPr>
        </p:nvPicPr>
        <p:blipFill rotWithShape="1">
          <a:blip r:embed="rId2" cstate="print"/>
          <a:srcRect b="12116"/>
          <a:stretch/>
        </p:blipFill>
        <p:spPr bwMode="auto">
          <a:xfrm>
            <a:off x="247650" y="457200"/>
            <a:ext cx="4038600" cy="4754880"/>
          </a:xfrm>
          <a:prstGeom prst="rect">
            <a:avLst/>
          </a:prstGeom>
          <a:noFill/>
        </p:spPr>
      </p:pic>
      <p:sp>
        <p:nvSpPr>
          <p:cNvPr id="6" name="Content Placeholder 5"/>
          <p:cNvSpPr>
            <a:spLocks noGrp="1"/>
          </p:cNvSpPr>
          <p:nvPr>
            <p:ph sz="half" idx="2"/>
          </p:nvPr>
        </p:nvSpPr>
        <p:spPr>
          <a:xfrm>
            <a:off x="4648200" y="762001"/>
            <a:ext cx="4038600" cy="4343400"/>
          </a:xfrm>
        </p:spPr>
        <p:txBody>
          <a:bodyPr>
            <a:normAutofit fontScale="92500" lnSpcReduction="10000"/>
          </a:bodyPr>
          <a:lstStyle/>
          <a:p>
            <a:r>
              <a:rPr lang="en-US" sz="2800" dirty="0" smtClean="0"/>
              <a:t>Label the anode and cathode.</a:t>
            </a:r>
          </a:p>
          <a:p>
            <a:r>
              <a:rPr lang="en-US" sz="2800" dirty="0" smtClean="0"/>
              <a:t>Write the half reaction for Fe.</a:t>
            </a:r>
          </a:p>
          <a:p>
            <a:r>
              <a:rPr lang="en-US" sz="2800" dirty="0" smtClean="0"/>
              <a:t>Write the half reaction for Ag.</a:t>
            </a:r>
          </a:p>
          <a:p>
            <a:r>
              <a:rPr lang="en-US" sz="2800" dirty="0" smtClean="0"/>
              <a:t>Show the direction of flow of cations and anions.</a:t>
            </a:r>
          </a:p>
          <a:p>
            <a:r>
              <a:rPr lang="en-US" sz="2800" dirty="0" smtClean="0"/>
              <a:t>Write the overall reaction.</a:t>
            </a:r>
            <a:endParaRPr lang="en-US" sz="2800" dirty="0"/>
          </a:p>
        </p:txBody>
      </p:sp>
      <p:sp>
        <p:nvSpPr>
          <p:cNvPr id="4" name="TextBox 3"/>
          <p:cNvSpPr txBox="1"/>
          <p:nvPr/>
        </p:nvSpPr>
        <p:spPr>
          <a:xfrm>
            <a:off x="838200" y="5324886"/>
            <a:ext cx="1143000" cy="369332"/>
          </a:xfrm>
          <a:prstGeom prst="rect">
            <a:avLst/>
          </a:prstGeom>
          <a:noFill/>
        </p:spPr>
        <p:txBody>
          <a:bodyPr wrap="square" rtlCol="0">
            <a:spAutoFit/>
          </a:bodyPr>
          <a:lstStyle/>
          <a:p>
            <a:r>
              <a:rPr lang="en-US" dirty="0" smtClean="0">
                <a:solidFill>
                  <a:schemeClr val="accent1"/>
                </a:solidFill>
              </a:rPr>
              <a:t>Anode</a:t>
            </a:r>
            <a:endParaRPr lang="en-US" dirty="0">
              <a:solidFill>
                <a:schemeClr val="accent1"/>
              </a:solidFill>
            </a:endParaRPr>
          </a:p>
        </p:txBody>
      </p:sp>
      <p:sp>
        <p:nvSpPr>
          <p:cNvPr id="5" name="TextBox 4"/>
          <p:cNvSpPr txBox="1"/>
          <p:nvPr/>
        </p:nvSpPr>
        <p:spPr>
          <a:xfrm>
            <a:off x="2667000" y="5324886"/>
            <a:ext cx="1143000" cy="369332"/>
          </a:xfrm>
          <a:prstGeom prst="rect">
            <a:avLst/>
          </a:prstGeom>
          <a:noFill/>
        </p:spPr>
        <p:txBody>
          <a:bodyPr wrap="square" rtlCol="0">
            <a:spAutoFit/>
          </a:bodyPr>
          <a:lstStyle/>
          <a:p>
            <a:r>
              <a:rPr lang="en-US" dirty="0" smtClean="0">
                <a:solidFill>
                  <a:schemeClr val="accent1"/>
                </a:solidFill>
              </a:rPr>
              <a:t>Cathode</a:t>
            </a:r>
            <a:endParaRPr lang="en-US" dirty="0">
              <a:solidFill>
                <a:schemeClr val="accent1"/>
              </a:solidFill>
            </a:endParaRPr>
          </a:p>
        </p:txBody>
      </p:sp>
      <p:sp>
        <p:nvSpPr>
          <p:cNvPr id="7" name="TextBox 6"/>
          <p:cNvSpPr txBox="1"/>
          <p:nvPr/>
        </p:nvSpPr>
        <p:spPr>
          <a:xfrm>
            <a:off x="206086" y="5715000"/>
            <a:ext cx="2407228" cy="369332"/>
          </a:xfrm>
          <a:prstGeom prst="rect">
            <a:avLst/>
          </a:prstGeom>
          <a:noFill/>
        </p:spPr>
        <p:txBody>
          <a:bodyPr wrap="square" rtlCol="0">
            <a:spAutoFit/>
          </a:bodyPr>
          <a:lstStyle/>
          <a:p>
            <a:r>
              <a:rPr lang="en-US" dirty="0" smtClean="0">
                <a:solidFill>
                  <a:schemeClr val="accent2"/>
                </a:solidFill>
              </a:rPr>
              <a:t>OX:  Fe</a:t>
            </a:r>
            <a:r>
              <a:rPr lang="en-US" baseline="30000" dirty="0" smtClean="0">
                <a:solidFill>
                  <a:schemeClr val="accent2"/>
                </a:solidFill>
              </a:rPr>
              <a:t>+2</a:t>
            </a:r>
            <a:r>
              <a:rPr lang="en-US" dirty="0" smtClean="0">
                <a:solidFill>
                  <a:schemeClr val="accent2"/>
                </a:solidFill>
                <a:sym typeface="Wingdings" panose="05000000000000000000" pitchFamily="2" charset="2"/>
              </a:rPr>
              <a:t> Fe</a:t>
            </a:r>
            <a:r>
              <a:rPr lang="en-US" baseline="30000" dirty="0" smtClean="0">
                <a:solidFill>
                  <a:schemeClr val="accent2"/>
                </a:solidFill>
                <a:sym typeface="Wingdings" panose="05000000000000000000" pitchFamily="2" charset="2"/>
              </a:rPr>
              <a:t>+3</a:t>
            </a:r>
            <a:r>
              <a:rPr lang="en-US" dirty="0" smtClean="0">
                <a:solidFill>
                  <a:schemeClr val="accent2"/>
                </a:solidFill>
                <a:sym typeface="Wingdings" panose="05000000000000000000" pitchFamily="2" charset="2"/>
              </a:rPr>
              <a:t>+ e</a:t>
            </a:r>
            <a:r>
              <a:rPr lang="en-US" baseline="30000" dirty="0" smtClean="0">
                <a:solidFill>
                  <a:schemeClr val="accent2"/>
                </a:solidFill>
                <a:sym typeface="Wingdings" panose="05000000000000000000" pitchFamily="2" charset="2"/>
              </a:rPr>
              <a:t>-</a:t>
            </a:r>
            <a:endParaRPr lang="en-US" baseline="30000" dirty="0">
              <a:solidFill>
                <a:schemeClr val="accent2"/>
              </a:solidFill>
            </a:endParaRPr>
          </a:p>
        </p:txBody>
      </p:sp>
      <p:sp>
        <p:nvSpPr>
          <p:cNvPr id="8" name="TextBox 7"/>
          <p:cNvSpPr txBox="1"/>
          <p:nvPr/>
        </p:nvSpPr>
        <p:spPr>
          <a:xfrm>
            <a:off x="2673926" y="5708073"/>
            <a:ext cx="2507674" cy="369332"/>
          </a:xfrm>
          <a:prstGeom prst="rect">
            <a:avLst/>
          </a:prstGeom>
          <a:noFill/>
        </p:spPr>
        <p:txBody>
          <a:bodyPr wrap="square" rtlCol="0">
            <a:spAutoFit/>
          </a:bodyPr>
          <a:lstStyle/>
          <a:p>
            <a:r>
              <a:rPr lang="en-US" dirty="0" smtClean="0">
                <a:solidFill>
                  <a:schemeClr val="accent2"/>
                </a:solidFill>
              </a:rPr>
              <a:t>RED: Ag</a:t>
            </a:r>
            <a:r>
              <a:rPr lang="en-US" baseline="30000" dirty="0" smtClean="0">
                <a:solidFill>
                  <a:schemeClr val="accent2"/>
                </a:solidFill>
              </a:rPr>
              <a:t>+</a:t>
            </a:r>
            <a:r>
              <a:rPr lang="en-US" dirty="0" smtClean="0">
                <a:solidFill>
                  <a:schemeClr val="accent2"/>
                </a:solidFill>
              </a:rPr>
              <a:t> + e</a:t>
            </a:r>
            <a:r>
              <a:rPr lang="en-US" baseline="30000" dirty="0" smtClean="0">
                <a:solidFill>
                  <a:schemeClr val="accent2"/>
                </a:solidFill>
              </a:rPr>
              <a:t>-</a:t>
            </a:r>
            <a:r>
              <a:rPr lang="en-US" dirty="0" smtClean="0">
                <a:solidFill>
                  <a:schemeClr val="accent2"/>
                </a:solidFill>
              </a:rPr>
              <a:t> </a:t>
            </a:r>
            <a:r>
              <a:rPr lang="en-US" dirty="0" smtClean="0">
                <a:solidFill>
                  <a:schemeClr val="accent2"/>
                </a:solidFill>
                <a:sym typeface="Wingdings" panose="05000000000000000000" pitchFamily="2" charset="2"/>
              </a:rPr>
              <a:t> Ag</a:t>
            </a:r>
            <a:endParaRPr lang="en-US" dirty="0">
              <a:solidFill>
                <a:schemeClr val="accent2"/>
              </a:solidFill>
            </a:endParaRPr>
          </a:p>
        </p:txBody>
      </p:sp>
      <p:sp>
        <p:nvSpPr>
          <p:cNvPr id="9" name="TextBox 8"/>
          <p:cNvSpPr txBox="1"/>
          <p:nvPr/>
        </p:nvSpPr>
        <p:spPr>
          <a:xfrm>
            <a:off x="1524000" y="6077405"/>
            <a:ext cx="1485900" cy="646331"/>
          </a:xfrm>
          <a:prstGeom prst="rect">
            <a:avLst/>
          </a:prstGeom>
          <a:noFill/>
        </p:spPr>
        <p:txBody>
          <a:bodyPr wrap="square" rtlCol="0">
            <a:spAutoFit/>
          </a:bodyPr>
          <a:lstStyle/>
          <a:p>
            <a:r>
              <a:rPr lang="en-US" dirty="0" smtClean="0">
                <a:solidFill>
                  <a:schemeClr val="accent1"/>
                </a:solidFill>
              </a:rPr>
              <a:t>Cations</a:t>
            </a:r>
            <a:r>
              <a:rPr lang="en-US" dirty="0" smtClean="0">
                <a:solidFill>
                  <a:schemeClr val="accent1"/>
                </a:solidFill>
                <a:sym typeface="Wingdings" panose="05000000000000000000" pitchFamily="2" charset="2"/>
              </a:rPr>
              <a:t></a:t>
            </a:r>
            <a:endParaRPr lang="en-US" dirty="0" smtClean="0">
              <a:solidFill>
                <a:schemeClr val="accent1"/>
              </a:solidFill>
            </a:endParaRPr>
          </a:p>
          <a:p>
            <a:r>
              <a:rPr lang="en-US" dirty="0" smtClean="0">
                <a:solidFill>
                  <a:schemeClr val="accent1"/>
                </a:solidFill>
                <a:sym typeface="Wingdings" panose="05000000000000000000" pitchFamily="2" charset="2"/>
              </a:rPr>
              <a:t></a:t>
            </a:r>
            <a:r>
              <a:rPr lang="en-US" dirty="0" smtClean="0">
                <a:solidFill>
                  <a:schemeClr val="accent1"/>
                </a:solidFill>
              </a:rPr>
              <a:t> Anions</a:t>
            </a:r>
            <a:endParaRPr lang="en-US" dirty="0">
              <a:solidFill>
                <a:schemeClr val="accent1"/>
              </a:solidFill>
            </a:endParaRPr>
          </a:p>
        </p:txBody>
      </p:sp>
      <p:sp>
        <p:nvSpPr>
          <p:cNvPr id="10" name="TextBox 9"/>
          <p:cNvSpPr txBox="1"/>
          <p:nvPr/>
        </p:nvSpPr>
        <p:spPr>
          <a:xfrm>
            <a:off x="5569527" y="5664276"/>
            <a:ext cx="3009900" cy="369332"/>
          </a:xfrm>
          <a:prstGeom prst="rect">
            <a:avLst/>
          </a:prstGeom>
          <a:noFill/>
        </p:spPr>
        <p:txBody>
          <a:bodyPr wrap="square" rtlCol="0">
            <a:spAutoFit/>
          </a:bodyPr>
          <a:lstStyle/>
          <a:p>
            <a:r>
              <a:rPr lang="en-US" dirty="0" smtClean="0">
                <a:solidFill>
                  <a:schemeClr val="accent2"/>
                </a:solidFill>
              </a:rPr>
              <a:t>Fe</a:t>
            </a:r>
            <a:r>
              <a:rPr lang="en-US" baseline="30000" dirty="0" smtClean="0">
                <a:solidFill>
                  <a:schemeClr val="accent2"/>
                </a:solidFill>
              </a:rPr>
              <a:t>+2</a:t>
            </a:r>
            <a:r>
              <a:rPr lang="en-US" dirty="0" smtClean="0">
                <a:solidFill>
                  <a:schemeClr val="accent2"/>
                </a:solidFill>
              </a:rPr>
              <a:t> + Ag</a:t>
            </a:r>
            <a:r>
              <a:rPr lang="en-US" baseline="30000" dirty="0" smtClean="0">
                <a:solidFill>
                  <a:schemeClr val="accent2"/>
                </a:solidFill>
              </a:rPr>
              <a:t>+</a:t>
            </a:r>
            <a:r>
              <a:rPr lang="en-US" dirty="0" smtClean="0">
                <a:solidFill>
                  <a:schemeClr val="accent2"/>
                </a:solidFill>
              </a:rPr>
              <a:t> </a:t>
            </a:r>
            <a:r>
              <a:rPr lang="en-US" dirty="0" smtClean="0">
                <a:solidFill>
                  <a:schemeClr val="accent2"/>
                </a:solidFill>
                <a:sym typeface="Wingdings" panose="05000000000000000000" pitchFamily="2" charset="2"/>
              </a:rPr>
              <a:t> Fe</a:t>
            </a:r>
            <a:r>
              <a:rPr lang="en-US" baseline="30000" dirty="0" smtClean="0">
                <a:solidFill>
                  <a:schemeClr val="accent2"/>
                </a:solidFill>
                <a:sym typeface="Wingdings" panose="05000000000000000000" pitchFamily="2" charset="2"/>
              </a:rPr>
              <a:t>+3</a:t>
            </a:r>
            <a:r>
              <a:rPr lang="en-US" dirty="0" smtClean="0">
                <a:solidFill>
                  <a:schemeClr val="accent2"/>
                </a:solidFill>
                <a:sym typeface="Wingdings" panose="05000000000000000000" pitchFamily="2" charset="2"/>
              </a:rPr>
              <a:t> + Ag</a:t>
            </a:r>
            <a:endParaRPr 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OBJECTIVES</a:t>
            </a:r>
            <a:endParaRPr lang="en-US" dirty="0">
              <a:solidFill>
                <a:schemeClr val="accent1"/>
              </a:solidFill>
            </a:endParaRPr>
          </a:p>
        </p:txBody>
      </p:sp>
      <p:sp>
        <p:nvSpPr>
          <p:cNvPr id="3" name="Content Placeholder 2"/>
          <p:cNvSpPr>
            <a:spLocks noGrp="1"/>
          </p:cNvSpPr>
          <p:nvPr>
            <p:ph idx="1"/>
          </p:nvPr>
        </p:nvSpPr>
        <p:spPr/>
        <p:txBody>
          <a:bodyPr/>
          <a:lstStyle/>
          <a:p>
            <a:pPr marL="109728" indent="0">
              <a:buNone/>
            </a:pPr>
            <a:r>
              <a:rPr lang="en-US" dirty="0" smtClean="0"/>
              <a:t>Now you should be able to…</a:t>
            </a:r>
          </a:p>
          <a:p>
            <a:r>
              <a:rPr lang="en-US" dirty="0"/>
              <a:t>Identify and explain the processes involved in operating a battery (voltaic cell) including…</a:t>
            </a:r>
          </a:p>
          <a:p>
            <a:pPr lvl="1"/>
            <a:r>
              <a:rPr lang="en-US" sz="2800" dirty="0">
                <a:solidFill>
                  <a:schemeClr val="tx1"/>
                </a:solidFill>
              </a:rPr>
              <a:t>Define and identify the anode and cathode</a:t>
            </a:r>
          </a:p>
          <a:p>
            <a:pPr lvl="1"/>
            <a:r>
              <a:rPr lang="en-US" sz="2800" dirty="0">
                <a:solidFill>
                  <a:schemeClr val="tx1"/>
                </a:solidFill>
              </a:rPr>
              <a:t>Determine the direction of electron flow</a:t>
            </a:r>
          </a:p>
          <a:p>
            <a:pPr lvl="1"/>
            <a:r>
              <a:rPr lang="en-US" sz="2800" dirty="0">
                <a:solidFill>
                  <a:schemeClr val="tx1"/>
                </a:solidFill>
              </a:rPr>
              <a:t>Explain the purpose of the salt bridge</a:t>
            </a:r>
          </a:p>
          <a:p>
            <a:pPr lvl="1"/>
            <a:r>
              <a:rPr lang="en-US" sz="2800" dirty="0">
                <a:solidFill>
                  <a:schemeClr val="tx1"/>
                </a:solidFill>
              </a:rPr>
              <a:t>Explain the energy transfer</a:t>
            </a:r>
          </a:p>
        </p:txBody>
      </p:sp>
    </p:spTree>
    <p:extLst>
      <p:ext uri="{BB962C8B-B14F-4D97-AF65-F5344CB8AC3E}">
        <p14:creationId xmlns:p14="http://schemas.microsoft.com/office/powerpoint/2010/main" val="2467889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Video 12.4</a:t>
            </a:r>
            <a:endParaRPr lang="en-US" dirty="0">
              <a:solidFill>
                <a:schemeClr val="accent4"/>
              </a:solidFill>
            </a:endParaRPr>
          </a:p>
        </p:txBody>
      </p:sp>
      <p:sp>
        <p:nvSpPr>
          <p:cNvPr id="3" name="Text Placeholder 2"/>
          <p:cNvSpPr>
            <a:spLocks noGrp="1"/>
          </p:cNvSpPr>
          <p:nvPr>
            <p:ph type="body" idx="1"/>
          </p:nvPr>
        </p:nvSpPr>
        <p:spPr/>
        <p:txBody>
          <a:bodyPr/>
          <a:lstStyle/>
          <a:p>
            <a:r>
              <a:rPr lang="en-US" dirty="0" smtClean="0"/>
              <a:t>Electrolytic Cells</a:t>
            </a:r>
            <a:endParaRPr lang="en-US" dirty="0"/>
          </a:p>
        </p:txBody>
      </p:sp>
    </p:spTree>
    <p:extLst>
      <p:ext uri="{BB962C8B-B14F-4D97-AF65-F5344CB8AC3E}">
        <p14:creationId xmlns:p14="http://schemas.microsoft.com/office/powerpoint/2010/main" val="27913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solidFill>
              </a:rPr>
              <a:t>OBJECTIVES</a:t>
            </a:r>
            <a:endParaRPr lang="en-US" dirty="0">
              <a:solidFill>
                <a:schemeClr val="accent4"/>
              </a:solidFill>
            </a:endParaRPr>
          </a:p>
        </p:txBody>
      </p:sp>
      <p:sp>
        <p:nvSpPr>
          <p:cNvPr id="3" name="Content Placeholder 2"/>
          <p:cNvSpPr>
            <a:spLocks noGrp="1"/>
          </p:cNvSpPr>
          <p:nvPr>
            <p:ph idx="1"/>
          </p:nvPr>
        </p:nvSpPr>
        <p:spPr/>
        <p:txBody>
          <a:bodyPr/>
          <a:lstStyle/>
          <a:p>
            <a:pPr marL="109728" indent="0">
              <a:buNone/>
            </a:pPr>
            <a:r>
              <a:rPr lang="en-US" dirty="0" smtClean="0"/>
              <a:t>By the end of this video you should be able to…</a:t>
            </a:r>
          </a:p>
          <a:p>
            <a:r>
              <a:rPr lang="en-US" dirty="0" smtClean="0"/>
              <a:t>Label, identify, and explain processes in an electrolytic cell.</a:t>
            </a:r>
          </a:p>
          <a:p>
            <a:r>
              <a:rPr lang="en-US" dirty="0" smtClean="0"/>
              <a:t>Compare and contrast electrolytic cells and voltaic cells.</a:t>
            </a:r>
            <a:endParaRPr lang="en-US" dirty="0"/>
          </a:p>
        </p:txBody>
      </p:sp>
    </p:spTree>
    <p:extLst>
      <p:ext uri="{BB962C8B-B14F-4D97-AF65-F5344CB8AC3E}">
        <p14:creationId xmlns:p14="http://schemas.microsoft.com/office/powerpoint/2010/main" val="1973240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1066800"/>
          </a:xfrm>
        </p:spPr>
        <p:txBody>
          <a:bodyPr/>
          <a:lstStyle/>
          <a:p>
            <a:r>
              <a:rPr lang="en-US" dirty="0" smtClean="0">
                <a:solidFill>
                  <a:schemeClr val="accent4"/>
                </a:solidFill>
              </a:rPr>
              <a:t>Electrolytic Cells</a:t>
            </a:r>
            <a:endParaRPr lang="en-US" dirty="0">
              <a:solidFill>
                <a:schemeClr val="accent4"/>
              </a:solidFill>
            </a:endParaRPr>
          </a:p>
        </p:txBody>
      </p:sp>
      <p:sp>
        <p:nvSpPr>
          <p:cNvPr id="5" name="TextBox 4"/>
          <p:cNvSpPr txBox="1"/>
          <p:nvPr/>
        </p:nvSpPr>
        <p:spPr>
          <a:xfrm>
            <a:off x="457200" y="1676400"/>
            <a:ext cx="8458200" cy="3539430"/>
          </a:xfrm>
          <a:prstGeom prst="rect">
            <a:avLst/>
          </a:prstGeom>
          <a:noFill/>
        </p:spPr>
        <p:txBody>
          <a:bodyPr wrap="square" rtlCol="0">
            <a:spAutoFit/>
          </a:bodyPr>
          <a:lstStyle/>
          <a:p>
            <a:r>
              <a:rPr lang="en-US" sz="3200" dirty="0" smtClean="0"/>
              <a:t>If you want to make a </a:t>
            </a:r>
            <a:r>
              <a:rPr lang="en-US" sz="3200" dirty="0" smtClean="0">
                <a:solidFill>
                  <a:schemeClr val="accent4"/>
                </a:solidFill>
              </a:rPr>
              <a:t>non-spontaneous </a:t>
            </a:r>
            <a:r>
              <a:rPr lang="en-US" sz="3200" dirty="0" smtClean="0"/>
              <a:t>cell operate you can </a:t>
            </a:r>
            <a:r>
              <a:rPr lang="en-US" sz="3200" dirty="0" smtClean="0">
                <a:solidFill>
                  <a:schemeClr val="accent4"/>
                </a:solidFill>
              </a:rPr>
              <a:t>apply power </a:t>
            </a:r>
            <a:r>
              <a:rPr lang="en-US" sz="3200" dirty="0" smtClean="0"/>
              <a:t>to transfer electrons.  Oxidation still takes place at the anode and </a:t>
            </a:r>
            <a:r>
              <a:rPr lang="en-US" sz="3200" dirty="0" smtClean="0">
                <a:solidFill>
                  <a:schemeClr val="accent4"/>
                </a:solidFill>
              </a:rPr>
              <a:t>reduction at the cathode</a:t>
            </a:r>
            <a:r>
              <a:rPr lang="en-US" sz="3200" dirty="0" smtClean="0"/>
              <a:t>, and </a:t>
            </a:r>
            <a:r>
              <a:rPr lang="en-US" sz="3200" dirty="0" smtClean="0">
                <a:solidFill>
                  <a:schemeClr val="accent4"/>
                </a:solidFill>
              </a:rPr>
              <a:t>electrons travel from anode to cathode</a:t>
            </a:r>
            <a:r>
              <a:rPr lang="en-US" sz="3200" dirty="0" smtClean="0"/>
              <a:t>. But, their </a:t>
            </a:r>
            <a:r>
              <a:rPr lang="en-US" sz="3200" dirty="0" smtClean="0">
                <a:solidFill>
                  <a:schemeClr val="accent4"/>
                </a:solidFill>
              </a:rPr>
              <a:t>charges are reversed </a:t>
            </a:r>
            <a:r>
              <a:rPr lang="en-US" sz="3200" dirty="0" smtClean="0"/>
              <a:t>(cathode – and anode +)</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1066800"/>
          </a:xfrm>
        </p:spPr>
        <p:txBody>
          <a:bodyPr/>
          <a:lstStyle/>
          <a:p>
            <a:r>
              <a:rPr lang="en-US" dirty="0" smtClean="0"/>
              <a:t>Electrolytic Cells</a:t>
            </a:r>
            <a:endParaRPr lang="en-US" dirty="0"/>
          </a:p>
        </p:txBody>
      </p:sp>
      <p:pic>
        <p:nvPicPr>
          <p:cNvPr id="2050" name="Picture 2" descr="\\WFData2\Teachers\kdrury\AP Chemistry\AP Unit 13 Electro\electro images\fig17_24.gif"/>
          <p:cNvPicPr>
            <a:picLocks noGrp="1" noChangeAspect="1" noChangeArrowheads="1"/>
          </p:cNvPicPr>
          <p:nvPr>
            <p:ph sz="half" idx="1"/>
          </p:nvPr>
        </p:nvPicPr>
        <p:blipFill>
          <a:blip r:embed="rId2" cstate="print"/>
          <a:stretch>
            <a:fillRect/>
          </a:stretch>
        </p:blipFill>
        <p:spPr bwMode="auto">
          <a:xfrm>
            <a:off x="152400" y="1447800"/>
            <a:ext cx="3973749" cy="5327650"/>
          </a:xfrm>
          <a:prstGeom prst="rect">
            <a:avLst/>
          </a:prstGeom>
          <a:noFill/>
        </p:spPr>
      </p:pic>
      <p:sp>
        <p:nvSpPr>
          <p:cNvPr id="5" name="Content Placeholder 4"/>
          <p:cNvSpPr>
            <a:spLocks noGrp="1"/>
          </p:cNvSpPr>
          <p:nvPr>
            <p:ph sz="half" idx="2"/>
          </p:nvPr>
        </p:nvSpPr>
        <p:spPr>
          <a:xfrm>
            <a:off x="4648200" y="762000"/>
            <a:ext cx="4038600" cy="6013387"/>
          </a:xfrm>
        </p:spPr>
        <p:txBody>
          <a:bodyPr>
            <a:noAutofit/>
          </a:bodyPr>
          <a:lstStyle/>
          <a:p>
            <a:pPr>
              <a:buNone/>
            </a:pPr>
            <a:r>
              <a:rPr lang="en-US" sz="2400" dirty="0" smtClean="0"/>
              <a:t>This process can be used to plate substances such as silverware. </a:t>
            </a:r>
          </a:p>
          <a:p>
            <a:pPr>
              <a:buNone/>
            </a:pPr>
            <a:endParaRPr lang="en-US" sz="2400" dirty="0" smtClean="0"/>
          </a:p>
          <a:p>
            <a:pPr>
              <a:buNone/>
            </a:pPr>
            <a:r>
              <a:rPr lang="en-US" sz="2400" dirty="0" smtClean="0"/>
              <a:t>The power strip </a:t>
            </a:r>
            <a:r>
              <a:rPr lang="en-US" sz="2400" dirty="0" smtClean="0"/>
              <a:t>forces electrons </a:t>
            </a:r>
            <a:r>
              <a:rPr lang="en-US" sz="2400" dirty="0" smtClean="0"/>
              <a:t>to travel to the spoon. The spoon is negative and will attract Silver ions. The silver ions will reduce onto the spoon, plating it. </a:t>
            </a:r>
            <a:r>
              <a:rPr lang="en-US" sz="2400" dirty="0" smtClean="0">
                <a:solidFill>
                  <a:schemeClr val="accent4"/>
                </a:solidFill>
              </a:rPr>
              <a:t>Reduction takes place at the cathode, which is negative.</a:t>
            </a:r>
            <a:endParaRPr lang="en-US" sz="2400" dirty="0">
              <a:solidFill>
                <a:schemeClr val="accent4"/>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1000" y="1295400"/>
            <a:ext cx="4041648" cy="762000"/>
          </a:xfrm>
        </p:spPr>
        <p:txBody>
          <a:bodyPr/>
          <a:lstStyle/>
          <a:p>
            <a:pPr algn="ctr"/>
            <a:r>
              <a:rPr lang="en-US" sz="3200" dirty="0" smtClean="0"/>
              <a:t>Voltaic</a:t>
            </a:r>
            <a:r>
              <a:rPr lang="en-US" dirty="0" smtClean="0"/>
              <a:t>	</a:t>
            </a:r>
            <a:endParaRPr lang="en-US" dirty="0"/>
          </a:p>
        </p:txBody>
      </p:sp>
      <p:sp>
        <p:nvSpPr>
          <p:cNvPr id="7" name="Text Placeholder 6"/>
          <p:cNvSpPr>
            <a:spLocks noGrp="1"/>
          </p:cNvSpPr>
          <p:nvPr>
            <p:ph type="body" sz="half" idx="3"/>
          </p:nvPr>
        </p:nvSpPr>
        <p:spPr>
          <a:xfrm>
            <a:off x="4721225" y="1295400"/>
            <a:ext cx="4041775" cy="762000"/>
          </a:xfrm>
        </p:spPr>
        <p:txBody>
          <a:bodyPr/>
          <a:lstStyle/>
          <a:p>
            <a:pPr algn="ctr"/>
            <a:r>
              <a:rPr lang="en-US" sz="3200" dirty="0" smtClean="0"/>
              <a:t>Electrolytic</a:t>
            </a:r>
            <a:endParaRPr lang="en-US" sz="3200" dirty="0"/>
          </a:p>
        </p:txBody>
      </p:sp>
      <p:sp>
        <p:nvSpPr>
          <p:cNvPr id="6" name="Content Placeholder 5"/>
          <p:cNvSpPr>
            <a:spLocks noGrp="1"/>
          </p:cNvSpPr>
          <p:nvPr>
            <p:ph sz="quarter" idx="2"/>
          </p:nvPr>
        </p:nvSpPr>
        <p:spPr>
          <a:xfrm>
            <a:off x="381000" y="2209800"/>
            <a:ext cx="4041648" cy="4384919"/>
          </a:xfrm>
        </p:spPr>
        <p:txBody>
          <a:bodyPr>
            <a:normAutofit/>
          </a:bodyPr>
          <a:lstStyle/>
          <a:p>
            <a:r>
              <a:rPr lang="en-US" sz="2800" dirty="0" smtClean="0">
                <a:solidFill>
                  <a:schemeClr val="accent4"/>
                </a:solidFill>
              </a:rPr>
              <a:t>An Ox, Red Cat</a:t>
            </a:r>
          </a:p>
          <a:p>
            <a:r>
              <a:rPr lang="en-US" sz="2800" dirty="0" smtClean="0">
                <a:solidFill>
                  <a:schemeClr val="accent4"/>
                </a:solidFill>
              </a:rPr>
              <a:t>Electrons flow A</a:t>
            </a:r>
            <a:r>
              <a:rPr lang="en-US" sz="2800" dirty="0" smtClean="0">
                <a:solidFill>
                  <a:schemeClr val="accent4"/>
                </a:solidFill>
                <a:sym typeface="Wingdings" pitchFamily="2" charset="2"/>
              </a:rPr>
              <a:t> C</a:t>
            </a:r>
          </a:p>
          <a:p>
            <a:r>
              <a:rPr lang="en-US" sz="2800" dirty="0" smtClean="0">
                <a:sym typeface="Wingdings" pitchFamily="2" charset="2"/>
              </a:rPr>
              <a:t>Spontaneous</a:t>
            </a:r>
          </a:p>
          <a:p>
            <a:r>
              <a:rPr lang="en-US" sz="2800" dirty="0" smtClean="0">
                <a:sym typeface="Wingdings" pitchFamily="2" charset="2"/>
              </a:rPr>
              <a:t>Makes electric</a:t>
            </a:r>
          </a:p>
          <a:p>
            <a:r>
              <a:rPr lang="en-US" sz="2800" dirty="0" smtClean="0">
                <a:sym typeface="Wingdings" pitchFamily="2" charset="2"/>
              </a:rPr>
              <a:t>Salt bridge</a:t>
            </a:r>
          </a:p>
          <a:p>
            <a:r>
              <a:rPr lang="en-US" sz="2800" dirty="0" smtClean="0">
                <a:sym typeface="Wingdings" pitchFamily="2" charset="2"/>
              </a:rPr>
              <a:t>Anode -, cathode +</a:t>
            </a:r>
          </a:p>
          <a:p>
            <a:r>
              <a:rPr lang="en-US" sz="2800" dirty="0" smtClean="0">
                <a:sym typeface="Wingdings" pitchFamily="2" charset="2"/>
              </a:rPr>
              <a:t>Chemical energy spontaneously changes to electricity</a:t>
            </a:r>
            <a:endParaRPr lang="en-US" sz="2800" dirty="0"/>
          </a:p>
        </p:txBody>
      </p:sp>
      <p:sp>
        <p:nvSpPr>
          <p:cNvPr id="8" name="Content Placeholder 7"/>
          <p:cNvSpPr>
            <a:spLocks noGrp="1"/>
          </p:cNvSpPr>
          <p:nvPr>
            <p:ph sz="quarter" idx="4"/>
          </p:nvPr>
        </p:nvSpPr>
        <p:spPr>
          <a:xfrm>
            <a:off x="4718304" y="2209800"/>
            <a:ext cx="4041775" cy="4384919"/>
          </a:xfrm>
        </p:spPr>
        <p:txBody>
          <a:bodyPr>
            <a:normAutofit lnSpcReduction="10000"/>
          </a:bodyPr>
          <a:lstStyle/>
          <a:p>
            <a:r>
              <a:rPr lang="en-US" sz="2800" dirty="0" smtClean="0">
                <a:solidFill>
                  <a:schemeClr val="accent4"/>
                </a:solidFill>
              </a:rPr>
              <a:t>An Ox, Red Cat</a:t>
            </a:r>
          </a:p>
          <a:p>
            <a:r>
              <a:rPr lang="en-US" sz="2800" dirty="0" smtClean="0">
                <a:solidFill>
                  <a:schemeClr val="accent4"/>
                </a:solidFill>
              </a:rPr>
              <a:t>Electrons flow A</a:t>
            </a:r>
            <a:r>
              <a:rPr lang="en-US" sz="2800" dirty="0" smtClean="0">
                <a:solidFill>
                  <a:schemeClr val="accent4"/>
                </a:solidFill>
                <a:sym typeface="Wingdings" pitchFamily="2" charset="2"/>
              </a:rPr>
              <a:t> C</a:t>
            </a:r>
          </a:p>
          <a:p>
            <a:r>
              <a:rPr lang="en-US" sz="2800" dirty="0" smtClean="0">
                <a:sym typeface="Wingdings" pitchFamily="2" charset="2"/>
              </a:rPr>
              <a:t>Not Spontaneous</a:t>
            </a:r>
          </a:p>
          <a:p>
            <a:r>
              <a:rPr lang="en-US" sz="2800" dirty="0" smtClean="0">
                <a:sym typeface="Wingdings" pitchFamily="2" charset="2"/>
              </a:rPr>
              <a:t>Needs electric</a:t>
            </a:r>
          </a:p>
          <a:p>
            <a:r>
              <a:rPr lang="en-US" sz="2800" dirty="0" smtClean="0">
                <a:sym typeface="Wingdings" pitchFamily="2" charset="2"/>
              </a:rPr>
              <a:t>No Salt bridge, same container</a:t>
            </a:r>
          </a:p>
          <a:p>
            <a:r>
              <a:rPr lang="en-US" sz="2800" dirty="0" smtClean="0">
                <a:sym typeface="Wingdings" pitchFamily="2" charset="2"/>
              </a:rPr>
              <a:t>Anode +, cathode –</a:t>
            </a:r>
          </a:p>
          <a:p>
            <a:r>
              <a:rPr lang="en-US" sz="2800" dirty="0" smtClean="0">
                <a:sym typeface="Wingdings" pitchFamily="2" charset="2"/>
              </a:rPr>
              <a:t>Electric energy changes to chemical energy</a:t>
            </a:r>
            <a:endParaRPr lang="en-US" sz="2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solidFill>
              </a:rPr>
              <a:t>OBJECTIVES</a:t>
            </a:r>
            <a:endParaRPr lang="en-US" dirty="0">
              <a:solidFill>
                <a:schemeClr val="accent4"/>
              </a:solidFill>
            </a:endParaRPr>
          </a:p>
        </p:txBody>
      </p:sp>
      <p:sp>
        <p:nvSpPr>
          <p:cNvPr id="3" name="Content Placeholder 2"/>
          <p:cNvSpPr>
            <a:spLocks noGrp="1"/>
          </p:cNvSpPr>
          <p:nvPr>
            <p:ph idx="1"/>
          </p:nvPr>
        </p:nvSpPr>
        <p:spPr/>
        <p:txBody>
          <a:bodyPr/>
          <a:lstStyle/>
          <a:p>
            <a:pPr marL="109728" indent="0">
              <a:buNone/>
            </a:pPr>
            <a:r>
              <a:rPr lang="en-US" dirty="0" smtClean="0"/>
              <a:t>Now you should be able to…</a:t>
            </a:r>
          </a:p>
          <a:p>
            <a:r>
              <a:rPr lang="en-US" dirty="0" smtClean="0"/>
              <a:t>Label, identify, and explain processes in an electrolytic cell.</a:t>
            </a:r>
          </a:p>
          <a:p>
            <a:r>
              <a:rPr lang="en-US" dirty="0" smtClean="0"/>
              <a:t>Compare and contrast electrolytic cells and voltaic cells.</a:t>
            </a:r>
            <a:endParaRPr lang="en-US" dirty="0"/>
          </a:p>
        </p:txBody>
      </p:sp>
    </p:spTree>
    <p:extLst>
      <p:ext uri="{BB962C8B-B14F-4D97-AF65-F5344CB8AC3E}">
        <p14:creationId xmlns:p14="http://schemas.microsoft.com/office/powerpoint/2010/main" val="1192252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 Slides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05675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1066800"/>
          </a:xfrm>
        </p:spPr>
        <p:txBody>
          <a:bodyPr>
            <a:normAutofit fontScale="90000"/>
          </a:bodyPr>
          <a:lstStyle/>
          <a:p>
            <a:r>
              <a:rPr lang="en-US" u="sng" dirty="0" smtClean="0"/>
              <a:t>Practice</a:t>
            </a:r>
            <a:r>
              <a:rPr lang="en-US" dirty="0" smtClean="0"/>
              <a:t>: Find the oxidation numbers</a:t>
            </a:r>
            <a:endParaRPr lang="en-US" dirty="0"/>
          </a:p>
        </p:txBody>
      </p:sp>
      <p:sp>
        <p:nvSpPr>
          <p:cNvPr id="3" name="Content Placeholder 2"/>
          <p:cNvSpPr>
            <a:spLocks noGrp="1"/>
          </p:cNvSpPr>
          <p:nvPr>
            <p:ph idx="1"/>
          </p:nvPr>
        </p:nvSpPr>
        <p:spPr>
          <a:xfrm>
            <a:off x="457200" y="1752600"/>
            <a:ext cx="8229600" cy="4821936"/>
          </a:xfrm>
        </p:spPr>
        <p:txBody>
          <a:bodyPr numCol="2">
            <a:normAutofit fontScale="92500" lnSpcReduction="20000"/>
          </a:bodyPr>
          <a:lstStyle/>
          <a:p>
            <a:r>
              <a:rPr lang="en-US" sz="5400" dirty="0" smtClean="0"/>
              <a:t>O</a:t>
            </a:r>
            <a:r>
              <a:rPr lang="en-US" sz="5400" baseline="-25000" dirty="0" smtClean="0"/>
              <a:t>2</a:t>
            </a:r>
          </a:p>
          <a:p>
            <a:endParaRPr lang="en-US" sz="5400" baseline="-25000" dirty="0" smtClean="0"/>
          </a:p>
          <a:p>
            <a:r>
              <a:rPr lang="en-US" sz="5400" dirty="0" smtClean="0"/>
              <a:t>He</a:t>
            </a:r>
          </a:p>
          <a:p>
            <a:endParaRPr lang="en-US" sz="5400" dirty="0" smtClean="0"/>
          </a:p>
          <a:p>
            <a:r>
              <a:rPr lang="en-US" sz="5400" dirty="0" smtClean="0"/>
              <a:t>Li</a:t>
            </a:r>
            <a:r>
              <a:rPr lang="en-US" sz="5400" baseline="30000" dirty="0" smtClean="0"/>
              <a:t>+</a:t>
            </a:r>
          </a:p>
          <a:p>
            <a:endParaRPr lang="en-US" sz="5400" dirty="0" smtClean="0"/>
          </a:p>
          <a:p>
            <a:r>
              <a:rPr lang="en-US" sz="5400" dirty="0" smtClean="0"/>
              <a:t>Li</a:t>
            </a:r>
            <a:r>
              <a:rPr lang="en-US" sz="5400" baseline="-25000" dirty="0" smtClean="0"/>
              <a:t>2</a:t>
            </a:r>
            <a:r>
              <a:rPr lang="en-US" sz="5400" dirty="0" smtClean="0"/>
              <a:t>O</a:t>
            </a:r>
          </a:p>
          <a:p>
            <a:r>
              <a:rPr lang="en-US" sz="5400" dirty="0" smtClean="0"/>
              <a:t>CaCl</a:t>
            </a:r>
            <a:r>
              <a:rPr lang="en-US" sz="5400" baseline="-25000" dirty="0" smtClean="0"/>
              <a:t>2</a:t>
            </a:r>
          </a:p>
          <a:p>
            <a:endParaRPr lang="en-US" sz="5400" dirty="0" smtClean="0"/>
          </a:p>
          <a:p>
            <a:r>
              <a:rPr lang="en-US" sz="5400" dirty="0" smtClean="0"/>
              <a:t>LiNO</a:t>
            </a:r>
            <a:r>
              <a:rPr lang="en-US" sz="5400" baseline="-25000" dirty="0" smtClean="0"/>
              <a:t>3</a:t>
            </a:r>
          </a:p>
          <a:p>
            <a:endParaRPr lang="en-US" sz="5400" dirty="0" smtClean="0"/>
          </a:p>
          <a:p>
            <a:r>
              <a:rPr lang="en-US" sz="5400" dirty="0" smtClean="0"/>
              <a:t>CaCO</a:t>
            </a:r>
            <a:r>
              <a:rPr lang="en-US" sz="5400" baseline="-25000" dirty="0" smtClean="0"/>
              <a:t>3</a:t>
            </a:r>
          </a:p>
          <a:p>
            <a:endParaRPr lang="en-US" sz="5400" dirty="0" smtClean="0"/>
          </a:p>
          <a:p>
            <a:r>
              <a:rPr lang="en-US" sz="5400" dirty="0" smtClean="0"/>
              <a:t>SO</a:t>
            </a:r>
            <a:r>
              <a:rPr lang="en-US" sz="5400" baseline="-25000" dirty="0" smtClean="0"/>
              <a:t>4</a:t>
            </a:r>
            <a:r>
              <a:rPr lang="en-US" sz="5400" baseline="30000" dirty="0" smtClean="0"/>
              <a:t>-2</a:t>
            </a:r>
            <a:endParaRPr lang="en-US" sz="5400" baseline="30000" dirty="0"/>
          </a:p>
        </p:txBody>
      </p:sp>
    </p:spTree>
    <p:extLst>
      <p:ext uri="{BB962C8B-B14F-4D97-AF65-F5344CB8AC3E}">
        <p14:creationId xmlns:p14="http://schemas.microsoft.com/office/powerpoint/2010/main" val="3497489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Oxidation Numbers</a:t>
            </a:r>
            <a:endParaRPr lang="en-US" dirty="0">
              <a:solidFill>
                <a:schemeClr val="accent2"/>
              </a:solidFill>
            </a:endParaRPr>
          </a:p>
        </p:txBody>
      </p:sp>
      <p:sp>
        <p:nvSpPr>
          <p:cNvPr id="3" name="Content Placeholder 2"/>
          <p:cNvSpPr>
            <a:spLocks noGrp="1"/>
          </p:cNvSpPr>
          <p:nvPr>
            <p:ph idx="1"/>
          </p:nvPr>
        </p:nvSpPr>
        <p:spPr/>
        <p:txBody>
          <a:bodyPr/>
          <a:lstStyle/>
          <a:p>
            <a:pPr marL="109728" indent="0">
              <a:buNone/>
            </a:pPr>
            <a:r>
              <a:rPr lang="en-US" dirty="0" smtClean="0"/>
              <a:t>Allowable oxidation numbers can be found in the top right corner of every element’s box on the periodic table. We referred to the top oxidation number as charges up until now.</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26" t="33752" r="18539" b="42498"/>
          <a:stretch/>
        </p:blipFill>
        <p:spPr bwMode="auto">
          <a:xfrm>
            <a:off x="1828800" y="4191000"/>
            <a:ext cx="5120640"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342707" y="4339936"/>
            <a:ext cx="411480" cy="838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rot="5400000">
            <a:off x="5411184" y="3690559"/>
            <a:ext cx="411480" cy="172547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33861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1066800"/>
          </a:xfrm>
        </p:spPr>
        <p:txBody>
          <a:bodyPr>
            <a:normAutofit fontScale="90000"/>
          </a:bodyPr>
          <a:lstStyle/>
          <a:p>
            <a:r>
              <a:rPr lang="en-US" u="sng" dirty="0" smtClean="0"/>
              <a:t>Practice</a:t>
            </a:r>
            <a:r>
              <a:rPr lang="en-US" dirty="0" smtClean="0"/>
              <a:t>: Find the elements that are oxidizing and/or reducing</a:t>
            </a:r>
            <a:endParaRPr lang="en-US" dirty="0"/>
          </a:p>
        </p:txBody>
      </p:sp>
      <p:sp>
        <p:nvSpPr>
          <p:cNvPr id="3" name="Content Placeholder 2"/>
          <p:cNvSpPr>
            <a:spLocks noGrp="1"/>
          </p:cNvSpPr>
          <p:nvPr>
            <p:ph idx="1"/>
          </p:nvPr>
        </p:nvSpPr>
        <p:spPr>
          <a:xfrm>
            <a:off x="457200" y="1981200"/>
            <a:ext cx="8229600" cy="4593336"/>
          </a:xfrm>
        </p:spPr>
        <p:txBody>
          <a:bodyPr>
            <a:normAutofit/>
          </a:bodyPr>
          <a:lstStyle/>
          <a:p>
            <a:r>
              <a:rPr lang="en-US" sz="4000" dirty="0" err="1" smtClean="0"/>
              <a:t>NaI</a:t>
            </a:r>
            <a:r>
              <a:rPr lang="en-US" sz="4000" dirty="0" smtClean="0"/>
              <a:t> + Li </a:t>
            </a:r>
            <a:r>
              <a:rPr lang="en-US" sz="4000" dirty="0" smtClean="0">
                <a:sym typeface="Wingdings" panose="05000000000000000000" pitchFamily="2" charset="2"/>
              </a:rPr>
              <a:t> </a:t>
            </a:r>
            <a:r>
              <a:rPr lang="en-US" sz="4000" dirty="0" err="1" smtClean="0">
                <a:sym typeface="Wingdings" panose="05000000000000000000" pitchFamily="2" charset="2"/>
              </a:rPr>
              <a:t>LiI</a:t>
            </a:r>
            <a:r>
              <a:rPr lang="en-US" sz="4000" dirty="0" smtClean="0">
                <a:sym typeface="Wingdings" panose="05000000000000000000" pitchFamily="2" charset="2"/>
              </a:rPr>
              <a:t> + Na</a:t>
            </a:r>
          </a:p>
          <a:p>
            <a:endParaRPr lang="en-US" sz="4000" dirty="0" smtClean="0">
              <a:sym typeface="Wingdings" panose="05000000000000000000" pitchFamily="2" charset="2"/>
            </a:endParaRPr>
          </a:p>
          <a:p>
            <a:r>
              <a:rPr lang="en-US" sz="4000" dirty="0" smtClean="0">
                <a:sym typeface="Wingdings" panose="05000000000000000000" pitchFamily="2" charset="2"/>
              </a:rPr>
              <a:t>Mg + O</a:t>
            </a:r>
            <a:r>
              <a:rPr lang="en-US" sz="4000" baseline="-25000" dirty="0" smtClean="0">
                <a:sym typeface="Wingdings" panose="05000000000000000000" pitchFamily="2" charset="2"/>
              </a:rPr>
              <a:t>2</a:t>
            </a:r>
            <a:r>
              <a:rPr lang="en-US" sz="4000" dirty="0" smtClean="0">
                <a:sym typeface="Wingdings" panose="05000000000000000000" pitchFamily="2" charset="2"/>
              </a:rPr>
              <a:t>  </a:t>
            </a:r>
            <a:r>
              <a:rPr lang="en-US" sz="4000" dirty="0" err="1" smtClean="0">
                <a:sym typeface="Wingdings" panose="05000000000000000000" pitchFamily="2" charset="2"/>
              </a:rPr>
              <a:t>MgO</a:t>
            </a:r>
            <a:endParaRPr lang="en-US" sz="4000" dirty="0" smtClean="0">
              <a:sym typeface="Wingdings" panose="05000000000000000000" pitchFamily="2" charset="2"/>
            </a:endParaRPr>
          </a:p>
          <a:p>
            <a:endParaRPr lang="en-US" sz="4000" dirty="0" smtClean="0">
              <a:sym typeface="Wingdings" panose="05000000000000000000" pitchFamily="2" charset="2"/>
            </a:endParaRPr>
          </a:p>
          <a:p>
            <a:r>
              <a:rPr lang="en-US" sz="4000" dirty="0" smtClean="0">
                <a:sym typeface="Wingdings" panose="05000000000000000000" pitchFamily="2" charset="2"/>
              </a:rPr>
              <a:t>CaCO</a:t>
            </a:r>
            <a:r>
              <a:rPr lang="en-US" sz="4000" baseline="-25000" dirty="0" smtClean="0">
                <a:sym typeface="Wingdings" panose="05000000000000000000" pitchFamily="2" charset="2"/>
              </a:rPr>
              <a:t>3</a:t>
            </a:r>
            <a:r>
              <a:rPr lang="en-US" sz="4000" dirty="0" smtClean="0">
                <a:sym typeface="Wingdings" panose="05000000000000000000" pitchFamily="2" charset="2"/>
              </a:rPr>
              <a:t>  </a:t>
            </a:r>
            <a:r>
              <a:rPr lang="en-US" sz="4000" dirty="0" err="1" smtClean="0">
                <a:sym typeface="Wingdings" panose="05000000000000000000" pitchFamily="2" charset="2"/>
              </a:rPr>
              <a:t>CaO</a:t>
            </a:r>
            <a:r>
              <a:rPr lang="en-US" sz="4000" dirty="0" smtClean="0">
                <a:sym typeface="Wingdings" panose="05000000000000000000" pitchFamily="2" charset="2"/>
              </a:rPr>
              <a:t> + CO</a:t>
            </a:r>
            <a:r>
              <a:rPr lang="en-US" sz="4000" baseline="-25000" dirty="0" smtClean="0">
                <a:sym typeface="Wingdings" panose="05000000000000000000" pitchFamily="2" charset="2"/>
              </a:rPr>
              <a:t>2</a:t>
            </a:r>
          </a:p>
          <a:p>
            <a:endParaRPr lang="en-US" sz="4000" baseline="-25000" dirty="0" smtClean="0">
              <a:sym typeface="Wingdings" panose="05000000000000000000" pitchFamily="2" charset="2"/>
            </a:endParaRPr>
          </a:p>
          <a:p>
            <a:r>
              <a:rPr lang="en-US" sz="4000" dirty="0" smtClean="0">
                <a:sym typeface="Wingdings" panose="05000000000000000000" pitchFamily="2" charset="2"/>
              </a:rPr>
              <a:t>KF + </a:t>
            </a:r>
            <a:r>
              <a:rPr lang="en-US" sz="4000" dirty="0" err="1" smtClean="0">
                <a:sym typeface="Wingdings" panose="05000000000000000000" pitchFamily="2" charset="2"/>
              </a:rPr>
              <a:t>BaS</a:t>
            </a:r>
            <a:r>
              <a:rPr lang="en-US" sz="4000" dirty="0" smtClean="0">
                <a:sym typeface="Wingdings" panose="05000000000000000000" pitchFamily="2" charset="2"/>
              </a:rPr>
              <a:t>  BaF</a:t>
            </a:r>
            <a:r>
              <a:rPr lang="en-US" sz="4000" baseline="-25000" dirty="0" smtClean="0">
                <a:sym typeface="Wingdings" panose="05000000000000000000" pitchFamily="2" charset="2"/>
              </a:rPr>
              <a:t>2</a:t>
            </a:r>
            <a:r>
              <a:rPr lang="en-US" sz="4000" dirty="0" smtClean="0">
                <a:sym typeface="Wingdings" panose="05000000000000000000" pitchFamily="2" charset="2"/>
              </a:rPr>
              <a:t> + K</a:t>
            </a:r>
            <a:r>
              <a:rPr lang="en-US" sz="4000" baseline="-25000" dirty="0" smtClean="0">
                <a:sym typeface="Wingdings" panose="05000000000000000000" pitchFamily="2" charset="2"/>
              </a:rPr>
              <a:t>2</a:t>
            </a:r>
            <a:r>
              <a:rPr lang="en-US" sz="4000" dirty="0" smtClean="0">
                <a:sym typeface="Wingdings" panose="05000000000000000000" pitchFamily="2" charset="2"/>
              </a:rPr>
              <a:t>S</a:t>
            </a:r>
            <a:endParaRPr lang="en-US" sz="4000" dirty="0"/>
          </a:p>
        </p:txBody>
      </p:sp>
    </p:spTree>
    <p:extLst>
      <p:ext uri="{BB962C8B-B14F-4D97-AF65-F5344CB8AC3E}">
        <p14:creationId xmlns:p14="http://schemas.microsoft.com/office/powerpoint/2010/main" val="3352011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457200"/>
            <a:ext cx="8229600" cy="1524000"/>
          </a:xfrm>
        </p:spPr>
        <p:txBody>
          <a:bodyPr>
            <a:normAutofit fontScale="90000"/>
          </a:bodyPr>
          <a:lstStyle/>
          <a:p>
            <a:r>
              <a:rPr lang="en-US" u="sng" dirty="0" smtClean="0"/>
              <a:t>PRACTICE</a:t>
            </a:r>
            <a:r>
              <a:rPr lang="en-US" dirty="0" smtClean="0"/>
              <a:t>: assign oxidation numbers and write half reactions for the following reactions: </a:t>
            </a:r>
            <a:endParaRPr lang="en-US" dirty="0"/>
          </a:p>
        </p:txBody>
      </p:sp>
      <p:sp>
        <p:nvSpPr>
          <p:cNvPr id="3" name="Content Placeholder 2"/>
          <p:cNvSpPr>
            <a:spLocks noGrp="1"/>
          </p:cNvSpPr>
          <p:nvPr>
            <p:ph idx="1"/>
          </p:nvPr>
        </p:nvSpPr>
        <p:spPr>
          <a:xfrm>
            <a:off x="152400" y="2286000"/>
            <a:ext cx="8839200" cy="4495800"/>
          </a:xfrm>
        </p:spPr>
        <p:txBody>
          <a:bodyPr>
            <a:normAutofit/>
          </a:bodyPr>
          <a:lstStyle/>
          <a:p>
            <a:pPr marL="109728" indent="0">
              <a:buNone/>
            </a:pPr>
            <a:r>
              <a:rPr lang="en-US" sz="3200" dirty="0" err="1" smtClean="0"/>
              <a:t>Pb</a:t>
            </a:r>
            <a:r>
              <a:rPr lang="en-US" sz="3200" dirty="0" smtClean="0"/>
              <a:t> </a:t>
            </a:r>
            <a:r>
              <a:rPr lang="en-US" sz="3200" smtClean="0"/>
              <a:t>+ AgNO</a:t>
            </a:r>
            <a:r>
              <a:rPr lang="en-US" sz="3200" baseline="-25000" smtClean="0"/>
              <a:t>3 </a:t>
            </a:r>
            <a:r>
              <a:rPr lang="en-US" sz="3200" dirty="0" smtClean="0">
                <a:sym typeface="Wingdings" panose="05000000000000000000" pitchFamily="2" charset="2"/>
              </a:rPr>
              <a:t> Ag + </a:t>
            </a:r>
            <a:r>
              <a:rPr lang="en-US" sz="3200" dirty="0" err="1" smtClean="0">
                <a:sym typeface="Wingdings" panose="05000000000000000000" pitchFamily="2" charset="2"/>
              </a:rPr>
              <a:t>Pb</a:t>
            </a:r>
            <a:r>
              <a:rPr lang="en-US" sz="3200" dirty="0"/>
              <a:t>(NO</a:t>
            </a:r>
            <a:r>
              <a:rPr lang="en-US" sz="3200" baseline="-25000" dirty="0"/>
              <a:t>3</a:t>
            </a:r>
            <a:r>
              <a:rPr lang="en-US" sz="3200" dirty="0"/>
              <a:t>)</a:t>
            </a:r>
            <a:r>
              <a:rPr lang="en-US" sz="3200" baseline="-25000" dirty="0"/>
              <a:t>2 </a:t>
            </a:r>
            <a:endParaRPr lang="en-US" sz="3200" baseline="-25000" dirty="0" smtClean="0"/>
          </a:p>
          <a:p>
            <a:pPr marL="109728" indent="0">
              <a:buNone/>
            </a:pPr>
            <a:endParaRPr lang="en-US" sz="3200" baseline="-25000" dirty="0" smtClean="0"/>
          </a:p>
          <a:p>
            <a:pPr marL="109728" indent="0">
              <a:buNone/>
            </a:pPr>
            <a:endParaRPr lang="en-US" sz="3200" baseline="-25000" dirty="0" smtClean="0"/>
          </a:p>
          <a:p>
            <a:pPr marL="109728" indent="0">
              <a:buNone/>
            </a:pPr>
            <a:endParaRPr lang="en-US" sz="3200" baseline="-25000" dirty="0" smtClean="0"/>
          </a:p>
          <a:p>
            <a:pPr marL="109728" indent="0">
              <a:buNone/>
            </a:pPr>
            <a:r>
              <a:rPr lang="en-US" sz="3200" dirty="0" smtClean="0">
                <a:sym typeface="Wingdings" panose="05000000000000000000" pitchFamily="2" charset="2"/>
              </a:rPr>
              <a:t>Cu + Cu</a:t>
            </a:r>
            <a:r>
              <a:rPr lang="en-US" sz="3200" dirty="0"/>
              <a:t>(NO</a:t>
            </a:r>
            <a:r>
              <a:rPr lang="en-US" sz="3200" baseline="-25000" dirty="0"/>
              <a:t>3</a:t>
            </a:r>
            <a:r>
              <a:rPr lang="en-US" sz="3200" dirty="0"/>
              <a:t>)</a:t>
            </a:r>
            <a:r>
              <a:rPr lang="en-US" sz="3200" baseline="-25000" dirty="0"/>
              <a:t>2 </a:t>
            </a:r>
            <a:r>
              <a:rPr lang="en-US" sz="3200" baseline="-25000" dirty="0" smtClean="0"/>
              <a:t> </a:t>
            </a:r>
            <a:r>
              <a:rPr lang="en-US" sz="3200" dirty="0" smtClean="0">
                <a:sym typeface="Wingdings" panose="05000000000000000000" pitchFamily="2" charset="2"/>
              </a:rPr>
              <a:t> Cu + Cu</a:t>
            </a:r>
            <a:r>
              <a:rPr lang="en-US" sz="3200" dirty="0"/>
              <a:t>(NO</a:t>
            </a:r>
            <a:r>
              <a:rPr lang="en-US" sz="3200" baseline="-25000" dirty="0"/>
              <a:t>3</a:t>
            </a:r>
            <a:r>
              <a:rPr lang="en-US" sz="3200" dirty="0"/>
              <a:t>)</a:t>
            </a:r>
            <a:r>
              <a:rPr lang="en-US" sz="3200" baseline="-25000" dirty="0"/>
              <a:t>2 </a:t>
            </a:r>
            <a:endParaRPr lang="en-US" sz="3200" baseline="-25000" dirty="0" smtClean="0"/>
          </a:p>
          <a:p>
            <a:pPr marL="109728" indent="0">
              <a:buNone/>
            </a:pPr>
            <a:endParaRPr lang="en-US" sz="3200" baseline="-25000" dirty="0" smtClean="0"/>
          </a:p>
          <a:p>
            <a:pPr marL="109728" indent="0">
              <a:buNone/>
            </a:pPr>
            <a:endParaRPr lang="en-US" sz="3200" baseline="-25000" dirty="0" smtClean="0"/>
          </a:p>
          <a:p>
            <a:pPr marL="109728" indent="0">
              <a:buNone/>
            </a:pPr>
            <a:endParaRPr lang="en-US" sz="3200" baseline="-25000" dirty="0" smtClean="0"/>
          </a:p>
          <a:p>
            <a:pPr marL="109728" indent="0">
              <a:buNone/>
            </a:pPr>
            <a:r>
              <a:rPr lang="en-US" sz="3200" dirty="0" err="1" smtClean="0">
                <a:sym typeface="Wingdings" panose="05000000000000000000" pitchFamily="2" charset="2"/>
              </a:rPr>
              <a:t>Pb</a:t>
            </a:r>
            <a:r>
              <a:rPr lang="en-US" sz="3200" dirty="0" smtClean="0">
                <a:sym typeface="Wingdings" panose="05000000000000000000" pitchFamily="2" charset="2"/>
              </a:rPr>
              <a:t> + Zn</a:t>
            </a:r>
            <a:r>
              <a:rPr lang="en-US" sz="3200" dirty="0"/>
              <a:t>(NO</a:t>
            </a:r>
            <a:r>
              <a:rPr lang="en-US" sz="3200" baseline="-25000" dirty="0"/>
              <a:t>3</a:t>
            </a:r>
            <a:r>
              <a:rPr lang="en-US" sz="3200" dirty="0"/>
              <a:t>)</a:t>
            </a:r>
            <a:r>
              <a:rPr lang="en-US" sz="3200" baseline="-25000" dirty="0"/>
              <a:t>2 </a:t>
            </a:r>
            <a:r>
              <a:rPr lang="en-US" sz="3200" dirty="0" smtClean="0">
                <a:sym typeface="Wingdings" panose="05000000000000000000" pitchFamily="2" charset="2"/>
              </a:rPr>
              <a:t>  Zn + </a:t>
            </a:r>
            <a:r>
              <a:rPr lang="en-US" sz="3200" dirty="0" err="1" smtClean="0">
                <a:sym typeface="Wingdings" panose="05000000000000000000" pitchFamily="2" charset="2"/>
              </a:rPr>
              <a:t>Pb</a:t>
            </a:r>
            <a:r>
              <a:rPr lang="en-US" sz="3200" dirty="0" smtClean="0"/>
              <a:t>(NO</a:t>
            </a:r>
            <a:r>
              <a:rPr lang="en-US" sz="3200" baseline="-25000" dirty="0" smtClean="0"/>
              <a:t>3</a:t>
            </a:r>
            <a:r>
              <a:rPr lang="en-US" sz="3200" dirty="0" smtClean="0"/>
              <a:t>)</a:t>
            </a:r>
            <a:r>
              <a:rPr lang="en-US" sz="3200" baseline="-25000" dirty="0" smtClean="0"/>
              <a:t>2 </a:t>
            </a:r>
          </a:p>
          <a:p>
            <a:pPr marL="109728" indent="0">
              <a:buNone/>
            </a:pPr>
            <a:endParaRPr lang="en-US" sz="3200" baseline="-25000" dirty="0" smtClean="0"/>
          </a:p>
          <a:p>
            <a:pPr marL="109728" indent="0">
              <a:buNone/>
            </a:pPr>
            <a:endParaRPr lang="en-US" sz="3200" baseline="-25000" dirty="0" smtClean="0"/>
          </a:p>
        </p:txBody>
      </p:sp>
      <p:sp>
        <p:nvSpPr>
          <p:cNvPr id="4" name="TextBox 3"/>
          <p:cNvSpPr txBox="1"/>
          <p:nvPr/>
        </p:nvSpPr>
        <p:spPr>
          <a:xfrm>
            <a:off x="7467600" y="685800"/>
            <a:ext cx="1371600" cy="2585323"/>
          </a:xfrm>
          <a:prstGeom prst="rect">
            <a:avLst/>
          </a:prstGeom>
          <a:noFill/>
        </p:spPr>
        <p:txBody>
          <a:bodyPr wrap="square" rtlCol="0">
            <a:spAutoFit/>
          </a:bodyPr>
          <a:lstStyle/>
          <a:p>
            <a:r>
              <a:rPr lang="en-US" dirty="0">
                <a:solidFill>
                  <a:schemeClr val="accent2"/>
                </a:solidFill>
                <a:sym typeface="Wingdings" panose="05000000000000000000" pitchFamily="2" charset="2"/>
              </a:rPr>
              <a:t>What type of reaction are these?</a:t>
            </a:r>
          </a:p>
          <a:p>
            <a:r>
              <a:rPr lang="en-US" dirty="0">
                <a:solidFill>
                  <a:schemeClr val="accent2"/>
                </a:solidFill>
                <a:sym typeface="Wingdings" panose="05000000000000000000" pitchFamily="2" charset="2"/>
              </a:rPr>
              <a:t>According to Table J, which ones will actual chemically react?</a:t>
            </a:r>
            <a:endParaRPr lang="en-US" dirty="0">
              <a:solidFill>
                <a:schemeClr val="accent2"/>
              </a:solidFill>
            </a:endParaRPr>
          </a:p>
        </p:txBody>
      </p:sp>
    </p:spTree>
    <p:extLst>
      <p:ext uri="{BB962C8B-B14F-4D97-AF65-F5344CB8AC3E}">
        <p14:creationId xmlns:p14="http://schemas.microsoft.com/office/powerpoint/2010/main" val="2634486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382000" cy="1069848"/>
          </a:xfrm>
        </p:spPr>
        <p:txBody>
          <a:bodyPr/>
          <a:lstStyle/>
          <a:p>
            <a:r>
              <a:rPr lang="en-US" dirty="0" smtClean="0"/>
              <a:t>Comparison</a:t>
            </a:r>
            <a:endParaRPr lang="en-US" dirty="0"/>
          </a:p>
        </p:txBody>
      </p:sp>
      <p:sp>
        <p:nvSpPr>
          <p:cNvPr id="5" name="Text Placeholder 4"/>
          <p:cNvSpPr>
            <a:spLocks noGrp="1"/>
          </p:cNvSpPr>
          <p:nvPr>
            <p:ph type="body" idx="1"/>
          </p:nvPr>
        </p:nvSpPr>
        <p:spPr>
          <a:xfrm>
            <a:off x="381000" y="1295400"/>
            <a:ext cx="4041648" cy="762000"/>
          </a:xfrm>
        </p:spPr>
        <p:txBody>
          <a:bodyPr/>
          <a:lstStyle/>
          <a:p>
            <a:pPr algn="ctr"/>
            <a:r>
              <a:rPr lang="en-US" sz="3200" dirty="0" smtClean="0"/>
              <a:t>Voltaic</a:t>
            </a:r>
            <a:r>
              <a:rPr lang="en-US" dirty="0" smtClean="0"/>
              <a:t>	</a:t>
            </a:r>
            <a:endParaRPr lang="en-US" dirty="0"/>
          </a:p>
        </p:txBody>
      </p:sp>
      <p:sp>
        <p:nvSpPr>
          <p:cNvPr id="7" name="Text Placeholder 6"/>
          <p:cNvSpPr>
            <a:spLocks noGrp="1"/>
          </p:cNvSpPr>
          <p:nvPr>
            <p:ph type="body" sz="half" idx="3"/>
          </p:nvPr>
        </p:nvSpPr>
        <p:spPr>
          <a:xfrm>
            <a:off x="4721225" y="1295400"/>
            <a:ext cx="4041775" cy="762000"/>
          </a:xfrm>
        </p:spPr>
        <p:txBody>
          <a:bodyPr/>
          <a:lstStyle/>
          <a:p>
            <a:pPr algn="ctr"/>
            <a:r>
              <a:rPr lang="en-US" sz="3200" dirty="0" smtClean="0"/>
              <a:t>Electrolytic</a:t>
            </a:r>
            <a:endParaRPr lang="en-US" sz="3200" dirty="0"/>
          </a:p>
        </p:txBody>
      </p:sp>
      <p:sp>
        <p:nvSpPr>
          <p:cNvPr id="3" name="Content Placeholder 2"/>
          <p:cNvSpPr>
            <a:spLocks noGrp="1"/>
          </p:cNvSpPr>
          <p:nvPr>
            <p:ph sz="quarter" idx="4"/>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Tree>
    <p:extLst>
      <p:ext uri="{BB962C8B-B14F-4D97-AF65-F5344CB8AC3E}">
        <p14:creationId xmlns:p14="http://schemas.microsoft.com/office/powerpoint/2010/main" val="40404559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3810000" cy="1066800"/>
          </a:xfrm>
        </p:spPr>
        <p:txBody>
          <a:bodyPr>
            <a:normAutofit fontScale="90000"/>
          </a:bodyPr>
          <a:lstStyle/>
          <a:p>
            <a:r>
              <a:rPr lang="en-US" dirty="0" smtClean="0">
                <a:solidFill>
                  <a:schemeClr val="accent2"/>
                </a:solidFill>
              </a:rPr>
              <a:t>What is happening in this cell?</a:t>
            </a:r>
            <a:endParaRPr lang="en-US" dirty="0">
              <a:solidFill>
                <a:schemeClr val="accent2"/>
              </a:solidFill>
            </a:endParaRPr>
          </a:p>
        </p:txBody>
      </p:sp>
      <p:pic>
        <p:nvPicPr>
          <p:cNvPr id="6" name="Picture 4" descr="20_05"/>
          <p:cNvPicPr>
            <a:picLocks noGrp="1" noChangeAspect="1" noChangeArrowheads="1"/>
          </p:cNvPicPr>
          <p:nvPr>
            <p:ph idx="1"/>
          </p:nvPr>
        </p:nvPicPr>
        <p:blipFill>
          <a:blip r:embed="rId2" cstate="print"/>
          <a:srcRect b="4440"/>
          <a:stretch>
            <a:fillRect/>
          </a:stretch>
        </p:blipFill>
        <p:spPr>
          <a:xfrm>
            <a:off x="228600" y="2438400"/>
            <a:ext cx="4114800" cy="3658047"/>
          </a:xfrm>
        </p:spPr>
      </p:pic>
      <p:sp>
        <p:nvSpPr>
          <p:cNvPr id="7" name="TextBox 6"/>
          <p:cNvSpPr txBox="1"/>
          <p:nvPr/>
        </p:nvSpPr>
        <p:spPr>
          <a:xfrm>
            <a:off x="4495800" y="671690"/>
            <a:ext cx="4572000" cy="5878532"/>
          </a:xfrm>
          <a:prstGeom prst="rect">
            <a:avLst/>
          </a:prstGeom>
          <a:noFill/>
        </p:spPr>
        <p:txBody>
          <a:bodyPr wrap="square" rtlCol="0">
            <a:spAutoFit/>
          </a:bodyPr>
          <a:lstStyle/>
          <a:p>
            <a:pPr marL="342900" indent="-342900">
              <a:buAutoNum type="arabicPeriod"/>
            </a:pPr>
            <a:r>
              <a:rPr lang="en-US" sz="2000" dirty="0" smtClean="0"/>
              <a:t>Is the cell spontaneous?</a:t>
            </a:r>
          </a:p>
          <a:p>
            <a:pPr marL="342900" indent="-342900">
              <a:buAutoNum type="arabicPeriod"/>
            </a:pPr>
            <a:r>
              <a:rPr lang="en-US" sz="2000" dirty="0" smtClean="0"/>
              <a:t>Does it make or need energy?</a:t>
            </a:r>
          </a:p>
          <a:p>
            <a:pPr marL="342900" indent="-342900">
              <a:buAutoNum type="arabicPeriod"/>
            </a:pPr>
            <a:r>
              <a:rPr lang="en-US" sz="2000" dirty="0" smtClean="0"/>
              <a:t>Is it or does it need a battery?</a:t>
            </a:r>
          </a:p>
          <a:p>
            <a:pPr marL="342900" indent="-342900">
              <a:buAutoNum type="arabicPeriod"/>
            </a:pPr>
            <a:r>
              <a:rPr lang="en-US" sz="2000" dirty="0" smtClean="0"/>
              <a:t>Why is Zn labeled the anode?</a:t>
            </a:r>
          </a:p>
          <a:p>
            <a:pPr marL="342900" indent="-342900">
              <a:buAutoNum type="arabicPeriod"/>
            </a:pPr>
            <a:r>
              <a:rPr lang="en-US" sz="2000" dirty="0" smtClean="0"/>
              <a:t>What  change always happens at the anode?</a:t>
            </a:r>
          </a:p>
          <a:p>
            <a:pPr marL="342900" indent="-342900">
              <a:buAutoNum type="arabicPeriod"/>
            </a:pPr>
            <a:r>
              <a:rPr lang="en-US" sz="2000" dirty="0" smtClean="0"/>
              <a:t>What change always happens ate the cathode?</a:t>
            </a:r>
          </a:p>
          <a:p>
            <a:pPr marL="342900" indent="-342900">
              <a:buAutoNum type="arabicPeriod"/>
            </a:pPr>
            <a:r>
              <a:rPr lang="en-US" sz="2000" dirty="0" smtClean="0"/>
              <a:t>Why do e- travel to the cathode?</a:t>
            </a:r>
          </a:p>
          <a:p>
            <a:pPr marL="342900" indent="-342900">
              <a:buAutoNum type="arabicPeriod"/>
            </a:pPr>
            <a:r>
              <a:rPr lang="en-US" sz="2000" dirty="0" smtClean="0"/>
              <a:t>What is the purpose of the salt bridge?</a:t>
            </a:r>
          </a:p>
          <a:p>
            <a:pPr marL="342900" indent="-342900">
              <a:buAutoNum type="arabicPeriod"/>
            </a:pPr>
            <a:r>
              <a:rPr lang="en-US" sz="2000" dirty="0" smtClean="0"/>
              <a:t>What are LEO GER and AN OX RED CAT?</a:t>
            </a:r>
          </a:p>
          <a:p>
            <a:pPr marL="342900" indent="-342900">
              <a:buAutoNum type="arabicPeriod"/>
            </a:pPr>
            <a:r>
              <a:rPr lang="en-US" sz="2000" dirty="0" smtClean="0"/>
              <a:t>Which electrode loses mass? </a:t>
            </a:r>
          </a:p>
          <a:p>
            <a:pPr marL="342900" indent="-342900">
              <a:buAutoNum type="arabicPeriod"/>
            </a:pPr>
            <a:r>
              <a:rPr lang="en-US" sz="2000" dirty="0" smtClean="0"/>
              <a:t>Which gains mass? Why?</a:t>
            </a:r>
          </a:p>
          <a:p>
            <a:pPr marL="342900" indent="-342900">
              <a:buAutoNum type="arabicPeriod"/>
            </a:pPr>
            <a:r>
              <a:rPr lang="en-US" sz="2000" dirty="0" smtClean="0"/>
              <a:t>What is the overall equation?</a:t>
            </a:r>
          </a:p>
          <a:p>
            <a:pPr marL="342900" indent="-342900">
              <a:buAutoNum type="arabicPeriod"/>
            </a:pPr>
            <a:r>
              <a:rPr lang="en-US" sz="2000" dirty="0" smtClean="0"/>
              <a:t>How many e- are transferred?</a:t>
            </a:r>
          </a:p>
          <a:p>
            <a:pPr marL="342900" indent="-342900">
              <a:buAutoNum type="arabicPeriod"/>
            </a:pPr>
            <a:r>
              <a:rPr lang="en-US" sz="2000" dirty="0" smtClean="0"/>
              <a:t>What must be conserved?</a:t>
            </a:r>
          </a:p>
          <a:p>
            <a:pPr marL="342900" indent="-342900">
              <a:buAutoNum type="arabicPeriod"/>
            </a:pPr>
            <a:endParaRPr lang="en-US" dirty="0"/>
          </a:p>
        </p:txBody>
      </p:sp>
    </p:spTree>
    <p:extLst>
      <p:ext uri="{BB962C8B-B14F-4D97-AF65-F5344CB8AC3E}">
        <p14:creationId xmlns:p14="http://schemas.microsoft.com/office/powerpoint/2010/main" val="1792338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1066800"/>
          </a:xfrm>
        </p:spPr>
        <p:txBody>
          <a:bodyPr/>
          <a:lstStyle/>
          <a:p>
            <a:r>
              <a:rPr lang="en-US" dirty="0" smtClean="0">
                <a:solidFill>
                  <a:schemeClr val="accent2"/>
                </a:solidFill>
              </a:rPr>
              <a:t>Do Now</a:t>
            </a:r>
            <a:endParaRPr lang="en-US" dirty="0">
              <a:solidFill>
                <a:schemeClr val="accent2"/>
              </a:solidFill>
            </a:endParaRPr>
          </a:p>
        </p:txBody>
      </p:sp>
      <p:sp>
        <p:nvSpPr>
          <p:cNvPr id="4" name="Content Placeholder 3"/>
          <p:cNvSpPr>
            <a:spLocks noGrp="1"/>
          </p:cNvSpPr>
          <p:nvPr>
            <p:ph sz="half" idx="2"/>
          </p:nvPr>
        </p:nvSpPr>
        <p:spPr>
          <a:xfrm>
            <a:off x="4648200" y="609600"/>
            <a:ext cx="4038600" cy="6165787"/>
          </a:xfrm>
        </p:spPr>
        <p:txBody>
          <a:bodyPr>
            <a:noAutofit/>
          </a:bodyPr>
          <a:lstStyle/>
          <a:p>
            <a:pPr marL="566928" indent="-457200">
              <a:buAutoNum type="arabicPeriod"/>
            </a:pPr>
            <a:r>
              <a:rPr lang="en-US" sz="2400" dirty="0" smtClean="0"/>
              <a:t>What type of cell is this?</a:t>
            </a:r>
          </a:p>
          <a:p>
            <a:pPr marL="566928" indent="-457200">
              <a:buAutoNum type="arabicPeriod"/>
            </a:pPr>
            <a:r>
              <a:rPr lang="en-US" sz="2400" dirty="0" smtClean="0"/>
              <a:t>Label the cathode and anode</a:t>
            </a:r>
          </a:p>
          <a:p>
            <a:pPr marL="566928" indent="-457200">
              <a:buAutoNum type="arabicPeriod"/>
            </a:pPr>
            <a:r>
              <a:rPr lang="en-US" sz="2400" dirty="0" smtClean="0"/>
              <a:t>Show the direction electron flow.</a:t>
            </a:r>
          </a:p>
          <a:p>
            <a:pPr marL="566928" indent="-457200">
              <a:buAutoNum type="arabicPeriod"/>
            </a:pPr>
            <a:r>
              <a:rPr lang="en-US" sz="2400" dirty="0" smtClean="0"/>
              <a:t>Write the half reaction for the cathode.</a:t>
            </a:r>
          </a:p>
          <a:p>
            <a:pPr marL="566928" indent="-457200">
              <a:buAutoNum type="arabicPeriod"/>
            </a:pPr>
            <a:r>
              <a:rPr lang="en-US" sz="2400" dirty="0" smtClean="0"/>
              <a:t>Write the half reaction for the anode.</a:t>
            </a:r>
          </a:p>
          <a:p>
            <a:pPr marL="566928" indent="-457200">
              <a:buAutoNum type="arabicPeriod"/>
            </a:pPr>
            <a:r>
              <a:rPr lang="en-US" sz="2400" dirty="0" smtClean="0"/>
              <a:t>Will the spoon gain or lose mass?</a:t>
            </a:r>
          </a:p>
          <a:p>
            <a:pPr marL="566928" indent="-457200">
              <a:buAutoNum type="arabicPeriod"/>
            </a:pPr>
            <a:r>
              <a:rPr lang="en-US" sz="2400" dirty="0" smtClean="0"/>
              <a:t>Describe the differences and similarities of voltaic and electrolytic cells.</a:t>
            </a:r>
            <a:endParaRPr lang="en-US" sz="2400" dirty="0"/>
          </a:p>
        </p:txBody>
      </p:sp>
      <p:pic>
        <p:nvPicPr>
          <p:cNvPr id="6" name="Picture 2" descr="\\WFData2\Teachers\kdrury\AP Chemistry\AP Unit 13 Electro\electro images\fig17_24.gif"/>
          <p:cNvPicPr>
            <a:picLocks noGrp="1" noChangeAspect="1" noChangeArrowheads="1"/>
          </p:cNvPicPr>
          <p:nvPr>
            <p:ph sz="half" idx="1"/>
          </p:nvPr>
        </p:nvPicPr>
        <p:blipFill rotWithShape="1">
          <a:blip r:embed="rId2" cstate="print"/>
          <a:srcRect t="1" b="17167"/>
          <a:stretch/>
        </p:blipFill>
        <p:spPr bwMode="auto">
          <a:xfrm>
            <a:off x="838200" y="1524000"/>
            <a:ext cx="3299299" cy="3749040"/>
          </a:xfrm>
          <a:prstGeom prst="rect">
            <a:avLst/>
          </a:prstGeom>
          <a:noFill/>
        </p:spPr>
      </p:pic>
      <p:sp>
        <p:nvSpPr>
          <p:cNvPr id="7" name="Oval 6"/>
          <p:cNvSpPr/>
          <p:nvPr/>
        </p:nvSpPr>
        <p:spPr>
          <a:xfrm>
            <a:off x="1676400" y="1905000"/>
            <a:ext cx="4572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1905000"/>
            <a:ext cx="4572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71600" y="2514600"/>
            <a:ext cx="4572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400" y="2507673"/>
            <a:ext cx="4572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7" idx="2"/>
          </p:cNvCxnSpPr>
          <p:nvPr/>
        </p:nvCxnSpPr>
        <p:spPr>
          <a:xfrm>
            <a:off x="1676400" y="20574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763982" y="2050473"/>
            <a:ext cx="4572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76400"/>
          </a:xfrm>
        </p:spPr>
        <p:txBody>
          <a:bodyPr>
            <a:normAutofit/>
          </a:bodyPr>
          <a:lstStyle/>
          <a:p>
            <a:r>
              <a:rPr lang="en-US" sz="2800" u="sng" dirty="0" smtClean="0">
                <a:solidFill>
                  <a:schemeClr val="accent1"/>
                </a:solidFill>
              </a:rPr>
              <a:t>Pop Quiz</a:t>
            </a:r>
            <a:r>
              <a:rPr lang="en-US" sz="2800" dirty="0" smtClean="0">
                <a:solidFill>
                  <a:schemeClr val="accent1"/>
                </a:solidFill>
              </a:rPr>
              <a:t>: For the following reactions, add in the oxidation numbers of all atoms. Then answer the questions.</a:t>
            </a:r>
            <a:endParaRPr lang="en-US" sz="2800" dirty="0">
              <a:solidFill>
                <a:schemeClr val="accent1"/>
              </a:solidFill>
            </a:endParaRPr>
          </a:p>
        </p:txBody>
      </p:sp>
      <p:sp>
        <p:nvSpPr>
          <p:cNvPr id="3" name="Content Placeholder 2"/>
          <p:cNvSpPr>
            <a:spLocks noGrp="1"/>
          </p:cNvSpPr>
          <p:nvPr>
            <p:ph idx="1"/>
          </p:nvPr>
        </p:nvSpPr>
        <p:spPr>
          <a:xfrm>
            <a:off x="457200" y="1981200"/>
            <a:ext cx="8229600" cy="4593336"/>
          </a:xfrm>
        </p:spPr>
        <p:txBody>
          <a:bodyPr>
            <a:normAutofit/>
          </a:bodyPr>
          <a:lstStyle/>
          <a:p>
            <a:pPr marL="411480" lvl="1" indent="0">
              <a:buNone/>
            </a:pPr>
            <a:r>
              <a:rPr lang="en-US" sz="3200" dirty="0" smtClean="0"/>
              <a:t>Mg </a:t>
            </a:r>
            <a:r>
              <a:rPr lang="en-US" sz="3200" dirty="0"/>
              <a:t>+  2HCl </a:t>
            </a:r>
            <a:r>
              <a:rPr lang="en-US" sz="3200" dirty="0">
                <a:sym typeface="Wingdings"/>
              </a:rPr>
              <a:t></a:t>
            </a:r>
            <a:r>
              <a:rPr lang="en-US" sz="3200" dirty="0"/>
              <a:t> H</a:t>
            </a:r>
            <a:r>
              <a:rPr lang="en-US" sz="3200" baseline="-25000" dirty="0"/>
              <a:t>2</a:t>
            </a:r>
            <a:r>
              <a:rPr lang="en-US" sz="3200" dirty="0"/>
              <a:t> + </a:t>
            </a:r>
            <a:r>
              <a:rPr lang="en-US" sz="3200" dirty="0" smtClean="0"/>
              <a:t>MgCl</a:t>
            </a:r>
            <a:r>
              <a:rPr lang="en-US" sz="3200" baseline="-25000" dirty="0" smtClean="0"/>
              <a:t>2</a:t>
            </a:r>
            <a:r>
              <a:rPr lang="en-US" sz="3200" dirty="0"/>
              <a:t>	</a:t>
            </a:r>
            <a:r>
              <a:rPr lang="en-US" sz="2800" dirty="0"/>
              <a:t>	</a:t>
            </a:r>
            <a:endParaRPr lang="en-US" sz="2200" dirty="0"/>
          </a:p>
          <a:p>
            <a:pPr marL="109728" indent="0">
              <a:buNone/>
            </a:pPr>
            <a:r>
              <a:rPr lang="en-US" sz="2400" dirty="0" smtClean="0"/>
              <a:t>Which species is reducing</a:t>
            </a:r>
            <a:r>
              <a:rPr lang="en-US" sz="2400" dirty="0"/>
              <a:t>?	</a:t>
            </a:r>
          </a:p>
          <a:p>
            <a:pPr marL="109728" indent="0">
              <a:buNone/>
            </a:pPr>
            <a:r>
              <a:rPr lang="en-US" sz="2400" dirty="0" smtClean="0"/>
              <a:t>Which species is oxidizing?</a:t>
            </a:r>
          </a:p>
          <a:p>
            <a:pPr marL="109728" indent="0">
              <a:buNone/>
            </a:pPr>
            <a:r>
              <a:rPr lang="en-US" sz="2400" dirty="0" smtClean="0"/>
              <a:t>Which species is a spectator ion?</a:t>
            </a:r>
          </a:p>
          <a:p>
            <a:pPr marL="109728" indent="0">
              <a:buNone/>
            </a:pPr>
            <a:r>
              <a:rPr lang="en-US" sz="2400" dirty="0" smtClean="0"/>
              <a:t>Is this a redox reaction?</a:t>
            </a:r>
            <a:endParaRPr lang="en-US" sz="2400" dirty="0"/>
          </a:p>
          <a:p>
            <a:pPr marL="411480" lvl="1" indent="0">
              <a:buNone/>
            </a:pPr>
            <a:r>
              <a:rPr lang="en-US" sz="3200" dirty="0" smtClean="0"/>
              <a:t>Li</a:t>
            </a:r>
            <a:r>
              <a:rPr lang="en-US" sz="3200" baseline="-25000" dirty="0" smtClean="0"/>
              <a:t>2</a:t>
            </a:r>
            <a:r>
              <a:rPr lang="en-US" sz="3200" dirty="0" smtClean="0"/>
              <a:t>CO</a:t>
            </a:r>
            <a:r>
              <a:rPr lang="en-US" sz="3200" baseline="-25000" dirty="0" smtClean="0"/>
              <a:t>3</a:t>
            </a:r>
            <a:r>
              <a:rPr lang="en-US" sz="3200" dirty="0" smtClean="0"/>
              <a:t> </a:t>
            </a:r>
            <a:r>
              <a:rPr lang="en-US" sz="3200" dirty="0"/>
              <a:t>+ </a:t>
            </a:r>
            <a:r>
              <a:rPr lang="en-US" sz="3200" dirty="0" smtClean="0"/>
              <a:t>2HCl </a:t>
            </a:r>
            <a:r>
              <a:rPr lang="en-US" sz="3200" dirty="0">
                <a:sym typeface="Wingdings"/>
              </a:rPr>
              <a:t></a:t>
            </a:r>
            <a:r>
              <a:rPr lang="en-US" sz="3200" dirty="0"/>
              <a:t> H</a:t>
            </a:r>
            <a:r>
              <a:rPr lang="en-US" sz="3200" baseline="-25000" dirty="0"/>
              <a:t>2</a:t>
            </a:r>
            <a:r>
              <a:rPr lang="en-US" sz="3200" dirty="0"/>
              <a:t>O + CO</a:t>
            </a:r>
            <a:r>
              <a:rPr lang="en-US" sz="3200" baseline="-25000" dirty="0"/>
              <a:t>2</a:t>
            </a:r>
            <a:r>
              <a:rPr lang="en-US" sz="3200" dirty="0"/>
              <a:t> + </a:t>
            </a:r>
            <a:r>
              <a:rPr lang="en-US" sz="3200" dirty="0" smtClean="0"/>
              <a:t>2LiCl</a:t>
            </a:r>
            <a:endParaRPr lang="en-US" sz="3200" dirty="0"/>
          </a:p>
          <a:p>
            <a:pPr marL="109728" indent="0">
              <a:buNone/>
            </a:pPr>
            <a:r>
              <a:rPr lang="en-US" sz="2400" dirty="0"/>
              <a:t>Which species is reducing?	</a:t>
            </a:r>
          </a:p>
          <a:p>
            <a:pPr marL="109728" indent="0">
              <a:buNone/>
            </a:pPr>
            <a:r>
              <a:rPr lang="en-US" sz="2400" dirty="0"/>
              <a:t>Which species is oxidizing?</a:t>
            </a:r>
          </a:p>
          <a:p>
            <a:pPr marL="109728" indent="0">
              <a:buNone/>
            </a:pPr>
            <a:r>
              <a:rPr lang="en-US" sz="2400" dirty="0"/>
              <a:t>Which species is a spectator ion?</a:t>
            </a:r>
          </a:p>
          <a:p>
            <a:pPr marL="109728" indent="0">
              <a:buNone/>
            </a:pPr>
            <a:r>
              <a:rPr lang="en-US" sz="2400" dirty="0"/>
              <a:t>Is this a redox reaction?</a:t>
            </a:r>
          </a:p>
          <a:p>
            <a:pPr marL="411480" lvl="1" indent="0">
              <a:buNone/>
            </a:pPr>
            <a:endParaRPr lang="en-US" dirty="0" smtClean="0"/>
          </a:p>
        </p:txBody>
      </p:sp>
    </p:spTree>
    <p:extLst>
      <p:ext uri="{BB962C8B-B14F-4D97-AF65-F5344CB8AC3E}">
        <p14:creationId xmlns:p14="http://schemas.microsoft.com/office/powerpoint/2010/main" val="3906772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76400"/>
          </a:xfrm>
        </p:spPr>
        <p:txBody>
          <a:bodyPr>
            <a:normAutofit/>
          </a:bodyPr>
          <a:lstStyle/>
          <a:p>
            <a:r>
              <a:rPr lang="en-US" sz="2800" u="sng" dirty="0" smtClean="0">
                <a:solidFill>
                  <a:schemeClr val="accent1"/>
                </a:solidFill>
              </a:rPr>
              <a:t>Pop Quiz</a:t>
            </a:r>
            <a:r>
              <a:rPr lang="en-US" sz="2800" dirty="0" smtClean="0">
                <a:solidFill>
                  <a:schemeClr val="accent1"/>
                </a:solidFill>
              </a:rPr>
              <a:t>: For the following reactions, add in the oxidation numbers of all atoms. Then answer the questions.</a:t>
            </a:r>
            <a:endParaRPr lang="en-US" sz="2800" dirty="0">
              <a:solidFill>
                <a:schemeClr val="accent1"/>
              </a:solidFill>
            </a:endParaRPr>
          </a:p>
        </p:txBody>
      </p:sp>
      <p:sp>
        <p:nvSpPr>
          <p:cNvPr id="3" name="Content Placeholder 2"/>
          <p:cNvSpPr>
            <a:spLocks noGrp="1"/>
          </p:cNvSpPr>
          <p:nvPr>
            <p:ph idx="1"/>
          </p:nvPr>
        </p:nvSpPr>
        <p:spPr>
          <a:xfrm>
            <a:off x="457200" y="1981200"/>
            <a:ext cx="8229600" cy="4593336"/>
          </a:xfrm>
        </p:spPr>
        <p:txBody>
          <a:bodyPr>
            <a:normAutofit/>
          </a:bodyPr>
          <a:lstStyle/>
          <a:p>
            <a:pPr marL="411480" lvl="1" indent="0">
              <a:buNone/>
            </a:pPr>
            <a:r>
              <a:rPr lang="en-US" sz="3200" dirty="0" smtClean="0"/>
              <a:t>2Li </a:t>
            </a:r>
            <a:r>
              <a:rPr lang="en-US" sz="3200"/>
              <a:t>+  </a:t>
            </a:r>
            <a:r>
              <a:rPr lang="en-US" sz="3200" smtClean="0"/>
              <a:t>2HBr </a:t>
            </a:r>
            <a:r>
              <a:rPr lang="en-US" sz="3200" dirty="0">
                <a:sym typeface="Wingdings"/>
              </a:rPr>
              <a:t></a:t>
            </a:r>
            <a:r>
              <a:rPr lang="en-US" sz="3200" dirty="0"/>
              <a:t> H</a:t>
            </a:r>
            <a:r>
              <a:rPr lang="en-US" sz="3200" baseline="-25000" dirty="0"/>
              <a:t>2</a:t>
            </a:r>
            <a:r>
              <a:rPr lang="en-US" sz="3200" dirty="0"/>
              <a:t> </a:t>
            </a:r>
            <a:r>
              <a:rPr lang="en-US" sz="3200"/>
              <a:t>+ </a:t>
            </a:r>
            <a:r>
              <a:rPr lang="en-US" sz="3200" smtClean="0"/>
              <a:t>2LiBr</a:t>
            </a:r>
            <a:r>
              <a:rPr lang="en-US" sz="3200" dirty="0"/>
              <a:t>	</a:t>
            </a:r>
            <a:r>
              <a:rPr lang="en-US" sz="2800" dirty="0"/>
              <a:t>	</a:t>
            </a:r>
            <a:endParaRPr lang="en-US" sz="2200" dirty="0"/>
          </a:p>
          <a:p>
            <a:pPr marL="109728" indent="0">
              <a:buNone/>
            </a:pPr>
            <a:r>
              <a:rPr lang="en-US" sz="2400" dirty="0" smtClean="0"/>
              <a:t>Which species is reducing</a:t>
            </a:r>
            <a:r>
              <a:rPr lang="en-US" sz="2400" dirty="0"/>
              <a:t>?	</a:t>
            </a:r>
          </a:p>
          <a:p>
            <a:pPr marL="109728" indent="0">
              <a:buNone/>
            </a:pPr>
            <a:r>
              <a:rPr lang="en-US" sz="2400" dirty="0" smtClean="0"/>
              <a:t>Which species is oxidizing?</a:t>
            </a:r>
          </a:p>
          <a:p>
            <a:pPr marL="109728" indent="0">
              <a:buNone/>
            </a:pPr>
            <a:r>
              <a:rPr lang="en-US" sz="2400" dirty="0" smtClean="0"/>
              <a:t>Which species is a spectator ion?</a:t>
            </a:r>
          </a:p>
          <a:p>
            <a:pPr marL="109728" indent="0">
              <a:buNone/>
            </a:pPr>
            <a:r>
              <a:rPr lang="en-US" sz="2400" dirty="0" smtClean="0"/>
              <a:t>Is this a redox reaction?</a:t>
            </a:r>
            <a:endParaRPr lang="en-US" sz="2400" dirty="0"/>
          </a:p>
          <a:p>
            <a:pPr marL="411480" lvl="1" indent="0">
              <a:buNone/>
            </a:pPr>
            <a:r>
              <a:rPr lang="en-US" sz="3200" dirty="0" smtClean="0"/>
              <a:t>Na</a:t>
            </a:r>
            <a:r>
              <a:rPr lang="en-US" sz="3200" baseline="-25000" dirty="0" smtClean="0"/>
              <a:t>2</a:t>
            </a:r>
            <a:r>
              <a:rPr lang="en-US" sz="3200" dirty="0" smtClean="0"/>
              <a:t>CO</a:t>
            </a:r>
            <a:r>
              <a:rPr lang="en-US" sz="3200" baseline="-25000" dirty="0" smtClean="0"/>
              <a:t>3</a:t>
            </a:r>
            <a:r>
              <a:rPr lang="en-US" sz="3200" dirty="0" smtClean="0"/>
              <a:t> </a:t>
            </a:r>
            <a:r>
              <a:rPr lang="en-US" sz="3200" dirty="0"/>
              <a:t>+ </a:t>
            </a:r>
            <a:r>
              <a:rPr lang="en-US" sz="3200" dirty="0" smtClean="0"/>
              <a:t>2HCl </a:t>
            </a:r>
            <a:r>
              <a:rPr lang="en-US" sz="3200" dirty="0">
                <a:sym typeface="Wingdings"/>
              </a:rPr>
              <a:t></a:t>
            </a:r>
            <a:r>
              <a:rPr lang="en-US" sz="3200" dirty="0"/>
              <a:t> H</a:t>
            </a:r>
            <a:r>
              <a:rPr lang="en-US" sz="3200" baseline="-25000" dirty="0"/>
              <a:t>2</a:t>
            </a:r>
            <a:r>
              <a:rPr lang="en-US" sz="3200" dirty="0"/>
              <a:t>O + CO</a:t>
            </a:r>
            <a:r>
              <a:rPr lang="en-US" sz="3200" baseline="-25000" dirty="0"/>
              <a:t>2</a:t>
            </a:r>
            <a:r>
              <a:rPr lang="en-US" sz="3200" dirty="0"/>
              <a:t> + </a:t>
            </a:r>
            <a:r>
              <a:rPr lang="en-US" sz="3200" dirty="0" smtClean="0"/>
              <a:t>2NaCl</a:t>
            </a:r>
            <a:endParaRPr lang="en-US" sz="3200" dirty="0"/>
          </a:p>
          <a:p>
            <a:pPr marL="109728" indent="0">
              <a:buNone/>
            </a:pPr>
            <a:r>
              <a:rPr lang="en-US" sz="2400" dirty="0"/>
              <a:t>Which species is reducing?	</a:t>
            </a:r>
          </a:p>
          <a:p>
            <a:pPr marL="109728" indent="0">
              <a:buNone/>
            </a:pPr>
            <a:r>
              <a:rPr lang="en-US" sz="2400" dirty="0"/>
              <a:t>Which species is oxidizing?</a:t>
            </a:r>
          </a:p>
          <a:p>
            <a:pPr marL="109728" indent="0">
              <a:buNone/>
            </a:pPr>
            <a:r>
              <a:rPr lang="en-US" sz="2400" dirty="0"/>
              <a:t>Which species is a spectator ion?</a:t>
            </a:r>
          </a:p>
          <a:p>
            <a:pPr marL="109728" indent="0">
              <a:buNone/>
            </a:pPr>
            <a:r>
              <a:rPr lang="en-US" sz="2400" dirty="0"/>
              <a:t>Is this a redox reaction?</a:t>
            </a:r>
          </a:p>
          <a:p>
            <a:pPr marL="411480" lvl="1" indent="0">
              <a:buNone/>
            </a:pPr>
            <a:endParaRPr lang="en-US" dirty="0" smtClean="0"/>
          </a:p>
        </p:txBody>
      </p:sp>
    </p:spTree>
    <p:extLst>
      <p:ext uri="{BB962C8B-B14F-4D97-AF65-F5344CB8AC3E}">
        <p14:creationId xmlns:p14="http://schemas.microsoft.com/office/powerpoint/2010/main" val="875490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Oxidation Numbers</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624078" indent="-514350">
              <a:buAutoNum type="arabicPeriod"/>
            </a:pPr>
            <a:r>
              <a:rPr lang="en-US" dirty="0" smtClean="0"/>
              <a:t>All pure non-bonded elements have an oxidation number of 0. Elements are not charged.</a:t>
            </a:r>
          </a:p>
          <a:p>
            <a:pPr marL="624078" indent="-514350">
              <a:buAutoNum type="arabicPeriod"/>
            </a:pPr>
            <a:r>
              <a:rPr lang="en-US" dirty="0" smtClean="0"/>
              <a:t>All ions have the same charge and oxidation number.</a:t>
            </a:r>
          </a:p>
          <a:p>
            <a:pPr marL="109728" indent="0">
              <a:buNone/>
            </a:pPr>
            <a:r>
              <a:rPr lang="en-US" dirty="0"/>
              <a:t> </a:t>
            </a:r>
          </a:p>
          <a:p>
            <a:pPr marL="109728" indent="0">
              <a:buNone/>
            </a:pPr>
            <a:r>
              <a:rPr lang="en-US" dirty="0" smtClean="0">
                <a:solidFill>
                  <a:schemeClr val="accent2"/>
                </a:solidFill>
              </a:rPr>
              <a:t>	</a:t>
            </a:r>
            <a:r>
              <a:rPr lang="en-US" dirty="0" smtClean="0"/>
              <a:t>C 	oxidation number is </a:t>
            </a:r>
            <a:r>
              <a:rPr lang="en-US" dirty="0" smtClean="0">
                <a:solidFill>
                  <a:schemeClr val="accent2"/>
                </a:solidFill>
              </a:rPr>
              <a:t>zero.</a:t>
            </a:r>
          </a:p>
          <a:p>
            <a:pPr marL="109728" indent="0">
              <a:buNone/>
            </a:pPr>
            <a:r>
              <a:rPr lang="en-US" dirty="0" smtClean="0"/>
              <a:t>	O</a:t>
            </a:r>
            <a:r>
              <a:rPr lang="en-US" baseline="-25000" dirty="0" smtClean="0"/>
              <a:t>2	</a:t>
            </a:r>
            <a:r>
              <a:rPr lang="en-US" dirty="0" smtClean="0"/>
              <a:t>oxidation number is </a:t>
            </a:r>
            <a:r>
              <a:rPr lang="en-US" dirty="0" smtClean="0">
                <a:solidFill>
                  <a:schemeClr val="accent2"/>
                </a:solidFill>
              </a:rPr>
              <a:t>zero.	</a:t>
            </a:r>
          </a:p>
          <a:p>
            <a:pPr marL="109728" indent="0">
              <a:buNone/>
            </a:pPr>
            <a:r>
              <a:rPr lang="en-US" dirty="0" smtClean="0">
                <a:solidFill>
                  <a:schemeClr val="accent2"/>
                </a:solidFill>
              </a:rPr>
              <a:t>	</a:t>
            </a:r>
            <a:r>
              <a:rPr lang="en-US" dirty="0" smtClean="0"/>
              <a:t>I</a:t>
            </a:r>
            <a:r>
              <a:rPr lang="en-US" baseline="30000" dirty="0" smtClean="0"/>
              <a:t>-	</a:t>
            </a:r>
            <a:r>
              <a:rPr lang="en-US" dirty="0"/>
              <a:t>oxidation number </a:t>
            </a:r>
            <a:r>
              <a:rPr lang="en-US" dirty="0" smtClean="0"/>
              <a:t>is </a:t>
            </a:r>
            <a:r>
              <a:rPr lang="en-US" dirty="0" smtClean="0">
                <a:solidFill>
                  <a:schemeClr val="accent2"/>
                </a:solidFill>
              </a:rPr>
              <a:t>-1.</a:t>
            </a:r>
            <a:r>
              <a:rPr lang="en-US" dirty="0">
                <a:solidFill>
                  <a:schemeClr val="accent2"/>
                </a:solidFill>
              </a:rPr>
              <a:t>	</a:t>
            </a:r>
          </a:p>
          <a:p>
            <a:pPr marL="109728" indent="0">
              <a:buNone/>
            </a:pPr>
            <a:endParaRPr lang="en-US" baseline="30000" dirty="0" smtClean="0"/>
          </a:p>
          <a:p>
            <a:pPr marL="624078" indent="-514350">
              <a:buAutoNum type="arabicPeriod"/>
            </a:pPr>
            <a:endParaRPr lang="en-US" dirty="0"/>
          </a:p>
        </p:txBody>
      </p:sp>
    </p:spTree>
    <p:extLst>
      <p:ext uri="{BB962C8B-B14F-4D97-AF65-F5344CB8AC3E}">
        <p14:creationId xmlns:p14="http://schemas.microsoft.com/office/powerpoint/2010/main" val="253844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Oxidation Numbers</a:t>
            </a:r>
          </a:p>
        </p:txBody>
      </p:sp>
      <p:sp>
        <p:nvSpPr>
          <p:cNvPr id="3" name="Content Placeholder 2"/>
          <p:cNvSpPr>
            <a:spLocks noGrp="1"/>
          </p:cNvSpPr>
          <p:nvPr>
            <p:ph idx="1"/>
          </p:nvPr>
        </p:nvSpPr>
        <p:spPr/>
        <p:txBody>
          <a:bodyPr>
            <a:normAutofit lnSpcReduction="10000"/>
          </a:bodyPr>
          <a:lstStyle/>
          <a:p>
            <a:pPr marL="624078" indent="-514350">
              <a:buFont typeface="+mj-lt"/>
              <a:buAutoNum type="arabicPeriod" startAt="3"/>
            </a:pPr>
            <a:r>
              <a:rPr lang="en-US" dirty="0" smtClean="0"/>
              <a:t>All </a:t>
            </a:r>
            <a:r>
              <a:rPr lang="en-US" dirty="0"/>
              <a:t>compounds must </a:t>
            </a:r>
            <a:r>
              <a:rPr lang="en-US" dirty="0" smtClean="0"/>
              <a:t>have a sum </a:t>
            </a:r>
            <a:r>
              <a:rPr lang="en-US" dirty="0"/>
              <a:t>of oxidation numbers equal 0. Compounds are not </a:t>
            </a:r>
            <a:r>
              <a:rPr lang="en-US" dirty="0" smtClean="0"/>
              <a:t>charged.</a:t>
            </a:r>
          </a:p>
          <a:p>
            <a:pPr marL="624078" indent="-514350">
              <a:buFont typeface="+mj-lt"/>
              <a:buAutoNum type="arabicPeriod" startAt="3"/>
            </a:pPr>
            <a:r>
              <a:rPr lang="en-US" dirty="0" smtClean="0"/>
              <a:t>All </a:t>
            </a:r>
            <a:r>
              <a:rPr lang="en-US" dirty="0"/>
              <a:t>group 1 elements have a +1 oxidation number as seen on the periodic </a:t>
            </a:r>
            <a:r>
              <a:rPr lang="en-US" dirty="0" smtClean="0"/>
              <a:t>table(except H). </a:t>
            </a:r>
            <a:r>
              <a:rPr lang="en-US" dirty="0"/>
              <a:t>Similarly, group 2 must have +2</a:t>
            </a:r>
            <a:r>
              <a:rPr lang="en-US" dirty="0" smtClean="0"/>
              <a:t>. Al must be +3.</a:t>
            </a:r>
            <a:endParaRPr lang="en-US" dirty="0"/>
          </a:p>
          <a:p>
            <a:pPr marL="109728" indent="0">
              <a:buNone/>
            </a:pPr>
            <a:endParaRPr lang="en-US" dirty="0" smtClean="0"/>
          </a:p>
          <a:p>
            <a:pPr marL="109728" indent="0">
              <a:buNone/>
            </a:pPr>
            <a:r>
              <a:rPr lang="en-US" sz="2400" dirty="0" smtClean="0"/>
              <a:t>In </a:t>
            </a:r>
            <a:r>
              <a:rPr lang="en-US" sz="2400" dirty="0" err="1" smtClean="0"/>
              <a:t>KCl</a:t>
            </a:r>
            <a:r>
              <a:rPr lang="en-US" sz="2400" dirty="0" smtClean="0"/>
              <a:t> 		K must be</a:t>
            </a:r>
            <a:r>
              <a:rPr lang="en-US" sz="2400" dirty="0" smtClean="0">
                <a:solidFill>
                  <a:schemeClr val="accent2"/>
                </a:solidFill>
              </a:rPr>
              <a:t> +1</a:t>
            </a:r>
            <a:r>
              <a:rPr lang="en-US" sz="2400" dirty="0" smtClean="0"/>
              <a:t>		</a:t>
            </a:r>
            <a:r>
              <a:rPr lang="en-US" sz="2400" dirty="0" err="1" smtClean="0"/>
              <a:t>Cl</a:t>
            </a:r>
            <a:r>
              <a:rPr lang="en-US" sz="2400" dirty="0" smtClean="0"/>
              <a:t> is </a:t>
            </a:r>
            <a:r>
              <a:rPr lang="en-US" sz="2400" dirty="0" smtClean="0">
                <a:solidFill>
                  <a:schemeClr val="accent2"/>
                </a:solidFill>
              </a:rPr>
              <a:t>-1 </a:t>
            </a:r>
          </a:p>
          <a:p>
            <a:pPr marL="109728" indent="0">
              <a:buNone/>
            </a:pPr>
            <a:r>
              <a:rPr lang="en-US" sz="2400" dirty="0" smtClean="0"/>
              <a:t>In MgCl</a:t>
            </a:r>
            <a:r>
              <a:rPr lang="en-US" sz="2400" baseline="-25000" dirty="0" smtClean="0"/>
              <a:t>2</a:t>
            </a:r>
            <a:r>
              <a:rPr lang="en-US" sz="2400" dirty="0" smtClean="0"/>
              <a:t> 		Mg must be</a:t>
            </a:r>
            <a:r>
              <a:rPr lang="en-US" sz="2400" dirty="0" smtClean="0">
                <a:solidFill>
                  <a:schemeClr val="accent2"/>
                </a:solidFill>
              </a:rPr>
              <a:t> +2	</a:t>
            </a:r>
            <a:r>
              <a:rPr lang="en-US" sz="2400" dirty="0" smtClean="0"/>
              <a:t>each </a:t>
            </a:r>
            <a:r>
              <a:rPr lang="en-US" sz="2400" dirty="0" err="1" smtClean="0"/>
              <a:t>Cl</a:t>
            </a:r>
            <a:r>
              <a:rPr lang="en-US" sz="2400" dirty="0" smtClean="0"/>
              <a:t> is </a:t>
            </a:r>
            <a:r>
              <a:rPr lang="en-US" sz="2400" dirty="0" smtClean="0">
                <a:solidFill>
                  <a:schemeClr val="accent2"/>
                </a:solidFill>
              </a:rPr>
              <a:t>-1</a:t>
            </a:r>
          </a:p>
          <a:p>
            <a:pPr marL="109728" indent="0">
              <a:buNone/>
            </a:pPr>
            <a:r>
              <a:rPr lang="en-US" sz="2400" dirty="0" smtClean="0">
                <a:solidFill>
                  <a:schemeClr val="accent2"/>
                </a:solidFill>
              </a:rPr>
              <a:t>*If only one ion/oxidation number is listed on the reference table - that is the oxidation number it </a:t>
            </a:r>
            <a:r>
              <a:rPr lang="en-US" sz="2400" dirty="0">
                <a:solidFill>
                  <a:schemeClr val="accent2"/>
                </a:solidFill>
              </a:rPr>
              <a:t>M</a:t>
            </a:r>
            <a:r>
              <a:rPr lang="en-US" sz="2400" dirty="0" smtClean="0">
                <a:solidFill>
                  <a:schemeClr val="accent2"/>
                </a:solidFill>
              </a:rPr>
              <a:t>UST BE!</a:t>
            </a:r>
            <a:endParaRPr lang="en-US" sz="2400" dirty="0">
              <a:solidFill>
                <a:schemeClr val="accent2"/>
              </a:solidFill>
            </a:endParaRPr>
          </a:p>
        </p:txBody>
      </p:sp>
    </p:spTree>
    <p:extLst>
      <p:ext uri="{BB962C8B-B14F-4D97-AF65-F5344CB8AC3E}">
        <p14:creationId xmlns:p14="http://schemas.microsoft.com/office/powerpoint/2010/main" val="18590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Oxidation Numbers</a:t>
            </a:r>
          </a:p>
        </p:txBody>
      </p:sp>
      <p:sp>
        <p:nvSpPr>
          <p:cNvPr id="3" name="Content Placeholder 2"/>
          <p:cNvSpPr>
            <a:spLocks noGrp="1"/>
          </p:cNvSpPr>
          <p:nvPr>
            <p:ph idx="1"/>
          </p:nvPr>
        </p:nvSpPr>
        <p:spPr/>
        <p:txBody>
          <a:bodyPr/>
          <a:lstStyle/>
          <a:p>
            <a:pPr marL="624078" indent="-514350">
              <a:buFont typeface="+mj-lt"/>
              <a:buAutoNum type="arabicPeriod" startAt="5"/>
            </a:pPr>
            <a:r>
              <a:rPr lang="en-US" dirty="0" smtClean="0"/>
              <a:t>If a halogen (F, </a:t>
            </a:r>
            <a:r>
              <a:rPr lang="en-US" dirty="0" err="1" smtClean="0"/>
              <a:t>Cl</a:t>
            </a:r>
            <a:r>
              <a:rPr lang="en-US" dirty="0" smtClean="0"/>
              <a:t>, Br, I) is at the end of the molecule it is -1. Otherwise you have options for oxidation numbers if it is in the middle of the compound.</a:t>
            </a:r>
          </a:p>
          <a:p>
            <a:pPr marL="624078" indent="-514350">
              <a:buFont typeface="+mj-lt"/>
              <a:buAutoNum type="arabicPeriod" startAt="5"/>
            </a:pPr>
            <a:endParaRPr lang="en-US" dirty="0"/>
          </a:p>
          <a:p>
            <a:pPr marL="109728" indent="0">
              <a:buNone/>
            </a:pPr>
            <a:r>
              <a:rPr lang="en-US" dirty="0" err="1" smtClean="0"/>
              <a:t>NaF</a:t>
            </a:r>
            <a:r>
              <a:rPr lang="en-US" dirty="0" smtClean="0"/>
              <a:t>		Na must be </a:t>
            </a:r>
            <a:r>
              <a:rPr lang="en-US" dirty="0" smtClean="0">
                <a:solidFill>
                  <a:schemeClr val="accent2"/>
                </a:solidFill>
              </a:rPr>
              <a:t>+1 </a:t>
            </a:r>
            <a:r>
              <a:rPr lang="en-US" dirty="0" smtClean="0"/>
              <a:t>	F is </a:t>
            </a:r>
            <a:r>
              <a:rPr lang="en-US" dirty="0" smtClean="0">
                <a:solidFill>
                  <a:schemeClr val="accent2"/>
                </a:solidFill>
              </a:rPr>
              <a:t>-1</a:t>
            </a:r>
          </a:p>
          <a:p>
            <a:pPr marL="109728" indent="0">
              <a:buNone/>
            </a:pPr>
            <a:r>
              <a:rPr lang="en-US" dirty="0" smtClean="0"/>
              <a:t>CaCl</a:t>
            </a:r>
            <a:r>
              <a:rPr lang="en-US" baseline="-25000" dirty="0" smtClean="0"/>
              <a:t>2</a:t>
            </a:r>
            <a:r>
              <a:rPr lang="en-US" dirty="0" smtClean="0"/>
              <a:t>	</a:t>
            </a:r>
            <a:r>
              <a:rPr lang="en-US" dirty="0" err="1" smtClean="0"/>
              <a:t>Ca</a:t>
            </a:r>
            <a:r>
              <a:rPr lang="en-US" dirty="0" smtClean="0"/>
              <a:t> must be </a:t>
            </a:r>
            <a:r>
              <a:rPr lang="en-US" dirty="0" smtClean="0">
                <a:solidFill>
                  <a:schemeClr val="accent2"/>
                </a:solidFill>
              </a:rPr>
              <a:t>+2 </a:t>
            </a:r>
            <a:r>
              <a:rPr lang="en-US" dirty="0" smtClean="0"/>
              <a:t>	each </a:t>
            </a:r>
            <a:r>
              <a:rPr lang="en-US" dirty="0" err="1" smtClean="0"/>
              <a:t>Cl</a:t>
            </a:r>
            <a:r>
              <a:rPr lang="en-US" dirty="0" smtClean="0"/>
              <a:t> is </a:t>
            </a:r>
            <a:r>
              <a:rPr lang="en-US" dirty="0" smtClean="0">
                <a:solidFill>
                  <a:schemeClr val="accent2"/>
                </a:solidFill>
              </a:rPr>
              <a:t>-1</a:t>
            </a:r>
          </a:p>
          <a:p>
            <a:pPr marL="109728" indent="0">
              <a:buNone/>
            </a:pPr>
            <a:r>
              <a:rPr lang="en-US" dirty="0" err="1" smtClean="0"/>
              <a:t>LiBr</a:t>
            </a:r>
            <a:r>
              <a:rPr lang="en-US" dirty="0" smtClean="0"/>
              <a:t>		Li must be</a:t>
            </a:r>
            <a:r>
              <a:rPr lang="en-US" dirty="0" smtClean="0">
                <a:solidFill>
                  <a:schemeClr val="accent2"/>
                </a:solidFill>
              </a:rPr>
              <a:t> +1</a:t>
            </a:r>
            <a:r>
              <a:rPr lang="en-US" dirty="0" smtClean="0"/>
              <a:t>	Br is </a:t>
            </a:r>
            <a:r>
              <a:rPr lang="en-US" dirty="0" smtClean="0">
                <a:solidFill>
                  <a:schemeClr val="accent2"/>
                </a:solidFill>
              </a:rPr>
              <a:t>-1</a:t>
            </a:r>
            <a:endParaRPr lang="en-US" dirty="0">
              <a:solidFill>
                <a:schemeClr val="accent2"/>
              </a:solidFill>
            </a:endParaRPr>
          </a:p>
          <a:p>
            <a:pPr marL="109728" indent="0">
              <a:buNone/>
            </a:pPr>
            <a:r>
              <a:rPr lang="en-US" dirty="0" smtClean="0"/>
              <a:t>AlI</a:t>
            </a:r>
            <a:r>
              <a:rPr lang="en-US" baseline="-25000" dirty="0" smtClean="0"/>
              <a:t>3</a:t>
            </a:r>
            <a:r>
              <a:rPr lang="en-US" dirty="0" smtClean="0"/>
              <a:t>		Al must be </a:t>
            </a:r>
            <a:r>
              <a:rPr lang="en-US" dirty="0" smtClean="0">
                <a:solidFill>
                  <a:schemeClr val="accent2"/>
                </a:solidFill>
              </a:rPr>
              <a:t>+3</a:t>
            </a:r>
            <a:r>
              <a:rPr lang="en-US" dirty="0" smtClean="0"/>
              <a:t>	each I is </a:t>
            </a:r>
            <a:r>
              <a:rPr lang="en-US" dirty="0" smtClean="0">
                <a:solidFill>
                  <a:schemeClr val="accent2"/>
                </a:solidFill>
              </a:rPr>
              <a:t>-1</a:t>
            </a:r>
          </a:p>
        </p:txBody>
      </p:sp>
    </p:spTree>
    <p:extLst>
      <p:ext uri="{BB962C8B-B14F-4D97-AF65-F5344CB8AC3E}">
        <p14:creationId xmlns:p14="http://schemas.microsoft.com/office/powerpoint/2010/main" val="160269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Oxidation Numbers</a:t>
            </a:r>
          </a:p>
        </p:txBody>
      </p:sp>
      <p:sp>
        <p:nvSpPr>
          <p:cNvPr id="3" name="Content Placeholder 2"/>
          <p:cNvSpPr>
            <a:spLocks noGrp="1"/>
          </p:cNvSpPr>
          <p:nvPr>
            <p:ph idx="1"/>
          </p:nvPr>
        </p:nvSpPr>
        <p:spPr/>
        <p:txBody>
          <a:bodyPr>
            <a:normAutofit lnSpcReduction="10000"/>
          </a:bodyPr>
          <a:lstStyle/>
          <a:p>
            <a:pPr marL="624078" indent="-514350">
              <a:buFont typeface="+mj-lt"/>
              <a:buAutoNum type="arabicPeriod" startAt="6"/>
            </a:pPr>
            <a:r>
              <a:rPr lang="en-US" dirty="0" smtClean="0"/>
              <a:t>If Oxygen is the anion, it will have a charge of -2 UNLESS it is with F or an alkali metal in a 1:1 (or 2:2) ratio.</a:t>
            </a:r>
          </a:p>
          <a:p>
            <a:pPr marL="109728" indent="0">
              <a:buNone/>
            </a:pPr>
            <a:endParaRPr lang="en-US" dirty="0"/>
          </a:p>
          <a:p>
            <a:pPr marL="109728" indent="0">
              <a:buNone/>
            </a:pPr>
            <a:r>
              <a:rPr lang="en-US" dirty="0" err="1" smtClean="0"/>
              <a:t>CaO</a:t>
            </a:r>
            <a:r>
              <a:rPr lang="en-US" dirty="0" smtClean="0"/>
              <a:t>		</a:t>
            </a:r>
            <a:r>
              <a:rPr lang="en-US" dirty="0" err="1" smtClean="0"/>
              <a:t>Ca</a:t>
            </a:r>
            <a:r>
              <a:rPr lang="en-US" dirty="0" smtClean="0"/>
              <a:t> must be +2	O is </a:t>
            </a:r>
            <a:r>
              <a:rPr lang="en-US" dirty="0" smtClean="0">
                <a:solidFill>
                  <a:schemeClr val="accent2"/>
                </a:solidFill>
              </a:rPr>
              <a:t>-2</a:t>
            </a:r>
          </a:p>
          <a:p>
            <a:pPr marL="109728" indent="0">
              <a:buNone/>
            </a:pPr>
            <a:r>
              <a:rPr lang="en-US" dirty="0" smtClean="0"/>
              <a:t>Li</a:t>
            </a:r>
            <a:r>
              <a:rPr lang="en-US" baseline="-25000" dirty="0" smtClean="0"/>
              <a:t>2</a:t>
            </a:r>
            <a:r>
              <a:rPr lang="en-US" dirty="0" smtClean="0"/>
              <a:t>O		each Li is +1	O is </a:t>
            </a:r>
            <a:r>
              <a:rPr lang="en-US" dirty="0" smtClean="0">
                <a:solidFill>
                  <a:schemeClr val="accent2"/>
                </a:solidFill>
              </a:rPr>
              <a:t>-2</a:t>
            </a:r>
          </a:p>
          <a:p>
            <a:pPr marL="109728" indent="0">
              <a:buNone/>
            </a:pPr>
            <a:r>
              <a:rPr lang="en-US" dirty="0" smtClean="0"/>
              <a:t>K</a:t>
            </a:r>
            <a:r>
              <a:rPr lang="en-US" baseline="-25000" dirty="0" smtClean="0"/>
              <a:t>2</a:t>
            </a:r>
            <a:r>
              <a:rPr lang="en-US" dirty="0" smtClean="0"/>
              <a:t>O</a:t>
            </a:r>
            <a:r>
              <a:rPr lang="en-US" baseline="-25000" dirty="0" smtClean="0"/>
              <a:t>2</a:t>
            </a:r>
            <a:r>
              <a:rPr lang="en-US" dirty="0" smtClean="0"/>
              <a:t>		each K is +1	O is </a:t>
            </a:r>
            <a:r>
              <a:rPr lang="en-US" dirty="0" smtClean="0">
                <a:solidFill>
                  <a:schemeClr val="accent2"/>
                </a:solidFill>
              </a:rPr>
              <a:t>-1</a:t>
            </a:r>
          </a:p>
          <a:p>
            <a:pPr marL="109728" indent="0">
              <a:buNone/>
            </a:pPr>
            <a:r>
              <a:rPr lang="en-US" dirty="0" smtClean="0"/>
              <a:t>OF</a:t>
            </a:r>
            <a:r>
              <a:rPr lang="en-US" baseline="-25000" dirty="0" smtClean="0"/>
              <a:t>2</a:t>
            </a:r>
            <a:r>
              <a:rPr lang="en-US" dirty="0" smtClean="0"/>
              <a:t>		F must be -1	O is </a:t>
            </a:r>
            <a:r>
              <a:rPr lang="en-US" dirty="0" smtClean="0">
                <a:solidFill>
                  <a:schemeClr val="accent2"/>
                </a:solidFill>
              </a:rPr>
              <a:t>+2</a:t>
            </a:r>
          </a:p>
          <a:p>
            <a:pPr marL="109728" indent="0">
              <a:buNone/>
            </a:pPr>
            <a:r>
              <a:rPr lang="en-US" dirty="0" smtClean="0">
                <a:solidFill>
                  <a:schemeClr val="accent2"/>
                </a:solidFill>
              </a:rPr>
              <a:t>* OF</a:t>
            </a:r>
            <a:r>
              <a:rPr lang="en-US" baseline="-25000" dirty="0" smtClean="0">
                <a:solidFill>
                  <a:schemeClr val="accent2"/>
                </a:solidFill>
              </a:rPr>
              <a:t>2</a:t>
            </a:r>
            <a:r>
              <a:rPr lang="en-US" dirty="0" smtClean="0">
                <a:solidFill>
                  <a:schemeClr val="accent2"/>
                </a:solidFill>
              </a:rPr>
              <a:t> happens this way because F is the only nonmetal with a higher electronegativity than O</a:t>
            </a:r>
            <a:endParaRPr lang="en-US" dirty="0">
              <a:solidFill>
                <a:schemeClr val="accent2"/>
              </a:solidFill>
            </a:endParaRPr>
          </a:p>
        </p:txBody>
      </p:sp>
    </p:spTree>
    <p:extLst>
      <p:ext uri="{BB962C8B-B14F-4D97-AF65-F5344CB8AC3E}">
        <p14:creationId xmlns:p14="http://schemas.microsoft.com/office/powerpoint/2010/main" val="23899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Oxidation Numbers</a:t>
            </a:r>
          </a:p>
        </p:txBody>
      </p:sp>
      <p:sp>
        <p:nvSpPr>
          <p:cNvPr id="3" name="Content Placeholder 2"/>
          <p:cNvSpPr>
            <a:spLocks noGrp="1"/>
          </p:cNvSpPr>
          <p:nvPr>
            <p:ph idx="1"/>
          </p:nvPr>
        </p:nvSpPr>
        <p:spPr/>
        <p:txBody>
          <a:bodyPr/>
          <a:lstStyle/>
          <a:p>
            <a:pPr marL="624078" indent="-514350">
              <a:buFont typeface="+mj-lt"/>
              <a:buAutoNum type="arabicPeriod" startAt="7"/>
            </a:pPr>
            <a:r>
              <a:rPr lang="en-US" dirty="0" smtClean="0"/>
              <a:t>H is +1 in the front and -1 in the back.</a:t>
            </a:r>
          </a:p>
          <a:p>
            <a:pPr marL="109728" indent="0">
              <a:buNone/>
            </a:pPr>
            <a:endParaRPr lang="en-US" dirty="0"/>
          </a:p>
          <a:p>
            <a:pPr marL="109728" indent="0">
              <a:buNone/>
            </a:pPr>
            <a:r>
              <a:rPr lang="en-US" dirty="0" smtClean="0"/>
              <a:t>HF		F must be </a:t>
            </a:r>
            <a:r>
              <a:rPr lang="en-US" dirty="0" smtClean="0">
                <a:solidFill>
                  <a:schemeClr val="accent2"/>
                </a:solidFill>
              </a:rPr>
              <a:t>-1 </a:t>
            </a:r>
            <a:r>
              <a:rPr lang="en-US" dirty="0" smtClean="0"/>
              <a:t>	H is </a:t>
            </a:r>
            <a:r>
              <a:rPr lang="en-US" dirty="0" smtClean="0">
                <a:solidFill>
                  <a:schemeClr val="accent2"/>
                </a:solidFill>
              </a:rPr>
              <a:t>+1</a:t>
            </a:r>
          </a:p>
          <a:p>
            <a:pPr marL="109728" indent="0">
              <a:buNone/>
            </a:pPr>
            <a:r>
              <a:rPr lang="en-US" dirty="0" smtClean="0"/>
              <a:t>H</a:t>
            </a:r>
            <a:r>
              <a:rPr lang="en-US" baseline="-25000" dirty="0" smtClean="0"/>
              <a:t>2</a:t>
            </a:r>
            <a:r>
              <a:rPr lang="en-US" dirty="0" smtClean="0"/>
              <a:t>O		O must be </a:t>
            </a:r>
            <a:r>
              <a:rPr lang="en-US" dirty="0" smtClean="0">
                <a:solidFill>
                  <a:schemeClr val="accent2"/>
                </a:solidFill>
              </a:rPr>
              <a:t>-2</a:t>
            </a:r>
            <a:r>
              <a:rPr lang="en-US" dirty="0" smtClean="0"/>
              <a:t>	H is </a:t>
            </a:r>
            <a:r>
              <a:rPr lang="en-US" dirty="0" smtClean="0">
                <a:solidFill>
                  <a:schemeClr val="accent2"/>
                </a:solidFill>
              </a:rPr>
              <a:t>+1</a:t>
            </a:r>
          </a:p>
          <a:p>
            <a:pPr marL="109728" indent="0">
              <a:buNone/>
            </a:pPr>
            <a:r>
              <a:rPr lang="en-US" dirty="0" smtClean="0"/>
              <a:t>H</a:t>
            </a:r>
            <a:r>
              <a:rPr lang="en-US" baseline="-25000" dirty="0" smtClean="0"/>
              <a:t>3</a:t>
            </a:r>
            <a:r>
              <a:rPr lang="en-US" dirty="0" smtClean="0"/>
              <a:t>P		P is </a:t>
            </a:r>
            <a:r>
              <a:rPr lang="en-US" dirty="0" smtClean="0">
                <a:solidFill>
                  <a:schemeClr val="accent2"/>
                </a:solidFill>
              </a:rPr>
              <a:t>-3</a:t>
            </a:r>
            <a:r>
              <a:rPr lang="en-US" dirty="0" smtClean="0"/>
              <a:t>		H is </a:t>
            </a:r>
            <a:r>
              <a:rPr lang="en-US" dirty="0" smtClean="0">
                <a:solidFill>
                  <a:schemeClr val="accent2"/>
                </a:solidFill>
              </a:rPr>
              <a:t>+1</a:t>
            </a:r>
          </a:p>
          <a:p>
            <a:pPr marL="109728" indent="0">
              <a:buNone/>
            </a:pPr>
            <a:r>
              <a:rPr lang="en-US" dirty="0" err="1" smtClean="0"/>
              <a:t>LiH</a:t>
            </a:r>
            <a:r>
              <a:rPr lang="en-US" dirty="0" smtClean="0"/>
              <a:t>		Li must be </a:t>
            </a:r>
            <a:r>
              <a:rPr lang="en-US" dirty="0" smtClean="0">
                <a:solidFill>
                  <a:schemeClr val="accent2"/>
                </a:solidFill>
              </a:rPr>
              <a:t>+1</a:t>
            </a:r>
            <a:r>
              <a:rPr lang="en-US" dirty="0" smtClean="0"/>
              <a:t>	H is </a:t>
            </a:r>
            <a:r>
              <a:rPr lang="en-US" dirty="0" smtClean="0">
                <a:solidFill>
                  <a:schemeClr val="accent2"/>
                </a:solidFill>
              </a:rPr>
              <a:t>-1</a:t>
            </a:r>
          </a:p>
          <a:p>
            <a:pPr marL="109728" indent="0">
              <a:buNone/>
            </a:pPr>
            <a:r>
              <a:rPr lang="en-US" dirty="0" smtClean="0"/>
              <a:t>CaH</a:t>
            </a:r>
            <a:r>
              <a:rPr lang="en-US" baseline="-25000" dirty="0" smtClean="0"/>
              <a:t>2</a:t>
            </a:r>
            <a:r>
              <a:rPr lang="en-US" dirty="0" smtClean="0"/>
              <a:t>	</a:t>
            </a:r>
            <a:r>
              <a:rPr lang="en-US" dirty="0" err="1" smtClean="0"/>
              <a:t>Ca</a:t>
            </a:r>
            <a:r>
              <a:rPr lang="en-US" dirty="0" smtClean="0"/>
              <a:t> must be </a:t>
            </a:r>
            <a:r>
              <a:rPr lang="en-US" dirty="0" smtClean="0">
                <a:solidFill>
                  <a:schemeClr val="accent2"/>
                </a:solidFill>
              </a:rPr>
              <a:t>+2</a:t>
            </a:r>
            <a:r>
              <a:rPr lang="en-US" dirty="0" smtClean="0"/>
              <a:t>	H is </a:t>
            </a:r>
            <a:r>
              <a:rPr lang="en-US" dirty="0" smtClean="0">
                <a:solidFill>
                  <a:schemeClr val="accent2"/>
                </a:solidFill>
              </a:rPr>
              <a:t>-1</a:t>
            </a:r>
            <a:endParaRPr lang="en-US" dirty="0">
              <a:solidFill>
                <a:schemeClr val="accent2"/>
              </a:solidFill>
            </a:endParaRPr>
          </a:p>
        </p:txBody>
      </p:sp>
    </p:spTree>
    <p:extLst>
      <p:ext uri="{BB962C8B-B14F-4D97-AF65-F5344CB8AC3E}">
        <p14:creationId xmlns:p14="http://schemas.microsoft.com/office/powerpoint/2010/main" val="15214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3419</TotalTime>
  <Words>1876</Words>
  <Application>Microsoft Office PowerPoint</Application>
  <PresentationFormat>On-screen Show (4:3)</PresentationFormat>
  <Paragraphs>428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Georgia</vt:lpstr>
      <vt:lpstr>Trebuchet MS</vt:lpstr>
      <vt:lpstr>Wingdings</vt:lpstr>
      <vt:lpstr>Wingdings 2</vt:lpstr>
      <vt:lpstr>Urban</vt:lpstr>
      <vt:lpstr>Video 12.1</vt:lpstr>
      <vt:lpstr>OBJECTIVES</vt:lpstr>
      <vt:lpstr>Electrochemical Reactions</vt:lpstr>
      <vt:lpstr>Oxidation Numbers</vt:lpstr>
      <vt:lpstr>Oxidation Numbers</vt:lpstr>
      <vt:lpstr>Oxidation Numbers</vt:lpstr>
      <vt:lpstr>Oxidation Numbers</vt:lpstr>
      <vt:lpstr>Oxidation Numbers</vt:lpstr>
      <vt:lpstr>Oxidation Numbers</vt:lpstr>
      <vt:lpstr>Oxidation Numbers</vt:lpstr>
      <vt:lpstr>Oxidation Numbers</vt:lpstr>
      <vt:lpstr>Practice</vt:lpstr>
      <vt:lpstr>OBJECTIVES</vt:lpstr>
      <vt:lpstr>Video 12.2</vt:lpstr>
      <vt:lpstr>OBJECTIVES</vt:lpstr>
      <vt:lpstr>Oxidation and Reduction</vt:lpstr>
      <vt:lpstr>Identify which reactant is reducing and which reactant is oxidizing in each reaction.</vt:lpstr>
      <vt:lpstr>Are these RedOx Reactions?</vt:lpstr>
      <vt:lpstr>Can these reactions happen spontaneously?</vt:lpstr>
      <vt:lpstr>Half Reactions</vt:lpstr>
      <vt:lpstr>Half Reactions</vt:lpstr>
      <vt:lpstr>OBJECTIVES</vt:lpstr>
      <vt:lpstr>Video 12.3</vt:lpstr>
      <vt:lpstr>OBJECTIVES</vt:lpstr>
      <vt:lpstr>Voltaic Cells</vt:lpstr>
      <vt:lpstr>Voltaic Cells</vt:lpstr>
      <vt:lpstr>Voltaic Cells</vt:lpstr>
      <vt:lpstr>Voltaic Cells</vt:lpstr>
      <vt:lpstr>Voltaic Cells</vt:lpstr>
      <vt:lpstr>PowerPoint Presentation</vt:lpstr>
      <vt:lpstr>OBJECTIVES</vt:lpstr>
      <vt:lpstr>Video 12.4</vt:lpstr>
      <vt:lpstr>OBJECTIVES</vt:lpstr>
      <vt:lpstr>Electrolytic Cells</vt:lpstr>
      <vt:lpstr>Electrolytic Cells</vt:lpstr>
      <vt:lpstr>PowerPoint Presentation</vt:lpstr>
      <vt:lpstr>OBJECTIVES</vt:lpstr>
      <vt:lpstr>Class Slides</vt:lpstr>
      <vt:lpstr>Practice: Find the oxidation numbers</vt:lpstr>
      <vt:lpstr>Practice: Find the elements that are oxidizing and/or reducing</vt:lpstr>
      <vt:lpstr>PRACTICE: assign oxidation numbers and write half reactions for the following reactions: </vt:lpstr>
      <vt:lpstr>Comparison</vt:lpstr>
      <vt:lpstr>What is happening in this cell?</vt:lpstr>
      <vt:lpstr>Do Now</vt:lpstr>
      <vt:lpstr>Pop Quiz: For the following reactions, add in the oxidation numbers of all atoms. Then answer the questions.</vt:lpstr>
      <vt:lpstr>Pop Quiz: For the following reactions, add in the oxidation numbers of all atoms. Then answer the questions.</vt:lpstr>
    </vt:vector>
  </TitlesOfParts>
  <Company>WFSD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Electrochemistry</dc:title>
  <dc:creator>WFSD</dc:creator>
  <cp:lastModifiedBy>Administrator</cp:lastModifiedBy>
  <cp:revision>91</cp:revision>
  <dcterms:created xsi:type="dcterms:W3CDTF">2010-03-03T16:10:05Z</dcterms:created>
  <dcterms:modified xsi:type="dcterms:W3CDTF">2017-03-24T17:57:06Z</dcterms:modified>
</cp:coreProperties>
</file>