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3" r:id="rId2"/>
    <p:sldId id="293" r:id="rId3"/>
    <p:sldId id="323" r:id="rId4"/>
    <p:sldId id="285" r:id="rId5"/>
    <p:sldId id="278" r:id="rId6"/>
    <p:sldId id="329" r:id="rId7"/>
    <p:sldId id="272" r:id="rId8"/>
    <p:sldId id="295" r:id="rId9"/>
    <p:sldId id="327" r:id="rId10"/>
    <p:sldId id="273" r:id="rId11"/>
    <p:sldId id="274" r:id="rId12"/>
    <p:sldId id="276" r:id="rId13"/>
    <p:sldId id="263" r:id="rId14"/>
    <p:sldId id="268" r:id="rId15"/>
    <p:sldId id="340" r:id="rId16"/>
    <p:sldId id="287" r:id="rId17"/>
    <p:sldId id="286" r:id="rId18"/>
    <p:sldId id="301" r:id="rId19"/>
    <p:sldId id="288" r:id="rId20"/>
    <p:sldId id="289" r:id="rId21"/>
    <p:sldId id="290" r:id="rId22"/>
    <p:sldId id="291" r:id="rId23"/>
    <p:sldId id="292" r:id="rId24"/>
    <p:sldId id="341" r:id="rId25"/>
    <p:sldId id="316" r:id="rId26"/>
    <p:sldId id="317" r:id="rId27"/>
    <p:sldId id="319" r:id="rId28"/>
    <p:sldId id="320" r:id="rId29"/>
    <p:sldId id="322" r:id="rId30"/>
    <p:sldId id="281" r:id="rId31"/>
    <p:sldId id="282" r:id="rId32"/>
    <p:sldId id="284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3547F7-0780-4B8B-A472-5BE21256CC7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logs.chron.com/cityhall/archives/benzene.JPG&amp;imgrefurl=http://blogs.chron.com/cityhall/archives/mayor/&amp;usg=__vbAL1vrXdRWdioB2B91FWQqXjyM=&amp;h=330&amp;w=292&amp;sz=16&amp;hl=en&amp;start=3&amp;tbnid=deRTzDejOM8oRM:&amp;tbnh=119&amp;tbnw=105&amp;prev=/images?q=benzene&amp;gbv=2&amp;hl=en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/imgres?imgurl=http://library.queensu.ca/webeng/images/toluene_structure.gif&amp;imgrefurl=http://library.queensu.ca/research/guide/artc801&amp;usg=__HEiVvb4hlFw0svZCiDMBCAJ4Xdc=&amp;h=73&amp;w=129&amp;sz=1&amp;hl=en&amp;start=3&amp;tbnid=wGLa0UIlPcZkUM:&amp;tbnh=51&amp;tbnw=91&amp;prev=/images?q=methyl+benzene&amp;gbv=2&amp;hl=en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google.com/imgres?imgurl=http://wtt-lite.nist.gov/images/95476.gif&amp;imgrefurl=http://wtt-lite.nist.gov/cgi-bin/openindex.cgi?cid=95476&amp;usg=__Sy32oZ0qXTwPhNIN5peXR5BoDZU=&amp;h=500&amp;w=438&amp;sz=4&amp;hl=en&amp;start=5&amp;tbnid=-CVDiJ54U9l3DM:&amp;tbnh=130&amp;tbnw=114&amp;prev=/images?q=di+methyl+benzene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mrb.wisc.edu/metabolomics/standards/m_xylene/lit/7929.png&amp;imgrefurl=http://www.bmrb.wisc.edu/metabolomics/mol_summary/?molName=m_xylene&amp;usg=__TldG9Aei9swmA9QNZnIe2Xtj6_8=&amp;h=300&amp;w=300&amp;sz=5&amp;hl=en&amp;start=12&amp;tbnid=ekXZPKgP-JLy5M:&amp;tbnh=116&amp;tbnw=116&amp;prev=/images?q=di+methyl+benzene&amp;gbv=2&amp;hl=en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wtt-lite.nist.gov/images/108383.gif&amp;imgrefurl=http://wtt-lite.nist.gov/cgi-bin/openindex.cgi?cid=108383&amp;usg=__5WW0hOhzl5v8IYRYFh-RbS8U0So=&amp;h=500&amp;w=438&amp;sz=4&amp;hl=en&amp;start=4&amp;tbnid=KHOxm8qyYHoyIM:&amp;tbnh=130&amp;tbnw=114&amp;prev=/images?q=di+methyl+benzene&amp;gbv=2&amp;hl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 Introduction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Cyclic hydrocarbons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r>
              <a:rPr lang="en-US" sz="2800" dirty="0" smtClean="0"/>
              <a:t>To name them, use the prefix “</a:t>
            </a:r>
            <a:r>
              <a:rPr lang="en-US" sz="2800" dirty="0" err="1" smtClean="0"/>
              <a:t>cyclo</a:t>
            </a:r>
            <a:r>
              <a:rPr lang="en-US" sz="2800" dirty="0" smtClean="0"/>
              <a:t>”: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 four member ring is </a:t>
            </a:r>
            <a:r>
              <a:rPr lang="en-US" sz="2800" dirty="0" err="1" smtClean="0"/>
              <a:t>cyclobutane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 five member ring is </a:t>
            </a:r>
            <a:r>
              <a:rPr lang="en-US" sz="2800" dirty="0" err="1" smtClean="0"/>
              <a:t>cyclopentane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 six member ring in </a:t>
            </a:r>
            <a:r>
              <a:rPr lang="en-US" sz="2800" dirty="0" err="1" smtClean="0"/>
              <a:t>cyclohexane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62800" y="1905000"/>
            <a:ext cx="838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7239000" y="2971800"/>
            <a:ext cx="762000" cy="6858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7162800" y="4114800"/>
            <a:ext cx="914400" cy="762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benzene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407152"/>
          </a:xfrm>
        </p:spPr>
        <p:txBody>
          <a:bodyPr/>
          <a:lstStyle/>
          <a:p>
            <a:r>
              <a:rPr lang="en-US" sz="2800" dirty="0" smtClean="0"/>
              <a:t>An important aromatic hydrocarbon is benzene. </a:t>
            </a:r>
          </a:p>
          <a:p>
            <a:r>
              <a:rPr lang="en-US" sz="2800" dirty="0" smtClean="0"/>
              <a:t>It has alternating double and single bonds.</a:t>
            </a:r>
          </a:p>
          <a:p>
            <a:r>
              <a:rPr lang="en-US" sz="2800" dirty="0" smtClean="0"/>
              <a:t>It is very stable and gives off pleasant odors like cinnamon and vanilla. (“aroma”)</a:t>
            </a:r>
          </a:p>
          <a:p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2133600" y="3581400"/>
            <a:ext cx="3810000" cy="3048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37338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62500" y="53721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019300" y="53721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Other groups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0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groups can be on the ring/branch such as:</a:t>
            </a:r>
          </a:p>
          <a:p>
            <a:pPr lvl="2"/>
            <a:r>
              <a:rPr lang="en-US" sz="2800" dirty="0" smtClean="0"/>
              <a:t>F		</a:t>
            </a:r>
            <a:r>
              <a:rPr lang="en-US" sz="2800" dirty="0" err="1" smtClean="0"/>
              <a:t>fluoro</a:t>
            </a:r>
            <a:endParaRPr lang="en-US" sz="2800" dirty="0" smtClean="0"/>
          </a:p>
          <a:p>
            <a:pPr lvl="2"/>
            <a:r>
              <a:rPr lang="en-US" sz="2800" dirty="0" err="1" smtClean="0"/>
              <a:t>Cl</a:t>
            </a:r>
            <a:r>
              <a:rPr lang="en-US" sz="2800" dirty="0" smtClean="0"/>
              <a:t>		</a:t>
            </a:r>
            <a:r>
              <a:rPr lang="en-US" sz="2800" dirty="0" err="1" smtClean="0"/>
              <a:t>chloro</a:t>
            </a:r>
            <a:endParaRPr lang="en-US" sz="2800" dirty="0" smtClean="0"/>
          </a:p>
          <a:p>
            <a:pPr lvl="2"/>
            <a:r>
              <a:rPr lang="en-US" sz="2800" dirty="0" smtClean="0"/>
              <a:t>Br		</a:t>
            </a:r>
            <a:r>
              <a:rPr lang="en-US" sz="2800" dirty="0" err="1" smtClean="0"/>
              <a:t>bromo</a:t>
            </a:r>
            <a:endParaRPr lang="en-US" sz="2800" dirty="0" smtClean="0"/>
          </a:p>
          <a:p>
            <a:pPr lvl="2"/>
            <a:r>
              <a:rPr lang="en-US" sz="2800" dirty="0" smtClean="0"/>
              <a:t>I		</a:t>
            </a:r>
            <a:r>
              <a:rPr lang="en-US" sz="2800" dirty="0" err="1" smtClean="0"/>
              <a:t>iodo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9_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6260800" cy="2293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Benzene substitution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7696200" cy="5330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benzene ring consists of 6 carbons in a ring of alternating double and single bonds.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When substituted once, just use prefixes such as methylbenzene:</a:t>
            </a:r>
          </a:p>
        </p:txBody>
      </p:sp>
      <p:pic>
        <p:nvPicPr>
          <p:cNvPr id="5124" name="Picture 4" descr="http://tbn3.google.com/images?q=tbn:deRTzDejOM8oRM:http://blogs.chron.com/cityhall/archives/benze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362200"/>
            <a:ext cx="1000125" cy="1133476"/>
          </a:xfrm>
          <a:prstGeom prst="rect">
            <a:avLst/>
          </a:prstGeom>
          <a:noFill/>
        </p:spPr>
      </p:pic>
      <p:pic>
        <p:nvPicPr>
          <p:cNvPr id="5128" name="Picture 8" descr="http://tbn2.google.com/images?q=tbn:wGLa0UIlPcZkUM:http://library.queensu.ca/webeng/images/toluene_structure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00600"/>
            <a:ext cx="2312894" cy="129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Benzene substitution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the benzene is substituted twice you can number the groups: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1,2 </a:t>
            </a:r>
            <a:r>
              <a:rPr lang="en-US" sz="2800" dirty="0" err="1" smtClean="0"/>
              <a:t>dimethyl</a:t>
            </a:r>
            <a:r>
              <a:rPr lang="en-US" sz="2800" dirty="0" smtClean="0"/>
              <a:t> benzene	1,3 </a:t>
            </a:r>
            <a:r>
              <a:rPr lang="en-US" sz="2800" dirty="0" err="1" smtClean="0"/>
              <a:t>dimethyl</a:t>
            </a:r>
            <a:r>
              <a:rPr lang="en-US" sz="2800" dirty="0" smtClean="0"/>
              <a:t> benzene</a:t>
            </a:r>
          </a:p>
          <a:p>
            <a:endParaRPr lang="en-US" sz="2800" dirty="0" smtClean="0"/>
          </a:p>
          <a:p>
            <a:r>
              <a:rPr lang="en-US" sz="2800" dirty="0" smtClean="0"/>
              <a:t>Name:</a:t>
            </a:r>
            <a:endParaRPr lang="en-US" sz="2800" dirty="0"/>
          </a:p>
        </p:txBody>
      </p:sp>
      <p:pic>
        <p:nvPicPr>
          <p:cNvPr id="25602" name="Picture 2" descr="http://tbn3.google.com/images?q=tbn:-CVDiJ54U9l3DM:http://wtt-lite.nist.gov/images/9547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1085850" cy="1238250"/>
          </a:xfrm>
          <a:prstGeom prst="rect">
            <a:avLst/>
          </a:prstGeom>
          <a:noFill/>
        </p:spPr>
      </p:pic>
      <p:pic>
        <p:nvPicPr>
          <p:cNvPr id="25604" name="Picture 4" descr="http://tbn1.google.com/images?q=tbn:KHOxm8qyYHoyIM:http://wtt-lite.nist.gov/images/108383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133600"/>
            <a:ext cx="1085850" cy="1238250"/>
          </a:xfrm>
          <a:prstGeom prst="rect">
            <a:avLst/>
          </a:prstGeom>
          <a:noFill/>
        </p:spPr>
      </p:pic>
      <p:pic>
        <p:nvPicPr>
          <p:cNvPr id="25606" name="Picture 6" descr="http://tbn1.google.com/images?q=tbn:ekXZPKgP-JLy5M:http://www.bmrb.wisc.edu/metabolomics/standards/m_xylene/lit/7929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724400"/>
            <a:ext cx="1524000" cy="152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8200" y="5029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1, 3 di methyl benzene!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Halides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Fluoro</a:t>
            </a:r>
            <a:r>
              <a:rPr lang="en-US" dirty="0" smtClean="0"/>
              <a:t>-Carbons destroy the ozone layer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2095500" cy="1466850"/>
          </a:xfrm>
        </p:spPr>
      </p:pic>
      <p:sp>
        <p:nvSpPr>
          <p:cNvPr id="6" name="TextBox 5"/>
          <p:cNvSpPr txBox="1"/>
          <p:nvPr/>
        </p:nvSpPr>
        <p:spPr>
          <a:xfrm>
            <a:off x="4876800" y="312419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1, 2 </a:t>
            </a:r>
            <a:r>
              <a:rPr lang="en-US" sz="2400" dirty="0" err="1" smtClean="0">
                <a:solidFill>
                  <a:srgbClr val="FF0000"/>
                </a:solidFill>
              </a:rPr>
              <a:t>dibromo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ethane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7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Alcohol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ferment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657600" cy="3578431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199" y="304800"/>
            <a:ext cx="2907613" cy="4876799"/>
          </a:xfrm>
        </p:spPr>
        <p:txBody>
          <a:bodyPr>
            <a:normAutofit/>
          </a:bodyPr>
          <a:lstStyle/>
          <a:p>
            <a:pPr fontAlgn="t"/>
            <a:endParaRPr lang="en-US" sz="2800" b="1" dirty="0"/>
          </a:p>
          <a:p>
            <a:pPr fontAlgn="t"/>
            <a:endParaRPr lang="en-US" sz="2800" b="1" dirty="0" smtClean="0"/>
          </a:p>
          <a:p>
            <a:pPr fontAlgn="t"/>
            <a:endParaRPr lang="en-US" sz="2800" b="1" dirty="0"/>
          </a:p>
          <a:p>
            <a:pPr fontAlgn="t"/>
            <a:endParaRPr lang="en-US" sz="2800" b="1" dirty="0" smtClean="0"/>
          </a:p>
          <a:p>
            <a:pPr fontAlgn="t"/>
            <a:endParaRPr lang="en-US" sz="2800" b="1" u="sng" dirty="0" smtClean="0"/>
          </a:p>
          <a:p>
            <a:pPr fontAlgn="t"/>
            <a:r>
              <a:rPr lang="en-US" sz="2800" b="1" u="sng" dirty="0" smtClean="0"/>
              <a:t>Suffix</a:t>
            </a:r>
            <a:r>
              <a:rPr lang="en-US" sz="2800" b="1" dirty="0" smtClean="0"/>
              <a:t>: -</a:t>
            </a:r>
            <a:r>
              <a:rPr lang="en-US" sz="2800" b="1" dirty="0" err="1" smtClean="0"/>
              <a:t>ol</a:t>
            </a:r>
            <a:endParaRPr lang="en-US" sz="2800" b="1" dirty="0" smtClean="0"/>
          </a:p>
          <a:p>
            <a:pPr fontAlgn="t"/>
            <a:endParaRPr lang="en-US" sz="2800" b="1" dirty="0" smtClean="0"/>
          </a:p>
          <a:p>
            <a:pPr fontAlgn="t"/>
            <a:r>
              <a:rPr lang="en-US" sz="2800" b="1" dirty="0" smtClean="0"/>
              <a:t>Flammable, soluble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"/>
            <a:ext cx="3274142" cy="1828800"/>
          </a:xfrm>
          <a:prstGeom prst="rect">
            <a:avLst/>
          </a:prstGeom>
        </p:spPr>
      </p:pic>
      <p:pic>
        <p:nvPicPr>
          <p:cNvPr id="7" name="Picture 6" descr="Screen shot 2012-05-08 at 7.47.54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81599"/>
            <a:ext cx="9144000" cy="167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Ether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eth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435096" cy="373380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267200" y="381000"/>
            <a:ext cx="4340352" cy="5257800"/>
          </a:xfrm>
        </p:spPr>
        <p:txBody>
          <a:bodyPr/>
          <a:lstStyle/>
          <a:p>
            <a:pPr marL="0" indent="0" fontAlgn="t">
              <a:buNone/>
            </a:pPr>
            <a:endParaRPr lang="en-US" sz="2800" b="1" dirty="0"/>
          </a:p>
          <a:p>
            <a:pPr fontAlgn="t"/>
            <a:endParaRPr lang="en-US" sz="2800" b="1" dirty="0" smtClean="0"/>
          </a:p>
          <a:p>
            <a:pPr fontAlgn="t"/>
            <a:endParaRPr lang="en-US" sz="2800" b="1" dirty="0" smtClean="0"/>
          </a:p>
          <a:p>
            <a:pPr fontAlgn="t"/>
            <a:endParaRPr lang="en-US" sz="2800" b="1" u="sng" dirty="0" smtClean="0"/>
          </a:p>
          <a:p>
            <a:pPr fontAlgn="t"/>
            <a:r>
              <a:rPr lang="en-US" sz="2800" b="1" u="sng" dirty="0" smtClean="0"/>
              <a:t>S</a:t>
            </a:r>
            <a:r>
              <a:rPr lang="en-US" sz="2800" b="1" u="sng" dirty="0" smtClean="0"/>
              <a:t>uffix</a:t>
            </a:r>
            <a:r>
              <a:rPr lang="en-US" sz="2800" b="1" dirty="0" smtClean="0"/>
              <a:t>: -ether</a:t>
            </a:r>
          </a:p>
          <a:p>
            <a:pPr fontAlgn="t"/>
            <a:endParaRPr lang="en-US" sz="2800" b="1" dirty="0" smtClean="0"/>
          </a:p>
          <a:p>
            <a:pPr fontAlgn="t"/>
            <a:r>
              <a:rPr lang="en-US" sz="2800" b="1" dirty="0" smtClean="0"/>
              <a:t>Anesthetic, soluble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2247900" cy="14859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91440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ther bun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0999" cy="6858000"/>
          </a:xfrm>
        </p:spPr>
      </p:pic>
      <p:pic>
        <p:nvPicPr>
          <p:cNvPr id="6" name="Content Placeholder 5" descr="ether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35224" y="0"/>
            <a:ext cx="4908776" cy="278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Aldehyde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914400"/>
            <a:ext cx="5257800" cy="3810000"/>
          </a:xfrm>
        </p:spPr>
        <p:txBody>
          <a:bodyPr>
            <a:normAutofit fontScale="85000" lnSpcReduction="20000"/>
          </a:bodyPr>
          <a:lstStyle/>
          <a:p>
            <a:pPr fontAlgn="t"/>
            <a:endParaRPr lang="en-US" sz="2800" b="1" dirty="0" smtClean="0"/>
          </a:p>
          <a:p>
            <a:pPr fontAlgn="t">
              <a:buNone/>
            </a:pPr>
            <a:endParaRPr lang="en-US" sz="2800" b="1" dirty="0" smtClean="0"/>
          </a:p>
          <a:p>
            <a:pPr fontAlgn="t">
              <a:buNone/>
            </a:pPr>
            <a:endParaRPr lang="en-US" sz="2800" b="1" dirty="0"/>
          </a:p>
          <a:p>
            <a:pPr fontAlgn="t">
              <a:buNone/>
            </a:pPr>
            <a:endParaRPr lang="en-US" sz="2800" b="1" dirty="0" smtClean="0"/>
          </a:p>
          <a:p>
            <a:pPr fontAlgn="t"/>
            <a:endParaRPr lang="en-US" sz="2800" b="1" u="sng" dirty="0" smtClean="0"/>
          </a:p>
          <a:p>
            <a:pPr fontAlgn="t"/>
            <a:endParaRPr lang="en-US" sz="2800" b="1" u="sng" dirty="0"/>
          </a:p>
          <a:p>
            <a:pPr fontAlgn="t"/>
            <a:endParaRPr lang="en-US" sz="2800" b="1" u="sng" dirty="0" smtClean="0"/>
          </a:p>
          <a:p>
            <a:pPr fontAlgn="t"/>
            <a:r>
              <a:rPr lang="en-US" sz="2800" b="1" u="sng" dirty="0" smtClean="0"/>
              <a:t>Suffix</a:t>
            </a:r>
            <a:r>
              <a:rPr lang="en-US" sz="2800" b="1" dirty="0" smtClean="0"/>
              <a:t>: -al</a:t>
            </a:r>
          </a:p>
          <a:p>
            <a:pPr fontAlgn="t"/>
            <a:endParaRPr lang="en-US" sz="2800" b="1" dirty="0" smtClean="0"/>
          </a:p>
          <a:p>
            <a:pPr fontAlgn="t"/>
            <a:r>
              <a:rPr lang="en-US" sz="2800" b="1" dirty="0" smtClean="0"/>
              <a:t>Soluble, </a:t>
            </a:r>
            <a:r>
              <a:rPr lang="en-US" sz="2800" b="1" dirty="0" smtClean="0"/>
              <a:t>preserve specimens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7894"/>
            <a:ext cx="267098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1358153"/>
            <a:ext cx="2375631" cy="3733800"/>
          </a:xfrm>
          <a:prstGeom prst="rect">
            <a:avLst/>
          </a:prstGeom>
        </p:spPr>
      </p:pic>
      <p:pic>
        <p:nvPicPr>
          <p:cNvPr id="8" name="Picture 7" descr="Screen shot 2012-05-08 at 7.57.54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15490"/>
            <a:ext cx="9144000" cy="154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Organic versus Hydrocarbon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7924800" cy="5715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Organic</a:t>
            </a:r>
            <a:r>
              <a:rPr lang="en-US" sz="2800" dirty="0"/>
              <a:t> molecules must have the element </a:t>
            </a:r>
            <a:r>
              <a:rPr lang="en-US" sz="2800" dirty="0" smtClean="0"/>
              <a:t>C.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Hydrocarbons</a:t>
            </a:r>
            <a:r>
              <a:rPr lang="en-US" sz="2800" dirty="0" smtClean="0"/>
              <a:t> </a:t>
            </a:r>
            <a:r>
              <a:rPr lang="en-US" sz="2800" dirty="0"/>
              <a:t>can only have the elements </a:t>
            </a:r>
            <a:r>
              <a:rPr lang="en-US" sz="2800" dirty="0" smtClean="0"/>
              <a:t>H and C. </a:t>
            </a:r>
          </a:p>
          <a:p>
            <a:r>
              <a:rPr lang="en-US" sz="2800" dirty="0" smtClean="0"/>
              <a:t>Therefore </a:t>
            </a:r>
            <a:r>
              <a:rPr lang="en-US" sz="2800" dirty="0"/>
              <a:t>hydrocarbons are organic but not all organic compounds are </a:t>
            </a:r>
            <a:r>
              <a:rPr lang="en-US" sz="2800" dirty="0" smtClean="0"/>
              <a:t>hydrocarbons:</a:t>
            </a:r>
          </a:p>
          <a:p>
            <a:pPr lvl="1"/>
            <a:r>
              <a:rPr lang="en-US" sz="2500" dirty="0" smtClean="0"/>
              <a:t>CH</a:t>
            </a:r>
            <a:r>
              <a:rPr lang="en-US" sz="2500" baseline="-25000" dirty="0" smtClean="0"/>
              <a:t>4</a:t>
            </a:r>
            <a:r>
              <a:rPr lang="en-US" sz="2500" dirty="0" smtClean="0"/>
              <a:t> is a hydrocarbon and is organic</a:t>
            </a:r>
          </a:p>
          <a:p>
            <a:pPr lvl="1"/>
            <a:r>
              <a:rPr lang="en-US" sz="2500" dirty="0" smtClean="0"/>
              <a:t>CCl</a:t>
            </a:r>
            <a:r>
              <a:rPr lang="en-US" sz="2500" baseline="-25000" dirty="0" smtClean="0"/>
              <a:t>4</a:t>
            </a:r>
            <a:r>
              <a:rPr lang="en-US" sz="2500" dirty="0" smtClean="0"/>
              <a:t> is organic but not a hydrocarbon</a:t>
            </a:r>
          </a:p>
          <a:p>
            <a:pPr lvl="1"/>
            <a:r>
              <a:rPr lang="en-US" sz="2500" dirty="0" smtClean="0"/>
              <a:t>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is neither organic nor a hydrocarbon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Keytone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533400"/>
            <a:ext cx="3657600" cy="5638800"/>
          </a:xfrm>
        </p:spPr>
        <p:txBody>
          <a:bodyPr/>
          <a:lstStyle/>
          <a:p>
            <a:pPr fontAlgn="t">
              <a:buNone/>
            </a:pPr>
            <a:endParaRPr lang="en-US" sz="2800" b="1" dirty="0" smtClean="0"/>
          </a:p>
          <a:p>
            <a:pPr fontAlgn="t">
              <a:buNone/>
            </a:pPr>
            <a:endParaRPr lang="en-US" sz="2800" b="1" dirty="0"/>
          </a:p>
          <a:p>
            <a:pPr fontAlgn="t">
              <a:buNone/>
            </a:pPr>
            <a:endParaRPr lang="en-US" sz="2800" b="1" dirty="0" smtClean="0"/>
          </a:p>
          <a:p>
            <a:pPr fontAlgn="t">
              <a:buNone/>
            </a:pPr>
            <a:endParaRPr lang="en-US" sz="2800" b="1" dirty="0" smtClean="0"/>
          </a:p>
          <a:p>
            <a:pPr fontAlgn="t"/>
            <a:r>
              <a:rPr lang="en-US" sz="2800" b="1" u="sng" dirty="0" smtClean="0"/>
              <a:t>Suffix</a:t>
            </a:r>
            <a:r>
              <a:rPr lang="en-US" sz="2800" b="1" dirty="0" smtClean="0"/>
              <a:t>: -one</a:t>
            </a:r>
          </a:p>
          <a:p>
            <a:pPr fontAlgn="t"/>
            <a:endParaRPr lang="en-US" sz="2800" b="1" dirty="0" smtClean="0"/>
          </a:p>
          <a:p>
            <a:pPr fontAlgn="t"/>
            <a:r>
              <a:rPr lang="en-US" sz="2800" b="1" dirty="0" smtClean="0"/>
              <a:t>Dissolves substances that water will not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8471"/>
            <a:ext cx="2939143" cy="3429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57200"/>
            <a:ext cx="3299011" cy="1752600"/>
          </a:xfrm>
          <a:prstGeom prst="rect">
            <a:avLst/>
          </a:prstGeom>
        </p:spPr>
      </p:pic>
      <p:pic>
        <p:nvPicPr>
          <p:cNvPr id="9" name="Picture 8" descr="Screen shot 2012-05-08 at 7.59.41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9892"/>
            <a:ext cx="9144000" cy="152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acids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533400"/>
            <a:ext cx="4187952" cy="5638800"/>
          </a:xfrm>
        </p:spPr>
        <p:txBody>
          <a:bodyPr>
            <a:normAutofit/>
          </a:bodyPr>
          <a:lstStyle/>
          <a:p>
            <a:pPr fontAlgn="t"/>
            <a:endParaRPr lang="en-US" sz="2800" b="1" dirty="0" smtClean="0"/>
          </a:p>
          <a:p>
            <a:pPr fontAlgn="t"/>
            <a:endParaRPr lang="en-US" sz="2800" b="1" dirty="0"/>
          </a:p>
          <a:p>
            <a:pPr fontAlgn="t"/>
            <a:endParaRPr lang="en-US" sz="2800" b="1" dirty="0" smtClean="0"/>
          </a:p>
          <a:p>
            <a:pPr fontAlgn="t"/>
            <a:endParaRPr lang="en-US" sz="2800" u="sng" dirty="0" smtClean="0"/>
          </a:p>
          <a:p>
            <a:pPr fontAlgn="t"/>
            <a:r>
              <a:rPr lang="en-US" sz="2800" u="sng" dirty="0" smtClean="0"/>
              <a:t>Suffix</a:t>
            </a:r>
            <a:r>
              <a:rPr lang="en-US" sz="2800" dirty="0" smtClean="0"/>
              <a:t>: -</a:t>
            </a:r>
            <a:r>
              <a:rPr lang="en-US" sz="2800" dirty="0" err="1" smtClean="0"/>
              <a:t>anoic</a:t>
            </a:r>
            <a:r>
              <a:rPr lang="en-US" sz="2800" dirty="0" smtClean="0"/>
              <a:t> acid</a:t>
            </a:r>
          </a:p>
          <a:p>
            <a:pPr fontAlgn="t"/>
            <a:endParaRPr lang="en-US" sz="2800" dirty="0" smtClean="0"/>
          </a:p>
          <a:p>
            <a:pPr fontAlgn="t"/>
            <a:r>
              <a:rPr lang="en-US" sz="2800" dirty="0" smtClean="0"/>
              <a:t>Weak acids, edible.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851118" cy="3124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3782"/>
            <a:ext cx="3020291" cy="1701188"/>
          </a:xfrm>
          <a:prstGeom prst="rect">
            <a:avLst/>
          </a:prstGeom>
        </p:spPr>
      </p:pic>
      <p:pic>
        <p:nvPicPr>
          <p:cNvPr id="8" name="Picture 7" descr="Screen shot 2012-05-08 at 7.55.26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1049"/>
            <a:ext cx="9144000" cy="155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Esters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91014"/>
            <a:ext cx="4114800" cy="5486400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n-US" sz="3000" b="1" dirty="0"/>
          </a:p>
          <a:p>
            <a:pPr fontAlgn="t">
              <a:buNone/>
            </a:pPr>
            <a:endParaRPr lang="en-US" sz="3000" b="1" dirty="0" smtClean="0"/>
          </a:p>
          <a:p>
            <a:pPr fontAlgn="t"/>
            <a:endParaRPr lang="en-US" sz="3000" u="sng" dirty="0" smtClean="0"/>
          </a:p>
          <a:p>
            <a:pPr fontAlgn="t"/>
            <a:endParaRPr lang="en-US" sz="3000" u="sng" dirty="0"/>
          </a:p>
          <a:p>
            <a:pPr fontAlgn="t"/>
            <a:r>
              <a:rPr lang="en-US" sz="3000" u="sng" dirty="0" smtClean="0"/>
              <a:t>Suffix</a:t>
            </a:r>
            <a:r>
              <a:rPr lang="en-US" sz="3000" dirty="0" smtClean="0"/>
              <a:t>: -</a:t>
            </a:r>
            <a:r>
              <a:rPr lang="en-US" sz="3000" dirty="0" err="1" smtClean="0"/>
              <a:t>anoate</a:t>
            </a:r>
            <a:endParaRPr lang="en-US" sz="3000" dirty="0" smtClean="0"/>
          </a:p>
          <a:p>
            <a:pPr fontAlgn="t"/>
            <a:endParaRPr lang="en-US" sz="3000" dirty="0" smtClean="0"/>
          </a:p>
          <a:p>
            <a:pPr fontAlgn="t"/>
            <a:r>
              <a:rPr lang="en-US" sz="3000" dirty="0" smtClean="0"/>
              <a:t>Smells great (perfumes, foods)</a:t>
            </a:r>
          </a:p>
          <a:p>
            <a:endParaRPr lang="en-US" dirty="0"/>
          </a:p>
        </p:txBody>
      </p:sp>
      <p:pic>
        <p:nvPicPr>
          <p:cNvPr id="14" name="Content Placeholder 13" descr="frui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262062"/>
            <a:ext cx="3286125" cy="37147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3753"/>
            <a:ext cx="3019425" cy="1609725"/>
          </a:xfrm>
          <a:prstGeom prst="rect">
            <a:avLst/>
          </a:prstGeom>
        </p:spPr>
      </p:pic>
      <p:pic>
        <p:nvPicPr>
          <p:cNvPr id="8" name="Picture 7" descr="Screen shot 2012-05-08 at 8.02.24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96829"/>
            <a:ext cx="9144000" cy="156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001000" cy="5410200"/>
          </a:xfrm>
        </p:spPr>
        <p:txBody>
          <a:bodyPr/>
          <a:lstStyle/>
          <a:p>
            <a:pPr marL="0" indent="0" fontAlgn="t">
              <a:buNone/>
            </a:pPr>
            <a:r>
              <a:rPr lang="en-US" sz="2800" b="1" dirty="0" err="1" smtClean="0">
                <a:latin typeface="Arial Narrow" panose="020B0606020202030204" pitchFamily="34" charset="0"/>
              </a:rPr>
              <a:t>Nitogen</a:t>
            </a:r>
            <a:r>
              <a:rPr lang="en-US" sz="2800" b="1" dirty="0" smtClean="0">
                <a:latin typeface="Arial Narrow" panose="020B0606020202030204" pitchFamily="34" charset="0"/>
              </a:rPr>
              <a:t> is present</a:t>
            </a:r>
            <a:endParaRPr lang="en-US" sz="2800" b="1" baseline="-25000" dirty="0" smtClean="0">
              <a:latin typeface="Arial Narrow" panose="020B0606020202030204" pitchFamily="34" charset="0"/>
            </a:endParaRPr>
          </a:p>
          <a:p>
            <a:pPr fontAlgn="t"/>
            <a:endParaRPr lang="en-US" sz="2800" b="1" baseline="-25000" dirty="0"/>
          </a:p>
          <a:p>
            <a:pPr fontAlgn="t"/>
            <a:endParaRPr lang="en-US" sz="2800" b="1" baseline="-25000" dirty="0" smtClean="0"/>
          </a:p>
          <a:p>
            <a:pPr fontAlgn="t"/>
            <a:endParaRPr lang="en-US" sz="2800" baseline="-25000" dirty="0" smtClean="0"/>
          </a:p>
          <a:p>
            <a:pPr fontAlgn="t"/>
            <a:r>
              <a:rPr lang="en-US" sz="2800" u="sng" dirty="0" smtClean="0"/>
              <a:t>Prefix</a:t>
            </a:r>
            <a:r>
              <a:rPr lang="en-US" sz="2800" dirty="0" smtClean="0"/>
              <a:t>: </a:t>
            </a:r>
            <a:r>
              <a:rPr lang="en-US" sz="2800" dirty="0" smtClean="0"/>
              <a:t>amino-</a:t>
            </a:r>
          </a:p>
          <a:p>
            <a:pPr fontAlgn="t"/>
            <a:endParaRPr lang="en-US" sz="2800" dirty="0" smtClean="0"/>
          </a:p>
          <a:p>
            <a:pPr fontAlgn="t"/>
            <a:r>
              <a:rPr lang="en-US" sz="2800" dirty="0" smtClean="0"/>
              <a:t>Found </a:t>
            </a:r>
            <a:r>
              <a:rPr lang="en-US" sz="2800" dirty="0" smtClean="0"/>
              <a:t>in proteins: DNA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13865"/>
            <a:ext cx="2112818" cy="1295400"/>
          </a:xfrm>
          <a:prstGeom prst="rect">
            <a:avLst/>
          </a:prstGeom>
        </p:spPr>
      </p:pic>
      <p:pic>
        <p:nvPicPr>
          <p:cNvPr id="6" name="Picture 5" descr="Screen shot 2012-05-08 at 8.04.32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3150"/>
            <a:ext cx="9144000" cy="155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Amine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amino_acid_structur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7100" y="1852612"/>
            <a:ext cx="65278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Amide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t"/>
            <a:endParaRPr lang="en-US" sz="2500" b="1" baseline="-25000" dirty="0" smtClean="0"/>
          </a:p>
          <a:p>
            <a:pPr lvl="1" fontAlgn="t">
              <a:buNone/>
            </a:pPr>
            <a:endParaRPr lang="en-US" sz="2500" b="1" baseline="-25000" dirty="0" smtClean="0"/>
          </a:p>
          <a:p>
            <a:pPr lvl="1" fontAlgn="t">
              <a:buNone/>
            </a:pPr>
            <a:endParaRPr lang="en-US" sz="2500" b="1" baseline="-25000" dirty="0" smtClean="0"/>
          </a:p>
          <a:p>
            <a:pPr lvl="1" fontAlgn="t">
              <a:buNone/>
            </a:pPr>
            <a:endParaRPr lang="en-US" sz="2500" b="1" baseline="-25000" dirty="0"/>
          </a:p>
          <a:p>
            <a:pPr lvl="1" fontAlgn="t">
              <a:buNone/>
            </a:pPr>
            <a:endParaRPr lang="en-US" sz="2500" b="1" baseline="-25000" dirty="0" smtClean="0"/>
          </a:p>
          <a:p>
            <a:pPr lvl="1" fontAlgn="t">
              <a:buNone/>
            </a:pPr>
            <a:endParaRPr lang="en-US" sz="2500" b="1" baseline="-25000" dirty="0" smtClean="0"/>
          </a:p>
          <a:p>
            <a:pPr lvl="1" fontAlgn="t">
              <a:buNone/>
            </a:pPr>
            <a:endParaRPr lang="en-US" sz="2500" b="1" baseline="-25000" dirty="0"/>
          </a:p>
          <a:p>
            <a:pPr fontAlgn="t"/>
            <a:r>
              <a:rPr lang="en-US" sz="2800" b="1" u="sng" dirty="0"/>
              <a:t>Suffix</a:t>
            </a:r>
            <a:r>
              <a:rPr lang="en-US" sz="2800" b="1" dirty="0"/>
              <a:t>: -</a:t>
            </a:r>
            <a:r>
              <a:rPr lang="en-US" sz="2800" b="1" dirty="0" smtClean="0"/>
              <a:t>amide</a:t>
            </a:r>
          </a:p>
          <a:p>
            <a:pPr fontAlgn="t"/>
            <a:r>
              <a:rPr lang="en-US" sz="2800" b="1" dirty="0" smtClean="0"/>
              <a:t>Used in dyes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9189"/>
            <a:ext cx="3290024" cy="2071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429000" cy="2819400"/>
          </a:xfrm>
          <a:prstGeom prst="rect">
            <a:avLst/>
          </a:prstGeom>
        </p:spPr>
      </p:pic>
      <p:pic>
        <p:nvPicPr>
          <p:cNvPr id="9" name="Picture 8" descr="Screen shot 2012-05-08 at 8.08.39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78470"/>
            <a:ext cx="9144000" cy="15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Polymers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Long Carbon chains</a:t>
            </a:r>
          </a:p>
          <a:p>
            <a:r>
              <a:rPr lang="en-US" dirty="0" smtClean="0"/>
              <a:t>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n</a:t>
            </a:r>
          </a:p>
          <a:p>
            <a:r>
              <a:rPr lang="en-US" dirty="0" smtClean="0"/>
              <a:t>Used in all plastics, runner, nylons…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22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325"/>
            <a:ext cx="5715000" cy="387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9" y="4349833"/>
            <a:ext cx="3764691" cy="24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Combustion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organic compound is burned in the presence of oxygen to form 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and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only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B0F0"/>
                </a:solidFill>
              </a:rPr>
              <a:t>CH</a:t>
            </a:r>
            <a:r>
              <a:rPr lang="en-US" baseline="-25000" dirty="0">
                <a:solidFill>
                  <a:srgbClr val="00B0F0"/>
                </a:solidFill>
              </a:rPr>
              <a:t>4</a:t>
            </a:r>
            <a:r>
              <a:rPr lang="en-US" dirty="0">
                <a:solidFill>
                  <a:srgbClr val="00B0F0"/>
                </a:solidFill>
              </a:rPr>
              <a:t> + 2O</a:t>
            </a:r>
            <a:r>
              <a:rPr lang="en-US" baseline="-25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B0F0"/>
                </a:solidFill>
              </a:rPr>
              <a:t> CO</a:t>
            </a:r>
            <a:r>
              <a:rPr lang="en-US" baseline="-25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 + 2H</a:t>
            </a:r>
            <a:r>
              <a:rPr lang="en-US" baseline="-25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8999"/>
            <a:ext cx="5715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Esterification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ester is formed after the reaction of an organic acid and an alcohol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COOH +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OH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COOC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2715491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81400"/>
            <a:ext cx="1828800" cy="113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" y="5327073"/>
            <a:ext cx="4322619" cy="13166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43600" y="4146844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lus 8"/>
          <p:cNvSpPr/>
          <p:nvPr/>
        </p:nvSpPr>
        <p:spPr>
          <a:xfrm>
            <a:off x="3124200" y="4038600"/>
            <a:ext cx="304800" cy="3048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4600" y="43434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4508" y="388014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1072" y="2819400"/>
            <a:ext cx="768927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Fermentation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Alcohol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formed from the decomposition of sugar. </a:t>
            </a:r>
            <a:r>
              <a:rPr lang="en-US" dirty="0" smtClean="0"/>
              <a:t>This takes a long time so yeast is often used as a catalyst. The sugar can be from grapes, rice, etc.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lang="en-US" baseline="-25000" dirty="0" smtClean="0">
                <a:solidFill>
                  <a:srgbClr val="00B0F0"/>
                </a:solidFill>
              </a:rPr>
              <a:t>6</a:t>
            </a:r>
            <a:r>
              <a:rPr lang="en-US" dirty="0" smtClean="0">
                <a:solidFill>
                  <a:srgbClr val="00B0F0"/>
                </a:solidFill>
              </a:rPr>
              <a:t>H</a:t>
            </a:r>
            <a:r>
              <a:rPr lang="en-US" baseline="-25000" dirty="0" smtClean="0">
                <a:solidFill>
                  <a:srgbClr val="00B0F0"/>
                </a:solidFill>
              </a:rPr>
              <a:t>12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r>
              <a:rPr lang="en-US" baseline="-25000" dirty="0" smtClean="0">
                <a:solidFill>
                  <a:srgbClr val="00B0F0"/>
                </a:solidFill>
              </a:rPr>
              <a:t>6</a:t>
            </a:r>
            <a:r>
              <a:rPr lang="en-US" dirty="0">
                <a:solidFill>
                  <a:srgbClr val="00B0F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2C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H</a:t>
            </a:r>
            <a:r>
              <a:rPr lang="en-US" baseline="-25000" dirty="0" smtClean="0">
                <a:solidFill>
                  <a:srgbClr val="00B0F0"/>
                </a:solidFill>
              </a:rPr>
              <a:t>5</a:t>
            </a:r>
            <a:r>
              <a:rPr lang="en-US" dirty="0" smtClean="0">
                <a:solidFill>
                  <a:srgbClr val="00B0F0"/>
                </a:solidFill>
              </a:rPr>
              <a:t>OH + 2CO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2652"/>
            <a:ext cx="2705100" cy="26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Organic molecules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Found in fossil fuels, plants and animals.</a:t>
            </a:r>
          </a:p>
          <a:p>
            <a:r>
              <a:rPr lang="en-US" sz="2800" dirty="0" smtClean="0"/>
              <a:t>Examples include gasoline, oil, kerosene, butane, propane…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Saponification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err="1" smtClean="0"/>
              <a:t>Saponification</a:t>
            </a:r>
            <a:r>
              <a:rPr lang="en-US" sz="2800" u="sng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Bases added to fats yield glycerol and soap</a:t>
            </a:r>
            <a:r>
              <a:rPr lang="en-US" sz="2800" dirty="0" smtClean="0"/>
              <a:t>. Look for large molecules and bases!</a:t>
            </a:r>
            <a:endParaRPr lang="en-US" sz="2800" dirty="0"/>
          </a:p>
        </p:txBody>
      </p:sp>
      <p:pic>
        <p:nvPicPr>
          <p:cNvPr id="4" name="Picture 3" descr="saponific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43174"/>
            <a:ext cx="69342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Polymerization: used in plastics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Addition Polymerization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FF0000"/>
                </a:solidFill>
              </a:rPr>
              <a:t> Adding two small alkenes (such as </a:t>
            </a:r>
            <a:r>
              <a:rPr lang="en-US" sz="2800" dirty="0" err="1" smtClean="0">
                <a:solidFill>
                  <a:srgbClr val="FF0000"/>
                </a:solidFill>
              </a:rPr>
              <a:t>ethene</a:t>
            </a:r>
            <a:r>
              <a:rPr lang="en-US" sz="2800" dirty="0" smtClean="0">
                <a:solidFill>
                  <a:srgbClr val="FF0000"/>
                </a:solidFill>
              </a:rPr>
              <a:t>) together by breaking the double bond, to create a large chain.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Ethene_polymeriz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124200"/>
            <a:ext cx="6275190" cy="224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Polymerization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polme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6781800" cy="3921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u="sng" dirty="0" smtClean="0"/>
              <a:t>Condensation Polymerization: </a:t>
            </a:r>
            <a:r>
              <a:rPr lang="en-US" sz="2800" dirty="0" smtClean="0">
                <a:solidFill>
                  <a:srgbClr val="FF0000"/>
                </a:solidFill>
              </a:rPr>
              <a:t>Adding acids and alcohols by extracting water.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Cracking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848600" cy="52547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Breaking large hydrocarbons into smaller chains by heating them.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Fossil fuels </a:t>
            </a:r>
            <a:r>
              <a:rPr lang="en-US" sz="2800" dirty="0" smtClean="0"/>
              <a:t>are cracked into many components such as octane (gasoline) propane, etc.</a:t>
            </a:r>
            <a:endParaRPr lang="en-US" sz="2800" dirty="0"/>
          </a:p>
        </p:txBody>
      </p:sp>
      <p:pic>
        <p:nvPicPr>
          <p:cNvPr id="5" name="Picture 4" descr="cra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7600"/>
            <a:ext cx="698500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alytic_crack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Hydrocarbon Properties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696200" cy="5254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Mostly insoluble (nonpolar)</a:t>
            </a:r>
          </a:p>
          <a:p>
            <a:r>
              <a:rPr lang="en-US" sz="2800" dirty="0" smtClean="0"/>
              <a:t>Non-electrolytes (do not conduct electricity)</a:t>
            </a:r>
          </a:p>
          <a:p>
            <a:r>
              <a:rPr lang="en-US" sz="2800" dirty="0" smtClean="0"/>
              <a:t>React very slowly because they are covalent (nonmetals only).</a:t>
            </a:r>
          </a:p>
          <a:p>
            <a:r>
              <a:rPr lang="en-US" sz="2800" dirty="0" smtClean="0"/>
              <a:t>As size increases, the melting point and boiling point of the hydrocarbons increase. </a:t>
            </a:r>
          </a:p>
          <a:p>
            <a:r>
              <a:rPr lang="en-US" sz="2800" dirty="0" smtClean="0"/>
              <a:t>Small hydrocarbons may be gases and large hydrocarbons may be solids at room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Organic Molecules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09600"/>
            <a:ext cx="4077337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1796534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P shows your prefixes to determine how many Carbon atoms a compound has.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Give the prefix for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2057400" cy="487375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6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6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6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14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18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9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16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20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143000"/>
            <a:ext cx="3429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Eth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Prop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But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Pent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Hex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</a:rPr>
              <a:t>Hept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Oct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Non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D</a:t>
            </a:r>
            <a:r>
              <a:rPr lang="en-US" sz="2800" dirty="0" smtClean="0">
                <a:solidFill>
                  <a:srgbClr val="0070C0"/>
                </a:solidFill>
              </a:rPr>
              <a:t>ec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Saturation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7772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Compounds like fats that are saturated have many hydrogen atoms. This requires single bonds. </a:t>
            </a:r>
            <a:r>
              <a:rPr lang="en-US" sz="2800" dirty="0" smtClean="0">
                <a:solidFill>
                  <a:srgbClr val="FF0000"/>
                </a:solidFill>
              </a:rPr>
              <a:t>Alkanes are </a:t>
            </a:r>
            <a:r>
              <a:rPr lang="en-US" sz="2800" dirty="0" smtClean="0">
                <a:solidFill>
                  <a:srgbClr val="00B0F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aturated with </a:t>
            </a:r>
            <a:r>
              <a:rPr lang="en-US" sz="2800" dirty="0" smtClean="0">
                <a:solidFill>
                  <a:srgbClr val="00B0F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ingle bonds.</a:t>
            </a:r>
          </a:p>
          <a:p>
            <a:r>
              <a:rPr lang="en-US" sz="2800" dirty="0" smtClean="0"/>
              <a:t>Compounds that are unsaturated have double and triple bonds, therefore, they have less hydrogen atoms. </a:t>
            </a:r>
            <a:r>
              <a:rPr lang="en-US" sz="2800" dirty="0" smtClean="0">
                <a:solidFill>
                  <a:srgbClr val="FF0000"/>
                </a:solidFill>
              </a:rPr>
              <a:t>Alkenes and alkynes are unsaturated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54" y="0"/>
            <a:ext cx="8875146" cy="563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9025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5635</TotalTime>
  <Words>640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 Narrow</vt:lpstr>
      <vt:lpstr>Century Schoolbook</vt:lpstr>
      <vt:lpstr>Wingdings</vt:lpstr>
      <vt:lpstr>Wingdings 2</vt:lpstr>
      <vt:lpstr>Oriel</vt:lpstr>
      <vt:lpstr>Organic Chemistry Introduction </vt:lpstr>
      <vt:lpstr>Organic versus Hydrocarbon</vt:lpstr>
      <vt:lpstr>Organic molecules</vt:lpstr>
      <vt:lpstr>PowerPoint Presentation</vt:lpstr>
      <vt:lpstr>Hydrocarbon Properties</vt:lpstr>
      <vt:lpstr>Organic Molecules</vt:lpstr>
      <vt:lpstr>Give the prefix for the following:</vt:lpstr>
      <vt:lpstr>Saturation </vt:lpstr>
      <vt:lpstr>PowerPoint Presentation</vt:lpstr>
      <vt:lpstr>Cyclic hydrocarbons </vt:lpstr>
      <vt:lpstr>benzene</vt:lpstr>
      <vt:lpstr>Other groups</vt:lpstr>
      <vt:lpstr>Benzene substitution</vt:lpstr>
      <vt:lpstr>Benzene substitution</vt:lpstr>
      <vt:lpstr>Halides</vt:lpstr>
      <vt:lpstr>Alcohol</vt:lpstr>
      <vt:lpstr>Ether</vt:lpstr>
      <vt:lpstr>PowerPoint Presentation</vt:lpstr>
      <vt:lpstr>Aldehyde</vt:lpstr>
      <vt:lpstr>Keytone</vt:lpstr>
      <vt:lpstr>acids</vt:lpstr>
      <vt:lpstr>Esters</vt:lpstr>
      <vt:lpstr>Amine</vt:lpstr>
      <vt:lpstr>Amine</vt:lpstr>
      <vt:lpstr>Amide</vt:lpstr>
      <vt:lpstr>Polymers</vt:lpstr>
      <vt:lpstr>Combustion</vt:lpstr>
      <vt:lpstr>Esterification</vt:lpstr>
      <vt:lpstr>Fermentation</vt:lpstr>
      <vt:lpstr>Saponification</vt:lpstr>
      <vt:lpstr>Polymerization: used in plastics</vt:lpstr>
      <vt:lpstr>Polymerization</vt:lpstr>
      <vt:lpstr>Cracking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Kristen</dc:creator>
  <cp:lastModifiedBy>Administrator</cp:lastModifiedBy>
  <cp:revision>168</cp:revision>
  <dcterms:created xsi:type="dcterms:W3CDTF">2009-08-28T14:08:58Z</dcterms:created>
  <dcterms:modified xsi:type="dcterms:W3CDTF">2017-11-16T17:18:54Z</dcterms:modified>
</cp:coreProperties>
</file>