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4"/>
  </p:notesMasterIdLst>
  <p:sldIdLst>
    <p:sldId id="320" r:id="rId2"/>
    <p:sldId id="283" r:id="rId3"/>
    <p:sldId id="284" r:id="rId4"/>
    <p:sldId id="285" r:id="rId5"/>
    <p:sldId id="286" r:id="rId6"/>
    <p:sldId id="287" r:id="rId7"/>
    <p:sldId id="288" r:id="rId8"/>
    <p:sldId id="289" r:id="rId9"/>
    <p:sldId id="290" r:id="rId10"/>
    <p:sldId id="291" r:id="rId11"/>
    <p:sldId id="292" r:id="rId12"/>
    <p:sldId id="347" r:id="rId13"/>
    <p:sldId id="351" r:id="rId14"/>
    <p:sldId id="256" r:id="rId15"/>
    <p:sldId id="352" r:id="rId16"/>
    <p:sldId id="282" r:id="rId17"/>
    <p:sldId id="257" r:id="rId18"/>
    <p:sldId id="326" r:id="rId19"/>
    <p:sldId id="258" r:id="rId20"/>
    <p:sldId id="259" r:id="rId21"/>
    <p:sldId id="260" r:id="rId22"/>
    <p:sldId id="263" r:id="rId23"/>
    <p:sldId id="266" r:id="rId24"/>
    <p:sldId id="267" r:id="rId25"/>
    <p:sldId id="278" r:id="rId26"/>
    <p:sldId id="353" r:id="rId27"/>
    <p:sldId id="331" r:id="rId28"/>
    <p:sldId id="354" r:id="rId29"/>
    <p:sldId id="275" r:id="rId30"/>
    <p:sldId id="334" r:id="rId31"/>
    <p:sldId id="279" r:id="rId32"/>
    <p:sldId id="333" r:id="rId33"/>
    <p:sldId id="332" r:id="rId34"/>
    <p:sldId id="338" r:id="rId35"/>
    <p:sldId id="339" r:id="rId36"/>
    <p:sldId id="337" r:id="rId37"/>
    <p:sldId id="343" r:id="rId38"/>
    <p:sldId id="341" r:id="rId39"/>
    <p:sldId id="342" r:id="rId40"/>
    <p:sldId id="355" r:id="rId41"/>
    <p:sldId id="322" r:id="rId42"/>
    <p:sldId id="356" r:id="rId43"/>
    <p:sldId id="327" r:id="rId44"/>
    <p:sldId id="349" r:id="rId45"/>
    <p:sldId id="270" r:id="rId46"/>
    <p:sldId id="271" r:id="rId47"/>
    <p:sldId id="272" r:id="rId48"/>
    <p:sldId id="273" r:id="rId49"/>
    <p:sldId id="335" r:id="rId50"/>
    <p:sldId id="274" r:id="rId51"/>
    <p:sldId id="312" r:id="rId52"/>
    <p:sldId id="357" r:id="rId53"/>
    <p:sldId id="323" r:id="rId54"/>
    <p:sldId id="358" r:id="rId55"/>
    <p:sldId id="299" r:id="rId56"/>
    <p:sldId id="300" r:id="rId57"/>
    <p:sldId id="295" r:id="rId58"/>
    <p:sldId id="301" r:id="rId59"/>
    <p:sldId id="303" r:id="rId60"/>
    <p:sldId id="302" r:id="rId61"/>
    <p:sldId id="304" r:id="rId62"/>
    <p:sldId id="346" r:id="rId63"/>
    <p:sldId id="328" r:id="rId64"/>
    <p:sldId id="329" r:id="rId65"/>
    <p:sldId id="330" r:id="rId66"/>
    <p:sldId id="307" r:id="rId67"/>
    <p:sldId id="306" r:id="rId68"/>
    <p:sldId id="308" r:id="rId69"/>
    <p:sldId id="336" r:id="rId70"/>
    <p:sldId id="305" r:id="rId71"/>
    <p:sldId id="321" r:id="rId72"/>
    <p:sldId id="350" r:id="rId73"/>
    <p:sldId id="293" r:id="rId74"/>
    <p:sldId id="294" r:id="rId75"/>
    <p:sldId id="314" r:id="rId76"/>
    <p:sldId id="315" r:id="rId77"/>
    <p:sldId id="316" r:id="rId78"/>
    <p:sldId id="317" r:id="rId79"/>
    <p:sldId id="318" r:id="rId80"/>
    <p:sldId id="344" r:id="rId81"/>
    <p:sldId id="345" r:id="rId82"/>
    <p:sldId id="34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4A8A1-5022-41BA-B210-CE676D199297}">
          <p14:sldIdLst>
            <p14:sldId id="320"/>
            <p14:sldId id="283"/>
            <p14:sldId id="284"/>
            <p14:sldId id="285"/>
            <p14:sldId id="286"/>
            <p14:sldId id="287"/>
            <p14:sldId id="288"/>
            <p14:sldId id="289"/>
            <p14:sldId id="290"/>
            <p14:sldId id="291"/>
            <p14:sldId id="292"/>
            <p14:sldId id="347"/>
            <p14:sldId id="351"/>
            <p14:sldId id="256"/>
            <p14:sldId id="352"/>
            <p14:sldId id="282"/>
            <p14:sldId id="257"/>
            <p14:sldId id="326"/>
            <p14:sldId id="258"/>
            <p14:sldId id="259"/>
            <p14:sldId id="260"/>
            <p14:sldId id="263"/>
            <p14:sldId id="266"/>
            <p14:sldId id="267"/>
            <p14:sldId id="278"/>
            <p14:sldId id="353"/>
            <p14:sldId id="331"/>
            <p14:sldId id="354"/>
            <p14:sldId id="275"/>
            <p14:sldId id="334"/>
            <p14:sldId id="279"/>
            <p14:sldId id="333"/>
            <p14:sldId id="332"/>
            <p14:sldId id="338"/>
            <p14:sldId id="339"/>
            <p14:sldId id="337"/>
            <p14:sldId id="343"/>
            <p14:sldId id="341"/>
            <p14:sldId id="342"/>
            <p14:sldId id="355"/>
            <p14:sldId id="322"/>
            <p14:sldId id="356"/>
            <p14:sldId id="327"/>
            <p14:sldId id="349"/>
            <p14:sldId id="270"/>
            <p14:sldId id="271"/>
            <p14:sldId id="272"/>
            <p14:sldId id="273"/>
            <p14:sldId id="335"/>
            <p14:sldId id="274"/>
            <p14:sldId id="312"/>
            <p14:sldId id="357"/>
            <p14:sldId id="323"/>
            <p14:sldId id="358"/>
            <p14:sldId id="299"/>
            <p14:sldId id="300"/>
            <p14:sldId id="295"/>
            <p14:sldId id="301"/>
            <p14:sldId id="303"/>
            <p14:sldId id="302"/>
            <p14:sldId id="304"/>
            <p14:sldId id="346"/>
            <p14:sldId id="328"/>
            <p14:sldId id="329"/>
            <p14:sldId id="330"/>
            <p14:sldId id="307"/>
            <p14:sldId id="306"/>
            <p14:sldId id="308"/>
            <p14:sldId id="336"/>
            <p14:sldId id="305"/>
            <p14:sldId id="321"/>
            <p14:sldId id="350"/>
            <p14:sldId id="293"/>
            <p14:sldId id="294"/>
            <p14:sldId id="314"/>
            <p14:sldId id="315"/>
            <p14:sldId id="316"/>
            <p14:sldId id="317"/>
            <p14:sldId id="318"/>
            <p14:sldId id="344"/>
            <p14:sldId id="345"/>
          </p14:sldIdLst>
        </p14:section>
        <p14:section name="Untitled Section" id="{482095F1-609A-4295-B7D0-162E5E4752D7}">
          <p14:sldIdLst>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3783" autoAdjust="0"/>
  </p:normalViewPr>
  <p:slideViewPr>
    <p:cSldViewPr>
      <p:cViewPr varScale="1">
        <p:scale>
          <a:sx n="69" d="100"/>
          <a:sy n="69" d="100"/>
        </p:scale>
        <p:origin x="64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5-19T13:04:34.100"/>
    </inkml:context>
    <inkml:brush xml:id="br0">
      <inkml:brushProperty name="width" value="0.05292" units="cm"/>
      <inkml:brushProperty name="height" value="0.05292" units="cm"/>
      <inkml:brushProperty name="color" value="#FF0000"/>
    </inkml:brush>
  </inkml:definitions>
  <inkml:trace contextRef="#ctx0" brushRef="#br0">19993 5135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9C86D-D36E-47B1-97DC-D094ADAD5A51}" type="datetimeFigureOut">
              <a:rPr lang="en-US" smtClean="0"/>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B1205-4884-490B-B789-1D1FE15B5676}" type="slidenum">
              <a:rPr lang="en-US" smtClean="0"/>
              <a:t>‹#›</a:t>
            </a:fld>
            <a:endParaRPr lang="en-US"/>
          </a:p>
        </p:txBody>
      </p:sp>
    </p:spTree>
    <p:extLst>
      <p:ext uri="{BB962C8B-B14F-4D97-AF65-F5344CB8AC3E}">
        <p14:creationId xmlns:p14="http://schemas.microsoft.com/office/powerpoint/2010/main" val="94251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B1205-4884-490B-B789-1D1FE15B5676}" type="slidenum">
              <a:rPr lang="en-US" smtClean="0"/>
              <a:t>71</a:t>
            </a:fld>
            <a:endParaRPr lang="en-US"/>
          </a:p>
        </p:txBody>
      </p:sp>
    </p:spTree>
    <p:extLst>
      <p:ext uri="{BB962C8B-B14F-4D97-AF65-F5344CB8AC3E}">
        <p14:creationId xmlns:p14="http://schemas.microsoft.com/office/powerpoint/2010/main" val="315075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9069B34-A04E-4D63-84EC-F20657282D4D}" type="datetimeFigureOut">
              <a:rPr lang="en-US" smtClean="0"/>
              <a:pPr/>
              <a:t>3/24/2017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6DFA0DE-C943-46BA-A5BE-4AAE76CD5E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69B34-A04E-4D63-84EC-F20657282D4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A0DE-C943-46BA-A5BE-4AAE76CD5E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69B34-A04E-4D63-84EC-F20657282D4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FA0DE-C943-46BA-A5BE-4AAE76CD5E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9069B34-A04E-4D63-84EC-F20657282D4D}" type="datetimeFigureOut">
              <a:rPr lang="en-US" smtClean="0"/>
              <a:pPr/>
              <a:t>3/24/2017</a:t>
            </a:fld>
            <a:endParaRPr lang="en-US"/>
          </a:p>
        </p:txBody>
      </p:sp>
      <p:sp>
        <p:nvSpPr>
          <p:cNvPr id="9" name="Slide Number Placeholder 8"/>
          <p:cNvSpPr>
            <a:spLocks noGrp="1"/>
          </p:cNvSpPr>
          <p:nvPr>
            <p:ph type="sldNum" sz="quarter" idx="15"/>
          </p:nvPr>
        </p:nvSpPr>
        <p:spPr/>
        <p:txBody>
          <a:bodyPr rtlCol="0"/>
          <a:lstStyle/>
          <a:p>
            <a:fld id="{36DFA0DE-C943-46BA-A5BE-4AAE76CD5ED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9069B34-A04E-4D63-84EC-F20657282D4D}" type="datetimeFigureOut">
              <a:rPr lang="en-US" smtClean="0"/>
              <a:pPr/>
              <a:t>3/24/2017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6DFA0DE-C943-46BA-A5BE-4AAE76CD5E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069B34-A04E-4D63-84EC-F20657282D4D}"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FA0DE-C943-46BA-A5BE-4AAE76CD5ED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069B34-A04E-4D63-84EC-F20657282D4D}" type="datetimeFigureOut">
              <a:rPr lang="en-US" smtClean="0"/>
              <a:pPr/>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FA0DE-C943-46BA-A5BE-4AAE76CD5ED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9069B34-A04E-4D63-84EC-F20657282D4D}" type="datetimeFigureOut">
              <a:rPr lang="en-US" smtClean="0"/>
              <a:pPr/>
              <a:t>3/24/2017</a:t>
            </a:fld>
            <a:endParaRPr lang="en-US"/>
          </a:p>
        </p:txBody>
      </p:sp>
      <p:sp>
        <p:nvSpPr>
          <p:cNvPr id="7" name="Slide Number Placeholder 6"/>
          <p:cNvSpPr>
            <a:spLocks noGrp="1"/>
          </p:cNvSpPr>
          <p:nvPr>
            <p:ph type="sldNum" sz="quarter" idx="11"/>
          </p:nvPr>
        </p:nvSpPr>
        <p:spPr/>
        <p:txBody>
          <a:bodyPr rtlCol="0"/>
          <a:lstStyle/>
          <a:p>
            <a:fld id="{36DFA0DE-C943-46BA-A5BE-4AAE76CD5ED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69B34-A04E-4D63-84EC-F20657282D4D}" type="datetimeFigureOut">
              <a:rPr lang="en-US" smtClean="0"/>
              <a:pPr/>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FA0DE-C943-46BA-A5BE-4AAE76CD5E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9069B34-A04E-4D63-84EC-F20657282D4D}" type="datetimeFigureOut">
              <a:rPr lang="en-US" smtClean="0"/>
              <a:pPr/>
              <a:t>3/24/2017</a:t>
            </a:fld>
            <a:endParaRPr lang="en-US"/>
          </a:p>
        </p:txBody>
      </p:sp>
      <p:sp>
        <p:nvSpPr>
          <p:cNvPr id="22" name="Slide Number Placeholder 21"/>
          <p:cNvSpPr>
            <a:spLocks noGrp="1"/>
          </p:cNvSpPr>
          <p:nvPr>
            <p:ph type="sldNum" sz="quarter" idx="15"/>
          </p:nvPr>
        </p:nvSpPr>
        <p:spPr/>
        <p:txBody>
          <a:bodyPr rtlCol="0"/>
          <a:lstStyle/>
          <a:p>
            <a:fld id="{36DFA0DE-C943-46BA-A5BE-4AAE76CD5ED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9069B34-A04E-4D63-84EC-F20657282D4D}" type="datetimeFigureOut">
              <a:rPr lang="en-US" smtClean="0"/>
              <a:pPr/>
              <a:t>3/24/2017</a:t>
            </a:fld>
            <a:endParaRPr lang="en-US"/>
          </a:p>
        </p:txBody>
      </p:sp>
      <p:sp>
        <p:nvSpPr>
          <p:cNvPr id="18" name="Slide Number Placeholder 17"/>
          <p:cNvSpPr>
            <a:spLocks noGrp="1"/>
          </p:cNvSpPr>
          <p:nvPr>
            <p:ph type="sldNum" sz="quarter" idx="11"/>
          </p:nvPr>
        </p:nvSpPr>
        <p:spPr/>
        <p:txBody>
          <a:bodyPr rtlCol="0"/>
          <a:lstStyle/>
          <a:p>
            <a:fld id="{36DFA0DE-C943-46BA-A5BE-4AAE76CD5ED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9069B34-A04E-4D63-84EC-F20657282D4D}" type="datetimeFigureOut">
              <a:rPr lang="en-US" smtClean="0"/>
              <a:pPr/>
              <a:t>3/24/2017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6DFA0DE-C943-46BA-A5BE-4AAE76CD5E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DaZZnQCJw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ns.org/pi/resources/dosechar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bpBJ_Y1bH40" TargetMode="External"/><Relationship Id="rId2" Type="http://schemas.openxmlformats.org/officeDocument/2006/relationships/hyperlink" Target="https://www.youtube.com/watch?v=_moypMx05Fw" TargetMode="External"/><Relationship Id="rId1" Type="http://schemas.openxmlformats.org/officeDocument/2006/relationships/slideLayout" Target="../slideLayouts/slideLayout2.xml"/><Relationship Id="rId4" Type="http://schemas.openxmlformats.org/officeDocument/2006/relationships/hyperlink" Target="https://www.youtube.com/watch?v=TRL7o2kPqw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Classroom Notes</a:t>
            </a:r>
            <a:endParaRPr lang="en-US" dirty="0"/>
          </a:p>
        </p:txBody>
      </p:sp>
      <p:sp>
        <p:nvSpPr>
          <p:cNvPr id="5" name="Text Placeholder 4"/>
          <p:cNvSpPr>
            <a:spLocks noGrp="1"/>
          </p:cNvSpPr>
          <p:nvPr>
            <p:ph type="body" idx="1"/>
          </p:nvPr>
        </p:nvSpPr>
        <p:spPr/>
        <p:txBody>
          <a:bodyPr/>
          <a:lstStyle/>
          <a:p>
            <a:r>
              <a:rPr lang="en-US" dirty="0" smtClean="0"/>
              <a:t>History of Radiation (not testable but fun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Radioactive Minerals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After many women who worked in the watch factory became ill it was apparent that they had something in common. </a:t>
            </a:r>
          </a:p>
          <a:p>
            <a:r>
              <a:rPr lang="en-US" dirty="0" smtClean="0"/>
              <a:t>They were painting with radium, which Marie Curie and her husband discovered in  1898.</a:t>
            </a:r>
            <a:endParaRPr lang="en-US" dirty="0"/>
          </a:p>
        </p:txBody>
      </p:sp>
      <p:pic>
        <p:nvPicPr>
          <p:cNvPr id="5" name="Content Placeholder 4" descr="B18.jpg"/>
          <p:cNvPicPr>
            <a:picLocks noGrp="1" noChangeAspect="1"/>
          </p:cNvPicPr>
          <p:nvPr>
            <p:ph sz="quarter" idx="2"/>
          </p:nvPr>
        </p:nvPicPr>
        <p:blipFill>
          <a:blip r:embed="rId2" cstate="screen"/>
          <a:stretch>
            <a:fillRect/>
          </a:stretch>
        </p:blipFill>
        <p:spPr>
          <a:xfrm>
            <a:off x="4670425" y="1933575"/>
            <a:ext cx="2857500" cy="39052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Radiation</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Since then there have been many developments made with radiation including nuclear power, nuclear medicine, warfare, etc.</a:t>
            </a:r>
            <a:endParaRPr lang="en-US" dirty="0"/>
          </a:p>
        </p:txBody>
      </p:sp>
      <p:pic>
        <p:nvPicPr>
          <p:cNvPr id="5" name="Content Placeholder 4" descr="nuclear-bomb-badger350.jpg"/>
          <p:cNvPicPr>
            <a:picLocks noGrp="1" noChangeAspect="1"/>
          </p:cNvPicPr>
          <p:nvPr>
            <p:ph sz="quarter" idx="2"/>
          </p:nvPr>
        </p:nvPicPr>
        <p:blipFill>
          <a:blip r:embed="rId2" cstate="screen"/>
          <a:stretch>
            <a:fillRect/>
          </a:stretch>
        </p:blipFill>
        <p:spPr>
          <a:xfrm>
            <a:off x="4572000" y="1295400"/>
            <a:ext cx="3657600" cy="308283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History of radioactivity</a:t>
            </a:r>
            <a:endParaRPr lang="en-US" dirty="0">
              <a:solidFill>
                <a:srgbClr val="FF0000"/>
              </a:solidFill>
            </a:endParaRPr>
          </a:p>
        </p:txBody>
      </p:sp>
      <p:sp>
        <p:nvSpPr>
          <p:cNvPr id="6" name="Content Placeholder 5"/>
          <p:cNvSpPr>
            <a:spLocks noGrp="1"/>
          </p:cNvSpPr>
          <p:nvPr>
            <p:ph sz="quarter" idx="1"/>
          </p:nvPr>
        </p:nvSpPr>
        <p:spPr/>
        <p:txBody>
          <a:bodyPr/>
          <a:lstStyle/>
          <a:p>
            <a:r>
              <a:rPr lang="en-US" dirty="0">
                <a:hlinkClick r:id="rId2"/>
              </a:rPr>
              <a:t>https://</a:t>
            </a:r>
            <a:r>
              <a:rPr lang="en-US" dirty="0" smtClean="0">
                <a:hlinkClick r:id="rId2"/>
              </a:rPr>
              <a:t>www.youtube.com/watch?v=LDaZZnQCJw4</a:t>
            </a:r>
            <a:endParaRPr lang="en-US" dirty="0" smtClean="0"/>
          </a:p>
          <a:p>
            <a:endParaRPr lang="en-US" dirty="0"/>
          </a:p>
        </p:txBody>
      </p:sp>
    </p:spTree>
    <p:extLst>
      <p:ext uri="{BB962C8B-B14F-4D97-AF65-F5344CB8AC3E}">
        <p14:creationId xmlns:p14="http://schemas.microsoft.com/office/powerpoint/2010/main" val="34089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Dose Chart</a:t>
            </a:r>
            <a:endParaRPr lang="en-US" dirty="0">
              <a:solidFill>
                <a:srgbClr val="FF0000"/>
              </a:solidFill>
            </a:endParaRPr>
          </a:p>
        </p:txBody>
      </p:sp>
      <p:sp>
        <p:nvSpPr>
          <p:cNvPr id="3" name="Content Placeholder 2"/>
          <p:cNvSpPr>
            <a:spLocks noGrp="1"/>
          </p:cNvSpPr>
          <p:nvPr>
            <p:ph sz="quarter" idx="1"/>
          </p:nvPr>
        </p:nvSpPr>
        <p:spPr/>
        <p:txBody>
          <a:bodyPr/>
          <a:lstStyle/>
          <a:p>
            <a:r>
              <a:rPr lang="en-US">
                <a:hlinkClick r:id="rId2"/>
              </a:rPr>
              <a:t>http://www.ans.org/pi/resources/dosechart</a:t>
            </a:r>
            <a:r>
              <a:rPr lang="en-US" smtClean="0">
                <a:hlinkClick r:id="rId2"/>
              </a:rPr>
              <a:t>/</a:t>
            </a:r>
            <a:r>
              <a:rPr lang="en-US" smtClean="0"/>
              <a:t> </a:t>
            </a:r>
            <a:endParaRPr lang="en-US"/>
          </a:p>
        </p:txBody>
      </p:sp>
    </p:spTree>
    <p:extLst>
      <p:ext uri="{BB962C8B-B14F-4D97-AF65-F5344CB8AC3E}">
        <p14:creationId xmlns:p14="http://schemas.microsoft.com/office/powerpoint/2010/main" val="257527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solidFill>
                  <a:schemeClr val="accent3">
                    <a:lumMod val="60000"/>
                    <a:lumOff val="40000"/>
                  </a:schemeClr>
                </a:solidFill>
              </a:rPr>
              <a:t>Video 13.1</a:t>
            </a:r>
            <a:endParaRPr lang="en-US" sz="4400" dirty="0">
              <a:solidFill>
                <a:schemeClr val="accent3">
                  <a:lumMod val="60000"/>
                  <a:lumOff val="40000"/>
                </a:schemeClr>
              </a:solidFill>
            </a:endParaRPr>
          </a:p>
        </p:txBody>
      </p:sp>
      <p:sp>
        <p:nvSpPr>
          <p:cNvPr id="5" name="Text Placeholder 4"/>
          <p:cNvSpPr>
            <a:spLocks noGrp="1"/>
          </p:cNvSpPr>
          <p:nvPr>
            <p:ph type="body" idx="1"/>
          </p:nvPr>
        </p:nvSpPr>
        <p:spPr/>
        <p:txBody>
          <a:bodyPr>
            <a:normAutofit/>
          </a:bodyPr>
          <a:lstStyle/>
          <a:p>
            <a:r>
              <a:rPr lang="en-US" sz="2800" dirty="0" smtClean="0"/>
              <a:t>Radioactive decay</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smtClean="0"/>
              <a:t>Identify nuclear reactions.</a:t>
            </a:r>
          </a:p>
          <a:p>
            <a:r>
              <a:rPr lang="en-US" dirty="0" smtClean="0"/>
              <a:t>Determine if a particle will alpha, beta, positron, or gamma decay.</a:t>
            </a:r>
          </a:p>
          <a:p>
            <a:r>
              <a:rPr lang="en-US" dirty="0" smtClean="0"/>
              <a:t>Compare and contrast nuclear particles in terms of mass, charge, and penetrating power. </a:t>
            </a:r>
          </a:p>
          <a:p>
            <a:endParaRPr lang="en-US" dirty="0"/>
          </a:p>
        </p:txBody>
      </p:sp>
    </p:spTree>
    <p:extLst>
      <p:ext uri="{BB962C8B-B14F-4D97-AF65-F5344CB8AC3E}">
        <p14:creationId xmlns:p14="http://schemas.microsoft.com/office/powerpoint/2010/main" val="230193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Review</a:t>
            </a:r>
            <a:r>
              <a:rPr lang="en-US" dirty="0">
                <a:solidFill>
                  <a:srgbClr val="FF0000"/>
                </a:solidFill>
              </a:rPr>
              <a:t> </a:t>
            </a:r>
            <a:r>
              <a:rPr lang="en-US" dirty="0" smtClean="0">
                <a:solidFill>
                  <a:srgbClr val="FF0000"/>
                </a:solidFill>
              </a:rPr>
              <a:t>Key Concepts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sz="2800" dirty="0" smtClean="0"/>
              <a:t>Isotopes of the same element have the same number of _________ but differ in their number of ___________, which results in different __________.</a:t>
            </a:r>
          </a:p>
          <a:p>
            <a:pPr marL="514350" indent="-514350">
              <a:buAutoNum type="arabicPeriod"/>
            </a:pPr>
            <a:r>
              <a:rPr lang="en-US" sz="2800" dirty="0" smtClean="0"/>
              <a:t>Write the isotopic notation for C-12 and C-14. Explain their similarities and differences.</a:t>
            </a:r>
          </a:p>
          <a:p>
            <a:pPr marL="514350" indent="-514350">
              <a:buAutoNum type="arabicPeriod"/>
            </a:pPr>
            <a:r>
              <a:rPr lang="en-US" sz="2800" dirty="0" smtClean="0"/>
              <a:t>What does “radioactive” mean? </a:t>
            </a:r>
          </a:p>
          <a:p>
            <a:pPr marL="514350" indent="-514350">
              <a:buAutoNum type="arabicPeriod"/>
            </a:pPr>
            <a:r>
              <a:rPr lang="en-US" sz="2800" dirty="0" smtClean="0"/>
              <a:t>Which elements on the periodic table have no stable isotopes?</a:t>
            </a:r>
          </a:p>
          <a:p>
            <a:pPr marL="514350" indent="-514350">
              <a:buAutoNum type="arabicPeriod"/>
            </a:pPr>
            <a:endParaRPr lang="en-US" sz="2800" dirty="0"/>
          </a:p>
        </p:txBody>
      </p:sp>
      <p:sp>
        <p:nvSpPr>
          <p:cNvPr id="4" name="TextBox 3"/>
          <p:cNvSpPr txBox="1"/>
          <p:nvPr/>
        </p:nvSpPr>
        <p:spPr>
          <a:xfrm>
            <a:off x="3962400" y="2045732"/>
            <a:ext cx="1295400" cy="461665"/>
          </a:xfrm>
          <a:prstGeom prst="rect">
            <a:avLst/>
          </a:prstGeom>
          <a:noFill/>
        </p:spPr>
        <p:txBody>
          <a:bodyPr wrap="square" rtlCol="0">
            <a:spAutoFit/>
          </a:bodyPr>
          <a:lstStyle/>
          <a:p>
            <a:r>
              <a:rPr lang="en-US" sz="2400" dirty="0" smtClean="0">
                <a:solidFill>
                  <a:srgbClr val="FF0000"/>
                </a:solidFill>
              </a:rPr>
              <a:t>protons</a:t>
            </a:r>
            <a:endParaRPr lang="en-US" sz="2400" dirty="0">
              <a:solidFill>
                <a:srgbClr val="FF0000"/>
              </a:solidFill>
            </a:endParaRPr>
          </a:p>
        </p:txBody>
      </p:sp>
      <p:sp>
        <p:nvSpPr>
          <p:cNvPr id="5" name="TextBox 4"/>
          <p:cNvSpPr txBox="1"/>
          <p:nvPr/>
        </p:nvSpPr>
        <p:spPr>
          <a:xfrm>
            <a:off x="3962400" y="2461001"/>
            <a:ext cx="1676400" cy="461665"/>
          </a:xfrm>
          <a:prstGeom prst="rect">
            <a:avLst/>
          </a:prstGeom>
          <a:noFill/>
        </p:spPr>
        <p:txBody>
          <a:bodyPr wrap="square" rtlCol="0">
            <a:spAutoFit/>
          </a:bodyPr>
          <a:lstStyle/>
          <a:p>
            <a:r>
              <a:rPr lang="en-US" sz="2400" dirty="0" smtClean="0">
                <a:solidFill>
                  <a:srgbClr val="FF0000"/>
                </a:solidFill>
              </a:rPr>
              <a:t>neutrons</a:t>
            </a:r>
            <a:endParaRPr lang="en-US" sz="2400" dirty="0">
              <a:solidFill>
                <a:srgbClr val="FF0000"/>
              </a:solidFill>
            </a:endParaRPr>
          </a:p>
        </p:txBody>
      </p:sp>
      <p:sp>
        <p:nvSpPr>
          <p:cNvPr id="6" name="TextBox 5"/>
          <p:cNvSpPr txBox="1"/>
          <p:nvPr/>
        </p:nvSpPr>
        <p:spPr>
          <a:xfrm>
            <a:off x="4533900" y="2926037"/>
            <a:ext cx="1295400" cy="461665"/>
          </a:xfrm>
          <a:prstGeom prst="rect">
            <a:avLst/>
          </a:prstGeom>
          <a:noFill/>
        </p:spPr>
        <p:txBody>
          <a:bodyPr wrap="square" rtlCol="0">
            <a:spAutoFit/>
          </a:bodyPr>
          <a:lstStyle/>
          <a:p>
            <a:r>
              <a:rPr lang="en-US" sz="2400" dirty="0" smtClean="0">
                <a:solidFill>
                  <a:srgbClr val="FF0000"/>
                </a:solidFill>
              </a:rPr>
              <a:t>mass</a:t>
            </a:r>
            <a:endParaRPr lang="en-US" sz="2400" dirty="0">
              <a:solidFill>
                <a:srgbClr val="FF0000"/>
              </a:solidFill>
            </a:endParaRPr>
          </a:p>
        </p:txBody>
      </p:sp>
      <p:sp>
        <p:nvSpPr>
          <p:cNvPr id="7" name="TextBox 6"/>
          <p:cNvSpPr txBox="1"/>
          <p:nvPr/>
        </p:nvSpPr>
        <p:spPr>
          <a:xfrm>
            <a:off x="3025486" y="4248503"/>
            <a:ext cx="5226628" cy="646331"/>
          </a:xfrm>
          <a:prstGeom prst="rect">
            <a:avLst/>
          </a:prstGeom>
          <a:noFill/>
        </p:spPr>
        <p:txBody>
          <a:bodyPr wrap="square" rtlCol="0">
            <a:spAutoFit/>
          </a:bodyPr>
          <a:lstStyle/>
          <a:p>
            <a:r>
              <a:rPr lang="en-US" baseline="30000" dirty="0" smtClean="0">
                <a:solidFill>
                  <a:srgbClr val="FF0000"/>
                </a:solidFill>
              </a:rPr>
              <a:t>12</a:t>
            </a:r>
            <a:r>
              <a:rPr lang="en-US" baseline="-25000" dirty="0" smtClean="0">
                <a:solidFill>
                  <a:srgbClr val="FF0000"/>
                </a:solidFill>
              </a:rPr>
              <a:t>6</a:t>
            </a:r>
            <a:r>
              <a:rPr lang="en-US" dirty="0" smtClean="0">
                <a:solidFill>
                  <a:srgbClr val="FF0000"/>
                </a:solidFill>
              </a:rPr>
              <a:t>C and </a:t>
            </a:r>
            <a:r>
              <a:rPr lang="en-US" baseline="30000" dirty="0" smtClean="0">
                <a:solidFill>
                  <a:srgbClr val="FF0000"/>
                </a:solidFill>
              </a:rPr>
              <a:t>14</a:t>
            </a:r>
            <a:r>
              <a:rPr lang="en-US" baseline="-25000" dirty="0" smtClean="0">
                <a:solidFill>
                  <a:srgbClr val="FF0000"/>
                </a:solidFill>
              </a:rPr>
              <a:t>6</a:t>
            </a:r>
            <a:r>
              <a:rPr lang="en-US" dirty="0" smtClean="0">
                <a:solidFill>
                  <a:srgbClr val="FF0000"/>
                </a:solidFill>
              </a:rPr>
              <a:t>C same element and protons but different mass and neutrons</a:t>
            </a:r>
            <a:endParaRPr lang="en-US" dirty="0">
              <a:solidFill>
                <a:srgbClr val="FF0000"/>
              </a:solidFill>
            </a:endParaRPr>
          </a:p>
        </p:txBody>
      </p:sp>
      <p:sp>
        <p:nvSpPr>
          <p:cNvPr id="8" name="TextBox 7"/>
          <p:cNvSpPr txBox="1"/>
          <p:nvPr/>
        </p:nvSpPr>
        <p:spPr>
          <a:xfrm>
            <a:off x="6305550" y="4892730"/>
            <a:ext cx="2209800" cy="369332"/>
          </a:xfrm>
          <a:prstGeom prst="rect">
            <a:avLst/>
          </a:prstGeom>
          <a:noFill/>
        </p:spPr>
        <p:txBody>
          <a:bodyPr wrap="square" rtlCol="0">
            <a:spAutoFit/>
          </a:bodyPr>
          <a:lstStyle/>
          <a:p>
            <a:r>
              <a:rPr lang="en-US" dirty="0" smtClean="0">
                <a:solidFill>
                  <a:srgbClr val="FF0000"/>
                </a:solidFill>
              </a:rPr>
              <a:t>Decays/unstable</a:t>
            </a:r>
            <a:endParaRPr lang="en-US" dirty="0">
              <a:solidFill>
                <a:srgbClr val="FF0000"/>
              </a:solidFill>
            </a:endParaRPr>
          </a:p>
        </p:txBody>
      </p:sp>
      <p:sp>
        <p:nvSpPr>
          <p:cNvPr id="9" name="TextBox 8"/>
          <p:cNvSpPr txBox="1"/>
          <p:nvPr/>
        </p:nvSpPr>
        <p:spPr>
          <a:xfrm>
            <a:off x="5067300" y="5715000"/>
            <a:ext cx="2476500" cy="369332"/>
          </a:xfrm>
          <a:prstGeom prst="rect">
            <a:avLst/>
          </a:prstGeom>
          <a:noFill/>
        </p:spPr>
        <p:txBody>
          <a:bodyPr wrap="square" rtlCol="0">
            <a:spAutoFit/>
          </a:bodyPr>
          <a:lstStyle/>
          <a:p>
            <a:r>
              <a:rPr lang="en-US" dirty="0" smtClean="0">
                <a:solidFill>
                  <a:srgbClr val="FF0000"/>
                </a:solidFill>
              </a:rPr>
              <a:t>Uranium and later.</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Atomic Notation:</a:t>
            </a:r>
            <a:endParaRPr lang="en-US" dirty="0"/>
          </a:p>
        </p:txBody>
      </p:sp>
      <p:pic>
        <p:nvPicPr>
          <p:cNvPr id="6" name="Picture 7" descr="02_12-01un"/>
          <p:cNvPicPr>
            <a:picLocks noGrp="1" noChangeAspect="1" noChangeArrowheads="1"/>
          </p:cNvPicPr>
          <p:nvPr>
            <p:ph sz="quarter" idx="1"/>
          </p:nvPr>
        </p:nvPicPr>
        <p:blipFill>
          <a:blip r:embed="rId2" cstate="screen"/>
          <a:srcRect/>
          <a:stretch>
            <a:fillRect/>
          </a:stretch>
        </p:blipFill>
        <p:spPr>
          <a:xfrm>
            <a:off x="762000" y="1524000"/>
            <a:ext cx="7499350" cy="3255256"/>
          </a:xfrm>
        </p:spPr>
      </p:pic>
      <p:sp>
        <p:nvSpPr>
          <p:cNvPr id="7" name="TextBox 6"/>
          <p:cNvSpPr txBox="1"/>
          <p:nvPr/>
        </p:nvSpPr>
        <p:spPr>
          <a:xfrm>
            <a:off x="762000" y="5029200"/>
            <a:ext cx="6781800" cy="954107"/>
          </a:xfrm>
          <a:prstGeom prst="rect">
            <a:avLst/>
          </a:prstGeom>
          <a:noFill/>
        </p:spPr>
        <p:txBody>
          <a:bodyPr wrap="square" rtlCol="0">
            <a:spAutoFit/>
          </a:bodyPr>
          <a:lstStyle/>
          <a:p>
            <a:r>
              <a:rPr lang="en-US" sz="2800" dirty="0" smtClean="0"/>
              <a:t>Subtract atomic number from mass number to find the  ________________</a:t>
            </a:r>
            <a:endParaRPr lang="en-US" sz="2800" dirty="0"/>
          </a:p>
        </p:txBody>
      </p:sp>
      <p:sp>
        <p:nvSpPr>
          <p:cNvPr id="8" name="TextBox 7"/>
          <p:cNvSpPr txBox="1"/>
          <p:nvPr/>
        </p:nvSpPr>
        <p:spPr>
          <a:xfrm>
            <a:off x="4038600" y="5410200"/>
            <a:ext cx="3429000" cy="461665"/>
          </a:xfrm>
          <a:prstGeom prst="rect">
            <a:avLst/>
          </a:prstGeom>
          <a:noFill/>
        </p:spPr>
        <p:txBody>
          <a:bodyPr wrap="square" rtlCol="0">
            <a:spAutoFit/>
          </a:bodyPr>
          <a:lstStyle/>
          <a:p>
            <a:r>
              <a:rPr lang="en-US" sz="2400" dirty="0" smtClean="0">
                <a:solidFill>
                  <a:srgbClr val="FF0000"/>
                </a:solidFill>
              </a:rPr>
              <a:t>Number of neutrons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0000"/>
                </a:solidFill>
              </a:rPr>
              <a:t>Radioactive Decay</a:t>
            </a:r>
            <a:endParaRPr lang="en-US" dirty="0">
              <a:solidFill>
                <a:srgbClr val="FF0000"/>
              </a:solidFill>
            </a:endParaRPr>
          </a:p>
        </p:txBody>
      </p:sp>
      <p:sp>
        <p:nvSpPr>
          <p:cNvPr id="5" name="Content Placeholder 4"/>
          <p:cNvSpPr>
            <a:spLocks noGrp="1"/>
          </p:cNvSpPr>
          <p:nvPr>
            <p:ph sz="quarter" idx="1"/>
          </p:nvPr>
        </p:nvSpPr>
        <p:spPr/>
        <p:txBody>
          <a:bodyPr/>
          <a:lstStyle/>
          <a:p>
            <a:r>
              <a:rPr lang="en-US" dirty="0"/>
              <a:t>The process by which nuclei emit particles and change into new elements</a:t>
            </a:r>
            <a:r>
              <a:rPr lang="en-US" dirty="0" smtClean="0"/>
              <a:t>.</a:t>
            </a:r>
          </a:p>
          <a:p>
            <a:r>
              <a:rPr lang="en-US" dirty="0" smtClean="0"/>
              <a:t>This is the ONLY unit where elements can change into new elements ONLY be cause the number of protons are changing.</a:t>
            </a:r>
          </a:p>
          <a:p>
            <a:pPr lvl="1"/>
            <a:r>
              <a:rPr lang="en-US" dirty="0" smtClean="0"/>
              <a:t>The rule still holds: You cannot change an elements number of protons with out changing its identity.</a:t>
            </a:r>
          </a:p>
          <a:p>
            <a:pPr lvl="1"/>
            <a:r>
              <a:rPr lang="en-US" dirty="0" smtClean="0"/>
              <a:t>The reactions look different than normal.</a:t>
            </a:r>
            <a:endParaRPr lang="en-US" dirty="0"/>
          </a:p>
          <a:p>
            <a:endParaRPr lang="en-US" dirty="0"/>
          </a:p>
        </p:txBody>
      </p:sp>
    </p:spTree>
    <p:extLst>
      <p:ext uri="{BB962C8B-B14F-4D97-AF65-F5344CB8AC3E}">
        <p14:creationId xmlns:p14="http://schemas.microsoft.com/office/powerpoint/2010/main" val="21557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934200" cy="762000"/>
          </a:xfrm>
        </p:spPr>
        <p:txBody>
          <a:bodyPr/>
          <a:lstStyle/>
          <a:p>
            <a:r>
              <a:rPr lang="en-US" dirty="0" smtClean="0">
                <a:solidFill>
                  <a:srgbClr val="FF0000"/>
                </a:solidFill>
              </a:rPr>
              <a:t>Radioactivity</a:t>
            </a:r>
            <a:endParaRPr lang="en-US" dirty="0">
              <a:solidFill>
                <a:srgbClr val="FF0000"/>
              </a:solidFill>
            </a:endParaRPr>
          </a:p>
        </p:txBody>
      </p:sp>
      <p:sp>
        <p:nvSpPr>
          <p:cNvPr id="3" name="Content Placeholder 2"/>
          <p:cNvSpPr>
            <a:spLocks noGrp="1"/>
          </p:cNvSpPr>
          <p:nvPr>
            <p:ph sz="quarter" idx="1"/>
          </p:nvPr>
        </p:nvSpPr>
        <p:spPr>
          <a:xfrm>
            <a:off x="457200" y="838200"/>
            <a:ext cx="4495800" cy="5715000"/>
          </a:xfrm>
        </p:spPr>
        <p:txBody>
          <a:bodyPr>
            <a:noAutofit/>
          </a:bodyPr>
          <a:lstStyle/>
          <a:p>
            <a:r>
              <a:rPr lang="en-US" sz="2800" dirty="0" smtClean="0"/>
              <a:t>Sometimes an atom is unstable and will decay into a new atom. This type of atom is</a:t>
            </a:r>
            <a:r>
              <a:rPr lang="en-US" sz="2800" dirty="0" smtClean="0">
                <a:solidFill>
                  <a:schemeClr val="accent2"/>
                </a:solidFill>
              </a:rPr>
              <a:t> </a:t>
            </a:r>
            <a:r>
              <a:rPr lang="en-US" sz="2800" dirty="0" smtClean="0">
                <a:solidFill>
                  <a:srgbClr val="FF0000"/>
                </a:solidFill>
              </a:rPr>
              <a:t>radioactive</a:t>
            </a:r>
            <a:r>
              <a:rPr lang="en-US" sz="2800" dirty="0" smtClean="0"/>
              <a:t>. </a:t>
            </a:r>
          </a:p>
          <a:p>
            <a:r>
              <a:rPr lang="en-US" sz="2800" dirty="0" smtClean="0"/>
              <a:t>This is due to the proton-neutron ratio. The band of stability refers to atoms that are stable due to stable proton-neutron ratios.</a:t>
            </a:r>
          </a:p>
        </p:txBody>
      </p:sp>
      <p:pic>
        <p:nvPicPr>
          <p:cNvPr id="5" name="Picture 5" descr="21_02"/>
          <p:cNvPicPr>
            <a:picLocks noGrp="1" noChangeAspect="1" noChangeArrowheads="1"/>
          </p:cNvPicPr>
          <p:nvPr>
            <p:ph sz="quarter" idx="2"/>
          </p:nvPr>
        </p:nvPicPr>
        <p:blipFill>
          <a:blip r:embed="rId2" cstate="screen"/>
          <a:srcRect/>
          <a:stretch>
            <a:fillRect/>
          </a:stretch>
        </p:blipFill>
        <p:spPr>
          <a:xfrm>
            <a:off x="5257801" y="457200"/>
            <a:ext cx="3426278" cy="5943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Introduction to Nuclear Chemistry</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Wilhelm Conrad Roentgen studied cathode ray tubes and the light they produced in 1895.</a:t>
            </a:r>
          </a:p>
          <a:p>
            <a:r>
              <a:rPr lang="en-US" dirty="0" smtClean="0"/>
              <a:t>While researching, he had a vial of barium </a:t>
            </a:r>
            <a:r>
              <a:rPr lang="en-US" dirty="0" err="1" smtClean="0"/>
              <a:t>platinocyanide</a:t>
            </a:r>
            <a:r>
              <a:rPr lang="en-US" dirty="0" smtClean="0"/>
              <a:t> crystals by his desk which fluoresced near the cathode ray tube. </a:t>
            </a:r>
          </a:p>
          <a:p>
            <a:r>
              <a:rPr lang="en-US" dirty="0" smtClean="0"/>
              <a:t>When he placed the crystals in a box, away from the cathode ray tube, the still emitted light.</a:t>
            </a:r>
            <a:endParaRPr lang="en-US" dirty="0"/>
          </a:p>
        </p:txBody>
      </p:sp>
      <p:pic>
        <p:nvPicPr>
          <p:cNvPr id="5" name="Content Placeholder 4" descr="roentgen.jpg"/>
          <p:cNvPicPr>
            <a:picLocks noGrp="1" noChangeAspect="1"/>
          </p:cNvPicPr>
          <p:nvPr>
            <p:ph sz="quarter" idx="2"/>
          </p:nvPr>
        </p:nvPicPr>
        <p:blipFill>
          <a:blip r:embed="rId2" cstate="screen"/>
          <a:stretch>
            <a:fillRect/>
          </a:stretch>
        </p:blipFill>
        <p:spPr>
          <a:xfrm>
            <a:off x="4254500" y="1600200"/>
            <a:ext cx="3821112" cy="4419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781800" cy="762000"/>
          </a:xfrm>
        </p:spPr>
        <p:txBody>
          <a:bodyPr>
            <a:normAutofit/>
          </a:bodyPr>
          <a:lstStyle/>
          <a:p>
            <a:r>
              <a:rPr lang="en-US" dirty="0" smtClean="0">
                <a:solidFill>
                  <a:srgbClr val="FF0000"/>
                </a:solidFill>
              </a:rPr>
              <a:t>Radioactivity</a:t>
            </a:r>
            <a:endParaRPr lang="en-US" dirty="0">
              <a:solidFill>
                <a:srgbClr val="FF0000"/>
              </a:solidFill>
            </a:endParaRPr>
          </a:p>
        </p:txBody>
      </p:sp>
      <p:sp>
        <p:nvSpPr>
          <p:cNvPr id="3" name="Content Placeholder 2"/>
          <p:cNvSpPr>
            <a:spLocks noGrp="1"/>
          </p:cNvSpPr>
          <p:nvPr>
            <p:ph sz="quarter" idx="1"/>
          </p:nvPr>
        </p:nvSpPr>
        <p:spPr>
          <a:xfrm>
            <a:off x="457200" y="762000"/>
            <a:ext cx="4191000" cy="4038600"/>
          </a:xfrm>
        </p:spPr>
        <p:txBody>
          <a:bodyPr>
            <a:noAutofit/>
          </a:bodyPr>
          <a:lstStyle/>
          <a:p>
            <a:r>
              <a:rPr lang="en-US" sz="2800" dirty="0" smtClean="0"/>
              <a:t>Atoms above the belt have too many neutrons and beta decay due to this.</a:t>
            </a:r>
          </a:p>
          <a:p>
            <a:endParaRPr lang="en-US" sz="2800" dirty="0" smtClean="0"/>
          </a:p>
          <a:p>
            <a:endParaRPr lang="en-US" sz="2800" dirty="0" smtClean="0"/>
          </a:p>
          <a:p>
            <a:r>
              <a:rPr lang="en-US" sz="2800" dirty="0" smtClean="0"/>
              <a:t>The beta particle is an electron created when a neutron decays.</a:t>
            </a:r>
          </a:p>
        </p:txBody>
      </p:sp>
      <p:pic>
        <p:nvPicPr>
          <p:cNvPr id="5" name="Picture 5" descr="21_02above"/>
          <p:cNvPicPr>
            <a:picLocks noGrp="1" noChangeAspect="1" noChangeArrowheads="1"/>
          </p:cNvPicPr>
          <p:nvPr>
            <p:ph sz="quarter" idx="2"/>
          </p:nvPr>
        </p:nvPicPr>
        <p:blipFill>
          <a:blip r:embed="rId2" cstate="screen"/>
          <a:stretch>
            <a:fillRect/>
          </a:stretch>
        </p:blipFill>
        <p:spPr>
          <a:xfrm>
            <a:off x="4953000" y="228600"/>
            <a:ext cx="3789362" cy="4572000"/>
          </a:xfrm>
        </p:spPr>
      </p:pic>
      <p:grpSp>
        <p:nvGrpSpPr>
          <p:cNvPr id="26" name="Group 27"/>
          <p:cNvGrpSpPr>
            <a:grpSpLocks/>
          </p:cNvGrpSpPr>
          <p:nvPr/>
        </p:nvGrpSpPr>
        <p:grpSpPr bwMode="auto">
          <a:xfrm>
            <a:off x="1507692" y="5100635"/>
            <a:ext cx="5597525" cy="844548"/>
            <a:chOff x="824" y="2872"/>
            <a:chExt cx="3526" cy="532"/>
          </a:xfrm>
        </p:grpSpPr>
        <p:grpSp>
          <p:nvGrpSpPr>
            <p:cNvPr id="27" name="Group 16"/>
            <p:cNvGrpSpPr>
              <a:grpSpLocks/>
            </p:cNvGrpSpPr>
            <p:nvPr/>
          </p:nvGrpSpPr>
          <p:grpSpPr bwMode="auto">
            <a:xfrm>
              <a:off x="824" y="2872"/>
              <a:ext cx="661" cy="523"/>
              <a:chOff x="3721" y="914"/>
              <a:chExt cx="661" cy="523"/>
            </a:xfrm>
          </p:grpSpPr>
          <p:sp>
            <p:nvSpPr>
              <p:cNvPr id="36" name="Rectangle 17"/>
              <p:cNvSpPr>
                <a:spLocks noChangeArrowheads="1"/>
              </p:cNvSpPr>
              <p:nvPr/>
            </p:nvSpPr>
            <p:spPr bwMode="auto">
              <a:xfrm>
                <a:off x="4108" y="914"/>
                <a:ext cx="274" cy="523"/>
              </a:xfrm>
              <a:prstGeom prst="rect">
                <a:avLst/>
              </a:prstGeom>
              <a:noFill/>
              <a:ln w="9525">
                <a:noFill/>
                <a:miter lim="800000"/>
                <a:headEnd/>
                <a:tailEnd/>
              </a:ln>
            </p:spPr>
            <p:txBody>
              <a:bodyPr wrap="none">
                <a:spAutoFit/>
              </a:bodyPr>
              <a:lstStyle/>
              <a:p>
                <a:r>
                  <a:rPr lang="en-US" sz="4800" dirty="0">
                    <a:solidFill>
                      <a:srgbClr val="FF0000"/>
                    </a:solidFill>
                  </a:rPr>
                  <a:t>I</a:t>
                </a:r>
                <a:endParaRPr lang="en-US" dirty="0">
                  <a:solidFill>
                    <a:srgbClr val="FF0000"/>
                  </a:solidFill>
                </a:endParaRPr>
              </a:p>
            </p:txBody>
          </p:sp>
          <p:sp>
            <p:nvSpPr>
              <p:cNvPr id="37" name="Rectangle 18"/>
              <p:cNvSpPr>
                <a:spLocks noChangeArrowheads="1"/>
              </p:cNvSpPr>
              <p:nvPr/>
            </p:nvSpPr>
            <p:spPr bwMode="auto">
              <a:xfrm>
                <a:off x="3721" y="922"/>
                <a:ext cx="359" cy="407"/>
              </a:xfrm>
              <a:prstGeom prst="rect">
                <a:avLst/>
              </a:prstGeom>
              <a:noFill/>
              <a:ln w="9525">
                <a:noFill/>
                <a:miter lim="800000"/>
                <a:headEnd/>
                <a:tailEnd/>
              </a:ln>
            </p:spPr>
            <p:txBody>
              <a:bodyPr wrap="none">
                <a:spAutoFit/>
              </a:bodyPr>
              <a:lstStyle/>
              <a:p>
                <a:pPr algn="r"/>
                <a:r>
                  <a:rPr lang="en-US" dirty="0">
                    <a:solidFill>
                      <a:srgbClr val="FF0000"/>
                    </a:solidFill>
                  </a:rPr>
                  <a:t>131</a:t>
                </a:r>
              </a:p>
              <a:p>
                <a:pPr algn="r"/>
                <a:r>
                  <a:rPr lang="en-US" dirty="0">
                    <a:solidFill>
                      <a:srgbClr val="FF0000"/>
                    </a:solidFill>
                  </a:rPr>
                  <a:t>53</a:t>
                </a:r>
              </a:p>
            </p:txBody>
          </p:sp>
        </p:grpSp>
        <p:grpSp>
          <p:nvGrpSpPr>
            <p:cNvPr id="28" name="Group 19"/>
            <p:cNvGrpSpPr>
              <a:grpSpLocks/>
            </p:cNvGrpSpPr>
            <p:nvPr/>
          </p:nvGrpSpPr>
          <p:grpSpPr bwMode="auto">
            <a:xfrm>
              <a:off x="3414" y="2875"/>
              <a:ext cx="936" cy="519"/>
              <a:chOff x="4951" y="917"/>
              <a:chExt cx="936" cy="519"/>
            </a:xfrm>
          </p:grpSpPr>
          <p:sp>
            <p:nvSpPr>
              <p:cNvPr id="34" name="Rectangle 20"/>
              <p:cNvSpPr>
                <a:spLocks noChangeArrowheads="1"/>
              </p:cNvSpPr>
              <p:nvPr/>
            </p:nvSpPr>
            <p:spPr bwMode="auto">
              <a:xfrm>
                <a:off x="5301" y="917"/>
                <a:ext cx="586" cy="519"/>
              </a:xfrm>
              <a:prstGeom prst="rect">
                <a:avLst/>
              </a:prstGeom>
              <a:noFill/>
              <a:ln w="9525">
                <a:noFill/>
                <a:miter lim="800000"/>
                <a:headEnd/>
                <a:tailEnd/>
              </a:ln>
            </p:spPr>
            <p:txBody>
              <a:bodyPr wrap="none">
                <a:spAutoFit/>
              </a:bodyPr>
              <a:lstStyle/>
              <a:p>
                <a:r>
                  <a:rPr lang="en-US" sz="4800" dirty="0" err="1">
                    <a:solidFill>
                      <a:srgbClr val="FF0000"/>
                    </a:solidFill>
                  </a:rPr>
                  <a:t>Xe</a:t>
                </a:r>
                <a:endParaRPr lang="en-US" dirty="0">
                  <a:solidFill>
                    <a:srgbClr val="FF0000"/>
                  </a:solidFill>
                </a:endParaRPr>
              </a:p>
            </p:txBody>
          </p:sp>
          <p:sp>
            <p:nvSpPr>
              <p:cNvPr id="35" name="Rectangle 21"/>
              <p:cNvSpPr>
                <a:spLocks noChangeArrowheads="1"/>
              </p:cNvSpPr>
              <p:nvPr/>
            </p:nvSpPr>
            <p:spPr bwMode="auto">
              <a:xfrm>
                <a:off x="4951" y="918"/>
                <a:ext cx="359" cy="407"/>
              </a:xfrm>
              <a:prstGeom prst="rect">
                <a:avLst/>
              </a:prstGeom>
              <a:noFill/>
              <a:ln w="9525">
                <a:noFill/>
                <a:miter lim="800000"/>
                <a:headEnd/>
                <a:tailEnd/>
              </a:ln>
            </p:spPr>
            <p:txBody>
              <a:bodyPr wrap="none">
                <a:spAutoFit/>
              </a:bodyPr>
              <a:lstStyle/>
              <a:p>
                <a:pPr algn="r"/>
                <a:r>
                  <a:rPr lang="en-US" dirty="0">
                    <a:solidFill>
                      <a:srgbClr val="FF0000"/>
                    </a:solidFill>
                  </a:rPr>
                  <a:t>131</a:t>
                </a:r>
              </a:p>
              <a:p>
                <a:pPr algn="r"/>
                <a:r>
                  <a:rPr lang="en-US" dirty="0">
                    <a:solidFill>
                      <a:srgbClr val="FF0000"/>
                    </a:solidFill>
                  </a:rPr>
                  <a:t>54</a:t>
                </a:r>
              </a:p>
            </p:txBody>
          </p:sp>
        </p:grpSp>
        <p:sp>
          <p:nvSpPr>
            <p:cNvPr id="29" name="Rectangle 22"/>
            <p:cNvSpPr>
              <a:spLocks noChangeArrowheads="1"/>
            </p:cNvSpPr>
            <p:nvPr/>
          </p:nvSpPr>
          <p:spPr bwMode="auto">
            <a:xfrm>
              <a:off x="1371" y="2996"/>
              <a:ext cx="551" cy="233"/>
            </a:xfrm>
            <a:prstGeom prst="rect">
              <a:avLst/>
            </a:prstGeom>
            <a:noFill/>
            <a:ln w="9525">
              <a:noFill/>
              <a:miter lim="800000"/>
              <a:headEnd/>
              <a:tailEnd/>
            </a:ln>
          </p:spPr>
          <p:txBody>
            <a:bodyPr wrap="none">
              <a:spAutoFit/>
            </a:bodyPr>
            <a:lstStyle/>
            <a:p>
              <a:r>
                <a:rPr lang="en-US" dirty="0">
                  <a:solidFill>
                    <a:srgbClr val="FF0000"/>
                  </a:solidFill>
                  <a:sym typeface="Symbol" pitchFamily="18" charset="2"/>
                </a:rPr>
                <a:t></a:t>
              </a:r>
            </a:p>
          </p:txBody>
        </p:sp>
        <p:sp>
          <p:nvSpPr>
            <p:cNvPr id="30" name="Rectangle 23"/>
            <p:cNvSpPr>
              <a:spLocks noChangeArrowheads="1"/>
            </p:cNvSpPr>
            <p:nvPr/>
          </p:nvSpPr>
          <p:spPr bwMode="auto">
            <a:xfrm>
              <a:off x="2954" y="2957"/>
              <a:ext cx="273" cy="368"/>
            </a:xfrm>
            <a:prstGeom prst="rect">
              <a:avLst/>
            </a:prstGeom>
            <a:noFill/>
            <a:ln w="9525">
              <a:noFill/>
              <a:miter lim="800000"/>
              <a:headEnd/>
              <a:tailEnd/>
            </a:ln>
          </p:spPr>
          <p:txBody>
            <a:bodyPr wrap="none">
              <a:spAutoFit/>
            </a:bodyPr>
            <a:lstStyle/>
            <a:p>
              <a:r>
                <a:rPr lang="en-US" sz="3200" dirty="0">
                  <a:solidFill>
                    <a:srgbClr val="FF0000"/>
                  </a:solidFill>
                </a:rPr>
                <a:t>+</a:t>
              </a:r>
            </a:p>
          </p:txBody>
        </p:sp>
        <p:grpSp>
          <p:nvGrpSpPr>
            <p:cNvPr id="31" name="Group 24"/>
            <p:cNvGrpSpPr>
              <a:grpSpLocks/>
            </p:cNvGrpSpPr>
            <p:nvPr/>
          </p:nvGrpSpPr>
          <p:grpSpPr bwMode="auto">
            <a:xfrm>
              <a:off x="2110" y="2881"/>
              <a:ext cx="608" cy="523"/>
              <a:chOff x="2495" y="923"/>
              <a:chExt cx="608" cy="523"/>
            </a:xfrm>
          </p:grpSpPr>
          <p:sp>
            <p:nvSpPr>
              <p:cNvPr id="32" name="Rectangle 25"/>
              <p:cNvSpPr>
                <a:spLocks noChangeArrowheads="1"/>
              </p:cNvSpPr>
              <p:nvPr/>
            </p:nvSpPr>
            <p:spPr bwMode="auto">
              <a:xfrm>
                <a:off x="2793" y="923"/>
                <a:ext cx="310" cy="523"/>
              </a:xfrm>
              <a:prstGeom prst="rect">
                <a:avLst/>
              </a:prstGeom>
              <a:noFill/>
              <a:ln w="9525">
                <a:noFill/>
                <a:miter lim="800000"/>
                <a:headEnd/>
                <a:tailEnd/>
              </a:ln>
            </p:spPr>
            <p:txBody>
              <a:bodyPr wrap="none">
                <a:spAutoFit/>
              </a:bodyPr>
              <a:lstStyle/>
              <a:p>
                <a:r>
                  <a:rPr lang="en-US" sz="4800" dirty="0">
                    <a:solidFill>
                      <a:srgbClr val="FF0000"/>
                    </a:solidFill>
                  </a:rPr>
                  <a:t>e</a:t>
                </a:r>
                <a:endParaRPr lang="en-US" dirty="0">
                  <a:solidFill>
                    <a:srgbClr val="FF0000"/>
                  </a:solidFill>
                </a:endParaRPr>
              </a:p>
            </p:txBody>
          </p:sp>
          <p:sp>
            <p:nvSpPr>
              <p:cNvPr id="33" name="Rectangle 26"/>
              <p:cNvSpPr>
                <a:spLocks noChangeArrowheads="1"/>
              </p:cNvSpPr>
              <p:nvPr/>
            </p:nvSpPr>
            <p:spPr bwMode="auto">
              <a:xfrm>
                <a:off x="2495" y="923"/>
                <a:ext cx="285" cy="407"/>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cs typeface="Arial" charset="0"/>
                  </a:rPr>
                  <a:t>−</a:t>
                </a:r>
                <a:r>
                  <a:rPr lang="en-US" dirty="0">
                    <a:solidFill>
                      <a:srgbClr val="FF0000"/>
                    </a:solidFill>
                  </a:rPr>
                  <a:t>1</a:t>
                </a:r>
              </a:p>
            </p:txBody>
          </p:sp>
        </p:grpSp>
      </p:grpSp>
      <p:grpSp>
        <p:nvGrpSpPr>
          <p:cNvPr id="38" name="Group 7"/>
          <p:cNvGrpSpPr>
            <a:grpSpLocks/>
          </p:cNvGrpSpPr>
          <p:nvPr/>
        </p:nvGrpSpPr>
        <p:grpSpPr bwMode="auto">
          <a:xfrm>
            <a:off x="917575" y="2590800"/>
            <a:ext cx="2427287" cy="904875"/>
            <a:chOff x="2114" y="3456"/>
            <a:chExt cx="1529" cy="570"/>
          </a:xfrm>
        </p:grpSpPr>
        <p:grpSp>
          <p:nvGrpSpPr>
            <p:cNvPr id="39" name="Group 8"/>
            <p:cNvGrpSpPr>
              <a:grpSpLocks/>
            </p:cNvGrpSpPr>
            <p:nvPr/>
          </p:nvGrpSpPr>
          <p:grpSpPr bwMode="auto">
            <a:xfrm>
              <a:off x="2114" y="3456"/>
              <a:ext cx="516" cy="570"/>
              <a:chOff x="3795" y="922"/>
              <a:chExt cx="516" cy="570"/>
            </a:xfrm>
          </p:grpSpPr>
          <p:sp>
            <p:nvSpPr>
              <p:cNvPr id="44" name="Rectangle 43"/>
              <p:cNvSpPr>
                <a:spLocks noChangeArrowheads="1"/>
              </p:cNvSpPr>
              <p:nvPr/>
            </p:nvSpPr>
            <p:spPr bwMode="auto">
              <a:xfrm>
                <a:off x="3984" y="973"/>
                <a:ext cx="327" cy="519"/>
              </a:xfrm>
              <a:prstGeom prst="rect">
                <a:avLst/>
              </a:prstGeom>
              <a:noFill/>
              <a:ln w="9525">
                <a:noFill/>
                <a:miter lim="800000"/>
                <a:headEnd/>
                <a:tailEnd/>
              </a:ln>
            </p:spPr>
            <p:txBody>
              <a:bodyPr wrap="none">
                <a:spAutoFit/>
              </a:bodyPr>
              <a:lstStyle/>
              <a:p>
                <a:r>
                  <a:rPr lang="en-US" sz="4800" i="1" dirty="0">
                    <a:solidFill>
                      <a:srgbClr val="FF0000"/>
                    </a:solidFill>
                    <a:latin typeface="Symbol" pitchFamily="18" charset="2"/>
                    <a:sym typeface="Symbol" pitchFamily="18" charset="2"/>
                  </a:rPr>
                  <a:t></a:t>
                </a:r>
                <a:endParaRPr lang="en-US" i="1" dirty="0">
                  <a:solidFill>
                    <a:srgbClr val="FF0000"/>
                  </a:solidFill>
                </a:endParaRPr>
              </a:p>
            </p:txBody>
          </p:sp>
          <p:sp>
            <p:nvSpPr>
              <p:cNvPr id="45" name="Rectangle 44"/>
              <p:cNvSpPr>
                <a:spLocks noChangeArrowheads="1"/>
              </p:cNvSpPr>
              <p:nvPr/>
            </p:nvSpPr>
            <p:spPr bwMode="auto">
              <a:xfrm>
                <a:off x="3795" y="922"/>
                <a:ext cx="285" cy="407"/>
              </a:xfrm>
              <a:prstGeom prst="rect">
                <a:avLst/>
              </a:prstGeom>
              <a:noFill/>
              <a:ln w="9525">
                <a:noFill/>
                <a:miter lim="800000"/>
                <a:headEnd/>
                <a:tailEnd/>
              </a:ln>
            </p:spPr>
            <p:txBody>
              <a:bodyPr wrap="none">
                <a:spAutoFit/>
              </a:bodyPr>
              <a:lstStyle/>
              <a:p>
                <a:pPr algn="r"/>
                <a:r>
                  <a:rPr lang="en-US">
                    <a:solidFill>
                      <a:srgbClr val="FF0000"/>
                    </a:solidFill>
                  </a:rPr>
                  <a:t>0</a:t>
                </a:r>
              </a:p>
              <a:p>
                <a:pPr algn="r"/>
                <a:r>
                  <a:rPr lang="en-US">
                    <a:solidFill>
                      <a:srgbClr val="FF0000"/>
                    </a:solidFill>
                    <a:cs typeface="Arial" charset="0"/>
                  </a:rPr>
                  <a:t>−</a:t>
                </a:r>
                <a:r>
                  <a:rPr lang="en-US">
                    <a:solidFill>
                      <a:srgbClr val="FF0000"/>
                    </a:solidFill>
                  </a:rPr>
                  <a:t>1</a:t>
                </a:r>
              </a:p>
            </p:txBody>
          </p:sp>
        </p:grpSp>
        <p:grpSp>
          <p:nvGrpSpPr>
            <p:cNvPr id="40" name="Group 11"/>
            <p:cNvGrpSpPr>
              <a:grpSpLocks/>
            </p:cNvGrpSpPr>
            <p:nvPr/>
          </p:nvGrpSpPr>
          <p:grpSpPr bwMode="auto">
            <a:xfrm>
              <a:off x="3170" y="3482"/>
              <a:ext cx="473" cy="542"/>
              <a:chOff x="3795" y="922"/>
              <a:chExt cx="473" cy="542"/>
            </a:xfrm>
          </p:grpSpPr>
          <p:sp>
            <p:nvSpPr>
              <p:cNvPr id="42" name="Rectangle 12"/>
              <p:cNvSpPr>
                <a:spLocks noChangeArrowheads="1"/>
              </p:cNvSpPr>
              <p:nvPr/>
            </p:nvSpPr>
            <p:spPr bwMode="auto">
              <a:xfrm>
                <a:off x="3958" y="941"/>
                <a:ext cx="310" cy="523"/>
              </a:xfrm>
              <a:prstGeom prst="rect">
                <a:avLst/>
              </a:prstGeom>
              <a:noFill/>
              <a:ln w="9525">
                <a:noFill/>
                <a:miter lim="800000"/>
                <a:headEnd/>
                <a:tailEnd/>
              </a:ln>
            </p:spPr>
            <p:txBody>
              <a:bodyPr wrap="none">
                <a:spAutoFit/>
              </a:bodyPr>
              <a:lstStyle/>
              <a:p>
                <a:r>
                  <a:rPr lang="en-US" sz="4800">
                    <a:solidFill>
                      <a:srgbClr val="FF0000"/>
                    </a:solidFill>
                  </a:rPr>
                  <a:t>e</a:t>
                </a:r>
                <a:endParaRPr lang="en-US">
                  <a:solidFill>
                    <a:srgbClr val="FF0000"/>
                  </a:solidFill>
                </a:endParaRPr>
              </a:p>
            </p:txBody>
          </p:sp>
          <p:sp>
            <p:nvSpPr>
              <p:cNvPr id="43" name="Rectangle 13"/>
              <p:cNvSpPr>
                <a:spLocks noChangeArrowheads="1"/>
              </p:cNvSpPr>
              <p:nvPr/>
            </p:nvSpPr>
            <p:spPr bwMode="auto">
              <a:xfrm>
                <a:off x="3795" y="922"/>
                <a:ext cx="285" cy="407"/>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cs typeface="Arial" charset="0"/>
                  </a:rPr>
                  <a:t>−</a:t>
                </a:r>
                <a:r>
                  <a:rPr lang="en-US" dirty="0">
                    <a:solidFill>
                      <a:srgbClr val="FF0000"/>
                    </a:solidFill>
                  </a:rPr>
                  <a:t>1</a:t>
                </a:r>
              </a:p>
            </p:txBody>
          </p:sp>
        </p:grpSp>
        <p:sp>
          <p:nvSpPr>
            <p:cNvPr id="41" name="Rectangle 14"/>
            <p:cNvSpPr>
              <a:spLocks noChangeArrowheads="1"/>
            </p:cNvSpPr>
            <p:nvPr/>
          </p:nvSpPr>
          <p:spPr bwMode="auto">
            <a:xfrm>
              <a:off x="2741" y="3578"/>
              <a:ext cx="329" cy="330"/>
            </a:xfrm>
            <a:prstGeom prst="rect">
              <a:avLst/>
            </a:prstGeom>
            <a:noFill/>
            <a:ln w="9525">
              <a:noFill/>
              <a:miter lim="800000"/>
              <a:headEnd/>
              <a:tailEnd/>
            </a:ln>
          </p:spPr>
          <p:txBody>
            <a:bodyPr wrap="none">
              <a:spAutoFit/>
            </a:bodyPr>
            <a:lstStyle/>
            <a:p>
              <a:r>
                <a:rPr lang="en-US" sz="2800" dirty="0">
                  <a:solidFill>
                    <a:srgbClr val="FF0000"/>
                  </a:solidFill>
                </a:rPr>
                <a:t>or</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solidFill>
                  <a:srgbClr val="FF0000"/>
                </a:solidFill>
              </a:rPr>
              <a:t>Radioactivity</a:t>
            </a:r>
            <a:endParaRPr lang="en-US" dirty="0">
              <a:solidFill>
                <a:srgbClr val="FF0000"/>
              </a:solidFill>
            </a:endParaRPr>
          </a:p>
        </p:txBody>
      </p:sp>
      <p:sp>
        <p:nvSpPr>
          <p:cNvPr id="3" name="Content Placeholder 2"/>
          <p:cNvSpPr>
            <a:spLocks noGrp="1"/>
          </p:cNvSpPr>
          <p:nvPr>
            <p:ph sz="quarter" idx="1"/>
          </p:nvPr>
        </p:nvSpPr>
        <p:spPr>
          <a:xfrm>
            <a:off x="457200" y="990600"/>
            <a:ext cx="3657600" cy="5181600"/>
          </a:xfrm>
        </p:spPr>
        <p:txBody>
          <a:bodyPr/>
          <a:lstStyle/>
          <a:p>
            <a:r>
              <a:rPr lang="en-US" sz="2800" dirty="0" smtClean="0"/>
              <a:t>Atoms below this belt have too many protons and positron decay.</a:t>
            </a:r>
          </a:p>
          <a:p>
            <a:r>
              <a:rPr lang="en-US" sz="2800" dirty="0" smtClean="0"/>
              <a:t>The positron is the opposite of a beta particle.</a:t>
            </a:r>
          </a:p>
          <a:p>
            <a:endParaRPr lang="en-US" dirty="0"/>
          </a:p>
        </p:txBody>
      </p:sp>
      <p:pic>
        <p:nvPicPr>
          <p:cNvPr id="5" name="Picture 5" descr="21_02below"/>
          <p:cNvPicPr>
            <a:picLocks noGrp="1" noChangeAspect="1" noChangeArrowheads="1"/>
          </p:cNvPicPr>
          <p:nvPr>
            <p:ph sz="quarter" idx="2"/>
          </p:nvPr>
        </p:nvPicPr>
        <p:blipFill>
          <a:blip r:embed="rId2" cstate="screen"/>
          <a:stretch>
            <a:fillRect/>
          </a:stretch>
        </p:blipFill>
        <p:spPr>
          <a:xfrm>
            <a:off x="4267200" y="152400"/>
            <a:ext cx="4475162" cy="4572000"/>
          </a:xfrm>
        </p:spPr>
      </p:pic>
      <p:grpSp>
        <p:nvGrpSpPr>
          <p:cNvPr id="6" name="Group 31"/>
          <p:cNvGrpSpPr>
            <a:grpSpLocks/>
          </p:cNvGrpSpPr>
          <p:nvPr/>
        </p:nvGrpSpPr>
        <p:grpSpPr bwMode="auto">
          <a:xfrm>
            <a:off x="463550" y="4322771"/>
            <a:ext cx="4422775" cy="850902"/>
            <a:chOff x="1481" y="2939"/>
            <a:chExt cx="2786" cy="536"/>
          </a:xfrm>
        </p:grpSpPr>
        <p:grpSp>
          <p:nvGrpSpPr>
            <p:cNvPr id="7" name="Group 20"/>
            <p:cNvGrpSpPr>
              <a:grpSpLocks/>
            </p:cNvGrpSpPr>
            <p:nvPr/>
          </p:nvGrpSpPr>
          <p:grpSpPr bwMode="auto">
            <a:xfrm>
              <a:off x="1481" y="2952"/>
              <a:ext cx="575" cy="519"/>
              <a:chOff x="3802" y="922"/>
              <a:chExt cx="575" cy="519"/>
            </a:xfrm>
          </p:grpSpPr>
          <p:sp>
            <p:nvSpPr>
              <p:cNvPr id="16" name="Rectangle 21"/>
              <p:cNvSpPr>
                <a:spLocks noChangeArrowheads="1"/>
              </p:cNvSpPr>
              <p:nvPr/>
            </p:nvSpPr>
            <p:spPr bwMode="auto">
              <a:xfrm>
                <a:off x="3984" y="922"/>
                <a:ext cx="393" cy="519"/>
              </a:xfrm>
              <a:prstGeom prst="rect">
                <a:avLst/>
              </a:prstGeom>
              <a:noFill/>
              <a:ln w="9525">
                <a:noFill/>
                <a:miter lim="800000"/>
                <a:headEnd/>
                <a:tailEnd/>
              </a:ln>
            </p:spPr>
            <p:txBody>
              <a:bodyPr wrap="none">
                <a:spAutoFit/>
              </a:bodyPr>
              <a:lstStyle/>
              <a:p>
                <a:r>
                  <a:rPr lang="en-US" sz="4800">
                    <a:solidFill>
                      <a:srgbClr val="FF0000"/>
                    </a:solidFill>
                  </a:rPr>
                  <a:t>C</a:t>
                </a:r>
                <a:endParaRPr lang="en-US">
                  <a:solidFill>
                    <a:srgbClr val="FF0000"/>
                  </a:solidFill>
                </a:endParaRPr>
              </a:p>
            </p:txBody>
          </p:sp>
          <p:sp>
            <p:nvSpPr>
              <p:cNvPr id="17" name="Rectangle 22"/>
              <p:cNvSpPr>
                <a:spLocks noChangeArrowheads="1"/>
              </p:cNvSpPr>
              <p:nvPr/>
            </p:nvSpPr>
            <p:spPr bwMode="auto">
              <a:xfrm>
                <a:off x="3802" y="922"/>
                <a:ext cx="278" cy="407"/>
              </a:xfrm>
              <a:prstGeom prst="rect">
                <a:avLst/>
              </a:prstGeom>
              <a:noFill/>
              <a:ln w="9525">
                <a:noFill/>
                <a:miter lim="800000"/>
                <a:headEnd/>
                <a:tailEnd/>
              </a:ln>
            </p:spPr>
            <p:txBody>
              <a:bodyPr wrap="none">
                <a:spAutoFit/>
              </a:bodyPr>
              <a:lstStyle/>
              <a:p>
                <a:pPr algn="r"/>
                <a:r>
                  <a:rPr lang="en-US">
                    <a:solidFill>
                      <a:srgbClr val="FF0000"/>
                    </a:solidFill>
                  </a:rPr>
                  <a:t>11</a:t>
                </a:r>
              </a:p>
              <a:p>
                <a:pPr algn="r"/>
                <a:r>
                  <a:rPr lang="en-US">
                    <a:solidFill>
                      <a:srgbClr val="FF0000"/>
                    </a:solidFill>
                  </a:rPr>
                  <a:t>6</a:t>
                </a:r>
              </a:p>
            </p:txBody>
          </p:sp>
        </p:grpSp>
        <p:sp>
          <p:nvSpPr>
            <p:cNvPr id="8" name="Rectangle 23"/>
            <p:cNvSpPr>
              <a:spLocks noChangeArrowheads="1"/>
            </p:cNvSpPr>
            <p:nvPr/>
          </p:nvSpPr>
          <p:spPr bwMode="auto">
            <a:xfrm>
              <a:off x="2063" y="3068"/>
              <a:ext cx="551" cy="233"/>
            </a:xfrm>
            <a:prstGeom prst="rect">
              <a:avLst/>
            </a:prstGeom>
            <a:noFill/>
            <a:ln w="9525">
              <a:noFill/>
              <a:miter lim="800000"/>
              <a:headEnd/>
              <a:tailEnd/>
            </a:ln>
          </p:spPr>
          <p:txBody>
            <a:bodyPr wrap="none">
              <a:spAutoFit/>
            </a:bodyPr>
            <a:lstStyle/>
            <a:p>
              <a:r>
                <a:rPr lang="en-US" dirty="0">
                  <a:solidFill>
                    <a:srgbClr val="FF0000"/>
                  </a:solidFill>
                  <a:sym typeface="Symbol" pitchFamily="18" charset="2"/>
                </a:rPr>
                <a:t></a:t>
              </a:r>
            </a:p>
          </p:txBody>
        </p:sp>
        <p:grpSp>
          <p:nvGrpSpPr>
            <p:cNvPr id="9" name="Group 24"/>
            <p:cNvGrpSpPr>
              <a:grpSpLocks/>
            </p:cNvGrpSpPr>
            <p:nvPr/>
          </p:nvGrpSpPr>
          <p:grpSpPr bwMode="auto">
            <a:xfrm>
              <a:off x="3692" y="2952"/>
              <a:ext cx="575" cy="523"/>
              <a:chOff x="4682" y="922"/>
              <a:chExt cx="575" cy="523"/>
            </a:xfrm>
          </p:grpSpPr>
          <p:sp>
            <p:nvSpPr>
              <p:cNvPr id="14" name="Rectangle 25"/>
              <p:cNvSpPr>
                <a:spLocks noChangeArrowheads="1"/>
              </p:cNvSpPr>
              <p:nvPr/>
            </p:nvSpPr>
            <p:spPr bwMode="auto">
              <a:xfrm>
                <a:off x="4861" y="922"/>
                <a:ext cx="396" cy="523"/>
              </a:xfrm>
              <a:prstGeom prst="rect">
                <a:avLst/>
              </a:prstGeom>
              <a:noFill/>
              <a:ln w="9525">
                <a:noFill/>
                <a:miter lim="800000"/>
                <a:headEnd/>
                <a:tailEnd/>
              </a:ln>
            </p:spPr>
            <p:txBody>
              <a:bodyPr wrap="none">
                <a:spAutoFit/>
              </a:bodyPr>
              <a:lstStyle/>
              <a:p>
                <a:r>
                  <a:rPr lang="en-US" sz="4800" dirty="0">
                    <a:solidFill>
                      <a:srgbClr val="FF0000"/>
                    </a:solidFill>
                  </a:rPr>
                  <a:t>B</a:t>
                </a:r>
                <a:endParaRPr lang="en-US" dirty="0">
                  <a:solidFill>
                    <a:srgbClr val="FF0000"/>
                  </a:solidFill>
                </a:endParaRPr>
              </a:p>
            </p:txBody>
          </p:sp>
          <p:sp>
            <p:nvSpPr>
              <p:cNvPr id="15" name="Rectangle 26"/>
              <p:cNvSpPr>
                <a:spLocks noChangeArrowheads="1"/>
              </p:cNvSpPr>
              <p:nvPr/>
            </p:nvSpPr>
            <p:spPr bwMode="auto">
              <a:xfrm>
                <a:off x="4682" y="924"/>
                <a:ext cx="278" cy="407"/>
              </a:xfrm>
              <a:prstGeom prst="rect">
                <a:avLst/>
              </a:prstGeom>
              <a:noFill/>
              <a:ln w="9525">
                <a:noFill/>
                <a:miter lim="800000"/>
                <a:headEnd/>
                <a:tailEnd/>
              </a:ln>
            </p:spPr>
            <p:txBody>
              <a:bodyPr wrap="none">
                <a:spAutoFit/>
              </a:bodyPr>
              <a:lstStyle/>
              <a:p>
                <a:pPr algn="r"/>
                <a:r>
                  <a:rPr lang="en-US" dirty="0">
                    <a:solidFill>
                      <a:srgbClr val="FF0000"/>
                    </a:solidFill>
                  </a:rPr>
                  <a:t>11</a:t>
                </a:r>
              </a:p>
              <a:p>
                <a:pPr algn="r"/>
                <a:r>
                  <a:rPr lang="en-US" dirty="0">
                    <a:solidFill>
                      <a:srgbClr val="FF0000"/>
                    </a:solidFill>
                  </a:rPr>
                  <a:t>5</a:t>
                </a:r>
              </a:p>
            </p:txBody>
          </p:sp>
        </p:grpSp>
        <p:sp>
          <p:nvSpPr>
            <p:cNvPr id="10" name="Rectangle 27"/>
            <p:cNvSpPr>
              <a:spLocks noChangeArrowheads="1"/>
            </p:cNvSpPr>
            <p:nvPr/>
          </p:nvSpPr>
          <p:spPr bwMode="auto">
            <a:xfrm>
              <a:off x="3374" y="3029"/>
              <a:ext cx="273" cy="368"/>
            </a:xfrm>
            <a:prstGeom prst="rect">
              <a:avLst/>
            </a:prstGeom>
            <a:noFill/>
            <a:ln w="9525">
              <a:noFill/>
              <a:miter lim="800000"/>
              <a:headEnd/>
              <a:tailEnd/>
            </a:ln>
          </p:spPr>
          <p:txBody>
            <a:bodyPr wrap="none">
              <a:spAutoFit/>
            </a:bodyPr>
            <a:lstStyle/>
            <a:p>
              <a:r>
                <a:rPr lang="en-US" sz="3200">
                  <a:solidFill>
                    <a:srgbClr val="FF0000"/>
                  </a:solidFill>
                </a:rPr>
                <a:t>+</a:t>
              </a:r>
            </a:p>
          </p:txBody>
        </p:sp>
        <p:grpSp>
          <p:nvGrpSpPr>
            <p:cNvPr id="11" name="Group 28"/>
            <p:cNvGrpSpPr>
              <a:grpSpLocks/>
            </p:cNvGrpSpPr>
            <p:nvPr/>
          </p:nvGrpSpPr>
          <p:grpSpPr bwMode="auto">
            <a:xfrm>
              <a:off x="2659" y="2939"/>
              <a:ext cx="480" cy="523"/>
              <a:chOff x="2868" y="909"/>
              <a:chExt cx="480" cy="523"/>
            </a:xfrm>
          </p:grpSpPr>
          <p:sp>
            <p:nvSpPr>
              <p:cNvPr id="12" name="Rectangle 29"/>
              <p:cNvSpPr>
                <a:spLocks noChangeArrowheads="1"/>
              </p:cNvSpPr>
              <p:nvPr/>
            </p:nvSpPr>
            <p:spPr bwMode="auto">
              <a:xfrm>
                <a:off x="3038" y="909"/>
                <a:ext cx="310" cy="523"/>
              </a:xfrm>
              <a:prstGeom prst="rect">
                <a:avLst/>
              </a:prstGeom>
              <a:noFill/>
              <a:ln w="9525">
                <a:noFill/>
                <a:miter lim="800000"/>
                <a:headEnd/>
                <a:tailEnd/>
              </a:ln>
            </p:spPr>
            <p:txBody>
              <a:bodyPr wrap="none">
                <a:spAutoFit/>
              </a:bodyPr>
              <a:lstStyle/>
              <a:p>
                <a:r>
                  <a:rPr lang="en-US" sz="4800" dirty="0">
                    <a:solidFill>
                      <a:srgbClr val="FF0000"/>
                    </a:solidFill>
                  </a:rPr>
                  <a:t>e</a:t>
                </a:r>
                <a:endParaRPr lang="en-US" dirty="0">
                  <a:solidFill>
                    <a:srgbClr val="FF0000"/>
                  </a:solidFill>
                </a:endParaRPr>
              </a:p>
            </p:txBody>
          </p:sp>
          <p:sp>
            <p:nvSpPr>
              <p:cNvPr id="13" name="Rectangle 30"/>
              <p:cNvSpPr>
                <a:spLocks noChangeArrowheads="1"/>
              </p:cNvSpPr>
              <p:nvPr/>
            </p:nvSpPr>
            <p:spPr bwMode="auto">
              <a:xfrm>
                <a:off x="2868" y="923"/>
                <a:ext cx="197" cy="407"/>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rPr>
                  <a:t>1</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dirty="0" smtClean="0">
                <a:solidFill>
                  <a:srgbClr val="FF0000"/>
                </a:solidFill>
              </a:rPr>
              <a:t>Alpha decay</a:t>
            </a:r>
            <a:endParaRPr lang="en-US" dirty="0">
              <a:solidFill>
                <a:srgbClr val="FF0000"/>
              </a:solidFill>
            </a:endParaRPr>
          </a:p>
        </p:txBody>
      </p:sp>
      <p:sp>
        <p:nvSpPr>
          <p:cNvPr id="3" name="Content Placeholder 2"/>
          <p:cNvSpPr>
            <a:spLocks noGrp="1"/>
          </p:cNvSpPr>
          <p:nvPr>
            <p:ph sz="quarter" idx="1"/>
          </p:nvPr>
        </p:nvSpPr>
        <p:spPr>
          <a:xfrm>
            <a:off x="457200" y="1066800"/>
            <a:ext cx="7467600" cy="5407152"/>
          </a:xfrm>
        </p:spPr>
        <p:txBody>
          <a:bodyPr/>
          <a:lstStyle/>
          <a:p>
            <a:endParaRPr lang="en-US" dirty="0" smtClean="0"/>
          </a:p>
          <a:p>
            <a:r>
              <a:rPr lang="en-US" dirty="0" smtClean="0"/>
              <a:t>Atoms with 82 or more protons alpha decay.</a:t>
            </a:r>
          </a:p>
          <a:p>
            <a:r>
              <a:rPr lang="en-US" dirty="0" smtClean="0"/>
              <a:t>Alpha particles are weak due to their mass.</a:t>
            </a:r>
          </a:p>
          <a:p>
            <a:r>
              <a:rPr lang="en-US" dirty="0" smtClean="0"/>
              <a:t>Alpha particles are the helium nuclei. </a:t>
            </a:r>
          </a:p>
          <a:p>
            <a:r>
              <a:rPr lang="en-US" dirty="0" smtClean="0"/>
              <a:t>What is the difference between alpha and helium particles?</a:t>
            </a:r>
          </a:p>
          <a:p>
            <a:endParaRPr lang="en-US" dirty="0" smtClean="0"/>
          </a:p>
          <a:p>
            <a:endParaRPr lang="en-US" dirty="0" smtClean="0"/>
          </a:p>
          <a:p>
            <a:endParaRPr lang="en-US" dirty="0"/>
          </a:p>
        </p:txBody>
      </p:sp>
      <p:grpSp>
        <p:nvGrpSpPr>
          <p:cNvPr id="24" name="Group 26"/>
          <p:cNvGrpSpPr>
            <a:grpSpLocks/>
          </p:cNvGrpSpPr>
          <p:nvPr/>
        </p:nvGrpSpPr>
        <p:grpSpPr bwMode="auto">
          <a:xfrm>
            <a:off x="1524000" y="3777303"/>
            <a:ext cx="5697537" cy="931863"/>
            <a:chOff x="1304" y="2576"/>
            <a:chExt cx="3589" cy="587"/>
          </a:xfrm>
        </p:grpSpPr>
        <p:grpSp>
          <p:nvGrpSpPr>
            <p:cNvPr id="25" name="Group 15"/>
            <p:cNvGrpSpPr>
              <a:grpSpLocks/>
            </p:cNvGrpSpPr>
            <p:nvPr/>
          </p:nvGrpSpPr>
          <p:grpSpPr bwMode="auto">
            <a:xfrm>
              <a:off x="1304" y="2640"/>
              <a:ext cx="695" cy="523"/>
              <a:chOff x="3721" y="922"/>
              <a:chExt cx="695" cy="523"/>
            </a:xfrm>
          </p:grpSpPr>
          <p:sp>
            <p:nvSpPr>
              <p:cNvPr id="34" name="Rectangle 33"/>
              <p:cNvSpPr>
                <a:spLocks noChangeArrowheads="1"/>
              </p:cNvSpPr>
              <p:nvPr/>
            </p:nvSpPr>
            <p:spPr bwMode="auto">
              <a:xfrm>
                <a:off x="3984" y="922"/>
                <a:ext cx="432" cy="523"/>
              </a:xfrm>
              <a:prstGeom prst="rect">
                <a:avLst/>
              </a:prstGeom>
              <a:noFill/>
              <a:ln w="9525">
                <a:noFill/>
                <a:miter lim="800000"/>
                <a:headEnd/>
                <a:tailEnd/>
              </a:ln>
            </p:spPr>
            <p:txBody>
              <a:bodyPr wrap="none">
                <a:spAutoFit/>
              </a:bodyPr>
              <a:lstStyle/>
              <a:p>
                <a:r>
                  <a:rPr lang="en-US" sz="4800" dirty="0">
                    <a:solidFill>
                      <a:srgbClr val="FF0000"/>
                    </a:solidFill>
                  </a:rPr>
                  <a:t>U</a:t>
                </a:r>
                <a:endParaRPr lang="en-US" dirty="0">
                  <a:solidFill>
                    <a:srgbClr val="FF0000"/>
                  </a:solidFill>
                </a:endParaRPr>
              </a:p>
            </p:txBody>
          </p:sp>
          <p:sp>
            <p:nvSpPr>
              <p:cNvPr id="35" name="Rectangle 34"/>
              <p:cNvSpPr>
                <a:spLocks noChangeArrowheads="1"/>
              </p:cNvSpPr>
              <p:nvPr/>
            </p:nvSpPr>
            <p:spPr bwMode="auto">
              <a:xfrm>
                <a:off x="3721" y="922"/>
                <a:ext cx="359" cy="407"/>
              </a:xfrm>
              <a:prstGeom prst="rect">
                <a:avLst/>
              </a:prstGeom>
              <a:noFill/>
              <a:ln w="9525">
                <a:noFill/>
                <a:miter lim="800000"/>
                <a:headEnd/>
                <a:tailEnd/>
              </a:ln>
            </p:spPr>
            <p:txBody>
              <a:bodyPr wrap="none">
                <a:spAutoFit/>
              </a:bodyPr>
              <a:lstStyle/>
              <a:p>
                <a:pPr algn="r"/>
                <a:r>
                  <a:rPr lang="en-US">
                    <a:solidFill>
                      <a:srgbClr val="FF0000"/>
                    </a:solidFill>
                  </a:rPr>
                  <a:t>238</a:t>
                </a:r>
              </a:p>
              <a:p>
                <a:pPr algn="r"/>
                <a:r>
                  <a:rPr lang="en-US">
                    <a:solidFill>
                      <a:srgbClr val="FF0000"/>
                    </a:solidFill>
                  </a:rPr>
                  <a:t>92</a:t>
                </a:r>
              </a:p>
            </p:txBody>
          </p:sp>
        </p:grpSp>
        <p:sp>
          <p:nvSpPr>
            <p:cNvPr id="26" name="Rectangle 18"/>
            <p:cNvSpPr>
              <a:spLocks noChangeArrowheads="1"/>
            </p:cNvSpPr>
            <p:nvPr/>
          </p:nvSpPr>
          <p:spPr bwMode="auto">
            <a:xfrm>
              <a:off x="2008" y="2755"/>
              <a:ext cx="551" cy="233"/>
            </a:xfrm>
            <a:prstGeom prst="rect">
              <a:avLst/>
            </a:prstGeom>
            <a:noFill/>
            <a:ln w="9525">
              <a:noFill/>
              <a:miter lim="800000"/>
              <a:headEnd/>
              <a:tailEnd/>
            </a:ln>
          </p:spPr>
          <p:txBody>
            <a:bodyPr wrap="none">
              <a:spAutoFit/>
            </a:bodyPr>
            <a:lstStyle/>
            <a:p>
              <a:r>
                <a:rPr lang="en-US" dirty="0">
                  <a:solidFill>
                    <a:srgbClr val="FF0000"/>
                  </a:solidFill>
                  <a:sym typeface="Symbol" pitchFamily="18" charset="2"/>
                </a:rPr>
                <a:t></a:t>
              </a:r>
            </a:p>
          </p:txBody>
        </p:sp>
        <p:grpSp>
          <p:nvGrpSpPr>
            <p:cNvPr id="27" name="Group 19"/>
            <p:cNvGrpSpPr>
              <a:grpSpLocks/>
            </p:cNvGrpSpPr>
            <p:nvPr/>
          </p:nvGrpSpPr>
          <p:grpSpPr bwMode="auto">
            <a:xfrm>
              <a:off x="3922" y="2576"/>
              <a:ext cx="971" cy="523"/>
              <a:chOff x="4821" y="858"/>
              <a:chExt cx="971" cy="523"/>
            </a:xfrm>
          </p:grpSpPr>
          <p:sp>
            <p:nvSpPr>
              <p:cNvPr id="32" name="Rectangle 20"/>
              <p:cNvSpPr>
                <a:spLocks noChangeArrowheads="1"/>
              </p:cNvSpPr>
              <p:nvPr/>
            </p:nvSpPr>
            <p:spPr bwMode="auto">
              <a:xfrm>
                <a:off x="5180" y="858"/>
                <a:ext cx="612" cy="523"/>
              </a:xfrm>
              <a:prstGeom prst="rect">
                <a:avLst/>
              </a:prstGeom>
              <a:noFill/>
              <a:ln w="9525">
                <a:noFill/>
                <a:miter lim="800000"/>
                <a:headEnd/>
                <a:tailEnd/>
              </a:ln>
            </p:spPr>
            <p:txBody>
              <a:bodyPr wrap="none">
                <a:spAutoFit/>
              </a:bodyPr>
              <a:lstStyle/>
              <a:p>
                <a:r>
                  <a:rPr lang="en-US" sz="4800" dirty="0" err="1" smtClean="0">
                    <a:solidFill>
                      <a:srgbClr val="FF0000"/>
                    </a:solidFill>
                  </a:rPr>
                  <a:t>Th</a:t>
                </a:r>
                <a:endParaRPr lang="en-US" dirty="0">
                  <a:solidFill>
                    <a:srgbClr val="FF0000"/>
                  </a:solidFill>
                </a:endParaRPr>
              </a:p>
            </p:txBody>
          </p:sp>
          <p:sp>
            <p:nvSpPr>
              <p:cNvPr id="33" name="Rectangle 21"/>
              <p:cNvSpPr>
                <a:spLocks noChangeArrowheads="1"/>
              </p:cNvSpPr>
              <p:nvPr/>
            </p:nvSpPr>
            <p:spPr bwMode="auto">
              <a:xfrm>
                <a:off x="4821" y="905"/>
                <a:ext cx="359" cy="407"/>
              </a:xfrm>
              <a:prstGeom prst="rect">
                <a:avLst/>
              </a:prstGeom>
              <a:noFill/>
              <a:ln w="9525">
                <a:noFill/>
                <a:miter lim="800000"/>
                <a:headEnd/>
                <a:tailEnd/>
              </a:ln>
            </p:spPr>
            <p:txBody>
              <a:bodyPr wrap="none">
                <a:spAutoFit/>
              </a:bodyPr>
              <a:lstStyle/>
              <a:p>
                <a:pPr algn="r"/>
                <a:r>
                  <a:rPr lang="en-US" dirty="0">
                    <a:solidFill>
                      <a:srgbClr val="FF0000"/>
                    </a:solidFill>
                  </a:rPr>
                  <a:t>234</a:t>
                </a:r>
              </a:p>
              <a:p>
                <a:pPr algn="r"/>
                <a:r>
                  <a:rPr lang="en-US" dirty="0">
                    <a:solidFill>
                      <a:srgbClr val="FF0000"/>
                    </a:solidFill>
                  </a:rPr>
                  <a:t>90</a:t>
                </a:r>
              </a:p>
            </p:txBody>
          </p:sp>
        </p:grpSp>
        <p:grpSp>
          <p:nvGrpSpPr>
            <p:cNvPr id="28" name="Group 22"/>
            <p:cNvGrpSpPr>
              <a:grpSpLocks/>
            </p:cNvGrpSpPr>
            <p:nvPr/>
          </p:nvGrpSpPr>
          <p:grpSpPr bwMode="auto">
            <a:xfrm>
              <a:off x="2710" y="2623"/>
              <a:ext cx="842" cy="523"/>
              <a:chOff x="2727" y="905"/>
              <a:chExt cx="842" cy="523"/>
            </a:xfrm>
          </p:grpSpPr>
          <p:sp>
            <p:nvSpPr>
              <p:cNvPr id="30" name="Rectangle 23"/>
              <p:cNvSpPr>
                <a:spLocks noChangeArrowheads="1"/>
              </p:cNvSpPr>
              <p:nvPr/>
            </p:nvSpPr>
            <p:spPr bwMode="auto">
              <a:xfrm>
                <a:off x="2936" y="905"/>
                <a:ext cx="633" cy="523"/>
              </a:xfrm>
              <a:prstGeom prst="rect">
                <a:avLst/>
              </a:prstGeom>
              <a:noFill/>
              <a:ln w="9525">
                <a:noFill/>
                <a:miter lim="800000"/>
                <a:headEnd/>
                <a:tailEnd/>
              </a:ln>
            </p:spPr>
            <p:txBody>
              <a:bodyPr wrap="none">
                <a:spAutoFit/>
              </a:bodyPr>
              <a:lstStyle/>
              <a:p>
                <a:r>
                  <a:rPr lang="en-US" sz="4800" dirty="0">
                    <a:solidFill>
                      <a:srgbClr val="FF0000"/>
                    </a:solidFill>
                  </a:rPr>
                  <a:t>He</a:t>
                </a:r>
                <a:endParaRPr lang="en-US" dirty="0">
                  <a:solidFill>
                    <a:srgbClr val="FF0000"/>
                  </a:solidFill>
                </a:endParaRPr>
              </a:p>
            </p:txBody>
          </p:sp>
          <p:sp>
            <p:nvSpPr>
              <p:cNvPr id="31" name="Rectangle 24"/>
              <p:cNvSpPr>
                <a:spLocks noChangeArrowheads="1"/>
              </p:cNvSpPr>
              <p:nvPr/>
            </p:nvSpPr>
            <p:spPr bwMode="auto">
              <a:xfrm>
                <a:off x="2727" y="906"/>
                <a:ext cx="197" cy="407"/>
              </a:xfrm>
              <a:prstGeom prst="rect">
                <a:avLst/>
              </a:prstGeom>
              <a:noFill/>
              <a:ln w="9525">
                <a:noFill/>
                <a:miter lim="800000"/>
                <a:headEnd/>
                <a:tailEnd/>
              </a:ln>
            </p:spPr>
            <p:txBody>
              <a:bodyPr wrap="none">
                <a:spAutoFit/>
              </a:bodyPr>
              <a:lstStyle/>
              <a:p>
                <a:pPr algn="r"/>
                <a:r>
                  <a:rPr lang="en-US" dirty="0">
                    <a:solidFill>
                      <a:srgbClr val="FF0000"/>
                    </a:solidFill>
                  </a:rPr>
                  <a:t>4</a:t>
                </a:r>
              </a:p>
              <a:p>
                <a:pPr algn="r"/>
                <a:r>
                  <a:rPr lang="en-US" dirty="0">
                    <a:solidFill>
                      <a:srgbClr val="FF0000"/>
                    </a:solidFill>
                  </a:rPr>
                  <a:t>2</a:t>
                </a:r>
              </a:p>
            </p:txBody>
          </p:sp>
        </p:grpSp>
        <p:sp>
          <p:nvSpPr>
            <p:cNvPr id="29" name="Rectangle 25"/>
            <p:cNvSpPr>
              <a:spLocks noChangeArrowheads="1"/>
            </p:cNvSpPr>
            <p:nvPr/>
          </p:nvSpPr>
          <p:spPr bwMode="auto">
            <a:xfrm>
              <a:off x="3526" y="2717"/>
              <a:ext cx="273" cy="368"/>
            </a:xfrm>
            <a:prstGeom prst="rect">
              <a:avLst/>
            </a:prstGeom>
            <a:noFill/>
            <a:ln w="9525">
              <a:noFill/>
              <a:miter lim="800000"/>
              <a:headEnd/>
              <a:tailEnd/>
            </a:ln>
          </p:spPr>
          <p:txBody>
            <a:bodyPr wrap="none">
              <a:spAutoFit/>
            </a:bodyPr>
            <a:lstStyle/>
            <a:p>
              <a:r>
                <a:rPr lang="en-US" sz="3200">
                  <a:solidFill>
                    <a:srgbClr val="FF0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Gamma decay</a:t>
            </a:r>
            <a:endParaRPr lang="en-US" dirty="0">
              <a:solidFill>
                <a:srgbClr val="FF0000"/>
              </a:solidFill>
            </a:endParaRPr>
          </a:p>
        </p:txBody>
      </p:sp>
      <p:sp>
        <p:nvSpPr>
          <p:cNvPr id="3" name="Content Placeholder 2"/>
          <p:cNvSpPr>
            <a:spLocks noGrp="1"/>
          </p:cNvSpPr>
          <p:nvPr>
            <p:ph sz="quarter" idx="1"/>
          </p:nvPr>
        </p:nvSpPr>
        <p:spPr/>
        <p:txBody>
          <a:bodyPr/>
          <a:lstStyle/>
          <a:p>
            <a:endParaRPr lang="en-US" dirty="0" smtClean="0"/>
          </a:p>
          <a:p>
            <a:r>
              <a:rPr lang="en-US" dirty="0" smtClean="0"/>
              <a:t>Strongest particle.</a:t>
            </a:r>
          </a:p>
          <a:p>
            <a:r>
              <a:rPr lang="en-US" dirty="0" smtClean="0"/>
              <a:t>Accompanies most decay.</a:t>
            </a:r>
          </a:p>
          <a:p>
            <a:r>
              <a:rPr lang="en-US" dirty="0" smtClean="0"/>
              <a:t>Usually not written due to the fact that it cannot change the mass or charge of any of the species.</a:t>
            </a:r>
            <a:endParaRPr lang="en-US" dirty="0"/>
          </a:p>
        </p:txBody>
      </p:sp>
      <p:grpSp>
        <p:nvGrpSpPr>
          <p:cNvPr id="4" name="Group 4"/>
          <p:cNvGrpSpPr>
            <a:grpSpLocks/>
          </p:cNvGrpSpPr>
          <p:nvPr/>
        </p:nvGrpSpPr>
        <p:grpSpPr bwMode="auto">
          <a:xfrm>
            <a:off x="5984875" y="1572492"/>
            <a:ext cx="595312" cy="1027113"/>
            <a:chOff x="3883" y="682"/>
            <a:chExt cx="375" cy="647"/>
          </a:xfrm>
        </p:grpSpPr>
        <p:sp>
          <p:nvSpPr>
            <p:cNvPr id="5" name="Rectangle 5"/>
            <p:cNvSpPr>
              <a:spLocks noChangeArrowheads="1"/>
            </p:cNvSpPr>
            <p:nvPr/>
          </p:nvSpPr>
          <p:spPr bwMode="auto">
            <a:xfrm>
              <a:off x="3984" y="682"/>
              <a:ext cx="274" cy="523"/>
            </a:xfrm>
            <a:prstGeom prst="rect">
              <a:avLst/>
            </a:prstGeom>
            <a:noFill/>
            <a:ln w="9525">
              <a:noFill/>
              <a:miter lim="800000"/>
              <a:headEnd/>
              <a:tailEnd/>
            </a:ln>
          </p:spPr>
          <p:txBody>
            <a:bodyPr wrap="square">
              <a:spAutoFit/>
            </a:bodyPr>
            <a:lstStyle/>
            <a:p>
              <a:r>
                <a:rPr lang="en-US" sz="4800" i="1" dirty="0">
                  <a:solidFill>
                    <a:srgbClr val="FF0000"/>
                  </a:solidFill>
                  <a:latin typeface="Symbol" pitchFamily="18" charset="2"/>
                  <a:sym typeface="Symbol" pitchFamily="18" charset="2"/>
                </a:rPr>
                <a:t></a:t>
              </a:r>
              <a:endParaRPr lang="en-US" i="1" dirty="0">
                <a:solidFill>
                  <a:srgbClr val="FF0000"/>
                </a:solidFill>
              </a:endParaRPr>
            </a:p>
          </p:txBody>
        </p:sp>
        <p:sp>
          <p:nvSpPr>
            <p:cNvPr id="6" name="Rectangle 6"/>
            <p:cNvSpPr>
              <a:spLocks noChangeArrowheads="1"/>
            </p:cNvSpPr>
            <p:nvPr/>
          </p:nvSpPr>
          <p:spPr bwMode="auto">
            <a:xfrm>
              <a:off x="3883" y="922"/>
              <a:ext cx="197" cy="407"/>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rPr>
                <a:t>0</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Penetrating Power</a:t>
            </a:r>
            <a:endParaRPr lang="en-US" dirty="0">
              <a:solidFill>
                <a:srgbClr val="FF0000"/>
              </a:solidFill>
            </a:endParaRPr>
          </a:p>
        </p:txBody>
      </p:sp>
      <p:pic>
        <p:nvPicPr>
          <p:cNvPr id="6" name="Picture 4"/>
          <p:cNvPicPr>
            <a:picLocks noGrp="1" noChangeAspect="1" noChangeArrowheads="1"/>
          </p:cNvPicPr>
          <p:nvPr>
            <p:ph sz="quarter" idx="1"/>
          </p:nvPr>
        </p:nvPicPr>
        <p:blipFill>
          <a:blip r:embed="rId2" cstate="screen"/>
          <a:stretch>
            <a:fillRect/>
          </a:stretch>
        </p:blipFill>
        <p:spPr bwMode="auto">
          <a:xfrm>
            <a:off x="1143000" y="1981200"/>
            <a:ext cx="6477000" cy="4114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Radiation is charged</a:t>
            </a:r>
            <a:endParaRPr lang="en-US" dirty="0">
              <a:solidFill>
                <a:srgbClr val="FF0000"/>
              </a:solidFill>
            </a:endParaRPr>
          </a:p>
        </p:txBody>
      </p:sp>
      <p:sp>
        <p:nvSpPr>
          <p:cNvPr id="3" name="Content Placeholder 2"/>
          <p:cNvSpPr>
            <a:spLocks noGrp="1"/>
          </p:cNvSpPr>
          <p:nvPr>
            <p:ph sz="quarter" idx="1"/>
          </p:nvPr>
        </p:nvSpPr>
        <p:spPr/>
        <p:txBody>
          <a:bodyPr/>
          <a:lstStyle/>
          <a:p>
            <a:endParaRPr lang="en-US" dirty="0" smtClean="0"/>
          </a:p>
          <a:p>
            <a:pPr lvl="2">
              <a:buNone/>
            </a:pPr>
            <a:r>
              <a:rPr lang="en-US" dirty="0" smtClean="0"/>
              <a:t>    </a:t>
            </a:r>
            <a:r>
              <a:rPr lang="en-US" sz="2400" dirty="0" smtClean="0"/>
              <a:t>-  -  -  -  -  -  -  -  -  -  -  -  -  -  -  -  -  -  -  -</a:t>
            </a:r>
          </a:p>
          <a:p>
            <a:pPr lvl="2">
              <a:buNone/>
            </a:pPr>
            <a:endParaRPr lang="en-US" sz="2400" dirty="0" smtClean="0"/>
          </a:p>
          <a:p>
            <a:pPr lvl="2">
              <a:buNone/>
            </a:pPr>
            <a:endParaRPr lang="en-US" sz="2400" dirty="0" smtClean="0"/>
          </a:p>
          <a:p>
            <a:pPr lvl="2">
              <a:buNone/>
            </a:pPr>
            <a:endParaRPr lang="en-US" sz="2400" dirty="0" smtClean="0"/>
          </a:p>
          <a:p>
            <a:pPr lvl="2">
              <a:buNone/>
            </a:pPr>
            <a:endParaRPr lang="en-US" sz="2400" dirty="0" smtClean="0"/>
          </a:p>
          <a:p>
            <a:pPr lvl="2">
              <a:buNone/>
            </a:pPr>
            <a:endParaRPr lang="en-US" sz="2400" dirty="0" smtClean="0"/>
          </a:p>
          <a:p>
            <a:pPr lvl="2">
              <a:buNone/>
            </a:pPr>
            <a:endParaRPr lang="en-US" sz="2400" dirty="0" smtClean="0"/>
          </a:p>
          <a:p>
            <a:pPr lvl="2">
              <a:buNone/>
            </a:pPr>
            <a:r>
              <a:rPr lang="en-US" sz="2400" dirty="0" smtClean="0"/>
              <a:t>+  +  +  +  +  +  +  +  +  +  +  +  +  +  +  +</a:t>
            </a:r>
            <a:endParaRPr lang="en-US" dirty="0"/>
          </a:p>
        </p:txBody>
      </p:sp>
      <p:cxnSp>
        <p:nvCxnSpPr>
          <p:cNvPr id="5" name="Straight Connector 4"/>
          <p:cNvCxnSpPr/>
          <p:nvPr/>
        </p:nvCxnSpPr>
        <p:spPr>
          <a:xfrm>
            <a:off x="1295400" y="5181600"/>
            <a:ext cx="571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438400"/>
            <a:ext cx="5715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29718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3352800"/>
            <a:ext cx="1676400" cy="646331"/>
          </a:xfrm>
          <a:prstGeom prst="rect">
            <a:avLst/>
          </a:prstGeom>
          <a:noFill/>
        </p:spPr>
        <p:txBody>
          <a:bodyPr wrap="square" rtlCol="0">
            <a:spAutoFit/>
          </a:bodyPr>
          <a:lstStyle/>
          <a:p>
            <a:r>
              <a:rPr lang="en-US" dirty="0" smtClean="0"/>
              <a:t>Radioactive source</a:t>
            </a:r>
            <a:endParaRPr lang="en-US" dirty="0"/>
          </a:p>
        </p:txBody>
      </p:sp>
      <p:cxnSp>
        <p:nvCxnSpPr>
          <p:cNvPr id="6" name="Curved Connector 5"/>
          <p:cNvCxnSpPr/>
          <p:nvPr/>
        </p:nvCxnSpPr>
        <p:spPr>
          <a:xfrm flipV="1">
            <a:off x="2057400" y="2514600"/>
            <a:ext cx="4419600" cy="1143000"/>
          </a:xfrm>
          <a:prstGeom prst="curvedConnector3">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483927" y="2489261"/>
            <a:ext cx="1066800" cy="369332"/>
          </a:xfrm>
          <a:prstGeom prst="rect">
            <a:avLst/>
          </a:prstGeom>
          <a:noFill/>
        </p:spPr>
        <p:txBody>
          <a:bodyPr wrap="square" rtlCol="0">
            <a:spAutoFit/>
          </a:bodyPr>
          <a:lstStyle/>
          <a:p>
            <a:r>
              <a:rPr lang="en-US" dirty="0" smtClean="0"/>
              <a:t>alpha</a:t>
            </a:r>
            <a:endParaRPr lang="en-US" dirty="0"/>
          </a:p>
        </p:txBody>
      </p:sp>
      <p:cxnSp>
        <p:nvCxnSpPr>
          <p:cNvPr id="11" name="Curved Connector 10"/>
          <p:cNvCxnSpPr/>
          <p:nvPr/>
        </p:nvCxnSpPr>
        <p:spPr>
          <a:xfrm>
            <a:off x="2019300" y="4001593"/>
            <a:ext cx="4533900" cy="1027607"/>
          </a:xfrm>
          <a:prstGeom prst="curvedConnector3">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643254" y="4659868"/>
            <a:ext cx="1066800" cy="369332"/>
          </a:xfrm>
          <a:prstGeom prst="rect">
            <a:avLst/>
          </a:prstGeom>
          <a:noFill/>
        </p:spPr>
        <p:txBody>
          <a:bodyPr wrap="square" rtlCol="0">
            <a:spAutoFit/>
          </a:bodyPr>
          <a:lstStyle/>
          <a:p>
            <a:r>
              <a:rPr lang="en-US" dirty="0" smtClean="0"/>
              <a:t>beta</a:t>
            </a:r>
            <a:endParaRPr lang="en-US" dirty="0"/>
          </a:p>
        </p:txBody>
      </p:sp>
      <p:cxnSp>
        <p:nvCxnSpPr>
          <p:cNvPr id="15" name="Straight Arrow Connector 14"/>
          <p:cNvCxnSpPr/>
          <p:nvPr/>
        </p:nvCxnSpPr>
        <p:spPr>
          <a:xfrm>
            <a:off x="2057400" y="3810000"/>
            <a:ext cx="4343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629400" y="3625334"/>
            <a:ext cx="1066800" cy="369332"/>
          </a:xfrm>
          <a:prstGeom prst="rect">
            <a:avLst/>
          </a:prstGeom>
          <a:noFill/>
        </p:spPr>
        <p:txBody>
          <a:bodyPr wrap="square" rtlCol="0">
            <a:spAutoFit/>
          </a:bodyPr>
          <a:lstStyle/>
          <a:p>
            <a:r>
              <a:rPr lang="en-US" dirty="0" smtClean="0"/>
              <a:t>gamma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a:t>Identify nuclear reactions.</a:t>
            </a:r>
          </a:p>
          <a:p>
            <a:r>
              <a:rPr lang="en-US" dirty="0"/>
              <a:t>Determine if a particle will alpha, beta, positron, or gamma decay.</a:t>
            </a:r>
          </a:p>
          <a:p>
            <a:r>
              <a:rPr lang="en-US" dirty="0"/>
              <a:t>Compare and contrast nuclear particles in terms of mass, charge, and penetrating power. </a:t>
            </a:r>
          </a:p>
          <a:p>
            <a:endParaRPr lang="en-US" dirty="0"/>
          </a:p>
        </p:txBody>
      </p:sp>
    </p:spTree>
    <p:extLst>
      <p:ext uri="{BB962C8B-B14F-4D97-AF65-F5344CB8AC3E}">
        <p14:creationId xmlns:p14="http://schemas.microsoft.com/office/powerpoint/2010/main" val="99720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13.2</a:t>
            </a:r>
            <a:br>
              <a:rPr lang="en-US" dirty="0" smtClean="0"/>
            </a:br>
            <a:r>
              <a:rPr lang="en-US" dirty="0" smtClean="0"/>
              <a:t>Half Life</a:t>
            </a:r>
            <a:endParaRPr lang="en-US" dirty="0"/>
          </a:p>
        </p:txBody>
      </p:sp>
    </p:spTree>
    <p:extLst>
      <p:ext uri="{BB962C8B-B14F-4D97-AF65-F5344CB8AC3E}">
        <p14:creationId xmlns:p14="http://schemas.microsoft.com/office/powerpoint/2010/main" val="1219285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smtClean="0"/>
              <a:t>Determine the half life of a radioactive element. </a:t>
            </a:r>
          </a:p>
          <a:p>
            <a:r>
              <a:rPr lang="en-US" dirty="0" smtClean="0"/>
              <a:t>Calculate the time elapsed since an radioactive element started decaying. </a:t>
            </a:r>
          </a:p>
          <a:p>
            <a:r>
              <a:rPr lang="en-US" dirty="0" smtClean="0"/>
              <a:t>Compare elements half lives. </a:t>
            </a:r>
          </a:p>
          <a:p>
            <a:endParaRPr lang="en-US" dirty="0"/>
          </a:p>
        </p:txBody>
      </p:sp>
    </p:spTree>
    <p:extLst>
      <p:ext uri="{BB962C8B-B14F-4D97-AF65-F5344CB8AC3E}">
        <p14:creationId xmlns:p14="http://schemas.microsoft.com/office/powerpoint/2010/main" val="212154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Measuring Radioactivity</a:t>
            </a:r>
            <a:endParaRPr lang="en-US" dirty="0">
              <a:solidFill>
                <a:srgbClr val="FF0000"/>
              </a:solidFill>
            </a:endParaRPr>
          </a:p>
        </p:txBody>
      </p:sp>
      <p:sp>
        <p:nvSpPr>
          <p:cNvPr id="4" name="Content Placeholder 3"/>
          <p:cNvSpPr>
            <a:spLocks noGrp="1"/>
          </p:cNvSpPr>
          <p:nvPr>
            <p:ph sz="quarter" idx="1"/>
          </p:nvPr>
        </p:nvSpPr>
        <p:spPr/>
        <p:txBody>
          <a:bodyPr>
            <a:normAutofit/>
          </a:bodyPr>
          <a:lstStyle/>
          <a:p>
            <a:r>
              <a:rPr lang="en-US" dirty="0" smtClean="0"/>
              <a:t>One can use a device like this </a:t>
            </a:r>
            <a:r>
              <a:rPr lang="en-US" dirty="0" smtClean="0">
                <a:solidFill>
                  <a:srgbClr val="FF0000"/>
                </a:solidFill>
              </a:rPr>
              <a:t>Geiger counter </a:t>
            </a:r>
            <a:r>
              <a:rPr lang="en-US" dirty="0" smtClean="0"/>
              <a:t>to measure the amount of activity present in a radioactive sample.</a:t>
            </a:r>
          </a:p>
          <a:p>
            <a:r>
              <a:rPr lang="en-US" dirty="0" smtClean="0"/>
              <a:t>The ionizing radiation creates ions, which conduct a current that is detected by the instrument.</a:t>
            </a:r>
          </a:p>
          <a:p>
            <a:endParaRPr lang="en-US" dirty="0"/>
          </a:p>
        </p:txBody>
      </p:sp>
      <p:pic>
        <p:nvPicPr>
          <p:cNvPr id="6" name="Content Placeholder 5" descr="21_10"/>
          <p:cNvPicPr>
            <a:picLocks noGrp="1" noChangeAspect="1" noChangeArrowheads="1"/>
          </p:cNvPicPr>
          <p:nvPr>
            <p:ph sz="quarter" idx="2"/>
          </p:nvPr>
        </p:nvPicPr>
        <p:blipFill>
          <a:blip r:embed="rId2" cstate="screen"/>
          <a:srcRect/>
          <a:stretch>
            <a:fillRect/>
          </a:stretch>
        </p:blipFill>
        <p:spPr>
          <a:xfrm>
            <a:off x="4472197" y="1447800"/>
            <a:ext cx="4646403" cy="3352800"/>
          </a:xfrm>
        </p:spPr>
      </p:pic>
      <p:pic>
        <p:nvPicPr>
          <p:cNvPr id="5" name="Picture 5" descr="cdv715-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945856"/>
            <a:ext cx="2338388" cy="1519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Discovery of x-Rays</a:t>
            </a:r>
            <a:endParaRPr lang="en-US" dirty="0">
              <a:solidFill>
                <a:srgbClr val="FF0000"/>
              </a:solidFill>
            </a:endParaRPr>
          </a:p>
        </p:txBody>
      </p:sp>
      <p:pic>
        <p:nvPicPr>
          <p:cNvPr id="6" name="Content Placeholder 5" descr="HH3878-001.jpg"/>
          <p:cNvPicPr>
            <a:picLocks noGrp="1" noChangeAspect="1"/>
          </p:cNvPicPr>
          <p:nvPr>
            <p:ph sz="quarter" idx="1"/>
          </p:nvPr>
        </p:nvPicPr>
        <p:blipFill>
          <a:blip r:embed="rId2" cstate="screen"/>
          <a:stretch>
            <a:fillRect/>
          </a:stretch>
        </p:blipFill>
        <p:spPr>
          <a:xfrm>
            <a:off x="5029200" y="0"/>
            <a:ext cx="3657600" cy="2836265"/>
          </a:xfrm>
        </p:spPr>
      </p:pic>
      <p:pic>
        <p:nvPicPr>
          <p:cNvPr id="5" name="Content Placeholder 4" descr="first-human-x-ray-1896.jpg"/>
          <p:cNvPicPr>
            <a:picLocks noGrp="1" noChangeAspect="1"/>
          </p:cNvPicPr>
          <p:nvPr>
            <p:ph sz="quarter" idx="2"/>
          </p:nvPr>
        </p:nvPicPr>
        <p:blipFill>
          <a:blip r:embed="rId3" cstate="screen"/>
          <a:stretch>
            <a:fillRect/>
          </a:stretch>
        </p:blipFill>
        <p:spPr>
          <a:xfrm>
            <a:off x="304800" y="1447800"/>
            <a:ext cx="2740025" cy="3223996"/>
          </a:xfrm>
        </p:spPr>
      </p:pic>
      <p:sp>
        <p:nvSpPr>
          <p:cNvPr id="7" name="TextBox 6"/>
          <p:cNvSpPr txBox="1"/>
          <p:nvPr/>
        </p:nvSpPr>
        <p:spPr>
          <a:xfrm>
            <a:off x="3124200" y="2895600"/>
            <a:ext cx="5257800" cy="3046988"/>
          </a:xfrm>
          <a:prstGeom prst="rect">
            <a:avLst/>
          </a:prstGeom>
          <a:noFill/>
        </p:spPr>
        <p:txBody>
          <a:bodyPr wrap="square" rtlCol="0">
            <a:spAutoFit/>
          </a:bodyPr>
          <a:lstStyle/>
          <a:p>
            <a:r>
              <a:rPr lang="en-US" sz="2400" dirty="0" smtClean="0"/>
              <a:t>Roentgen asked his wife to place her hand on a photographic plate and exposed it to rays from the tube. When he developed the plate he saw the shadows of her bones and ring she was wearing. After some more experiments Roentgen named the rays “x-rays”.</a:t>
            </a:r>
            <a:endParaRPr lang="en-US" sz="2400"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197480" y="1848600"/>
              <a:ext cx="360" cy="360"/>
            </p14:xfrm>
          </p:contentPart>
        </mc:Choice>
        <mc:Fallback xmlns="">
          <p:pic>
            <p:nvPicPr>
              <p:cNvPr id="3" name="Ink 2"/>
              <p:cNvPicPr/>
              <p:nvPr/>
            </p:nvPicPr>
            <p:blipFill>
              <a:blip r:embed="rId5"/>
              <a:stretch>
                <a:fillRect/>
              </a:stretch>
            </p:blipFill>
            <p:spPr>
              <a:xfrm>
                <a:off x="7188120" y="183924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57200"/>
          </a:xfrm>
          <a:prstGeom prst="rect">
            <a:avLst/>
          </a:prstGeom>
        </p:spPr>
        <p:txBody>
          <a:bodyPr/>
          <a:lstStyle/>
          <a:p>
            <a:fld id="{BA32F2BA-EC61-47A1-925D-42B51951FE22}" type="slidenum">
              <a:rPr lang="en-US" altLang="en-US"/>
              <a:pPr/>
              <a:t>30</a:t>
            </a:fld>
            <a:endParaRPr lang="en-US" altLang="en-US"/>
          </a:p>
        </p:txBody>
      </p:sp>
      <p:sp>
        <p:nvSpPr>
          <p:cNvPr id="38914" name="Rectangle 2"/>
          <p:cNvSpPr>
            <a:spLocks noGrp="1" noChangeArrowheads="1"/>
          </p:cNvSpPr>
          <p:nvPr>
            <p:ph type="title"/>
          </p:nvPr>
        </p:nvSpPr>
        <p:spPr/>
        <p:txBody>
          <a:bodyPr/>
          <a:lstStyle/>
          <a:p>
            <a:pPr algn="ctr"/>
            <a:r>
              <a:rPr lang="en-US" altLang="en-US" dirty="0">
                <a:solidFill>
                  <a:srgbClr val="FF0000"/>
                </a:solidFill>
              </a:rPr>
              <a:t>Detecting radioactivity</a:t>
            </a:r>
          </a:p>
        </p:txBody>
      </p:sp>
      <p:sp>
        <p:nvSpPr>
          <p:cNvPr id="38915" name="Rectangle 3"/>
          <p:cNvSpPr>
            <a:spLocks noGrp="1" noChangeArrowheads="1"/>
          </p:cNvSpPr>
          <p:nvPr>
            <p:ph type="body" idx="1"/>
          </p:nvPr>
        </p:nvSpPr>
        <p:spPr/>
        <p:txBody>
          <a:bodyPr/>
          <a:lstStyle/>
          <a:p>
            <a:pPr>
              <a:lnSpc>
                <a:spcPct val="90000"/>
              </a:lnSpc>
            </a:pPr>
            <a:r>
              <a:rPr lang="en-US" altLang="en-US" dirty="0"/>
              <a:t>Particles </a:t>
            </a:r>
            <a:r>
              <a:rPr lang="en-US" altLang="en-US" dirty="0" smtClean="0"/>
              <a:t> such as ions are detected </a:t>
            </a:r>
            <a:r>
              <a:rPr lang="en-US" altLang="en-US" dirty="0"/>
              <a:t>through interactions w/atoms or </a:t>
            </a:r>
            <a:r>
              <a:rPr lang="en-US" altLang="en-US" dirty="0" smtClean="0"/>
              <a:t>molecules  using a </a:t>
            </a:r>
            <a:r>
              <a:rPr lang="en-US" altLang="en-US" b="1" dirty="0" smtClean="0">
                <a:sym typeface="Symbol" pitchFamily="18" charset="2"/>
              </a:rPr>
              <a:t>film-badge </a:t>
            </a:r>
          </a:p>
          <a:p>
            <a:pPr>
              <a:lnSpc>
                <a:spcPct val="90000"/>
              </a:lnSpc>
            </a:pPr>
            <a:r>
              <a:rPr lang="en-US" altLang="en-US" dirty="0" smtClean="0">
                <a:sym typeface="Symbol" pitchFamily="18" charset="2"/>
              </a:rPr>
              <a:t>Photographic </a:t>
            </a:r>
            <a:r>
              <a:rPr lang="en-US" altLang="en-US" dirty="0">
                <a:sym typeface="Symbol" pitchFamily="18" charset="2"/>
              </a:rPr>
              <a:t>film in </a:t>
            </a:r>
            <a:r>
              <a:rPr lang="en-US" altLang="en-US" dirty="0" smtClean="0">
                <a:sym typeface="Symbol" pitchFamily="18" charset="2"/>
              </a:rPr>
              <a:t>a small </a:t>
            </a:r>
            <a:r>
              <a:rPr lang="en-US" altLang="en-US" dirty="0">
                <a:sym typeface="Symbol" pitchFamily="18" charset="2"/>
              </a:rPr>
              <a:t>case, pinned to </a:t>
            </a:r>
            <a:r>
              <a:rPr lang="en-US" altLang="en-US" dirty="0" smtClean="0">
                <a:sym typeface="Symbol" pitchFamily="18" charset="2"/>
              </a:rPr>
              <a:t>a person’s clothing which monitors </a:t>
            </a:r>
            <a:r>
              <a:rPr lang="en-US" altLang="en-US" dirty="0">
                <a:sym typeface="Symbol" pitchFamily="18" charset="2"/>
              </a:rPr>
              <a:t>exposure</a:t>
            </a:r>
          </a:p>
          <a:p>
            <a:pPr>
              <a:lnSpc>
                <a:spcPct val="90000"/>
              </a:lnSpc>
            </a:pPr>
            <a:r>
              <a:rPr lang="en-US" altLang="en-US" dirty="0">
                <a:sym typeface="Symbol" pitchFamily="18" charset="2"/>
              </a:rPr>
              <a:t>Greater exposure of film  greater exposure to radioactivity</a:t>
            </a:r>
          </a:p>
        </p:txBody>
      </p:sp>
      <p:pic>
        <p:nvPicPr>
          <p:cNvPr id="38917" name="Picture 5" descr="prod_fi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91000"/>
            <a:ext cx="254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Half Life</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Time required for half of the sample to decay into a new, more stable element.</a:t>
            </a:r>
          </a:p>
          <a:p>
            <a:pPr lvl="1"/>
            <a:r>
              <a:rPr lang="en-US" sz="2500" dirty="0" smtClean="0"/>
              <a:t>This can be used to date old artifacts such as rocks and things that were once living.</a:t>
            </a:r>
          </a:p>
          <a:p>
            <a:pPr lvl="1"/>
            <a:r>
              <a:rPr lang="en-US" sz="2500" dirty="0" smtClean="0"/>
              <a:t>A </a:t>
            </a:r>
            <a:r>
              <a:rPr lang="en-US" sz="2500" dirty="0" smtClean="0">
                <a:solidFill>
                  <a:srgbClr val="FF0000"/>
                </a:solidFill>
              </a:rPr>
              <a:t>long half life </a:t>
            </a:r>
            <a:r>
              <a:rPr lang="en-US" sz="2500" dirty="0" smtClean="0"/>
              <a:t>means that the substance stays relatively unchanged for a long period of time and is </a:t>
            </a:r>
            <a:r>
              <a:rPr lang="en-US" sz="2500" dirty="0" smtClean="0">
                <a:solidFill>
                  <a:srgbClr val="FF0000"/>
                </a:solidFill>
              </a:rPr>
              <a:t>somewhat stable</a:t>
            </a:r>
            <a:r>
              <a:rPr lang="en-US" sz="2500" dirty="0" smtClean="0"/>
              <a:t>.</a:t>
            </a:r>
          </a:p>
          <a:p>
            <a:pPr lvl="1"/>
            <a:r>
              <a:rPr lang="en-US" sz="2500" dirty="0" smtClean="0">
                <a:solidFill>
                  <a:srgbClr val="FF0000"/>
                </a:solidFill>
              </a:rPr>
              <a:t>Short half lives are unstable </a:t>
            </a:r>
            <a:r>
              <a:rPr lang="en-US" sz="2500" dirty="0" smtClean="0"/>
              <a:t>elements, emitting particles at a regular basis.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Calculating Half Life</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After one half life 50% or ½ the radioactive element is still present.</a:t>
            </a:r>
          </a:p>
          <a:p>
            <a:r>
              <a:rPr lang="en-US" dirty="0"/>
              <a:t>After </a:t>
            </a:r>
            <a:r>
              <a:rPr lang="en-US" dirty="0" smtClean="0"/>
              <a:t>two </a:t>
            </a:r>
            <a:r>
              <a:rPr lang="en-US" dirty="0"/>
              <a:t>half </a:t>
            </a:r>
            <a:r>
              <a:rPr lang="en-US" dirty="0" smtClean="0"/>
              <a:t>lives 25% or 1/4 the </a:t>
            </a:r>
            <a:r>
              <a:rPr lang="en-US" dirty="0"/>
              <a:t>radioactive element is still present.</a:t>
            </a:r>
          </a:p>
          <a:p>
            <a:r>
              <a:rPr lang="en-US" dirty="0"/>
              <a:t>After </a:t>
            </a:r>
            <a:r>
              <a:rPr lang="en-US" dirty="0" smtClean="0"/>
              <a:t>three </a:t>
            </a:r>
            <a:r>
              <a:rPr lang="en-US" dirty="0"/>
              <a:t>half </a:t>
            </a:r>
            <a:r>
              <a:rPr lang="en-US" dirty="0" smtClean="0"/>
              <a:t>lives 12.5% or 1/8 </a:t>
            </a:r>
            <a:r>
              <a:rPr lang="en-US" dirty="0"/>
              <a:t>the radioactive element is still present</a:t>
            </a:r>
            <a:r>
              <a:rPr lang="en-US" dirty="0" smtClean="0"/>
              <a:t>.</a:t>
            </a:r>
          </a:p>
          <a:p>
            <a:r>
              <a:rPr lang="en-US" dirty="0" smtClean="0"/>
              <a:t>This continues forever, the number will never be zero.</a:t>
            </a:r>
          </a:p>
          <a:p>
            <a:r>
              <a:rPr lang="en-US" dirty="0" smtClean="0"/>
              <a:t>The half life time is constant and nothing can change it. The half lives are listed on </a:t>
            </a:r>
            <a:r>
              <a:rPr lang="en-US" dirty="0" smtClean="0">
                <a:solidFill>
                  <a:srgbClr val="FF0000"/>
                </a:solidFill>
              </a:rPr>
              <a:t>Table N.</a:t>
            </a:r>
            <a:endParaRPr lang="en-US" dirty="0">
              <a:solidFill>
                <a:srgbClr val="FF0000"/>
              </a:solidFill>
            </a:endParaRPr>
          </a:p>
          <a:p>
            <a:endParaRPr lang="en-US" dirty="0"/>
          </a:p>
        </p:txBody>
      </p:sp>
    </p:spTree>
    <p:extLst>
      <p:ext uri="{BB962C8B-B14F-4D97-AF65-F5344CB8AC3E}">
        <p14:creationId xmlns:p14="http://schemas.microsoft.com/office/powerpoint/2010/main" val="1151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r>
              <a:rPr lang="en-US" sz="2000" dirty="0" smtClean="0">
                <a:solidFill>
                  <a:srgbClr val="FF0000"/>
                </a:solidFill>
              </a:rPr>
              <a:t>1. The half life of Rn-222 is 3.8 days. If a basement holds 20 grams of </a:t>
            </a:r>
            <a:r>
              <a:rPr lang="en-US" sz="2000" dirty="0" err="1" smtClean="0">
                <a:solidFill>
                  <a:srgbClr val="FF0000"/>
                </a:solidFill>
              </a:rPr>
              <a:t>Rn</a:t>
            </a:r>
            <a:r>
              <a:rPr lang="en-US" sz="2000" dirty="0" smtClean="0">
                <a:solidFill>
                  <a:srgbClr val="FF0000"/>
                </a:solidFill>
              </a:rPr>
              <a:t>, how much will remain after 19 days?</a:t>
            </a:r>
          </a:p>
        </p:txBody>
      </p:sp>
      <p:sp>
        <p:nvSpPr>
          <p:cNvPr id="3" name="Content Placeholder 2"/>
          <p:cNvSpPr>
            <a:spLocks noGrp="1"/>
          </p:cNvSpPr>
          <p:nvPr>
            <p:ph sz="quarter" idx="1"/>
          </p:nvPr>
        </p:nvSpPr>
        <p:spPr/>
        <p:txBody>
          <a:bodyPr>
            <a:normAutofit/>
          </a:bodyPr>
          <a:lstStyle/>
          <a:p>
            <a:pPr lvl="1"/>
            <a:r>
              <a:rPr lang="en-US" sz="2800" dirty="0" smtClean="0"/>
              <a:t>Determine the number of half lives that have elapsed by dividing the total time by the half life time.</a:t>
            </a:r>
          </a:p>
          <a:p>
            <a:pPr lvl="2"/>
            <a:r>
              <a:rPr lang="en-US" sz="2800" dirty="0" smtClean="0">
                <a:solidFill>
                  <a:srgbClr val="0070C0"/>
                </a:solidFill>
              </a:rPr>
              <a:t>19/3.8 = 5 half lives</a:t>
            </a:r>
          </a:p>
          <a:p>
            <a:pPr lvl="1"/>
            <a:r>
              <a:rPr lang="en-US" sz="2800" dirty="0" smtClean="0"/>
              <a:t>Cut the original amount of the element in half the </a:t>
            </a:r>
            <a:r>
              <a:rPr lang="en-US" sz="2800" dirty="0"/>
              <a:t>amount of half lives you calculated.</a:t>
            </a:r>
          </a:p>
          <a:p>
            <a:pPr lvl="2"/>
            <a:r>
              <a:rPr lang="en-US" sz="2800" dirty="0" smtClean="0"/>
              <a:t> </a:t>
            </a:r>
            <a:r>
              <a:rPr lang="en-US" sz="2800" dirty="0" smtClean="0">
                <a:solidFill>
                  <a:srgbClr val="0070C0"/>
                </a:solidFill>
              </a:rPr>
              <a:t>20/2/2/2/2/2 = </a:t>
            </a:r>
            <a:r>
              <a:rPr lang="en-US" sz="2800" u="sng" dirty="0" smtClean="0">
                <a:solidFill>
                  <a:srgbClr val="0070C0"/>
                </a:solidFill>
              </a:rPr>
              <a:t>0.625 grams</a:t>
            </a:r>
            <a:endParaRPr lang="en-US" sz="2800" u="sng" dirty="0">
              <a:solidFill>
                <a:srgbClr val="0070C0"/>
              </a:solidFill>
            </a:endParaRPr>
          </a:p>
        </p:txBody>
      </p:sp>
    </p:spTree>
    <p:extLst>
      <p:ext uri="{BB962C8B-B14F-4D97-AF65-F5344CB8AC3E}">
        <p14:creationId xmlns:p14="http://schemas.microsoft.com/office/powerpoint/2010/main" val="35552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FF0000"/>
                </a:solidFill>
              </a:rPr>
              <a:t>2</a:t>
            </a:r>
            <a:r>
              <a:rPr lang="en-US" sz="2000" dirty="0" smtClean="0">
                <a:solidFill>
                  <a:srgbClr val="FF0000"/>
                </a:solidFill>
              </a:rPr>
              <a:t>. A cylinder contains 5L of Ne-19. It sits out for 103.2 seconds. What fraction of the sample is still remaining after is sat out?</a:t>
            </a:r>
            <a:endParaRPr lang="en-US" sz="2000"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Determine the number of half </a:t>
            </a:r>
            <a:r>
              <a:rPr lang="en-US" sz="2800" dirty="0"/>
              <a:t>l</a:t>
            </a:r>
            <a:r>
              <a:rPr lang="en-US" sz="2800" dirty="0" smtClean="0"/>
              <a:t>ives that have elapsed by dividing the total time by the half life time</a:t>
            </a:r>
            <a:r>
              <a:rPr lang="en-US" sz="2800" dirty="0"/>
              <a:t>. (Look up the half life on Table N</a:t>
            </a:r>
            <a:r>
              <a:rPr lang="en-US" sz="2800" dirty="0" smtClean="0"/>
              <a:t>.)</a:t>
            </a:r>
          </a:p>
          <a:p>
            <a:pPr lvl="1"/>
            <a:r>
              <a:rPr lang="en-US" sz="2800" dirty="0" smtClean="0">
                <a:solidFill>
                  <a:srgbClr val="0070C0"/>
                </a:solidFill>
              </a:rPr>
              <a:t>103.2/17.2 = 6 half lives</a:t>
            </a:r>
          </a:p>
          <a:p>
            <a:r>
              <a:rPr lang="en-US" sz="2800" dirty="0" smtClean="0"/>
              <a:t>When starting you had a full sample. Start from 1 and cut in half the amount of half lives you calculated.</a:t>
            </a:r>
          </a:p>
          <a:p>
            <a:pPr lvl="1"/>
            <a:r>
              <a:rPr lang="en-US" sz="2800" dirty="0" smtClean="0">
                <a:solidFill>
                  <a:srgbClr val="0070C0"/>
                </a:solidFill>
              </a:rPr>
              <a:t>1 </a:t>
            </a:r>
            <a:r>
              <a:rPr lang="en-US" sz="2800" dirty="0" smtClean="0">
                <a:solidFill>
                  <a:srgbClr val="0070C0"/>
                </a:solidFill>
                <a:sym typeface="Wingdings" panose="05000000000000000000" pitchFamily="2" charset="2"/>
              </a:rPr>
              <a:t> ½  ¼  1/8  1/16  1/32  </a:t>
            </a:r>
            <a:r>
              <a:rPr lang="en-US" sz="2800" u="sng" dirty="0" smtClean="0">
                <a:solidFill>
                  <a:srgbClr val="0070C0"/>
                </a:solidFill>
                <a:sym typeface="Wingdings" panose="05000000000000000000" pitchFamily="2" charset="2"/>
              </a:rPr>
              <a:t>1/64</a:t>
            </a:r>
            <a:endParaRPr lang="en-US" sz="2800" u="sng" dirty="0">
              <a:solidFill>
                <a:srgbClr val="0070C0"/>
              </a:solidFill>
            </a:endParaRPr>
          </a:p>
        </p:txBody>
      </p:sp>
    </p:spTree>
    <p:extLst>
      <p:ext uri="{BB962C8B-B14F-4D97-AF65-F5344CB8AC3E}">
        <p14:creationId xmlns:p14="http://schemas.microsoft.com/office/powerpoint/2010/main" val="8274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FF0000"/>
                </a:solidFill>
              </a:rPr>
              <a:t>3</a:t>
            </a:r>
            <a:r>
              <a:rPr lang="en-US" sz="2000" dirty="0" smtClean="0">
                <a:solidFill>
                  <a:srgbClr val="FF0000"/>
                </a:solidFill>
              </a:rPr>
              <a:t>. The half like of Tc-99 (used in brain tumors) is 6 hours. If 10 micrograms are left for 24 hours, how much was administered to the patient originally?</a:t>
            </a:r>
            <a:endParaRPr lang="en-US" sz="2000"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a:t>Determine the number of half lives that have </a:t>
            </a:r>
            <a:r>
              <a:rPr lang="en-US" sz="2800" dirty="0" smtClean="0"/>
              <a:t>elapsed by dividing the total times by the half life time.</a:t>
            </a:r>
          </a:p>
          <a:p>
            <a:pPr lvl="1"/>
            <a:r>
              <a:rPr lang="en-US" sz="2800" dirty="0" smtClean="0">
                <a:solidFill>
                  <a:srgbClr val="0070C0"/>
                </a:solidFill>
              </a:rPr>
              <a:t>24/6 = 4 half lives</a:t>
            </a:r>
          </a:p>
          <a:p>
            <a:r>
              <a:rPr lang="en-US" sz="2800" dirty="0" smtClean="0"/>
              <a:t>Start with the ending mass and instead of halving, you double your amount the number of half lives you calculated, since we are going backwards!</a:t>
            </a:r>
          </a:p>
          <a:p>
            <a:pPr lvl="1"/>
            <a:r>
              <a:rPr lang="en-US" sz="2800" dirty="0" smtClean="0">
                <a:solidFill>
                  <a:srgbClr val="0070C0"/>
                </a:solidFill>
              </a:rPr>
              <a:t>10*2*2*2*2 = </a:t>
            </a:r>
            <a:r>
              <a:rPr lang="en-US" sz="2800" u="sng" dirty="0" smtClean="0">
                <a:solidFill>
                  <a:srgbClr val="0070C0"/>
                </a:solidFill>
              </a:rPr>
              <a:t>160 micrograms</a:t>
            </a:r>
            <a:endParaRPr lang="en-US" sz="2800" u="sng" dirty="0">
              <a:solidFill>
                <a:srgbClr val="0070C0"/>
              </a:solidFill>
            </a:endParaRPr>
          </a:p>
        </p:txBody>
      </p:sp>
    </p:spTree>
    <p:extLst>
      <p:ext uri="{BB962C8B-B14F-4D97-AF65-F5344CB8AC3E}">
        <p14:creationId xmlns:p14="http://schemas.microsoft.com/office/powerpoint/2010/main" val="6856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265238"/>
          </a:xfrm>
        </p:spPr>
        <p:txBody>
          <a:bodyPr>
            <a:noAutofit/>
          </a:bodyPr>
          <a:lstStyle/>
          <a:p>
            <a:r>
              <a:rPr lang="en-US" sz="2000" dirty="0">
                <a:solidFill>
                  <a:srgbClr val="FF0000"/>
                </a:solidFill>
              </a:rPr>
              <a:t>4</a:t>
            </a:r>
            <a:r>
              <a:rPr lang="en-US" sz="2000" dirty="0" smtClean="0">
                <a:solidFill>
                  <a:srgbClr val="FF0000"/>
                </a:solidFill>
              </a:rPr>
              <a:t>. A laboratory 400 grams sample of P-32 triggers 400 clicks per minute of the Geiger counter. How many days will it take the P to decay to only 50 grams and 50 clicks?</a:t>
            </a:r>
            <a:endParaRPr lang="en-US" sz="2000" dirty="0">
              <a:solidFill>
                <a:srgbClr val="FF0000"/>
              </a:solidFill>
            </a:endParaRPr>
          </a:p>
        </p:txBody>
      </p:sp>
      <p:sp>
        <p:nvSpPr>
          <p:cNvPr id="3" name="Content Placeholder 2"/>
          <p:cNvSpPr>
            <a:spLocks noGrp="1"/>
          </p:cNvSpPr>
          <p:nvPr>
            <p:ph sz="quarter" idx="1"/>
          </p:nvPr>
        </p:nvSpPr>
        <p:spPr>
          <a:xfrm>
            <a:off x="533400" y="1905000"/>
            <a:ext cx="7467600" cy="4416552"/>
          </a:xfrm>
        </p:spPr>
        <p:txBody>
          <a:bodyPr>
            <a:noAutofit/>
          </a:bodyPr>
          <a:lstStyle/>
          <a:p>
            <a:r>
              <a:rPr lang="en-US" sz="2800" dirty="0" smtClean="0"/>
              <a:t>Find the number of half lives that have elapsed by dividing the original mass in half until it hits your final mass.</a:t>
            </a:r>
          </a:p>
          <a:p>
            <a:pPr lvl="1"/>
            <a:r>
              <a:rPr lang="en-US" sz="2800" dirty="0" smtClean="0">
                <a:solidFill>
                  <a:srgbClr val="0070C0"/>
                </a:solidFill>
              </a:rPr>
              <a:t>400/2 = 200/2 = 100/2 = 50		3HL</a:t>
            </a:r>
          </a:p>
          <a:p>
            <a:r>
              <a:rPr lang="en-US" sz="2800" dirty="0" smtClean="0"/>
              <a:t>Look up the half live on table N and multiple that time by the number of half lives you calculated.</a:t>
            </a:r>
          </a:p>
          <a:p>
            <a:pPr lvl="1"/>
            <a:r>
              <a:rPr lang="en-US" sz="2800" dirty="0" smtClean="0">
                <a:solidFill>
                  <a:srgbClr val="0070C0"/>
                </a:solidFill>
              </a:rPr>
              <a:t>14.3 days * 3 = </a:t>
            </a:r>
            <a:r>
              <a:rPr lang="en-US" sz="2800" u="sng" dirty="0" smtClean="0">
                <a:solidFill>
                  <a:srgbClr val="0070C0"/>
                </a:solidFill>
              </a:rPr>
              <a:t>42.9 days</a:t>
            </a:r>
          </a:p>
          <a:p>
            <a:r>
              <a:rPr lang="en-US" sz="2800" dirty="0" smtClean="0"/>
              <a:t>Be sure to always include units in these answers!!!</a:t>
            </a:r>
            <a:endParaRPr lang="en-US" sz="2800" dirty="0"/>
          </a:p>
        </p:txBody>
      </p:sp>
    </p:spTree>
    <p:extLst>
      <p:ext uri="{BB962C8B-B14F-4D97-AF65-F5344CB8AC3E}">
        <p14:creationId xmlns:p14="http://schemas.microsoft.com/office/powerpoint/2010/main" val="8274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2000" dirty="0">
                <a:solidFill>
                  <a:srgbClr val="FF0000"/>
                </a:solidFill>
              </a:rPr>
              <a:t>5</a:t>
            </a:r>
            <a:r>
              <a:rPr lang="en-US" sz="2000" dirty="0" smtClean="0">
                <a:solidFill>
                  <a:srgbClr val="FF0000"/>
                </a:solidFill>
              </a:rPr>
              <a:t>. An ancient scroll was discovered with 25% of the original C-14. How old is the scroll?</a:t>
            </a:r>
            <a:endParaRPr lang="en-US" sz="2000"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Find the number of half lives that have elapsed by dividing the total 100% in half until you get to the final percent.</a:t>
            </a:r>
          </a:p>
          <a:p>
            <a:pPr lvl="1"/>
            <a:r>
              <a:rPr lang="en-US" sz="2800" dirty="0" smtClean="0">
                <a:solidFill>
                  <a:schemeClr val="accent2"/>
                </a:solidFill>
              </a:rPr>
              <a:t>100/2 = 50/2 = 25			2 HL</a:t>
            </a:r>
          </a:p>
          <a:p>
            <a:r>
              <a:rPr lang="en-US" sz="2800" dirty="0" smtClean="0"/>
              <a:t>Use table N to determine the half life of your element and multiple by the number of half lives you have calculated.</a:t>
            </a:r>
          </a:p>
          <a:p>
            <a:pPr lvl="1"/>
            <a:r>
              <a:rPr lang="en-US" sz="2800" dirty="0" smtClean="0">
                <a:solidFill>
                  <a:schemeClr val="accent2"/>
                </a:solidFill>
              </a:rPr>
              <a:t>5730 years * 2 = </a:t>
            </a:r>
            <a:r>
              <a:rPr lang="en-US" sz="2800" u="sng" dirty="0" smtClean="0">
                <a:solidFill>
                  <a:schemeClr val="accent2"/>
                </a:solidFill>
              </a:rPr>
              <a:t>11460 years</a:t>
            </a:r>
            <a:endParaRPr lang="en-US" sz="2800" u="sng" dirty="0">
              <a:solidFill>
                <a:schemeClr val="accent2"/>
              </a:solidFill>
            </a:endParaRPr>
          </a:p>
        </p:txBody>
      </p:sp>
    </p:spTree>
    <p:extLst>
      <p:ext uri="{BB962C8B-B14F-4D97-AF65-F5344CB8AC3E}">
        <p14:creationId xmlns:p14="http://schemas.microsoft.com/office/powerpoint/2010/main" val="16129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1143000"/>
          </a:xfrm>
        </p:spPr>
        <p:txBody>
          <a:bodyPr>
            <a:noAutofit/>
          </a:bodyPr>
          <a:lstStyle/>
          <a:p>
            <a:r>
              <a:rPr lang="en-US" sz="2000" dirty="0">
                <a:solidFill>
                  <a:srgbClr val="FF0000"/>
                </a:solidFill>
              </a:rPr>
              <a:t>6</a:t>
            </a:r>
            <a:r>
              <a:rPr lang="en-US" sz="2000" dirty="0" smtClean="0">
                <a:solidFill>
                  <a:srgbClr val="FF0000"/>
                </a:solidFill>
              </a:rPr>
              <a:t>. A radioactive sample is placed near a Geiger counter and monitored. In 20 hours the reading went from 500 counts to 125 counts per minute. How long is the half life?</a:t>
            </a:r>
            <a:endParaRPr lang="en-US" sz="2000" dirty="0">
              <a:solidFill>
                <a:srgbClr val="FF0000"/>
              </a:solidFill>
            </a:endParaRPr>
          </a:p>
        </p:txBody>
      </p:sp>
      <p:sp>
        <p:nvSpPr>
          <p:cNvPr id="3" name="Content Placeholder 2"/>
          <p:cNvSpPr>
            <a:spLocks noGrp="1"/>
          </p:cNvSpPr>
          <p:nvPr>
            <p:ph sz="quarter" idx="1"/>
          </p:nvPr>
        </p:nvSpPr>
        <p:spPr>
          <a:xfrm>
            <a:off x="457200" y="1981200"/>
            <a:ext cx="7467600" cy="4111752"/>
          </a:xfrm>
        </p:spPr>
        <p:txBody>
          <a:bodyPr>
            <a:normAutofit/>
          </a:bodyPr>
          <a:lstStyle/>
          <a:p>
            <a:r>
              <a:rPr lang="en-US" sz="2800" dirty="0"/>
              <a:t>Find the number of half lives that have elapsed by dividing the original </a:t>
            </a:r>
            <a:r>
              <a:rPr lang="en-US" sz="2800" dirty="0" smtClean="0"/>
              <a:t>counts </a:t>
            </a:r>
            <a:r>
              <a:rPr lang="en-US" sz="2800" dirty="0"/>
              <a:t>in half until it hits your final </a:t>
            </a:r>
            <a:r>
              <a:rPr lang="en-US" sz="2800" dirty="0" smtClean="0"/>
              <a:t>count.</a:t>
            </a:r>
            <a:endParaRPr lang="en-US" sz="2800" dirty="0"/>
          </a:p>
          <a:p>
            <a:pPr lvl="1"/>
            <a:r>
              <a:rPr lang="en-US" sz="2800" dirty="0" smtClean="0">
                <a:solidFill>
                  <a:srgbClr val="0070C0"/>
                </a:solidFill>
              </a:rPr>
              <a:t>500/2 =</a:t>
            </a:r>
            <a:r>
              <a:rPr lang="en-US" sz="2800" dirty="0" smtClean="0">
                <a:solidFill>
                  <a:srgbClr val="0070C0"/>
                </a:solidFill>
                <a:sym typeface="Wingdings" panose="05000000000000000000" pitchFamily="2" charset="2"/>
              </a:rPr>
              <a:t> 250/2 = 125 	3 HL</a:t>
            </a:r>
          </a:p>
          <a:p>
            <a:r>
              <a:rPr lang="en-US" sz="2800" dirty="0" smtClean="0"/>
              <a:t>Divide the time elapsed by the number of half lives you calculated.</a:t>
            </a:r>
          </a:p>
          <a:p>
            <a:pPr lvl="1"/>
            <a:r>
              <a:rPr lang="en-US" sz="2800" dirty="0" smtClean="0">
                <a:solidFill>
                  <a:srgbClr val="0070C0"/>
                </a:solidFill>
              </a:rPr>
              <a:t>20 hours/3 = </a:t>
            </a:r>
            <a:r>
              <a:rPr lang="en-US" sz="2800" u="sng" dirty="0" smtClean="0">
                <a:solidFill>
                  <a:srgbClr val="0070C0"/>
                </a:solidFill>
              </a:rPr>
              <a:t>6.666 Hours per half life.</a:t>
            </a:r>
            <a:endParaRPr lang="en-US" sz="2800" u="sng" dirty="0">
              <a:solidFill>
                <a:srgbClr val="0070C0"/>
              </a:solidFill>
            </a:endParaRPr>
          </a:p>
        </p:txBody>
      </p:sp>
    </p:spTree>
    <p:extLst>
      <p:ext uri="{BB962C8B-B14F-4D97-AF65-F5344CB8AC3E}">
        <p14:creationId xmlns:p14="http://schemas.microsoft.com/office/powerpoint/2010/main" val="6856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FF0000"/>
                </a:solidFill>
              </a:rPr>
              <a:t>7</a:t>
            </a:r>
            <a:r>
              <a:rPr lang="en-US" sz="2000" dirty="0" smtClean="0">
                <a:solidFill>
                  <a:srgbClr val="FF0000"/>
                </a:solidFill>
              </a:rPr>
              <a:t>. A sample is placed near a Geiger counter and after 40 days it is re-massed and 25% remains. How long is the isotopes half life?</a:t>
            </a:r>
            <a:endParaRPr lang="en-US" sz="2000"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Find the number of half lives that elapsed by dividing the total 100% in half until you get to your final percent.</a:t>
            </a:r>
          </a:p>
          <a:p>
            <a:pPr lvl="1"/>
            <a:r>
              <a:rPr lang="en-US" sz="2800" dirty="0" smtClean="0">
                <a:solidFill>
                  <a:srgbClr val="0070C0"/>
                </a:solidFill>
              </a:rPr>
              <a:t>100/2 = 50/2 = 25		2HL</a:t>
            </a:r>
          </a:p>
          <a:p>
            <a:r>
              <a:rPr lang="en-US" sz="2800" dirty="0" smtClean="0"/>
              <a:t>Divide the time elapsed by the number of half lives you have calculated	</a:t>
            </a:r>
          </a:p>
          <a:p>
            <a:pPr lvl="1"/>
            <a:r>
              <a:rPr lang="en-US" sz="2800" dirty="0" smtClean="0">
                <a:solidFill>
                  <a:srgbClr val="0070C0"/>
                </a:solidFill>
              </a:rPr>
              <a:t>40 days/2 = </a:t>
            </a:r>
            <a:r>
              <a:rPr lang="en-US" sz="2800" u="sng" dirty="0" smtClean="0">
                <a:solidFill>
                  <a:srgbClr val="0070C0"/>
                </a:solidFill>
              </a:rPr>
              <a:t>20 day half life</a:t>
            </a:r>
            <a:endParaRPr lang="en-US" sz="2800" u="sng" dirty="0">
              <a:solidFill>
                <a:srgbClr val="0070C0"/>
              </a:solidFill>
            </a:endParaRPr>
          </a:p>
        </p:txBody>
      </p:sp>
    </p:spTree>
    <p:extLst>
      <p:ext uri="{BB962C8B-B14F-4D97-AF65-F5344CB8AC3E}">
        <p14:creationId xmlns:p14="http://schemas.microsoft.com/office/powerpoint/2010/main" val="6856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X-rays</a:t>
            </a:r>
            <a:endParaRPr lang="en-US" dirty="0">
              <a:solidFill>
                <a:srgbClr val="FF0000"/>
              </a:solidFill>
            </a:endParaRPr>
          </a:p>
        </p:txBody>
      </p:sp>
      <p:sp>
        <p:nvSpPr>
          <p:cNvPr id="3" name="Content Placeholder 2"/>
          <p:cNvSpPr>
            <a:spLocks noGrp="1"/>
          </p:cNvSpPr>
          <p:nvPr>
            <p:ph sz="quarter" idx="1"/>
          </p:nvPr>
        </p:nvSpPr>
        <p:spPr/>
        <p:txBody>
          <a:bodyPr/>
          <a:lstStyle/>
          <a:p>
            <a:r>
              <a:rPr lang="en-US" sz="2800" dirty="0" smtClean="0"/>
              <a:t>Within 3 months DIY x-ray machines were marketed and the rich and famous were constantly photographing their bones with jewelry on</a:t>
            </a:r>
            <a:r>
              <a:rPr lang="en-US" dirty="0" smtClean="0"/>
              <a:t>.</a:t>
            </a:r>
            <a:endParaRPr lang="en-US" dirty="0"/>
          </a:p>
        </p:txBody>
      </p:sp>
      <p:pic>
        <p:nvPicPr>
          <p:cNvPr id="5" name="Content Placeholder 4" descr="rontgen_wilhelm_conrad_f3.jpg"/>
          <p:cNvPicPr>
            <a:picLocks noGrp="1" noChangeAspect="1"/>
          </p:cNvPicPr>
          <p:nvPr>
            <p:ph sz="quarter" idx="2"/>
          </p:nvPr>
        </p:nvPicPr>
        <p:blipFill>
          <a:blip r:embed="rId2" cstate="screen"/>
          <a:stretch>
            <a:fillRect/>
          </a:stretch>
        </p:blipFill>
        <p:spPr>
          <a:xfrm>
            <a:off x="4495800" y="228600"/>
            <a:ext cx="3410712" cy="3017520"/>
          </a:xfrm>
        </p:spPr>
      </p:pic>
      <p:pic>
        <p:nvPicPr>
          <p:cNvPr id="6" name="Picture 5" descr="rontgen_460.gif"/>
          <p:cNvPicPr>
            <a:picLocks noChangeAspect="1"/>
          </p:cNvPicPr>
          <p:nvPr/>
        </p:nvPicPr>
        <p:blipFill>
          <a:blip r:embed="rId3" cstate="screen"/>
          <a:stretch>
            <a:fillRect/>
          </a:stretch>
        </p:blipFill>
        <p:spPr>
          <a:xfrm>
            <a:off x="4800600" y="3524250"/>
            <a:ext cx="2790825" cy="33337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a:t>Determine the half life of a radioactive element. </a:t>
            </a:r>
          </a:p>
          <a:p>
            <a:r>
              <a:rPr lang="en-US" dirty="0"/>
              <a:t>Calculate the time elapsed since an radioactive element started decaying. </a:t>
            </a:r>
          </a:p>
          <a:p>
            <a:r>
              <a:rPr lang="en-US" dirty="0"/>
              <a:t>Compare elements half lives. </a:t>
            </a:r>
          </a:p>
          <a:p>
            <a:endParaRPr lang="en-US" dirty="0"/>
          </a:p>
        </p:txBody>
      </p:sp>
    </p:spTree>
    <p:extLst>
      <p:ext uri="{BB962C8B-B14F-4D97-AF65-F5344CB8AC3E}">
        <p14:creationId xmlns:p14="http://schemas.microsoft.com/office/powerpoint/2010/main" val="189008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13.3</a:t>
            </a:r>
            <a:endParaRPr lang="en-US" dirty="0"/>
          </a:p>
        </p:txBody>
      </p:sp>
      <p:sp>
        <p:nvSpPr>
          <p:cNvPr id="6" name="Text Placeholder 5"/>
          <p:cNvSpPr>
            <a:spLocks noGrp="1"/>
          </p:cNvSpPr>
          <p:nvPr>
            <p:ph type="body" idx="1"/>
          </p:nvPr>
        </p:nvSpPr>
        <p:spPr/>
        <p:txBody>
          <a:bodyPr/>
          <a:lstStyle/>
          <a:p>
            <a:r>
              <a:rPr lang="en-US" dirty="0" smtClean="0"/>
              <a:t>Fission and Fusion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smtClean="0"/>
              <a:t>Compare and contrast artificial and natural transmutation.</a:t>
            </a:r>
          </a:p>
          <a:p>
            <a:r>
              <a:rPr lang="en-US" dirty="0" smtClean="0"/>
              <a:t>Compare and contrast fission and fusion reactions. </a:t>
            </a:r>
          </a:p>
          <a:p>
            <a:endParaRPr lang="en-US" dirty="0"/>
          </a:p>
        </p:txBody>
      </p:sp>
    </p:spTree>
    <p:extLst>
      <p:ext uri="{BB962C8B-B14F-4D97-AF65-F5344CB8AC3E}">
        <p14:creationId xmlns:p14="http://schemas.microsoft.com/office/powerpoint/2010/main" val="2211317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Transmutation</a:t>
            </a:r>
            <a:endParaRPr lang="en-US" dirty="0">
              <a:solidFill>
                <a:srgbClr val="FF0000"/>
              </a:solidFill>
            </a:endParaRPr>
          </a:p>
        </p:txBody>
      </p:sp>
      <p:sp>
        <p:nvSpPr>
          <p:cNvPr id="3" name="Content Placeholder 2"/>
          <p:cNvSpPr>
            <a:spLocks noGrp="1"/>
          </p:cNvSpPr>
          <p:nvPr>
            <p:ph sz="quarter" idx="1"/>
          </p:nvPr>
        </p:nvSpPr>
        <p:spPr>
          <a:xfrm>
            <a:off x="228600" y="1447800"/>
            <a:ext cx="8458200" cy="2743200"/>
          </a:xfrm>
        </p:spPr>
        <p:txBody>
          <a:bodyPr>
            <a:normAutofit/>
          </a:bodyPr>
          <a:lstStyle/>
          <a:p>
            <a:r>
              <a:rPr lang="en-US" sz="2800" dirty="0" smtClean="0"/>
              <a:t>So far we have studied </a:t>
            </a:r>
            <a:r>
              <a:rPr lang="en-US" sz="2800" dirty="0" smtClean="0">
                <a:solidFill>
                  <a:schemeClr val="accent2"/>
                </a:solidFill>
              </a:rPr>
              <a:t>natural transmutation</a:t>
            </a:r>
            <a:r>
              <a:rPr lang="en-US" sz="2800" dirty="0" smtClean="0"/>
              <a:t>, which have reactions that have one reactant breaking down. All “decay” is natural.</a:t>
            </a:r>
          </a:p>
          <a:p>
            <a:r>
              <a:rPr lang="en-US" sz="2800" dirty="0" smtClean="0">
                <a:solidFill>
                  <a:schemeClr val="accent2"/>
                </a:solidFill>
              </a:rPr>
              <a:t>Artificial transmutation </a:t>
            </a:r>
            <a:r>
              <a:rPr lang="en-US" sz="2800" dirty="0" smtClean="0"/>
              <a:t>involves a high speed particle bombarding the nucleus. This occurs in particle accelerators.</a:t>
            </a:r>
            <a:endParaRPr lang="en-US" sz="2800" dirty="0"/>
          </a:p>
        </p:txBody>
      </p:sp>
      <p:pic>
        <p:nvPicPr>
          <p:cNvPr id="4" name="Picture 5" descr="21_06"/>
          <p:cNvPicPr>
            <a:picLocks noChangeAspect="1" noChangeArrowheads="1"/>
          </p:cNvPicPr>
          <p:nvPr/>
        </p:nvPicPr>
        <p:blipFill>
          <a:blip r:embed="rId2" cstate="screen"/>
          <a:srcRect/>
          <a:stretch>
            <a:fillRect/>
          </a:stretch>
        </p:blipFill>
        <p:spPr>
          <a:xfrm>
            <a:off x="1093788" y="4114800"/>
            <a:ext cx="7669212" cy="2514600"/>
          </a:xfrm>
          <a:prstGeom prst="rect">
            <a:avLst/>
          </a:prstGeom>
        </p:spPr>
      </p:pic>
    </p:spTree>
    <p:extLst>
      <p:ext uri="{BB962C8B-B14F-4D97-AF65-F5344CB8AC3E}">
        <p14:creationId xmlns:p14="http://schemas.microsoft.com/office/powerpoint/2010/main" val="3378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Transmutation</a:t>
            </a:r>
            <a:endParaRPr lang="en-US" dirty="0">
              <a:solidFill>
                <a:srgbClr val="FF0000"/>
              </a:solidFill>
            </a:endParaRPr>
          </a:p>
        </p:txBody>
      </p:sp>
      <p:sp>
        <p:nvSpPr>
          <p:cNvPr id="3" name="Content Placeholder 2"/>
          <p:cNvSpPr>
            <a:spLocks noGrp="1"/>
          </p:cNvSpPr>
          <p:nvPr>
            <p:ph sz="quarter" idx="1"/>
          </p:nvPr>
        </p:nvSpPr>
        <p:spPr>
          <a:xfrm>
            <a:off x="457200" y="1600200"/>
            <a:ext cx="8077200" cy="4873752"/>
          </a:xfrm>
        </p:spPr>
        <p:txBody>
          <a:bodyPr/>
          <a:lstStyle/>
          <a:p>
            <a:r>
              <a:rPr lang="en-US" dirty="0" smtClean="0"/>
              <a:t>Natural and artificial transmutation both release energy by breaking down larger nuclei.</a:t>
            </a:r>
          </a:p>
          <a:p>
            <a:r>
              <a:rPr lang="en-US" dirty="0" smtClean="0"/>
              <a:t>Natural transmutation begins with one reactant:</a:t>
            </a:r>
          </a:p>
          <a:p>
            <a:endParaRPr lang="en-US" dirty="0" smtClean="0"/>
          </a:p>
          <a:p>
            <a:endParaRPr lang="en-US" dirty="0" smtClean="0"/>
          </a:p>
          <a:p>
            <a:r>
              <a:rPr lang="en-US" dirty="0" smtClean="0"/>
              <a:t>Artificial transmutation means a reactant is shot with a smaller particle such as a proton, neutron or electron. Artificial transmutation involves two reactants:</a:t>
            </a:r>
          </a:p>
          <a:p>
            <a:endParaRPr lang="en-US" dirty="0"/>
          </a:p>
        </p:txBody>
      </p:sp>
      <p:grpSp>
        <p:nvGrpSpPr>
          <p:cNvPr id="4" name="Group 26"/>
          <p:cNvGrpSpPr>
            <a:grpSpLocks/>
          </p:cNvGrpSpPr>
          <p:nvPr/>
        </p:nvGrpSpPr>
        <p:grpSpPr bwMode="auto">
          <a:xfrm>
            <a:off x="1722438" y="2935286"/>
            <a:ext cx="5697537" cy="931863"/>
            <a:chOff x="1304" y="2576"/>
            <a:chExt cx="3589" cy="587"/>
          </a:xfrm>
        </p:grpSpPr>
        <p:grpSp>
          <p:nvGrpSpPr>
            <p:cNvPr id="5" name="Group 15"/>
            <p:cNvGrpSpPr>
              <a:grpSpLocks/>
            </p:cNvGrpSpPr>
            <p:nvPr/>
          </p:nvGrpSpPr>
          <p:grpSpPr bwMode="auto">
            <a:xfrm>
              <a:off x="1304" y="2640"/>
              <a:ext cx="695" cy="523"/>
              <a:chOff x="3721" y="922"/>
              <a:chExt cx="695" cy="523"/>
            </a:xfrm>
          </p:grpSpPr>
          <p:sp>
            <p:nvSpPr>
              <p:cNvPr id="14" name="Rectangle 13"/>
              <p:cNvSpPr>
                <a:spLocks noChangeArrowheads="1"/>
              </p:cNvSpPr>
              <p:nvPr/>
            </p:nvSpPr>
            <p:spPr bwMode="auto">
              <a:xfrm>
                <a:off x="3984" y="922"/>
                <a:ext cx="432" cy="523"/>
              </a:xfrm>
              <a:prstGeom prst="rect">
                <a:avLst/>
              </a:prstGeom>
              <a:noFill/>
              <a:ln w="9525">
                <a:noFill/>
                <a:miter lim="800000"/>
                <a:headEnd/>
                <a:tailEnd/>
              </a:ln>
            </p:spPr>
            <p:txBody>
              <a:bodyPr wrap="none">
                <a:spAutoFit/>
              </a:bodyPr>
              <a:lstStyle/>
              <a:p>
                <a:r>
                  <a:rPr lang="en-US" sz="4800" dirty="0">
                    <a:solidFill>
                      <a:srgbClr val="FF0000"/>
                    </a:solidFill>
                  </a:rPr>
                  <a:t>U</a:t>
                </a:r>
                <a:endParaRPr lang="en-US" dirty="0">
                  <a:solidFill>
                    <a:srgbClr val="FF0000"/>
                  </a:solidFill>
                </a:endParaRPr>
              </a:p>
            </p:txBody>
          </p:sp>
          <p:sp>
            <p:nvSpPr>
              <p:cNvPr id="15" name="Rectangle 14"/>
              <p:cNvSpPr>
                <a:spLocks noChangeArrowheads="1"/>
              </p:cNvSpPr>
              <p:nvPr/>
            </p:nvSpPr>
            <p:spPr bwMode="auto">
              <a:xfrm>
                <a:off x="3721" y="922"/>
                <a:ext cx="359" cy="407"/>
              </a:xfrm>
              <a:prstGeom prst="rect">
                <a:avLst/>
              </a:prstGeom>
              <a:noFill/>
              <a:ln w="9525">
                <a:noFill/>
                <a:miter lim="800000"/>
                <a:headEnd/>
                <a:tailEnd/>
              </a:ln>
            </p:spPr>
            <p:txBody>
              <a:bodyPr wrap="none">
                <a:spAutoFit/>
              </a:bodyPr>
              <a:lstStyle/>
              <a:p>
                <a:pPr algn="r"/>
                <a:r>
                  <a:rPr lang="en-US" dirty="0">
                    <a:solidFill>
                      <a:srgbClr val="FF0000"/>
                    </a:solidFill>
                  </a:rPr>
                  <a:t>238</a:t>
                </a:r>
              </a:p>
              <a:p>
                <a:pPr algn="r"/>
                <a:r>
                  <a:rPr lang="en-US" dirty="0">
                    <a:solidFill>
                      <a:srgbClr val="FF0000"/>
                    </a:solidFill>
                  </a:rPr>
                  <a:t>92</a:t>
                </a:r>
              </a:p>
            </p:txBody>
          </p:sp>
        </p:grpSp>
        <p:sp>
          <p:nvSpPr>
            <p:cNvPr id="6" name="Rectangle 18"/>
            <p:cNvSpPr>
              <a:spLocks noChangeArrowheads="1"/>
            </p:cNvSpPr>
            <p:nvPr/>
          </p:nvSpPr>
          <p:spPr bwMode="auto">
            <a:xfrm>
              <a:off x="2008" y="2755"/>
              <a:ext cx="551" cy="233"/>
            </a:xfrm>
            <a:prstGeom prst="rect">
              <a:avLst/>
            </a:prstGeom>
            <a:noFill/>
            <a:ln w="9525">
              <a:noFill/>
              <a:miter lim="800000"/>
              <a:headEnd/>
              <a:tailEnd/>
            </a:ln>
          </p:spPr>
          <p:txBody>
            <a:bodyPr wrap="none">
              <a:spAutoFit/>
            </a:bodyPr>
            <a:lstStyle/>
            <a:p>
              <a:r>
                <a:rPr lang="en-US">
                  <a:solidFill>
                    <a:srgbClr val="FF0000"/>
                  </a:solidFill>
                  <a:sym typeface="Symbol" pitchFamily="18" charset="2"/>
                </a:rPr>
                <a:t></a:t>
              </a:r>
            </a:p>
          </p:txBody>
        </p:sp>
        <p:grpSp>
          <p:nvGrpSpPr>
            <p:cNvPr id="7" name="Group 19"/>
            <p:cNvGrpSpPr>
              <a:grpSpLocks/>
            </p:cNvGrpSpPr>
            <p:nvPr/>
          </p:nvGrpSpPr>
          <p:grpSpPr bwMode="auto">
            <a:xfrm>
              <a:off x="3922" y="2576"/>
              <a:ext cx="971" cy="523"/>
              <a:chOff x="4821" y="858"/>
              <a:chExt cx="971" cy="523"/>
            </a:xfrm>
          </p:grpSpPr>
          <p:sp>
            <p:nvSpPr>
              <p:cNvPr id="12" name="Rectangle 20"/>
              <p:cNvSpPr>
                <a:spLocks noChangeArrowheads="1"/>
              </p:cNvSpPr>
              <p:nvPr/>
            </p:nvSpPr>
            <p:spPr bwMode="auto">
              <a:xfrm>
                <a:off x="5180" y="858"/>
                <a:ext cx="612" cy="523"/>
              </a:xfrm>
              <a:prstGeom prst="rect">
                <a:avLst/>
              </a:prstGeom>
              <a:noFill/>
              <a:ln w="9525">
                <a:noFill/>
                <a:miter lim="800000"/>
                <a:headEnd/>
                <a:tailEnd/>
              </a:ln>
            </p:spPr>
            <p:txBody>
              <a:bodyPr wrap="none">
                <a:spAutoFit/>
              </a:bodyPr>
              <a:lstStyle/>
              <a:p>
                <a:r>
                  <a:rPr lang="en-US" sz="4800" dirty="0" err="1" smtClean="0">
                    <a:solidFill>
                      <a:srgbClr val="FF0000"/>
                    </a:solidFill>
                  </a:rPr>
                  <a:t>Th</a:t>
                </a:r>
                <a:endParaRPr lang="en-US" dirty="0">
                  <a:solidFill>
                    <a:srgbClr val="FF0000"/>
                  </a:solidFill>
                </a:endParaRPr>
              </a:p>
            </p:txBody>
          </p:sp>
          <p:sp>
            <p:nvSpPr>
              <p:cNvPr id="13" name="Rectangle 21"/>
              <p:cNvSpPr>
                <a:spLocks noChangeArrowheads="1"/>
              </p:cNvSpPr>
              <p:nvPr/>
            </p:nvSpPr>
            <p:spPr bwMode="auto">
              <a:xfrm>
                <a:off x="4821" y="905"/>
                <a:ext cx="359" cy="407"/>
              </a:xfrm>
              <a:prstGeom prst="rect">
                <a:avLst/>
              </a:prstGeom>
              <a:noFill/>
              <a:ln w="9525">
                <a:noFill/>
                <a:miter lim="800000"/>
                <a:headEnd/>
                <a:tailEnd/>
              </a:ln>
            </p:spPr>
            <p:txBody>
              <a:bodyPr wrap="none">
                <a:spAutoFit/>
              </a:bodyPr>
              <a:lstStyle/>
              <a:p>
                <a:pPr algn="r"/>
                <a:r>
                  <a:rPr lang="en-US" dirty="0">
                    <a:solidFill>
                      <a:srgbClr val="FF0000"/>
                    </a:solidFill>
                  </a:rPr>
                  <a:t>234</a:t>
                </a:r>
              </a:p>
              <a:p>
                <a:pPr algn="r"/>
                <a:r>
                  <a:rPr lang="en-US" dirty="0">
                    <a:solidFill>
                      <a:srgbClr val="FF0000"/>
                    </a:solidFill>
                  </a:rPr>
                  <a:t>90</a:t>
                </a:r>
              </a:p>
            </p:txBody>
          </p:sp>
        </p:grpSp>
        <p:grpSp>
          <p:nvGrpSpPr>
            <p:cNvPr id="8" name="Group 22"/>
            <p:cNvGrpSpPr>
              <a:grpSpLocks/>
            </p:cNvGrpSpPr>
            <p:nvPr/>
          </p:nvGrpSpPr>
          <p:grpSpPr bwMode="auto">
            <a:xfrm>
              <a:off x="2710" y="2623"/>
              <a:ext cx="842" cy="523"/>
              <a:chOff x="2727" y="905"/>
              <a:chExt cx="842" cy="523"/>
            </a:xfrm>
          </p:grpSpPr>
          <p:sp>
            <p:nvSpPr>
              <p:cNvPr id="10" name="Rectangle 23"/>
              <p:cNvSpPr>
                <a:spLocks noChangeArrowheads="1"/>
              </p:cNvSpPr>
              <p:nvPr/>
            </p:nvSpPr>
            <p:spPr bwMode="auto">
              <a:xfrm>
                <a:off x="2936" y="905"/>
                <a:ext cx="633" cy="523"/>
              </a:xfrm>
              <a:prstGeom prst="rect">
                <a:avLst/>
              </a:prstGeom>
              <a:noFill/>
              <a:ln w="9525">
                <a:noFill/>
                <a:miter lim="800000"/>
                <a:headEnd/>
                <a:tailEnd/>
              </a:ln>
            </p:spPr>
            <p:txBody>
              <a:bodyPr wrap="none">
                <a:spAutoFit/>
              </a:bodyPr>
              <a:lstStyle/>
              <a:p>
                <a:r>
                  <a:rPr lang="en-US" sz="4800" dirty="0">
                    <a:solidFill>
                      <a:srgbClr val="FF0000"/>
                    </a:solidFill>
                  </a:rPr>
                  <a:t>He</a:t>
                </a:r>
                <a:endParaRPr lang="en-US" dirty="0">
                  <a:solidFill>
                    <a:srgbClr val="FF0000"/>
                  </a:solidFill>
                </a:endParaRPr>
              </a:p>
            </p:txBody>
          </p:sp>
          <p:sp>
            <p:nvSpPr>
              <p:cNvPr id="11" name="Rectangle 24"/>
              <p:cNvSpPr>
                <a:spLocks noChangeArrowheads="1"/>
              </p:cNvSpPr>
              <p:nvPr/>
            </p:nvSpPr>
            <p:spPr bwMode="auto">
              <a:xfrm>
                <a:off x="2727" y="906"/>
                <a:ext cx="197" cy="407"/>
              </a:xfrm>
              <a:prstGeom prst="rect">
                <a:avLst/>
              </a:prstGeom>
              <a:noFill/>
              <a:ln w="9525">
                <a:noFill/>
                <a:miter lim="800000"/>
                <a:headEnd/>
                <a:tailEnd/>
              </a:ln>
            </p:spPr>
            <p:txBody>
              <a:bodyPr wrap="none">
                <a:spAutoFit/>
              </a:bodyPr>
              <a:lstStyle/>
              <a:p>
                <a:pPr algn="r"/>
                <a:r>
                  <a:rPr lang="en-US" dirty="0">
                    <a:solidFill>
                      <a:srgbClr val="FF0000"/>
                    </a:solidFill>
                  </a:rPr>
                  <a:t>4</a:t>
                </a:r>
              </a:p>
              <a:p>
                <a:pPr algn="r"/>
                <a:r>
                  <a:rPr lang="en-US" dirty="0">
                    <a:solidFill>
                      <a:srgbClr val="FF0000"/>
                    </a:solidFill>
                  </a:rPr>
                  <a:t>2</a:t>
                </a:r>
              </a:p>
            </p:txBody>
          </p:sp>
        </p:grpSp>
        <p:sp>
          <p:nvSpPr>
            <p:cNvPr id="9" name="Rectangle 25"/>
            <p:cNvSpPr>
              <a:spLocks noChangeArrowheads="1"/>
            </p:cNvSpPr>
            <p:nvPr/>
          </p:nvSpPr>
          <p:spPr bwMode="auto">
            <a:xfrm>
              <a:off x="3526" y="2717"/>
              <a:ext cx="273" cy="368"/>
            </a:xfrm>
            <a:prstGeom prst="rect">
              <a:avLst/>
            </a:prstGeom>
            <a:noFill/>
            <a:ln w="9525">
              <a:noFill/>
              <a:miter lim="800000"/>
              <a:headEnd/>
              <a:tailEnd/>
            </a:ln>
          </p:spPr>
          <p:txBody>
            <a:bodyPr wrap="none">
              <a:spAutoFit/>
            </a:bodyPr>
            <a:lstStyle/>
            <a:p>
              <a:r>
                <a:rPr lang="en-US" sz="3200">
                  <a:solidFill>
                    <a:srgbClr val="FF0000"/>
                  </a:solidFill>
                </a:rPr>
                <a:t>+</a:t>
              </a:r>
            </a:p>
          </p:txBody>
        </p:sp>
      </p:grpSp>
      <p:grpSp>
        <p:nvGrpSpPr>
          <p:cNvPr id="16" name="Group 26"/>
          <p:cNvGrpSpPr>
            <a:grpSpLocks/>
          </p:cNvGrpSpPr>
          <p:nvPr/>
        </p:nvGrpSpPr>
        <p:grpSpPr bwMode="auto">
          <a:xfrm>
            <a:off x="555036" y="5237165"/>
            <a:ext cx="6326759" cy="952501"/>
            <a:chOff x="880" y="2563"/>
            <a:chExt cx="3708" cy="600"/>
          </a:xfrm>
        </p:grpSpPr>
        <p:grpSp>
          <p:nvGrpSpPr>
            <p:cNvPr id="17" name="Group 15"/>
            <p:cNvGrpSpPr>
              <a:grpSpLocks/>
            </p:cNvGrpSpPr>
            <p:nvPr/>
          </p:nvGrpSpPr>
          <p:grpSpPr bwMode="auto">
            <a:xfrm>
              <a:off x="880" y="2631"/>
              <a:ext cx="736" cy="532"/>
              <a:chOff x="3297" y="913"/>
              <a:chExt cx="736" cy="532"/>
            </a:xfrm>
          </p:grpSpPr>
          <p:sp>
            <p:nvSpPr>
              <p:cNvPr id="26" name="Rectangle 25"/>
              <p:cNvSpPr>
                <a:spLocks noChangeArrowheads="1"/>
              </p:cNvSpPr>
              <p:nvPr/>
            </p:nvSpPr>
            <p:spPr bwMode="auto">
              <a:xfrm>
                <a:off x="3631" y="922"/>
                <a:ext cx="402" cy="523"/>
              </a:xfrm>
              <a:prstGeom prst="rect">
                <a:avLst/>
              </a:prstGeom>
              <a:noFill/>
              <a:ln w="9525">
                <a:noFill/>
                <a:miter lim="800000"/>
                <a:headEnd/>
                <a:tailEnd/>
              </a:ln>
            </p:spPr>
            <p:txBody>
              <a:bodyPr wrap="none">
                <a:spAutoFit/>
              </a:bodyPr>
              <a:lstStyle/>
              <a:p>
                <a:r>
                  <a:rPr lang="en-US" sz="4800" dirty="0">
                    <a:solidFill>
                      <a:srgbClr val="FF0000"/>
                    </a:solidFill>
                  </a:rPr>
                  <a:t>U</a:t>
                </a:r>
                <a:endParaRPr lang="en-US" dirty="0">
                  <a:solidFill>
                    <a:srgbClr val="FF0000"/>
                  </a:solidFill>
                </a:endParaRPr>
              </a:p>
            </p:txBody>
          </p:sp>
          <p:sp>
            <p:nvSpPr>
              <p:cNvPr id="27" name="Rectangle 26"/>
              <p:cNvSpPr>
                <a:spLocks noChangeArrowheads="1"/>
              </p:cNvSpPr>
              <p:nvPr/>
            </p:nvSpPr>
            <p:spPr bwMode="auto">
              <a:xfrm>
                <a:off x="3297" y="913"/>
                <a:ext cx="334" cy="407"/>
              </a:xfrm>
              <a:prstGeom prst="rect">
                <a:avLst/>
              </a:prstGeom>
              <a:noFill/>
              <a:ln w="9525">
                <a:noFill/>
                <a:miter lim="800000"/>
                <a:headEnd/>
                <a:tailEnd/>
              </a:ln>
            </p:spPr>
            <p:txBody>
              <a:bodyPr wrap="none">
                <a:spAutoFit/>
              </a:bodyPr>
              <a:lstStyle/>
              <a:p>
                <a:pPr algn="r"/>
                <a:r>
                  <a:rPr lang="en-US" dirty="0" smtClean="0">
                    <a:solidFill>
                      <a:srgbClr val="FF0000"/>
                    </a:solidFill>
                  </a:rPr>
                  <a:t>235</a:t>
                </a:r>
                <a:endParaRPr lang="en-US" dirty="0">
                  <a:solidFill>
                    <a:srgbClr val="FF0000"/>
                  </a:solidFill>
                </a:endParaRPr>
              </a:p>
              <a:p>
                <a:pPr algn="r"/>
                <a:r>
                  <a:rPr lang="en-US" dirty="0">
                    <a:solidFill>
                      <a:srgbClr val="FF0000"/>
                    </a:solidFill>
                  </a:rPr>
                  <a:t>92</a:t>
                </a:r>
              </a:p>
            </p:txBody>
          </p:sp>
        </p:grpSp>
        <p:sp>
          <p:nvSpPr>
            <p:cNvPr id="18" name="Rectangle 18"/>
            <p:cNvSpPr>
              <a:spLocks noChangeArrowheads="1"/>
            </p:cNvSpPr>
            <p:nvPr/>
          </p:nvSpPr>
          <p:spPr bwMode="auto">
            <a:xfrm>
              <a:off x="2186" y="2669"/>
              <a:ext cx="512" cy="233"/>
            </a:xfrm>
            <a:prstGeom prst="rect">
              <a:avLst/>
            </a:prstGeom>
            <a:noFill/>
            <a:ln w="9525">
              <a:noFill/>
              <a:miter lim="800000"/>
              <a:headEnd/>
              <a:tailEnd/>
            </a:ln>
          </p:spPr>
          <p:txBody>
            <a:bodyPr wrap="none">
              <a:spAutoFit/>
            </a:bodyPr>
            <a:lstStyle/>
            <a:p>
              <a:r>
                <a:rPr lang="en-US" dirty="0">
                  <a:solidFill>
                    <a:srgbClr val="FF0000"/>
                  </a:solidFill>
                  <a:sym typeface="Symbol" pitchFamily="18" charset="2"/>
                </a:rPr>
                <a:t></a:t>
              </a:r>
            </a:p>
          </p:txBody>
        </p:sp>
        <p:grpSp>
          <p:nvGrpSpPr>
            <p:cNvPr id="19" name="Group 19"/>
            <p:cNvGrpSpPr>
              <a:grpSpLocks/>
            </p:cNvGrpSpPr>
            <p:nvPr/>
          </p:nvGrpSpPr>
          <p:grpSpPr bwMode="auto">
            <a:xfrm>
              <a:off x="3823" y="2576"/>
              <a:ext cx="765" cy="523"/>
              <a:chOff x="4722" y="858"/>
              <a:chExt cx="765" cy="523"/>
            </a:xfrm>
          </p:grpSpPr>
          <p:sp>
            <p:nvSpPr>
              <p:cNvPr id="24" name="Rectangle 20"/>
              <p:cNvSpPr>
                <a:spLocks noChangeArrowheads="1"/>
              </p:cNvSpPr>
              <p:nvPr/>
            </p:nvSpPr>
            <p:spPr bwMode="auto">
              <a:xfrm>
                <a:off x="4938" y="858"/>
                <a:ext cx="549" cy="523"/>
              </a:xfrm>
              <a:prstGeom prst="rect">
                <a:avLst/>
              </a:prstGeom>
              <a:noFill/>
              <a:ln w="9525">
                <a:noFill/>
                <a:miter lim="800000"/>
                <a:headEnd/>
                <a:tailEnd/>
              </a:ln>
            </p:spPr>
            <p:txBody>
              <a:bodyPr wrap="none">
                <a:spAutoFit/>
              </a:bodyPr>
              <a:lstStyle/>
              <a:p>
                <a:r>
                  <a:rPr lang="en-US" sz="4800" dirty="0" smtClean="0">
                    <a:solidFill>
                      <a:srgbClr val="FF0000"/>
                    </a:solidFill>
                  </a:rPr>
                  <a:t>Kr</a:t>
                </a:r>
                <a:endParaRPr lang="en-US" dirty="0">
                  <a:solidFill>
                    <a:srgbClr val="FF0000"/>
                  </a:solidFill>
                </a:endParaRPr>
              </a:p>
            </p:txBody>
          </p:sp>
          <p:sp>
            <p:nvSpPr>
              <p:cNvPr id="25" name="Rectangle 21"/>
              <p:cNvSpPr>
                <a:spLocks noChangeArrowheads="1"/>
              </p:cNvSpPr>
              <p:nvPr/>
            </p:nvSpPr>
            <p:spPr bwMode="auto">
              <a:xfrm>
                <a:off x="4722" y="903"/>
                <a:ext cx="259" cy="407"/>
              </a:xfrm>
              <a:prstGeom prst="rect">
                <a:avLst/>
              </a:prstGeom>
              <a:noFill/>
              <a:ln w="9525">
                <a:noFill/>
                <a:miter lim="800000"/>
                <a:headEnd/>
                <a:tailEnd/>
              </a:ln>
            </p:spPr>
            <p:txBody>
              <a:bodyPr wrap="none">
                <a:spAutoFit/>
              </a:bodyPr>
              <a:lstStyle/>
              <a:p>
                <a:pPr algn="r"/>
                <a:r>
                  <a:rPr lang="en-US" dirty="0" smtClean="0">
                    <a:solidFill>
                      <a:srgbClr val="FF0000"/>
                    </a:solidFill>
                  </a:rPr>
                  <a:t>91</a:t>
                </a:r>
                <a:endParaRPr lang="en-US" dirty="0">
                  <a:solidFill>
                    <a:srgbClr val="FF0000"/>
                  </a:solidFill>
                </a:endParaRPr>
              </a:p>
              <a:p>
                <a:pPr algn="r"/>
                <a:r>
                  <a:rPr lang="en-US" dirty="0" smtClean="0">
                    <a:solidFill>
                      <a:srgbClr val="FF0000"/>
                    </a:solidFill>
                  </a:rPr>
                  <a:t>36</a:t>
                </a:r>
                <a:endParaRPr lang="en-US" dirty="0">
                  <a:solidFill>
                    <a:srgbClr val="FF0000"/>
                  </a:solidFill>
                </a:endParaRPr>
              </a:p>
            </p:txBody>
          </p:sp>
        </p:grpSp>
        <p:grpSp>
          <p:nvGrpSpPr>
            <p:cNvPr id="20" name="Group 22"/>
            <p:cNvGrpSpPr>
              <a:grpSpLocks/>
            </p:cNvGrpSpPr>
            <p:nvPr/>
          </p:nvGrpSpPr>
          <p:grpSpPr bwMode="auto">
            <a:xfrm>
              <a:off x="2733" y="2563"/>
              <a:ext cx="857" cy="523"/>
              <a:chOff x="2750" y="845"/>
              <a:chExt cx="857" cy="523"/>
            </a:xfrm>
          </p:grpSpPr>
          <p:sp>
            <p:nvSpPr>
              <p:cNvPr id="22" name="Rectangle 23"/>
              <p:cNvSpPr>
                <a:spLocks noChangeArrowheads="1"/>
              </p:cNvSpPr>
              <p:nvPr/>
            </p:nvSpPr>
            <p:spPr bwMode="auto">
              <a:xfrm>
                <a:off x="3037" y="845"/>
                <a:ext cx="570" cy="523"/>
              </a:xfrm>
              <a:prstGeom prst="rect">
                <a:avLst/>
              </a:prstGeom>
              <a:noFill/>
              <a:ln w="9525">
                <a:noFill/>
                <a:miter lim="800000"/>
                <a:headEnd/>
                <a:tailEnd/>
              </a:ln>
            </p:spPr>
            <p:txBody>
              <a:bodyPr wrap="none">
                <a:spAutoFit/>
              </a:bodyPr>
              <a:lstStyle/>
              <a:p>
                <a:r>
                  <a:rPr lang="en-US" sz="4800" dirty="0">
                    <a:solidFill>
                      <a:srgbClr val="FF0000"/>
                    </a:solidFill>
                  </a:rPr>
                  <a:t>B</a:t>
                </a:r>
                <a:r>
                  <a:rPr lang="en-US" sz="4800" dirty="0" smtClean="0">
                    <a:solidFill>
                      <a:srgbClr val="FF0000"/>
                    </a:solidFill>
                  </a:rPr>
                  <a:t>a</a:t>
                </a:r>
                <a:endParaRPr lang="en-US" dirty="0">
                  <a:solidFill>
                    <a:srgbClr val="FF0000"/>
                  </a:solidFill>
                </a:endParaRPr>
              </a:p>
            </p:txBody>
          </p:sp>
          <p:sp>
            <p:nvSpPr>
              <p:cNvPr id="23" name="Rectangle 24"/>
              <p:cNvSpPr>
                <a:spLocks noChangeArrowheads="1"/>
              </p:cNvSpPr>
              <p:nvPr/>
            </p:nvSpPr>
            <p:spPr bwMode="auto">
              <a:xfrm>
                <a:off x="2750" y="908"/>
                <a:ext cx="334" cy="407"/>
              </a:xfrm>
              <a:prstGeom prst="rect">
                <a:avLst/>
              </a:prstGeom>
              <a:noFill/>
              <a:ln w="9525">
                <a:noFill/>
                <a:miter lim="800000"/>
                <a:headEnd/>
                <a:tailEnd/>
              </a:ln>
            </p:spPr>
            <p:txBody>
              <a:bodyPr wrap="none">
                <a:spAutoFit/>
              </a:bodyPr>
              <a:lstStyle/>
              <a:p>
                <a:pPr algn="r"/>
                <a:r>
                  <a:rPr lang="en-US" dirty="0" smtClean="0">
                    <a:solidFill>
                      <a:srgbClr val="FF0000"/>
                    </a:solidFill>
                  </a:rPr>
                  <a:t>142</a:t>
                </a:r>
                <a:endParaRPr lang="en-US" dirty="0">
                  <a:solidFill>
                    <a:srgbClr val="FF0000"/>
                  </a:solidFill>
                </a:endParaRPr>
              </a:p>
              <a:p>
                <a:pPr algn="r"/>
                <a:r>
                  <a:rPr lang="en-US" dirty="0" smtClean="0">
                    <a:solidFill>
                      <a:srgbClr val="FF0000"/>
                    </a:solidFill>
                  </a:rPr>
                  <a:t>56</a:t>
                </a:r>
                <a:endParaRPr lang="en-US" dirty="0">
                  <a:solidFill>
                    <a:srgbClr val="FF0000"/>
                  </a:solidFill>
                </a:endParaRPr>
              </a:p>
            </p:txBody>
          </p:sp>
        </p:grpSp>
        <p:sp>
          <p:nvSpPr>
            <p:cNvPr id="21" name="Rectangle 25"/>
            <p:cNvSpPr>
              <a:spLocks noChangeArrowheads="1"/>
            </p:cNvSpPr>
            <p:nvPr/>
          </p:nvSpPr>
          <p:spPr bwMode="auto">
            <a:xfrm>
              <a:off x="3538" y="2642"/>
              <a:ext cx="254" cy="368"/>
            </a:xfrm>
            <a:prstGeom prst="rect">
              <a:avLst/>
            </a:prstGeom>
            <a:noFill/>
            <a:ln w="9525">
              <a:noFill/>
              <a:miter lim="800000"/>
              <a:headEnd/>
              <a:tailEnd/>
            </a:ln>
          </p:spPr>
          <p:txBody>
            <a:bodyPr wrap="none">
              <a:spAutoFit/>
            </a:bodyPr>
            <a:lstStyle/>
            <a:p>
              <a:r>
                <a:rPr lang="en-US" sz="3200" dirty="0">
                  <a:solidFill>
                    <a:srgbClr val="FF0000"/>
                  </a:solidFill>
                </a:rPr>
                <a:t>+</a:t>
              </a:r>
            </a:p>
          </p:txBody>
        </p:sp>
      </p:grpSp>
      <p:sp>
        <p:nvSpPr>
          <p:cNvPr id="28" name="Rectangle 25"/>
          <p:cNvSpPr>
            <a:spLocks noChangeArrowheads="1"/>
          </p:cNvSpPr>
          <p:nvPr/>
        </p:nvSpPr>
        <p:spPr bwMode="auto">
          <a:xfrm>
            <a:off x="1658937" y="5383787"/>
            <a:ext cx="422275" cy="579438"/>
          </a:xfrm>
          <a:prstGeom prst="rect">
            <a:avLst/>
          </a:prstGeom>
          <a:noFill/>
          <a:ln w="9525">
            <a:noFill/>
            <a:miter lim="800000"/>
            <a:headEnd/>
            <a:tailEnd/>
          </a:ln>
        </p:spPr>
        <p:txBody>
          <a:bodyPr wrap="none">
            <a:spAutoFit/>
          </a:bodyPr>
          <a:lstStyle/>
          <a:p>
            <a:r>
              <a:rPr lang="en-US" sz="3200" dirty="0">
                <a:solidFill>
                  <a:srgbClr val="C82E32"/>
                </a:solidFill>
              </a:rPr>
              <a:t>+</a:t>
            </a:r>
          </a:p>
        </p:txBody>
      </p:sp>
      <p:sp>
        <p:nvSpPr>
          <p:cNvPr id="29" name="Rectangle 24"/>
          <p:cNvSpPr>
            <a:spLocks noChangeArrowheads="1"/>
          </p:cNvSpPr>
          <p:nvPr/>
        </p:nvSpPr>
        <p:spPr bwMode="auto">
          <a:xfrm>
            <a:off x="2081212" y="5356114"/>
            <a:ext cx="312971" cy="646331"/>
          </a:xfrm>
          <a:prstGeom prst="rect">
            <a:avLst/>
          </a:prstGeom>
          <a:noFill/>
          <a:ln w="9525">
            <a:noFill/>
            <a:miter lim="800000"/>
            <a:headEnd/>
            <a:tailEnd/>
          </a:ln>
        </p:spPr>
        <p:txBody>
          <a:bodyPr wrap="none">
            <a:spAutoFit/>
          </a:bodyPr>
          <a:lstStyle/>
          <a:p>
            <a:pPr algn="r"/>
            <a:r>
              <a:rPr lang="en-US" dirty="0">
                <a:solidFill>
                  <a:srgbClr val="C82E32"/>
                </a:solidFill>
              </a:rPr>
              <a:t>1</a:t>
            </a:r>
          </a:p>
          <a:p>
            <a:pPr algn="r"/>
            <a:r>
              <a:rPr lang="en-US" dirty="0">
                <a:solidFill>
                  <a:srgbClr val="C82E32"/>
                </a:solidFill>
              </a:rPr>
              <a:t>0</a:t>
            </a:r>
          </a:p>
        </p:txBody>
      </p:sp>
      <p:sp>
        <p:nvSpPr>
          <p:cNvPr id="30" name="Rectangle 23"/>
          <p:cNvSpPr>
            <a:spLocks noChangeArrowheads="1"/>
          </p:cNvSpPr>
          <p:nvPr/>
        </p:nvSpPr>
        <p:spPr bwMode="auto">
          <a:xfrm>
            <a:off x="2354551" y="5236795"/>
            <a:ext cx="561372" cy="830997"/>
          </a:xfrm>
          <a:prstGeom prst="rect">
            <a:avLst/>
          </a:prstGeom>
          <a:noFill/>
          <a:ln w="9525">
            <a:noFill/>
            <a:miter lim="800000"/>
            <a:headEnd/>
            <a:tailEnd/>
          </a:ln>
        </p:spPr>
        <p:txBody>
          <a:bodyPr wrap="none">
            <a:spAutoFit/>
          </a:bodyPr>
          <a:lstStyle/>
          <a:p>
            <a:r>
              <a:rPr lang="en-US" sz="4800" dirty="0">
                <a:solidFill>
                  <a:srgbClr val="C82E32"/>
                </a:solidFill>
              </a:rPr>
              <a:t>n</a:t>
            </a:r>
            <a:endParaRPr lang="en-US" dirty="0"/>
          </a:p>
        </p:txBody>
      </p:sp>
      <p:sp>
        <p:nvSpPr>
          <p:cNvPr id="31" name="Rectangle 25"/>
          <p:cNvSpPr>
            <a:spLocks noChangeArrowheads="1"/>
          </p:cNvSpPr>
          <p:nvPr/>
        </p:nvSpPr>
        <p:spPr bwMode="auto">
          <a:xfrm>
            <a:off x="6880224" y="5378450"/>
            <a:ext cx="774571" cy="584775"/>
          </a:xfrm>
          <a:prstGeom prst="rect">
            <a:avLst/>
          </a:prstGeom>
          <a:noFill/>
          <a:ln w="9525">
            <a:noFill/>
            <a:miter lim="800000"/>
            <a:headEnd/>
            <a:tailEnd/>
          </a:ln>
        </p:spPr>
        <p:txBody>
          <a:bodyPr wrap="none">
            <a:spAutoFit/>
          </a:bodyPr>
          <a:lstStyle/>
          <a:p>
            <a:r>
              <a:rPr lang="en-US" sz="3200" dirty="0" smtClean="0">
                <a:solidFill>
                  <a:srgbClr val="C82E32"/>
                </a:solidFill>
              </a:rPr>
              <a:t>+ 3</a:t>
            </a:r>
            <a:endParaRPr lang="en-US" sz="3200" dirty="0">
              <a:solidFill>
                <a:srgbClr val="C82E32"/>
              </a:solidFill>
            </a:endParaRPr>
          </a:p>
        </p:txBody>
      </p:sp>
      <p:sp>
        <p:nvSpPr>
          <p:cNvPr id="32" name="Rectangle 24"/>
          <p:cNvSpPr>
            <a:spLocks noChangeArrowheads="1"/>
          </p:cNvSpPr>
          <p:nvPr/>
        </p:nvSpPr>
        <p:spPr bwMode="auto">
          <a:xfrm>
            <a:off x="7654795" y="5296554"/>
            <a:ext cx="312971" cy="646331"/>
          </a:xfrm>
          <a:prstGeom prst="rect">
            <a:avLst/>
          </a:prstGeom>
          <a:noFill/>
          <a:ln w="9525">
            <a:noFill/>
            <a:miter lim="800000"/>
            <a:headEnd/>
            <a:tailEnd/>
          </a:ln>
        </p:spPr>
        <p:txBody>
          <a:bodyPr wrap="none">
            <a:spAutoFit/>
          </a:bodyPr>
          <a:lstStyle/>
          <a:p>
            <a:pPr algn="r"/>
            <a:r>
              <a:rPr lang="en-US" dirty="0">
                <a:solidFill>
                  <a:srgbClr val="C82E32"/>
                </a:solidFill>
              </a:rPr>
              <a:t>1</a:t>
            </a:r>
          </a:p>
          <a:p>
            <a:pPr algn="r"/>
            <a:r>
              <a:rPr lang="en-US" dirty="0">
                <a:solidFill>
                  <a:srgbClr val="C82E32"/>
                </a:solidFill>
              </a:rPr>
              <a:t>0</a:t>
            </a:r>
          </a:p>
        </p:txBody>
      </p:sp>
      <p:sp>
        <p:nvSpPr>
          <p:cNvPr id="33" name="Rectangle 23"/>
          <p:cNvSpPr>
            <a:spLocks noChangeArrowheads="1"/>
          </p:cNvSpPr>
          <p:nvPr/>
        </p:nvSpPr>
        <p:spPr bwMode="auto">
          <a:xfrm>
            <a:off x="7880069" y="5204220"/>
            <a:ext cx="561372" cy="830997"/>
          </a:xfrm>
          <a:prstGeom prst="rect">
            <a:avLst/>
          </a:prstGeom>
          <a:noFill/>
          <a:ln w="9525">
            <a:noFill/>
            <a:miter lim="800000"/>
            <a:headEnd/>
            <a:tailEnd/>
          </a:ln>
        </p:spPr>
        <p:txBody>
          <a:bodyPr wrap="none">
            <a:spAutoFit/>
          </a:bodyPr>
          <a:lstStyle/>
          <a:p>
            <a:r>
              <a:rPr lang="en-US" sz="4800" dirty="0">
                <a:solidFill>
                  <a:srgbClr val="C82E32"/>
                </a:solidFill>
              </a:rPr>
              <a:t>n</a:t>
            </a:r>
            <a:endParaRPr lang="en-US" dirty="0"/>
          </a:p>
        </p:txBody>
      </p:sp>
    </p:spTree>
    <p:extLst>
      <p:ext uri="{BB962C8B-B14F-4D97-AF65-F5344CB8AC3E}">
        <p14:creationId xmlns:p14="http://schemas.microsoft.com/office/powerpoint/2010/main" val="3092748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a:r>
              <a:rPr lang="en-US" dirty="0" smtClean="0">
                <a:solidFill>
                  <a:srgbClr val="FF0000"/>
                </a:solidFill>
              </a:rPr>
              <a:t>Fission</a:t>
            </a:r>
            <a:endParaRPr lang="en-US" dirty="0">
              <a:solidFill>
                <a:srgbClr val="FF0000"/>
              </a:solidFill>
            </a:endParaRPr>
          </a:p>
        </p:txBody>
      </p:sp>
      <p:pic>
        <p:nvPicPr>
          <p:cNvPr id="4" name="Picture 5" descr="21_14"/>
          <p:cNvPicPr>
            <a:picLocks noGrp="1" noChangeAspect="1" noChangeArrowheads="1"/>
          </p:cNvPicPr>
          <p:nvPr>
            <p:ph sz="quarter" idx="1"/>
          </p:nvPr>
        </p:nvPicPr>
        <p:blipFill>
          <a:blip r:embed="rId2" cstate="screen"/>
          <a:stretch>
            <a:fillRect/>
          </a:stretch>
        </p:blipFill>
        <p:spPr>
          <a:xfrm>
            <a:off x="457200" y="1828800"/>
            <a:ext cx="8229600" cy="4724399"/>
          </a:xfrm>
        </p:spPr>
      </p:pic>
      <p:sp>
        <p:nvSpPr>
          <p:cNvPr id="6" name="TextBox 5"/>
          <p:cNvSpPr txBox="1"/>
          <p:nvPr/>
        </p:nvSpPr>
        <p:spPr>
          <a:xfrm>
            <a:off x="457200" y="762000"/>
            <a:ext cx="8305800" cy="954107"/>
          </a:xfrm>
          <a:prstGeom prst="rect">
            <a:avLst/>
          </a:prstGeom>
          <a:noFill/>
        </p:spPr>
        <p:txBody>
          <a:bodyPr wrap="square" rtlCol="0">
            <a:spAutoFit/>
          </a:bodyPr>
          <a:lstStyle/>
          <a:p>
            <a:r>
              <a:rPr lang="en-US" sz="2800" dirty="0" smtClean="0"/>
              <a:t>A neutron is shot at a radioactive source which splits producing energy. </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solidFill>
                  <a:schemeClr val="accent3">
                    <a:lumMod val="60000"/>
                    <a:lumOff val="40000"/>
                  </a:schemeClr>
                </a:solidFill>
              </a:rPr>
              <a:t>Fission</a:t>
            </a:r>
            <a:endParaRPr lang="en-US" dirty="0">
              <a:solidFill>
                <a:schemeClr val="accent3">
                  <a:lumMod val="60000"/>
                  <a:lumOff val="40000"/>
                </a:schemeClr>
              </a:solidFill>
            </a:endParaRPr>
          </a:p>
        </p:txBody>
      </p:sp>
      <p:pic>
        <p:nvPicPr>
          <p:cNvPr id="4" name="Picture 4" descr="21_15"/>
          <p:cNvPicPr>
            <a:picLocks noGrp="1" noChangeAspect="1" noChangeArrowheads="1"/>
          </p:cNvPicPr>
          <p:nvPr>
            <p:ph sz="quarter" idx="1"/>
          </p:nvPr>
        </p:nvPicPr>
        <p:blipFill>
          <a:blip r:embed="rId2" cstate="screen"/>
          <a:stretch>
            <a:fillRect/>
          </a:stretch>
        </p:blipFill>
        <p:spPr>
          <a:xfrm>
            <a:off x="457200" y="2286000"/>
            <a:ext cx="7467600" cy="4082304"/>
          </a:xfrm>
        </p:spPr>
      </p:pic>
      <p:sp>
        <p:nvSpPr>
          <p:cNvPr id="5" name="TextBox 4"/>
          <p:cNvSpPr txBox="1"/>
          <p:nvPr/>
        </p:nvSpPr>
        <p:spPr>
          <a:xfrm>
            <a:off x="533400" y="838200"/>
            <a:ext cx="8153400" cy="1938992"/>
          </a:xfrm>
          <a:prstGeom prst="rect">
            <a:avLst/>
          </a:prstGeom>
          <a:noFill/>
        </p:spPr>
        <p:txBody>
          <a:bodyPr wrap="square" rtlCol="0">
            <a:spAutoFit/>
          </a:bodyPr>
          <a:lstStyle/>
          <a:p>
            <a:r>
              <a:rPr lang="en-US" sz="2400" dirty="0" smtClean="0"/>
              <a:t>This creates a chain reaction that must be controlled! The only way it will stop is if the radioactive source dies out. Therefore, many reactors only use a </a:t>
            </a:r>
            <a:r>
              <a:rPr lang="en-US" sz="2400" dirty="0" smtClean="0">
                <a:solidFill>
                  <a:srgbClr val="FF0000"/>
                </a:solidFill>
              </a:rPr>
              <a:t>critical mass</a:t>
            </a:r>
            <a:r>
              <a:rPr lang="en-US" sz="2400" dirty="0" smtClean="0"/>
              <a:t>, which is the mass needed for a specific amount of energy made.</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Fission</a:t>
            </a:r>
            <a:r>
              <a:rPr lang="en-US" dirty="0" smtClean="0">
                <a:solidFill>
                  <a:schemeClr val="accent3">
                    <a:lumMod val="60000"/>
                    <a:lumOff val="40000"/>
                  </a:schemeClr>
                </a:solidFill>
              </a:rPr>
              <a:t> </a:t>
            </a:r>
            <a:r>
              <a:rPr lang="en-US" dirty="0" smtClean="0">
                <a:solidFill>
                  <a:srgbClr val="FF0000"/>
                </a:solidFill>
              </a:rPr>
              <a:t>Reactors</a:t>
            </a:r>
            <a:endParaRPr lang="en-US" dirty="0">
              <a:solidFill>
                <a:srgbClr val="FF0000"/>
              </a:solidFill>
            </a:endParaRPr>
          </a:p>
        </p:txBody>
      </p:sp>
      <p:pic>
        <p:nvPicPr>
          <p:cNvPr id="4" name="Picture 7" descr="21_20"/>
          <p:cNvPicPr>
            <a:picLocks noGrp="1" noChangeAspect="1" noChangeArrowheads="1"/>
          </p:cNvPicPr>
          <p:nvPr>
            <p:ph sz="quarter" idx="1"/>
          </p:nvPr>
        </p:nvPicPr>
        <p:blipFill>
          <a:blip r:embed="rId2" cstate="screen"/>
          <a:stretch>
            <a:fillRect/>
          </a:stretch>
        </p:blipFill>
        <p:spPr>
          <a:xfrm>
            <a:off x="457200" y="2667000"/>
            <a:ext cx="7467600" cy="3657600"/>
          </a:xfrm>
        </p:spPr>
      </p:pic>
      <p:sp>
        <p:nvSpPr>
          <p:cNvPr id="5" name="TextBox 4"/>
          <p:cNvSpPr txBox="1"/>
          <p:nvPr/>
        </p:nvSpPr>
        <p:spPr>
          <a:xfrm>
            <a:off x="1371600" y="1371600"/>
            <a:ext cx="7391400" cy="1200329"/>
          </a:xfrm>
          <a:prstGeom prst="rect">
            <a:avLst/>
          </a:prstGeom>
          <a:noFill/>
        </p:spPr>
        <p:txBody>
          <a:bodyPr wrap="square" rtlCol="0">
            <a:spAutoFit/>
          </a:bodyPr>
          <a:lstStyle/>
          <a:p>
            <a:r>
              <a:rPr lang="en-US" sz="2400" dirty="0" smtClean="0"/>
              <a:t>The reaction’s energy is converted to steam which turns and turbine system, creating electrical energy from nuclear energy.</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7467600" cy="1143000"/>
          </a:xfrm>
        </p:spPr>
        <p:txBody>
          <a:bodyPr/>
          <a:lstStyle/>
          <a:p>
            <a:r>
              <a:rPr lang="en-US" dirty="0" smtClean="0">
                <a:solidFill>
                  <a:srgbClr val="FF0000"/>
                </a:solidFill>
              </a:rPr>
              <a:t>Fission Reactors</a:t>
            </a:r>
            <a:endParaRPr lang="en-US" dirty="0">
              <a:solidFill>
                <a:srgbClr val="FF0000"/>
              </a:solidFill>
            </a:endParaRPr>
          </a:p>
        </p:txBody>
      </p:sp>
      <p:pic>
        <p:nvPicPr>
          <p:cNvPr id="4" name="Picture 5" descr="21_19"/>
          <p:cNvPicPr>
            <a:picLocks noGrp="1" noChangeAspect="1" noChangeArrowheads="1"/>
          </p:cNvPicPr>
          <p:nvPr>
            <p:ph sz="quarter" idx="1"/>
          </p:nvPr>
        </p:nvPicPr>
        <p:blipFill>
          <a:blip r:embed="rId2" cstate="screen"/>
          <a:stretch>
            <a:fillRect/>
          </a:stretch>
        </p:blipFill>
        <p:spPr>
          <a:xfrm>
            <a:off x="5486400" y="609600"/>
            <a:ext cx="2591144" cy="4873625"/>
          </a:xfrm>
        </p:spPr>
      </p:pic>
      <p:sp>
        <p:nvSpPr>
          <p:cNvPr id="5" name="TextBox 4"/>
          <p:cNvSpPr txBox="1"/>
          <p:nvPr/>
        </p:nvSpPr>
        <p:spPr>
          <a:xfrm>
            <a:off x="533400" y="1447800"/>
            <a:ext cx="4343400" cy="4832092"/>
          </a:xfrm>
          <a:prstGeom prst="rect">
            <a:avLst/>
          </a:prstGeom>
          <a:noFill/>
        </p:spPr>
        <p:txBody>
          <a:bodyPr wrap="square" rtlCol="0">
            <a:spAutoFit/>
          </a:bodyPr>
          <a:lstStyle/>
          <a:p>
            <a:r>
              <a:rPr lang="en-US" sz="2800" dirty="0" smtClean="0"/>
              <a:t>Fuel rods contain the fissionable radioactive source.</a:t>
            </a:r>
          </a:p>
          <a:p>
            <a:endParaRPr lang="en-US" sz="2800" dirty="0"/>
          </a:p>
          <a:p>
            <a:r>
              <a:rPr lang="en-US" sz="2800" dirty="0" smtClean="0"/>
              <a:t>Control rods can regulate the neutrons absorbed.</a:t>
            </a:r>
          </a:p>
          <a:p>
            <a:endParaRPr lang="en-US" sz="2800" dirty="0"/>
          </a:p>
          <a:p>
            <a:r>
              <a:rPr lang="en-US" sz="2800" dirty="0" smtClean="0"/>
              <a:t>Cooling Fluid acts as a moderator, slowing neutrons down.</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2133600" cy="457200"/>
          </a:xfrm>
          <a:prstGeom prst="rect">
            <a:avLst/>
          </a:prstGeom>
        </p:spPr>
        <p:txBody>
          <a:bodyPr/>
          <a:lstStyle/>
          <a:p>
            <a:fld id="{4976707A-E6B6-4FD2-B907-A2D7E8B32242}" type="slidenum">
              <a:rPr lang="en-US" altLang="en-US"/>
              <a:pPr/>
              <a:t>49</a:t>
            </a:fld>
            <a:endParaRPr lang="en-US" altLang="en-US"/>
          </a:p>
        </p:txBody>
      </p:sp>
      <p:sp>
        <p:nvSpPr>
          <p:cNvPr id="54274" name="Rectangle 2"/>
          <p:cNvSpPr>
            <a:spLocks noGrp="1" noChangeArrowheads="1"/>
          </p:cNvSpPr>
          <p:nvPr>
            <p:ph type="title"/>
          </p:nvPr>
        </p:nvSpPr>
        <p:spPr/>
        <p:txBody>
          <a:bodyPr/>
          <a:lstStyle/>
          <a:p>
            <a:pPr algn="ctr"/>
            <a:r>
              <a:rPr lang="en-US" altLang="en-US" dirty="0">
                <a:solidFill>
                  <a:srgbClr val="FF0000"/>
                </a:solidFill>
              </a:rPr>
              <a:t>Nuclear power</a:t>
            </a:r>
          </a:p>
        </p:txBody>
      </p:sp>
      <p:sp>
        <p:nvSpPr>
          <p:cNvPr id="54275" name="Rectangle 3"/>
          <p:cNvSpPr>
            <a:spLocks noGrp="1" noChangeArrowheads="1"/>
          </p:cNvSpPr>
          <p:nvPr>
            <p:ph type="body" idx="1"/>
          </p:nvPr>
        </p:nvSpPr>
        <p:spPr/>
        <p:txBody>
          <a:bodyPr/>
          <a:lstStyle/>
          <a:p>
            <a:r>
              <a:rPr lang="en-US" altLang="en-US" sz="2800" dirty="0"/>
              <a:t>In America, about 20% electricity generated by nuclear </a:t>
            </a:r>
            <a:r>
              <a:rPr lang="en-US" altLang="en-US" sz="2800" dirty="0" smtClean="0"/>
              <a:t>fission. Could it be More??????? </a:t>
            </a:r>
          </a:p>
          <a:p>
            <a:r>
              <a:rPr lang="en-US" altLang="en-US" sz="2800" dirty="0" smtClean="0"/>
              <a:t>Yes please! So much cheaper than fossil fuels we currently use. But there may be risks to assess….</a:t>
            </a:r>
            <a:endParaRPr lang="en-US" altLang="en-US" sz="2800" dirty="0"/>
          </a:p>
        </p:txBody>
      </p:sp>
    </p:spTree>
    <p:extLst>
      <p:ext uri="{BB962C8B-B14F-4D97-AF65-F5344CB8AC3E}">
        <p14:creationId xmlns:p14="http://schemas.microsoft.com/office/powerpoint/2010/main" val="41227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X-rays</a:t>
            </a:r>
            <a:endParaRPr lang="en-US" dirty="0">
              <a:solidFill>
                <a:srgbClr val="FF0000"/>
              </a:solidFill>
            </a:endParaRPr>
          </a:p>
        </p:txBody>
      </p:sp>
      <p:sp>
        <p:nvSpPr>
          <p:cNvPr id="3" name="Content Placeholder 2"/>
          <p:cNvSpPr>
            <a:spLocks noGrp="1"/>
          </p:cNvSpPr>
          <p:nvPr>
            <p:ph sz="quarter" idx="1"/>
          </p:nvPr>
        </p:nvSpPr>
        <p:spPr/>
        <p:txBody>
          <a:bodyPr>
            <a:noAutofit/>
          </a:bodyPr>
          <a:lstStyle/>
          <a:p>
            <a:r>
              <a:rPr lang="en-US" sz="3200" dirty="0" smtClean="0"/>
              <a:t>Soon x-rays were a piece of art. In this photo a shoemaker placed his foot in the machine to see what it looked like and came up with an idea:</a:t>
            </a:r>
            <a:endParaRPr lang="en-US" sz="3200" dirty="0"/>
          </a:p>
        </p:txBody>
      </p:sp>
      <p:pic>
        <p:nvPicPr>
          <p:cNvPr id="5" name="Content Placeholder 4" descr="alexis_xray0002_2.jpg"/>
          <p:cNvPicPr>
            <a:picLocks noGrp="1" noChangeAspect="1"/>
          </p:cNvPicPr>
          <p:nvPr>
            <p:ph sz="quarter" idx="2"/>
          </p:nvPr>
        </p:nvPicPr>
        <p:blipFill>
          <a:blip r:embed="rId2" cstate="screen"/>
          <a:stretch>
            <a:fillRect/>
          </a:stretch>
        </p:blipFill>
        <p:spPr>
          <a:xfrm>
            <a:off x="4333364" y="1600200"/>
            <a:ext cx="3531622" cy="4572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324600" cy="715962"/>
          </a:xfrm>
        </p:spPr>
        <p:txBody>
          <a:bodyPr/>
          <a:lstStyle/>
          <a:p>
            <a:r>
              <a:rPr lang="en-US" dirty="0" smtClean="0">
                <a:solidFill>
                  <a:srgbClr val="FF0000"/>
                </a:solidFill>
              </a:rPr>
              <a:t>Fusion</a:t>
            </a:r>
            <a:endParaRPr lang="en-US" dirty="0">
              <a:solidFill>
                <a:srgbClr val="FF0000"/>
              </a:solidFill>
            </a:endParaRPr>
          </a:p>
        </p:txBody>
      </p:sp>
      <p:sp>
        <p:nvSpPr>
          <p:cNvPr id="4" name="Content Placeholder 3"/>
          <p:cNvSpPr>
            <a:spLocks noGrp="1"/>
          </p:cNvSpPr>
          <p:nvPr>
            <p:ph sz="quarter" idx="1"/>
          </p:nvPr>
        </p:nvSpPr>
        <p:spPr>
          <a:xfrm>
            <a:off x="533400" y="1143000"/>
            <a:ext cx="7467600" cy="5334000"/>
          </a:xfrm>
        </p:spPr>
        <p:txBody>
          <a:bodyPr>
            <a:normAutofit/>
          </a:bodyPr>
          <a:lstStyle/>
          <a:p>
            <a:r>
              <a:rPr lang="en-US" dirty="0" smtClean="0"/>
              <a:t>Fusion is a better reaction </a:t>
            </a:r>
          </a:p>
          <a:p>
            <a:pPr>
              <a:buNone/>
            </a:pPr>
            <a:r>
              <a:rPr lang="en-US" dirty="0" smtClean="0"/>
              <a:t>to use since it harvests more</a:t>
            </a:r>
          </a:p>
          <a:p>
            <a:pPr>
              <a:buNone/>
            </a:pPr>
            <a:r>
              <a:rPr lang="en-US" dirty="0" smtClean="0"/>
              <a:t>energy, with less waste and </a:t>
            </a:r>
          </a:p>
          <a:p>
            <a:pPr>
              <a:buNone/>
            </a:pPr>
            <a:r>
              <a:rPr lang="en-US" dirty="0" smtClean="0"/>
              <a:t>less danger (no chain </a:t>
            </a:r>
          </a:p>
          <a:p>
            <a:pPr>
              <a:buNone/>
            </a:pPr>
            <a:r>
              <a:rPr lang="en-US" dirty="0" smtClean="0"/>
              <a:t>reactions). However, fusion </a:t>
            </a:r>
          </a:p>
          <a:p>
            <a:pPr>
              <a:buNone/>
            </a:pPr>
            <a:r>
              <a:rPr lang="en-US" dirty="0" smtClean="0"/>
              <a:t>is too expensive.</a:t>
            </a:r>
          </a:p>
          <a:p>
            <a:r>
              <a:rPr lang="en-US" dirty="0" err="1" smtClean="0"/>
              <a:t>Tokamak</a:t>
            </a:r>
            <a:r>
              <a:rPr lang="en-US" dirty="0" smtClean="0"/>
              <a:t> </a:t>
            </a:r>
            <a:r>
              <a:rPr lang="en-US" dirty="0" err="1" smtClean="0"/>
              <a:t>apparati</a:t>
            </a:r>
            <a:r>
              <a:rPr lang="en-US" dirty="0" smtClean="0"/>
              <a:t> like the one shown at the</a:t>
            </a:r>
          </a:p>
          <a:p>
            <a:pPr>
              <a:buNone/>
            </a:pPr>
            <a:r>
              <a:rPr lang="en-US" dirty="0" smtClean="0"/>
              <a:t>right show promise for carrying out these reactions.</a:t>
            </a:r>
          </a:p>
          <a:p>
            <a:pPr>
              <a:buNone/>
            </a:pPr>
            <a:r>
              <a:rPr lang="en-US" dirty="0" smtClean="0"/>
              <a:t>They use magnetic fields to heat the material.</a:t>
            </a:r>
          </a:p>
          <a:p>
            <a:endParaRPr lang="en-US" dirty="0"/>
          </a:p>
        </p:txBody>
      </p:sp>
      <p:pic>
        <p:nvPicPr>
          <p:cNvPr id="6" name="Content Placeholder 5" descr="21_21"/>
          <p:cNvPicPr>
            <a:picLocks noGrp="1" noChangeAspect="1" noChangeArrowheads="1"/>
          </p:cNvPicPr>
          <p:nvPr>
            <p:ph sz="quarter" idx="2"/>
          </p:nvPr>
        </p:nvPicPr>
        <p:blipFill>
          <a:blip r:embed="rId2" cstate="screen"/>
          <a:stretch>
            <a:fillRect/>
          </a:stretch>
        </p:blipFill>
        <p:spPr>
          <a:xfrm>
            <a:off x="4953000" y="381000"/>
            <a:ext cx="3657600" cy="29884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0055"/>
            <a:ext cx="7467600" cy="1143000"/>
          </a:xfrm>
        </p:spPr>
        <p:txBody>
          <a:bodyPr>
            <a:normAutofit fontScale="90000"/>
          </a:bodyPr>
          <a:lstStyle/>
          <a:p>
            <a:r>
              <a:rPr lang="en-US" dirty="0" smtClean="0">
                <a:solidFill>
                  <a:srgbClr val="FF0000"/>
                </a:solidFill>
              </a:rPr>
              <a:t>Fusion		</a:t>
            </a:r>
            <a:r>
              <a:rPr lang="en-US" baseline="30000" dirty="0" smtClean="0">
                <a:solidFill>
                  <a:srgbClr val="FF0000"/>
                </a:solidFill>
              </a:rPr>
              <a:t>1</a:t>
            </a:r>
            <a:r>
              <a:rPr lang="en-US" baseline="-25000" dirty="0" smtClean="0">
                <a:solidFill>
                  <a:srgbClr val="FF0000"/>
                </a:solidFill>
              </a:rPr>
              <a:t>1</a:t>
            </a:r>
            <a:r>
              <a:rPr lang="en-US" dirty="0" smtClean="0">
                <a:solidFill>
                  <a:srgbClr val="FF0000"/>
                </a:solidFill>
              </a:rPr>
              <a:t>H + </a:t>
            </a:r>
            <a:r>
              <a:rPr lang="en-US" baseline="30000" dirty="0" smtClean="0">
                <a:solidFill>
                  <a:srgbClr val="FF0000"/>
                </a:solidFill>
              </a:rPr>
              <a:t>3</a:t>
            </a:r>
            <a:r>
              <a:rPr lang="en-US" baseline="-25000" dirty="0" smtClean="0">
                <a:solidFill>
                  <a:srgbClr val="FF0000"/>
                </a:solidFill>
              </a:rPr>
              <a:t>1</a:t>
            </a:r>
            <a:r>
              <a:rPr lang="en-US" dirty="0" smtClean="0">
                <a:solidFill>
                  <a:srgbClr val="FF0000"/>
                </a:solidFill>
              </a:rPr>
              <a:t>H </a:t>
            </a:r>
            <a:r>
              <a:rPr lang="en-US" dirty="0" smtClean="0">
                <a:solidFill>
                  <a:srgbClr val="FF0000"/>
                </a:solidFill>
                <a:sym typeface="Wingdings" pitchFamily="2" charset="2"/>
              </a:rPr>
              <a:t> </a:t>
            </a:r>
            <a:r>
              <a:rPr lang="en-US" baseline="30000" dirty="0" smtClean="0">
                <a:solidFill>
                  <a:srgbClr val="FF0000"/>
                </a:solidFill>
                <a:sym typeface="Wingdings" pitchFamily="2" charset="2"/>
              </a:rPr>
              <a:t>4</a:t>
            </a:r>
            <a:r>
              <a:rPr lang="en-US" baseline="-25000" dirty="0" smtClean="0">
                <a:solidFill>
                  <a:srgbClr val="FF0000"/>
                </a:solidFill>
                <a:sym typeface="Wingdings" pitchFamily="2" charset="2"/>
              </a:rPr>
              <a:t>2</a:t>
            </a:r>
            <a:r>
              <a:rPr lang="en-US" dirty="0" smtClean="0">
                <a:solidFill>
                  <a:srgbClr val="FF0000"/>
                </a:solidFill>
              </a:rPr>
              <a:t>He + energy</a:t>
            </a:r>
            <a:r>
              <a:rPr lang="en-US" dirty="0" smtClean="0"/>
              <a:t/>
            </a:r>
            <a:br>
              <a:rPr lang="en-US" dirty="0" smtClean="0"/>
            </a:br>
            <a:endParaRPr lang="en-US" dirty="0"/>
          </a:p>
        </p:txBody>
      </p:sp>
      <p:pic>
        <p:nvPicPr>
          <p:cNvPr id="7" name="Content Placeholder 6" descr="FusionReaction.jpg"/>
          <p:cNvPicPr>
            <a:picLocks noGrp="1" noChangeAspect="1"/>
          </p:cNvPicPr>
          <p:nvPr>
            <p:ph sz="quarter" idx="1"/>
          </p:nvPr>
        </p:nvPicPr>
        <p:blipFill>
          <a:blip r:embed="rId2" cstate="screen"/>
          <a:stretch>
            <a:fillRect/>
          </a:stretch>
        </p:blipFill>
        <p:spPr>
          <a:xfrm>
            <a:off x="381000" y="1219200"/>
            <a:ext cx="3657600" cy="5257800"/>
          </a:xfrm>
        </p:spPr>
      </p:pic>
      <p:pic>
        <p:nvPicPr>
          <p:cNvPr id="8" name="Content Placeholder 7" descr="10162_9100852009.jpg"/>
          <p:cNvPicPr>
            <a:picLocks noGrp="1" noChangeAspect="1"/>
          </p:cNvPicPr>
          <p:nvPr>
            <p:ph sz="quarter" idx="2"/>
          </p:nvPr>
        </p:nvPicPr>
        <p:blipFill>
          <a:blip r:embed="rId3" cstate="screen"/>
          <a:stretch>
            <a:fillRect/>
          </a:stretch>
        </p:blipFill>
        <p:spPr>
          <a:xfrm>
            <a:off x="4270374" y="1905000"/>
            <a:ext cx="4470913" cy="335107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p:txBody>
          <a:bodyPr/>
          <a:lstStyle/>
          <a:p>
            <a:pPr marL="0" indent="0">
              <a:buNone/>
            </a:pPr>
            <a:r>
              <a:rPr lang="en-US" dirty="0" smtClean="0"/>
              <a:t>By the end of this video you should be able to…</a:t>
            </a:r>
          </a:p>
          <a:p>
            <a:r>
              <a:rPr lang="en-US" dirty="0"/>
              <a:t>Compare and contrast artificial and natural transmutation.</a:t>
            </a:r>
          </a:p>
          <a:p>
            <a:r>
              <a:rPr lang="en-US" dirty="0"/>
              <a:t>Compare and contrast fission and fusion reactions. </a:t>
            </a:r>
          </a:p>
          <a:p>
            <a:endParaRPr lang="en-US" dirty="0"/>
          </a:p>
        </p:txBody>
      </p:sp>
    </p:spTree>
    <p:extLst>
      <p:ext uri="{BB962C8B-B14F-4D97-AF65-F5344CB8AC3E}">
        <p14:creationId xmlns:p14="http://schemas.microsoft.com/office/powerpoint/2010/main" val="603086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13.4</a:t>
            </a:r>
            <a:br>
              <a:rPr lang="en-US" dirty="0" smtClean="0"/>
            </a:br>
            <a:r>
              <a:rPr lang="en-US" dirty="0" smtClean="0"/>
              <a:t>Benefits and Risks</a:t>
            </a:r>
            <a:br>
              <a:rPr lang="en-US" dirty="0" smtClean="0"/>
            </a:br>
            <a:r>
              <a:rPr lang="en-US" dirty="0" smtClean="0">
                <a:solidFill>
                  <a:srgbClr val="FF0000"/>
                </a:solidFill>
              </a:rPr>
              <a:t>the good, bad, and the UGLY!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sz="quarter" idx="1"/>
          </p:nvPr>
        </p:nvSpPr>
        <p:spPr>
          <a:xfrm>
            <a:off x="457200" y="1676400"/>
            <a:ext cx="7467600" cy="4873752"/>
          </a:xfrm>
        </p:spPr>
        <p:txBody>
          <a:bodyPr/>
          <a:lstStyle/>
          <a:p>
            <a:pPr marL="0" indent="0">
              <a:buNone/>
            </a:pPr>
            <a:r>
              <a:rPr lang="en-US" dirty="0" smtClean="0"/>
              <a:t>By the end of this video you should be able to…</a:t>
            </a:r>
          </a:p>
          <a:p>
            <a:r>
              <a:rPr lang="en-US" dirty="0" smtClean="0"/>
              <a:t>Explain the benefits and risks of using radioactive substances and reactions.</a:t>
            </a:r>
          </a:p>
          <a:p>
            <a:endParaRPr lang="en-US" dirty="0"/>
          </a:p>
        </p:txBody>
      </p:sp>
    </p:spTree>
    <p:extLst>
      <p:ext uri="{BB962C8B-B14F-4D97-AF65-F5344CB8AC3E}">
        <p14:creationId xmlns:p14="http://schemas.microsoft.com/office/powerpoint/2010/main" val="890036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99" y="0"/>
            <a:ext cx="7467600" cy="1143000"/>
          </a:xfrm>
        </p:spPr>
        <p:txBody>
          <a:bodyPr/>
          <a:lstStyle/>
          <a:p>
            <a:pPr algn="ctr"/>
            <a:r>
              <a:rPr lang="en-US" u="sng" dirty="0" smtClean="0">
                <a:solidFill>
                  <a:srgbClr val="FF0000"/>
                </a:solidFill>
              </a:rPr>
              <a:t>Crops</a:t>
            </a:r>
            <a:r>
              <a:rPr lang="en-US" dirty="0" smtClean="0">
                <a:solidFill>
                  <a:srgbClr val="FF0000"/>
                </a:solidFill>
              </a:rPr>
              <a:t>: Kill Bacteria and molds</a:t>
            </a:r>
            <a:endParaRPr lang="en-US" dirty="0">
              <a:solidFill>
                <a:srgbClr val="FF0000"/>
              </a:solidFill>
            </a:endParaRPr>
          </a:p>
        </p:txBody>
      </p:sp>
      <p:pic>
        <p:nvPicPr>
          <p:cNvPr id="4" name="Content Placeholder 3" descr="pic21.jpg"/>
          <p:cNvPicPr>
            <a:picLocks noGrp="1" noChangeAspect="1"/>
          </p:cNvPicPr>
          <p:nvPr>
            <p:ph sz="quarter" idx="1"/>
          </p:nvPr>
        </p:nvPicPr>
        <p:blipFill>
          <a:blip r:embed="rId2" cstate="screen"/>
          <a:stretch>
            <a:fillRect/>
          </a:stretch>
        </p:blipFill>
        <p:spPr>
          <a:xfrm>
            <a:off x="762000" y="1371600"/>
            <a:ext cx="7027044" cy="509428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7467600" cy="1143000"/>
          </a:xfrm>
        </p:spPr>
        <p:txBody>
          <a:bodyPr/>
          <a:lstStyle/>
          <a:p>
            <a:pPr algn="ctr"/>
            <a:r>
              <a:rPr lang="en-US" dirty="0" smtClean="0">
                <a:solidFill>
                  <a:srgbClr val="FF0000"/>
                </a:solidFill>
              </a:rPr>
              <a:t>Am-241 is used in Smoke detectors</a:t>
            </a:r>
            <a:endParaRPr lang="en-US" dirty="0">
              <a:solidFill>
                <a:srgbClr val="FF0000"/>
              </a:solidFill>
            </a:endParaRPr>
          </a:p>
        </p:txBody>
      </p:sp>
      <p:pic>
        <p:nvPicPr>
          <p:cNvPr id="4" name="Content Placeholder 3" descr="smoke_detector_2.gif"/>
          <p:cNvPicPr>
            <a:picLocks noGrp="1" noChangeAspect="1"/>
          </p:cNvPicPr>
          <p:nvPr>
            <p:ph sz="quarter" idx="1"/>
          </p:nvPr>
        </p:nvPicPr>
        <p:blipFill>
          <a:blip r:embed="rId2" cstate="screen"/>
          <a:stretch>
            <a:fillRect/>
          </a:stretch>
        </p:blipFill>
        <p:spPr>
          <a:xfrm>
            <a:off x="1447800" y="1600200"/>
            <a:ext cx="5452631" cy="429059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solidFill>
                  <a:srgbClr val="FF0000"/>
                </a:solidFill>
              </a:rPr>
              <a:t>Carbon Dating: archeology</a:t>
            </a:r>
            <a:endParaRPr lang="en-US" dirty="0">
              <a:solidFill>
                <a:srgbClr val="FF0000"/>
              </a:solidFill>
            </a:endParaRPr>
          </a:p>
        </p:txBody>
      </p:sp>
      <p:pic>
        <p:nvPicPr>
          <p:cNvPr id="4" name="Content Placeholder 3" descr="w201831731.jpg"/>
          <p:cNvPicPr>
            <a:picLocks noGrp="1" noChangeAspect="1"/>
          </p:cNvPicPr>
          <p:nvPr>
            <p:ph sz="quarter" idx="1"/>
          </p:nvPr>
        </p:nvPicPr>
        <p:blipFill>
          <a:blip r:embed="rId2" cstate="screen"/>
          <a:stretch>
            <a:fillRect/>
          </a:stretch>
        </p:blipFill>
        <p:spPr>
          <a:xfrm>
            <a:off x="457200" y="1447800"/>
            <a:ext cx="7467600" cy="4953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2400" dirty="0" smtClean="0">
                <a:solidFill>
                  <a:srgbClr val="FF0000"/>
                </a:solidFill>
              </a:rPr>
              <a:t>Uranium is used to date rocks in geology</a:t>
            </a:r>
            <a:endParaRPr lang="en-US" sz="2400" dirty="0">
              <a:solidFill>
                <a:srgbClr val="FF0000"/>
              </a:solidFill>
            </a:endParaRPr>
          </a:p>
        </p:txBody>
      </p:sp>
      <p:pic>
        <p:nvPicPr>
          <p:cNvPr id="4" name="Content Placeholder 3" descr="grand-canyon.jpg"/>
          <p:cNvPicPr>
            <a:picLocks noGrp="1" noChangeAspect="1"/>
          </p:cNvPicPr>
          <p:nvPr>
            <p:ph sz="quarter" idx="1"/>
          </p:nvPr>
        </p:nvPicPr>
        <p:blipFill>
          <a:blip r:embed="rId2" cstate="screen"/>
          <a:stretch>
            <a:fillRect/>
          </a:stretch>
        </p:blipFill>
        <p:spPr>
          <a:xfrm>
            <a:off x="529679" y="1600200"/>
            <a:ext cx="7322642" cy="487362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55"/>
            <a:ext cx="7467600" cy="1143000"/>
          </a:xfrm>
        </p:spPr>
        <p:txBody>
          <a:bodyPr/>
          <a:lstStyle/>
          <a:p>
            <a:pPr algn="ctr"/>
            <a:r>
              <a:rPr lang="en-US" dirty="0" smtClean="0">
                <a:solidFill>
                  <a:srgbClr val="FF0000"/>
                </a:solidFill>
              </a:rPr>
              <a:t>C-14 and P-32 are used as Tracers</a:t>
            </a:r>
            <a:endParaRPr lang="en-US" dirty="0">
              <a:solidFill>
                <a:srgbClr val="FF0000"/>
              </a:solidFill>
            </a:endParaRPr>
          </a:p>
        </p:txBody>
      </p:sp>
      <p:pic>
        <p:nvPicPr>
          <p:cNvPr id="4" name="Content Placeholder 3" descr="irrigation-photosynthesis.gif"/>
          <p:cNvPicPr>
            <a:picLocks noGrp="1" noChangeAspect="1"/>
          </p:cNvPicPr>
          <p:nvPr>
            <p:ph sz="quarter" idx="1"/>
          </p:nvPr>
        </p:nvPicPr>
        <p:blipFill>
          <a:blip r:embed="rId2" cstate="screen"/>
          <a:stretch>
            <a:fillRect/>
          </a:stretch>
        </p:blipFill>
        <p:spPr>
          <a:xfrm>
            <a:off x="1524000" y="1792732"/>
            <a:ext cx="5181600" cy="462457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X-rays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sz="3200" dirty="0" smtClean="0"/>
              <a:t>The shoe fitting machine was invented in the late 1940s but banned in the 1970s because of the leakage of radiation to the environment.</a:t>
            </a:r>
            <a:endParaRPr lang="en-US" sz="3200" dirty="0"/>
          </a:p>
        </p:txBody>
      </p:sp>
      <p:pic>
        <p:nvPicPr>
          <p:cNvPr id="5" name="Content Placeholder 4" descr="shoexlg.jpg"/>
          <p:cNvPicPr>
            <a:picLocks noGrp="1" noChangeAspect="1"/>
          </p:cNvPicPr>
          <p:nvPr>
            <p:ph sz="quarter" idx="2"/>
          </p:nvPr>
        </p:nvPicPr>
        <p:blipFill>
          <a:blip r:embed="rId2" cstate="screen"/>
          <a:stretch>
            <a:fillRect/>
          </a:stretch>
        </p:blipFill>
        <p:spPr>
          <a:xfrm>
            <a:off x="4270375" y="1643895"/>
            <a:ext cx="3657600" cy="448461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855"/>
            <a:ext cx="7467600" cy="1143000"/>
          </a:xfrm>
        </p:spPr>
        <p:txBody>
          <a:bodyPr>
            <a:normAutofit fontScale="90000"/>
          </a:bodyPr>
          <a:lstStyle/>
          <a:p>
            <a:pPr algn="ctr"/>
            <a:r>
              <a:rPr lang="en-US" dirty="0" smtClean="0">
                <a:solidFill>
                  <a:srgbClr val="FF0000"/>
                </a:solidFill>
              </a:rPr>
              <a:t>Iodine-131 is used to Treat overactive thyroid Disorders: Hyperthyroidism</a:t>
            </a:r>
            <a:endParaRPr lang="en-US" dirty="0">
              <a:solidFill>
                <a:srgbClr val="FF0000"/>
              </a:solidFill>
            </a:endParaRPr>
          </a:p>
        </p:txBody>
      </p:sp>
      <p:pic>
        <p:nvPicPr>
          <p:cNvPr id="4" name="Content Placeholder 3" descr="i131.jpg"/>
          <p:cNvPicPr>
            <a:picLocks noGrp="1" noChangeAspect="1"/>
          </p:cNvPicPr>
          <p:nvPr>
            <p:ph sz="quarter" idx="1"/>
          </p:nvPr>
        </p:nvPicPr>
        <p:blipFill>
          <a:blip r:embed="rId2" cstate="screen"/>
          <a:stretch>
            <a:fillRect/>
          </a:stretch>
        </p:blipFill>
        <p:spPr>
          <a:xfrm>
            <a:off x="2590800" y="1524000"/>
            <a:ext cx="6113064" cy="4890451"/>
          </a:xfrm>
        </p:spPr>
      </p:pic>
      <p:sp>
        <p:nvSpPr>
          <p:cNvPr id="3" name="TextBox 2"/>
          <p:cNvSpPr txBox="1"/>
          <p:nvPr/>
        </p:nvSpPr>
        <p:spPr>
          <a:xfrm>
            <a:off x="381000" y="3581400"/>
            <a:ext cx="2209800" cy="2308324"/>
          </a:xfrm>
          <a:prstGeom prst="rect">
            <a:avLst/>
          </a:prstGeom>
          <a:noFill/>
        </p:spPr>
        <p:txBody>
          <a:bodyPr wrap="square" rtlCol="0">
            <a:spAutoFit/>
          </a:bodyPr>
          <a:lstStyle/>
          <a:p>
            <a:r>
              <a:rPr lang="en-US" sz="2400" dirty="0" smtClean="0">
                <a:solidFill>
                  <a:srgbClr val="FF0000"/>
                </a:solidFill>
              </a:rPr>
              <a:t>Only elements with short half lives should be used in treatment.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67600" cy="1143000"/>
          </a:xfrm>
        </p:spPr>
        <p:txBody>
          <a:bodyPr/>
          <a:lstStyle/>
          <a:p>
            <a:pPr algn="ctr"/>
            <a:r>
              <a:rPr lang="en-US" dirty="0" smtClean="0">
                <a:solidFill>
                  <a:srgbClr val="FF0000"/>
                </a:solidFill>
              </a:rPr>
              <a:t>Co-60 is used to treat cancer</a:t>
            </a:r>
            <a:endParaRPr lang="en-US" dirty="0">
              <a:solidFill>
                <a:srgbClr val="FF0000"/>
              </a:solidFill>
            </a:endParaRPr>
          </a:p>
        </p:txBody>
      </p:sp>
      <p:pic>
        <p:nvPicPr>
          <p:cNvPr id="4" name="Content Placeholder 3" descr="cobalt1.jpg"/>
          <p:cNvPicPr>
            <a:picLocks noGrp="1" noChangeAspect="1"/>
          </p:cNvPicPr>
          <p:nvPr>
            <p:ph sz="quarter" idx="1"/>
          </p:nvPr>
        </p:nvPicPr>
        <p:blipFill>
          <a:blip r:embed="rId2" cstate="screen"/>
          <a:stretch>
            <a:fillRect/>
          </a:stretch>
        </p:blipFill>
        <p:spPr>
          <a:xfrm>
            <a:off x="1600200" y="1925989"/>
            <a:ext cx="5105400" cy="415995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36" y="-27709"/>
            <a:ext cx="7467600" cy="1143000"/>
          </a:xfrm>
        </p:spPr>
        <p:txBody>
          <a:bodyPr/>
          <a:lstStyle/>
          <a:p>
            <a:pPr algn="ctr"/>
            <a:r>
              <a:rPr lang="en-US" dirty="0" smtClean="0">
                <a:solidFill>
                  <a:srgbClr val="FF0000"/>
                </a:solidFill>
              </a:rPr>
              <a:t>Tc-99 used to detect tumors</a:t>
            </a:r>
            <a:endParaRPr lang="en-US" dirty="0">
              <a:solidFill>
                <a:srgbClr val="FF000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1905000"/>
            <a:ext cx="8041672" cy="3581400"/>
          </a:xfrm>
        </p:spPr>
      </p:pic>
    </p:spTree>
    <p:extLst>
      <p:ext uri="{BB962C8B-B14F-4D97-AF65-F5344CB8AC3E}">
        <p14:creationId xmlns:p14="http://schemas.microsoft.com/office/powerpoint/2010/main" val="2053158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467600" cy="990600"/>
          </a:xfrm>
        </p:spPr>
        <p:txBody>
          <a:bodyPr/>
          <a:lstStyle/>
          <a:p>
            <a:pPr algn="ctr"/>
            <a:r>
              <a:rPr lang="en-US" dirty="0" smtClean="0">
                <a:solidFill>
                  <a:srgbClr val="FF0000"/>
                </a:solidFill>
              </a:rPr>
              <a:t>Fission</a:t>
            </a:r>
            <a:endParaRPr lang="en-US" dirty="0">
              <a:solidFill>
                <a:srgbClr val="FF0000"/>
              </a:solidFill>
            </a:endParaRPr>
          </a:p>
        </p:txBody>
      </p:sp>
      <p:sp>
        <p:nvSpPr>
          <p:cNvPr id="4" name="Content Placeholder 3"/>
          <p:cNvSpPr>
            <a:spLocks noGrp="1"/>
          </p:cNvSpPr>
          <p:nvPr>
            <p:ph sz="quarter" idx="1"/>
          </p:nvPr>
        </p:nvSpPr>
        <p:spPr>
          <a:xfrm>
            <a:off x="457200" y="1600200"/>
            <a:ext cx="2667000" cy="4572000"/>
          </a:xfrm>
        </p:spPr>
        <p:txBody>
          <a:bodyPr>
            <a:normAutofit/>
          </a:bodyPr>
          <a:lstStyle/>
          <a:p>
            <a:r>
              <a:rPr lang="en-US" dirty="0" smtClean="0"/>
              <a:t>The fission reaction produces radioactive waste that must be stored.</a:t>
            </a:r>
          </a:p>
          <a:p>
            <a:r>
              <a:rPr lang="en-US" dirty="0" smtClean="0"/>
              <a:t>Currently the waste is placed in large lead boxes under ground around the country.</a:t>
            </a:r>
            <a:endParaRPr lang="en-US" dirty="0"/>
          </a:p>
        </p:txBody>
      </p:sp>
      <p:pic>
        <p:nvPicPr>
          <p:cNvPr id="6" name="Content Placeholder 5" descr="nuclear_waste.jpg"/>
          <p:cNvPicPr>
            <a:picLocks noGrp="1" noChangeAspect="1"/>
          </p:cNvPicPr>
          <p:nvPr>
            <p:ph sz="quarter" idx="2"/>
          </p:nvPr>
        </p:nvPicPr>
        <p:blipFill>
          <a:blip r:embed="rId2" cstate="screen"/>
          <a:stretch>
            <a:fillRect/>
          </a:stretch>
        </p:blipFill>
        <p:spPr>
          <a:xfrm>
            <a:off x="3581400" y="990600"/>
            <a:ext cx="4346575" cy="5105400"/>
          </a:xfrm>
        </p:spPr>
      </p:pic>
    </p:spTree>
    <p:extLst>
      <p:ext uri="{BB962C8B-B14F-4D97-AF65-F5344CB8AC3E}">
        <p14:creationId xmlns:p14="http://schemas.microsoft.com/office/powerpoint/2010/main" val="2336962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26" y="27709"/>
            <a:ext cx="7467600" cy="1143000"/>
          </a:xfrm>
        </p:spPr>
        <p:txBody>
          <a:bodyPr/>
          <a:lstStyle/>
          <a:p>
            <a:r>
              <a:rPr lang="en-US" dirty="0" smtClean="0">
                <a:solidFill>
                  <a:srgbClr val="FF0000"/>
                </a:solidFill>
              </a:rPr>
              <a:t>Yucca Mountain</a:t>
            </a:r>
            <a:endParaRPr lang="en-US" dirty="0">
              <a:solidFill>
                <a:srgbClr val="FF0000"/>
              </a:solidFill>
            </a:endParaRPr>
          </a:p>
        </p:txBody>
      </p:sp>
      <p:sp>
        <p:nvSpPr>
          <p:cNvPr id="3" name="Content Placeholder 2"/>
          <p:cNvSpPr>
            <a:spLocks noGrp="1"/>
          </p:cNvSpPr>
          <p:nvPr>
            <p:ph sz="quarter" idx="1"/>
          </p:nvPr>
        </p:nvSpPr>
        <p:spPr>
          <a:xfrm>
            <a:off x="457200" y="1600200"/>
            <a:ext cx="3657600" cy="2133600"/>
          </a:xfrm>
        </p:spPr>
        <p:txBody>
          <a:bodyPr/>
          <a:lstStyle/>
          <a:p>
            <a:r>
              <a:rPr lang="en-US" dirty="0" smtClean="0"/>
              <a:t>The Yucca Mountain, in Nevada,  is a large long term storage facility for nuclear waste and testing.</a:t>
            </a:r>
            <a:endParaRPr lang="en-US" dirty="0"/>
          </a:p>
        </p:txBody>
      </p:sp>
      <p:pic>
        <p:nvPicPr>
          <p:cNvPr id="5" name="Content Placeholder 4" descr="n_spad_300dpi.jpg"/>
          <p:cNvPicPr>
            <a:picLocks noGrp="1" noChangeAspect="1"/>
          </p:cNvPicPr>
          <p:nvPr>
            <p:ph sz="quarter" idx="2"/>
          </p:nvPr>
        </p:nvPicPr>
        <p:blipFill>
          <a:blip r:embed="rId2" cstate="screen"/>
          <a:stretch>
            <a:fillRect/>
          </a:stretch>
        </p:blipFill>
        <p:spPr>
          <a:xfrm>
            <a:off x="381000" y="3657600"/>
            <a:ext cx="4052826" cy="2743200"/>
          </a:xfrm>
        </p:spPr>
      </p:pic>
      <p:pic>
        <p:nvPicPr>
          <p:cNvPr id="6" name="Picture 5" descr="yucca_mountain.jpg"/>
          <p:cNvPicPr>
            <a:picLocks noChangeAspect="1"/>
          </p:cNvPicPr>
          <p:nvPr/>
        </p:nvPicPr>
        <p:blipFill>
          <a:blip r:embed="rId3" cstate="screen"/>
          <a:stretch>
            <a:fillRect/>
          </a:stretch>
        </p:blipFill>
        <p:spPr>
          <a:xfrm>
            <a:off x="5029200" y="533400"/>
            <a:ext cx="3400425" cy="4724400"/>
          </a:xfrm>
          <a:prstGeom prst="rect">
            <a:avLst/>
          </a:prstGeom>
        </p:spPr>
      </p:pic>
    </p:spTree>
    <p:extLst>
      <p:ext uri="{BB962C8B-B14F-4D97-AF65-F5344CB8AC3E}">
        <p14:creationId xmlns:p14="http://schemas.microsoft.com/office/powerpoint/2010/main" val="34304662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solidFill>
                  <a:srgbClr val="FF0000"/>
                </a:solidFill>
              </a:rPr>
              <a:t>Love canal: </a:t>
            </a:r>
            <a:r>
              <a:rPr lang="en-US" dirty="0" err="1" smtClean="0">
                <a:solidFill>
                  <a:srgbClr val="FF0000"/>
                </a:solidFill>
              </a:rPr>
              <a:t>canada</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In the late 1970s it was discovered that slow leakage of lead boxes containing radioactive waste caused birth </a:t>
            </a:r>
            <a:r>
              <a:rPr lang="en-US" smtClean="0"/>
              <a:t>defects and nervous disorders.</a:t>
            </a:r>
            <a:endParaRPr lang="en-US" dirty="0" smtClean="0"/>
          </a:p>
          <a:p>
            <a:r>
              <a:rPr lang="en-US" dirty="0" smtClean="0"/>
              <a:t>Water and plants were contaminated. Many people chose to relocate, though some still live at that site today.</a:t>
            </a:r>
            <a:endParaRPr lang="en-US" dirty="0"/>
          </a:p>
        </p:txBody>
      </p:sp>
      <p:pic>
        <p:nvPicPr>
          <p:cNvPr id="5" name="Content Placeholder 4" descr="Love_Canal_protest.jpg"/>
          <p:cNvPicPr>
            <a:picLocks noGrp="1" noChangeAspect="1"/>
          </p:cNvPicPr>
          <p:nvPr>
            <p:ph sz="quarter" idx="2"/>
          </p:nvPr>
        </p:nvPicPr>
        <p:blipFill>
          <a:blip r:embed="rId2" cstate="screen"/>
          <a:stretch>
            <a:fillRect/>
          </a:stretch>
        </p:blipFill>
        <p:spPr>
          <a:xfrm>
            <a:off x="4572000" y="1676400"/>
            <a:ext cx="2779713" cy="3924300"/>
          </a:xfrm>
        </p:spPr>
      </p:pic>
    </p:spTree>
    <p:extLst>
      <p:ext uri="{BB962C8B-B14F-4D97-AF65-F5344CB8AC3E}">
        <p14:creationId xmlns:p14="http://schemas.microsoft.com/office/powerpoint/2010/main" val="609760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27709"/>
            <a:ext cx="7467600" cy="1143000"/>
          </a:xfrm>
        </p:spPr>
        <p:txBody>
          <a:bodyPr/>
          <a:lstStyle/>
          <a:p>
            <a:pPr algn="ctr"/>
            <a:r>
              <a:rPr lang="en-US" dirty="0" smtClean="0">
                <a:solidFill>
                  <a:srgbClr val="FF0000"/>
                </a:solidFill>
              </a:rPr>
              <a:t>Three mile island, PA</a:t>
            </a:r>
            <a:endParaRPr lang="en-US" dirty="0">
              <a:solidFill>
                <a:srgbClr val="FF0000"/>
              </a:solidFill>
            </a:endParaRPr>
          </a:p>
        </p:txBody>
      </p:sp>
      <p:sp>
        <p:nvSpPr>
          <p:cNvPr id="4" name="Content Placeholder 3"/>
          <p:cNvSpPr>
            <a:spLocks noGrp="1"/>
          </p:cNvSpPr>
          <p:nvPr>
            <p:ph sz="quarter" idx="1"/>
          </p:nvPr>
        </p:nvSpPr>
        <p:spPr/>
        <p:txBody>
          <a:bodyPr/>
          <a:lstStyle/>
          <a:p>
            <a:r>
              <a:rPr lang="en-US" dirty="0" smtClean="0"/>
              <a:t>In 1979 this power plant also suffered a meltdown. </a:t>
            </a:r>
          </a:p>
          <a:p>
            <a:r>
              <a:rPr lang="en-US" dirty="0" smtClean="0"/>
              <a:t>No deaths or injuries were reported though there was a spike in cancer rates and infant mortality rates in the area afterward.</a:t>
            </a:r>
          </a:p>
          <a:p>
            <a:r>
              <a:rPr lang="en-US" dirty="0" smtClean="0"/>
              <a:t>It is currently still operating.</a:t>
            </a:r>
            <a:endParaRPr lang="en-US" dirty="0"/>
          </a:p>
        </p:txBody>
      </p:sp>
      <p:pic>
        <p:nvPicPr>
          <p:cNvPr id="6" name="Content Placeholder 5" descr="250px-Three_Mile_Island_%28color%29-2.jpg"/>
          <p:cNvPicPr>
            <a:picLocks noGrp="1" noChangeAspect="1"/>
          </p:cNvPicPr>
          <p:nvPr>
            <p:ph sz="quarter" idx="2"/>
          </p:nvPr>
        </p:nvPicPr>
        <p:blipFill>
          <a:blip r:embed="rId2" cstate="screen"/>
          <a:stretch>
            <a:fillRect/>
          </a:stretch>
        </p:blipFill>
        <p:spPr>
          <a:xfrm>
            <a:off x="4191000" y="1600200"/>
            <a:ext cx="4211735" cy="33020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0"/>
            <a:ext cx="7467600" cy="1143000"/>
          </a:xfrm>
        </p:spPr>
        <p:txBody>
          <a:bodyPr/>
          <a:lstStyle/>
          <a:p>
            <a:pPr algn="ctr"/>
            <a:r>
              <a:rPr lang="en-US" dirty="0" smtClean="0">
                <a:solidFill>
                  <a:srgbClr val="FF0000"/>
                </a:solidFill>
              </a:rPr>
              <a:t>Chernobyl</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April, 1986 a power plant in the Ukraine had the worst meltdown in history. The explosion resulted in nuclear fallout and evacuation of the area, once inhabited by people, schools, farms, etc.</a:t>
            </a:r>
          </a:p>
          <a:p>
            <a:endParaRPr lang="en-US" dirty="0"/>
          </a:p>
        </p:txBody>
      </p:sp>
      <p:pic>
        <p:nvPicPr>
          <p:cNvPr id="5" name="Content Placeholder 4" descr="300px-Chernobyl_Disaster.jpg"/>
          <p:cNvPicPr>
            <a:picLocks noGrp="1" noChangeAspect="1"/>
          </p:cNvPicPr>
          <p:nvPr>
            <p:ph sz="quarter" idx="2"/>
          </p:nvPr>
        </p:nvPicPr>
        <p:blipFill>
          <a:blip r:embed="rId2" cstate="screen"/>
          <a:stretch>
            <a:fillRect/>
          </a:stretch>
        </p:blipFill>
        <p:spPr>
          <a:xfrm>
            <a:off x="4270375" y="1758696"/>
            <a:ext cx="3657600" cy="4255008"/>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7467600" cy="1143000"/>
          </a:xfrm>
        </p:spPr>
        <p:txBody>
          <a:bodyPr/>
          <a:lstStyle/>
          <a:p>
            <a:pPr algn="ctr"/>
            <a:r>
              <a:rPr lang="en-US" dirty="0" smtClean="0">
                <a:solidFill>
                  <a:srgbClr val="FF0000"/>
                </a:solidFill>
              </a:rPr>
              <a:t>Chernobyl</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Vegetation in the area turned red and died. Pine trees in the area was known as the ‘”red forest.”</a:t>
            </a:r>
          </a:p>
          <a:p>
            <a:r>
              <a:rPr lang="en-US" dirty="0" smtClean="0"/>
              <a:t>Animals in the area were evacuated soon after fallout but many animals died and those that survived were unable to reproduce.</a:t>
            </a:r>
          </a:p>
          <a:p>
            <a:r>
              <a:rPr lang="en-US" dirty="0" smtClean="0"/>
              <a:t>Over 600,000 people were exposed but fewer than 50 people died as a direct result of the accident.</a:t>
            </a:r>
          </a:p>
          <a:p>
            <a:r>
              <a:rPr lang="en-US" dirty="0" smtClean="0"/>
              <a:t>Babies born after the accident were mutated, had cancer and often had down syndrome.</a:t>
            </a:r>
          </a:p>
          <a:p>
            <a:r>
              <a:rPr lang="en-US" dirty="0" smtClean="0"/>
              <a:t>Currently no one lives in Chernobyl and plans are being made to make it a long term storage facility.</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8800" y="161777"/>
            <a:ext cx="5334000" cy="6696223"/>
          </a:xfrm>
        </p:spPr>
      </p:pic>
    </p:spTree>
    <p:extLst>
      <p:ext uri="{BB962C8B-B14F-4D97-AF65-F5344CB8AC3E}">
        <p14:creationId xmlns:p14="http://schemas.microsoft.com/office/powerpoint/2010/main" val="21806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shoecard.jpg"/>
          <p:cNvPicPr>
            <a:picLocks noGrp="1" noChangeAspect="1"/>
          </p:cNvPicPr>
          <p:nvPr>
            <p:ph sz="quarter" idx="1"/>
          </p:nvPr>
        </p:nvPicPr>
        <p:blipFill>
          <a:blip r:embed="rId2" cstate="screen"/>
          <a:stretch>
            <a:fillRect/>
          </a:stretch>
        </p:blipFill>
        <p:spPr>
          <a:xfrm>
            <a:off x="457200" y="304800"/>
            <a:ext cx="7467600" cy="6121844"/>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warfare</a:t>
            </a:r>
            <a:endParaRPr lang="en-US" dirty="0">
              <a:solidFill>
                <a:srgbClr val="FF0000"/>
              </a:solidFill>
            </a:endParaRPr>
          </a:p>
        </p:txBody>
      </p:sp>
      <p:pic>
        <p:nvPicPr>
          <p:cNvPr id="4" name="Content Placeholder 3" descr="mk_6_nuclear_bomb.jpg"/>
          <p:cNvPicPr>
            <a:picLocks noGrp="1" noChangeAspect="1"/>
          </p:cNvPicPr>
          <p:nvPr>
            <p:ph sz="quarter" idx="1"/>
          </p:nvPr>
        </p:nvPicPr>
        <p:blipFill>
          <a:blip r:embed="rId2" cstate="screen"/>
          <a:stretch>
            <a:fillRect/>
          </a:stretch>
        </p:blipFill>
        <p:spPr>
          <a:xfrm>
            <a:off x="3124200" y="228601"/>
            <a:ext cx="2286000" cy="2135755"/>
          </a:xfrm>
        </p:spPr>
      </p:pic>
      <p:pic>
        <p:nvPicPr>
          <p:cNvPr id="5" name="Picture 4" descr="nuclear-bomb-badger350.jpg"/>
          <p:cNvPicPr>
            <a:picLocks noChangeAspect="1"/>
          </p:cNvPicPr>
          <p:nvPr/>
        </p:nvPicPr>
        <p:blipFill>
          <a:blip r:embed="rId3" cstate="screen"/>
          <a:stretch>
            <a:fillRect/>
          </a:stretch>
        </p:blipFill>
        <p:spPr>
          <a:xfrm>
            <a:off x="5867400" y="228600"/>
            <a:ext cx="2692400" cy="2221515"/>
          </a:xfrm>
          <a:prstGeom prst="rect">
            <a:avLst/>
          </a:prstGeom>
        </p:spPr>
      </p:pic>
      <p:sp>
        <p:nvSpPr>
          <p:cNvPr id="3" name="TextBox 2"/>
          <p:cNvSpPr txBox="1"/>
          <p:nvPr/>
        </p:nvSpPr>
        <p:spPr>
          <a:xfrm>
            <a:off x="609600" y="2590800"/>
            <a:ext cx="7086600" cy="4154984"/>
          </a:xfrm>
          <a:prstGeom prst="rect">
            <a:avLst/>
          </a:prstGeom>
          <a:noFill/>
        </p:spPr>
        <p:txBody>
          <a:bodyPr wrap="square" rtlCol="0">
            <a:spAutoFit/>
          </a:bodyPr>
          <a:lstStyle/>
          <a:p>
            <a:r>
              <a:rPr lang="en-US" sz="2400" dirty="0" smtClean="0"/>
              <a:t>The fission bomb “little boy” was dropped on Hiroshima on August 6</a:t>
            </a:r>
            <a:r>
              <a:rPr lang="en-US" sz="2400" baseline="30000" dirty="0" smtClean="0"/>
              <a:t>th</a:t>
            </a:r>
            <a:r>
              <a:rPr lang="en-US" sz="2400" dirty="0" smtClean="0"/>
              <a:t>, 1945. It exploded with 15kilotons of force producing a fireball 1200feet across. The heat caused a firestorm with a two mile diameter killing over 140,000 people.</a:t>
            </a:r>
          </a:p>
          <a:p>
            <a:endParaRPr lang="en-US" sz="2400" dirty="0"/>
          </a:p>
          <a:p>
            <a:r>
              <a:rPr lang="en-US" sz="2400" dirty="0" smtClean="0"/>
              <a:t>The fusion bomb has only been tested. Since 1961, a ban on testing bombs has been enforced. However, the </a:t>
            </a:r>
            <a:r>
              <a:rPr lang="en-US" sz="2400" dirty="0"/>
              <a:t>U</a:t>
            </a:r>
            <a:r>
              <a:rPr lang="en-US" sz="2400" dirty="0" smtClean="0"/>
              <a:t>S still holds over 4000 nuclear weapons, Russia 6000, , an other nations at 200 or less. </a:t>
            </a: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classroom Notes	</a:t>
            </a:r>
            <a:endParaRPr lang="en-US" dirty="0"/>
          </a:p>
        </p:txBody>
      </p:sp>
      <p:sp>
        <p:nvSpPr>
          <p:cNvPr id="3" name="Text Placeholder 2"/>
          <p:cNvSpPr>
            <a:spLocks noGrp="1"/>
          </p:cNvSpPr>
          <p:nvPr>
            <p:ph type="body" idx="1"/>
          </p:nvPr>
        </p:nvSpPr>
        <p:spPr/>
        <p:txBody>
          <a:bodyPr/>
          <a:lstStyle/>
          <a:p>
            <a:r>
              <a:rPr lang="en-US" dirty="0" smtClean="0"/>
              <a:t>Again not testable but interesting. </a:t>
            </a:r>
          </a:p>
          <a:p>
            <a:r>
              <a:rPr lang="en-US" dirty="0" smtClean="0"/>
              <a:t>Take pride in your hometown!</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 Now:</a:t>
            </a:r>
            <a:r>
              <a:rPr lang="en-US" dirty="0" smtClean="0"/>
              <a:t/>
            </a:r>
            <a:br>
              <a:rPr lang="en-US" dirty="0" smtClean="0"/>
            </a:br>
            <a:endParaRPr lang="en-US" dirty="0"/>
          </a:p>
        </p:txBody>
      </p:sp>
      <p:sp>
        <p:nvSpPr>
          <p:cNvPr id="3" name="Content Placeholder 2"/>
          <p:cNvSpPr>
            <a:spLocks noGrp="1"/>
          </p:cNvSpPr>
          <p:nvPr>
            <p:ph sz="quarter" idx="1"/>
          </p:nvPr>
        </p:nvSpPr>
        <p:spPr>
          <a:xfrm>
            <a:off x="152400" y="990600"/>
            <a:ext cx="8458200" cy="5638800"/>
          </a:xfrm>
        </p:spPr>
        <p:txBody>
          <a:bodyPr/>
          <a:lstStyle/>
          <a:p>
            <a:r>
              <a:rPr lang="en-US" dirty="0" smtClean="0"/>
              <a:t>Write the nuclear equation for the following decay:</a:t>
            </a:r>
          </a:p>
          <a:p>
            <a:pPr marL="0" indent="0">
              <a:buNone/>
            </a:pPr>
            <a:endParaRPr lang="en-US" dirty="0" smtClean="0"/>
          </a:p>
          <a:p>
            <a:pPr lvl="1"/>
            <a:r>
              <a:rPr lang="en-US" dirty="0" smtClean="0"/>
              <a:t>Cs-137: __________________________________________</a:t>
            </a:r>
          </a:p>
          <a:p>
            <a:pPr marL="365760" lvl="1" indent="0">
              <a:buNone/>
            </a:pPr>
            <a:endParaRPr lang="en-US" dirty="0" smtClean="0"/>
          </a:p>
          <a:p>
            <a:pPr lvl="1"/>
            <a:r>
              <a:rPr lang="en-US" dirty="0" smtClean="0"/>
              <a:t>Fe-53: ___________________________________________</a:t>
            </a:r>
          </a:p>
          <a:p>
            <a:pPr marL="365760" lvl="1" indent="0">
              <a:buNone/>
            </a:pPr>
            <a:endParaRPr lang="en-US" dirty="0" smtClean="0"/>
          </a:p>
          <a:p>
            <a:pPr lvl="1"/>
            <a:r>
              <a:rPr lang="en-US" dirty="0" smtClean="0"/>
              <a:t>Fr-220: __________________________________________</a:t>
            </a:r>
          </a:p>
          <a:p>
            <a:r>
              <a:rPr lang="en-US" dirty="0" smtClean="0"/>
              <a:t>Are the above natural or artificial transmutations?</a:t>
            </a:r>
          </a:p>
          <a:p>
            <a:r>
              <a:rPr lang="en-US" dirty="0" smtClean="0"/>
              <a:t>Which of the above is the least stable isotope?</a:t>
            </a:r>
          </a:p>
          <a:p>
            <a:r>
              <a:rPr lang="en-US" dirty="0" smtClean="0"/>
              <a:t>Which decay mode loses the most mass?</a:t>
            </a:r>
          </a:p>
          <a:p>
            <a:r>
              <a:rPr lang="en-US" dirty="0" smtClean="0"/>
              <a:t>Which decay modes are positive? Negative? Neutral?</a:t>
            </a:r>
          </a:p>
          <a:p>
            <a:r>
              <a:rPr lang="en-US" dirty="0" smtClean="0"/>
              <a:t>Rank the decay modes in order from least to most penetrating power. </a:t>
            </a:r>
            <a:endParaRPr lang="en-US" dirty="0"/>
          </a:p>
        </p:txBody>
      </p:sp>
    </p:spTree>
    <p:extLst>
      <p:ext uri="{BB962C8B-B14F-4D97-AF65-F5344CB8AC3E}">
        <p14:creationId xmlns:p14="http://schemas.microsoft.com/office/powerpoint/2010/main" val="40645406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Particle Accelerators</a:t>
            </a:r>
            <a:endParaRPr lang="en-US" dirty="0">
              <a:solidFill>
                <a:srgbClr val="FF0000"/>
              </a:solidFill>
            </a:endParaRPr>
          </a:p>
        </p:txBody>
      </p:sp>
      <p:pic>
        <p:nvPicPr>
          <p:cNvPr id="8" name="Content Placeholder 7" descr="lhc_cern.jpg"/>
          <p:cNvPicPr>
            <a:picLocks noGrp="1" noChangeAspect="1"/>
          </p:cNvPicPr>
          <p:nvPr>
            <p:ph sz="quarter" idx="1"/>
          </p:nvPr>
        </p:nvPicPr>
        <p:blipFill>
          <a:blip r:embed="rId2" cstate="screen"/>
          <a:stretch>
            <a:fillRect/>
          </a:stretch>
        </p:blipFill>
        <p:spPr>
          <a:xfrm>
            <a:off x="304800" y="1524000"/>
            <a:ext cx="4003008" cy="2667000"/>
          </a:xfrm>
        </p:spPr>
      </p:pic>
      <p:pic>
        <p:nvPicPr>
          <p:cNvPr id="7" name="Content Placeholder 6" descr="god-particle-lead.jpg"/>
          <p:cNvPicPr>
            <a:picLocks noGrp="1" noChangeAspect="1"/>
          </p:cNvPicPr>
          <p:nvPr>
            <p:ph sz="quarter" idx="2"/>
          </p:nvPr>
        </p:nvPicPr>
        <p:blipFill>
          <a:blip r:embed="rId3" cstate="screen"/>
          <a:stretch>
            <a:fillRect/>
          </a:stretch>
        </p:blipFill>
        <p:spPr>
          <a:xfrm>
            <a:off x="4495800" y="3581400"/>
            <a:ext cx="3657600" cy="2438400"/>
          </a:xfrm>
        </p:spPr>
      </p:pic>
      <p:sp>
        <p:nvSpPr>
          <p:cNvPr id="9" name="TextBox 8"/>
          <p:cNvSpPr txBox="1"/>
          <p:nvPr/>
        </p:nvSpPr>
        <p:spPr>
          <a:xfrm>
            <a:off x="4724400" y="1524000"/>
            <a:ext cx="3429000" cy="2062103"/>
          </a:xfrm>
          <a:prstGeom prst="rect">
            <a:avLst/>
          </a:prstGeom>
          <a:noFill/>
        </p:spPr>
        <p:txBody>
          <a:bodyPr wrap="square" rtlCol="0">
            <a:spAutoFit/>
          </a:bodyPr>
          <a:lstStyle/>
          <a:p>
            <a:r>
              <a:rPr lang="en-US" sz="3200" dirty="0" smtClean="0"/>
              <a:t>The particle accelerator at CERN in Geneva (France).</a:t>
            </a:r>
            <a:endParaRPr lang="en-US" sz="3200" dirty="0"/>
          </a:p>
        </p:txBody>
      </p:sp>
      <p:sp>
        <p:nvSpPr>
          <p:cNvPr id="2" name="TextBox 1"/>
          <p:cNvSpPr txBox="1"/>
          <p:nvPr/>
        </p:nvSpPr>
        <p:spPr>
          <a:xfrm>
            <a:off x="533400" y="4572000"/>
            <a:ext cx="3581400" cy="923330"/>
          </a:xfrm>
          <a:prstGeom prst="rect">
            <a:avLst/>
          </a:prstGeom>
          <a:noFill/>
        </p:spPr>
        <p:txBody>
          <a:bodyPr wrap="square" rtlCol="0">
            <a:spAutoFit/>
          </a:bodyPr>
          <a:lstStyle/>
          <a:p>
            <a:r>
              <a:rPr lang="en-US" dirty="0" smtClean="0"/>
              <a:t>A target nuclei is bombarded with a particle or “bullet” in the accelerator at high speeds.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Brookhaven National Laboratory</a:t>
            </a:r>
            <a:endParaRPr lang="en-US" dirty="0">
              <a:solidFill>
                <a:srgbClr val="FF0000"/>
              </a:solidFill>
            </a:endParaRPr>
          </a:p>
        </p:txBody>
      </p:sp>
      <p:sp>
        <p:nvSpPr>
          <p:cNvPr id="3" name="Content Placeholder 2"/>
          <p:cNvSpPr>
            <a:spLocks noGrp="1"/>
          </p:cNvSpPr>
          <p:nvPr>
            <p:ph sz="quarter" idx="1"/>
          </p:nvPr>
        </p:nvSpPr>
        <p:spPr>
          <a:xfrm>
            <a:off x="381000" y="1676400"/>
            <a:ext cx="3276600" cy="4572000"/>
          </a:xfrm>
        </p:spPr>
        <p:txBody>
          <a:bodyPr>
            <a:normAutofit fontScale="62500" lnSpcReduction="20000"/>
          </a:bodyPr>
          <a:lstStyle/>
          <a:p>
            <a:r>
              <a:rPr lang="en-US" sz="3800" dirty="0" smtClean="0"/>
              <a:t>“RHIC” or the “Relativistic Heavy Ion collider” is only miles away and is world renowned.</a:t>
            </a:r>
          </a:p>
          <a:p>
            <a:r>
              <a:rPr lang="en-US" sz="3800" dirty="0" smtClean="0"/>
              <a:t>How do they get the particles to go around the circle? </a:t>
            </a:r>
          </a:p>
          <a:p>
            <a:pPr lvl="1"/>
            <a:r>
              <a:rPr lang="en-US" sz="3800" dirty="0" smtClean="0"/>
              <a:t>Magnets! But which particles will not be affected?</a:t>
            </a:r>
          </a:p>
          <a:p>
            <a:endParaRPr lang="en-US" dirty="0"/>
          </a:p>
        </p:txBody>
      </p:sp>
      <p:pic>
        <p:nvPicPr>
          <p:cNvPr id="5" name="Content Placeholder 4" descr="800px-brookhavennationallaboratoryaerialview.jpg"/>
          <p:cNvPicPr>
            <a:picLocks noGrp="1" noChangeAspect="1"/>
          </p:cNvPicPr>
          <p:nvPr>
            <p:ph sz="quarter" idx="2"/>
          </p:nvPr>
        </p:nvPicPr>
        <p:blipFill>
          <a:blip r:embed="rId2" cstate="screen"/>
          <a:stretch>
            <a:fillRect/>
          </a:stretch>
        </p:blipFill>
        <p:spPr>
          <a:xfrm>
            <a:off x="3657600" y="2133600"/>
            <a:ext cx="4864483" cy="342338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Camp Upton</a:t>
            </a:r>
            <a:endParaRPr lang="en-US" dirty="0">
              <a:solidFill>
                <a:srgbClr val="FF0000"/>
              </a:solidFill>
            </a:endParaRPr>
          </a:p>
        </p:txBody>
      </p:sp>
      <p:sp>
        <p:nvSpPr>
          <p:cNvPr id="3" name="Content Placeholder 2"/>
          <p:cNvSpPr>
            <a:spLocks noGrp="1"/>
          </p:cNvSpPr>
          <p:nvPr>
            <p:ph sz="quarter" idx="1"/>
          </p:nvPr>
        </p:nvSpPr>
        <p:spPr>
          <a:xfrm>
            <a:off x="457200" y="1600200"/>
            <a:ext cx="3505200" cy="4572000"/>
          </a:xfrm>
        </p:spPr>
        <p:txBody>
          <a:bodyPr>
            <a:normAutofit fontScale="92500"/>
          </a:bodyPr>
          <a:lstStyle/>
          <a:p>
            <a:r>
              <a:rPr lang="en-US" sz="2800" dirty="0" smtClean="0"/>
              <a:t>Named after Emory Upton, a union general during the civil war.  </a:t>
            </a:r>
          </a:p>
          <a:p>
            <a:r>
              <a:rPr lang="en-US" sz="2800" dirty="0" smtClean="0"/>
              <a:t>Camp Upton was used to house up to 40,000 soldiers and train them for the United States from 1917 to 1921. </a:t>
            </a:r>
          </a:p>
          <a:p>
            <a:endParaRPr lang="en-US" dirty="0"/>
          </a:p>
        </p:txBody>
      </p:sp>
      <p:pic>
        <p:nvPicPr>
          <p:cNvPr id="5" name="Content Placeholder 4"/>
          <p:cNvPicPr>
            <a:picLocks noGrp="1"/>
          </p:cNvPicPr>
          <p:nvPr>
            <p:ph sz="quarter" idx="2"/>
          </p:nvPr>
        </p:nvPicPr>
        <p:blipFill>
          <a:blip r:embed="rId2" cstate="screen"/>
          <a:srcRect/>
          <a:stretch>
            <a:fillRect/>
          </a:stretch>
        </p:blipFill>
        <p:spPr bwMode="auto">
          <a:xfrm>
            <a:off x="4038600" y="0"/>
            <a:ext cx="4724400" cy="3124200"/>
          </a:xfrm>
          <a:prstGeom prst="rect">
            <a:avLst/>
          </a:prstGeom>
          <a:noFill/>
          <a:ln w="9525">
            <a:noFill/>
            <a:miter lim="800000"/>
            <a:headEnd/>
            <a:tailEnd/>
          </a:ln>
        </p:spPr>
      </p:pic>
      <p:pic>
        <p:nvPicPr>
          <p:cNvPr id="6" name="Picture 5"/>
          <p:cNvPicPr/>
          <p:nvPr/>
        </p:nvPicPr>
        <p:blipFill>
          <a:blip r:embed="rId3" cstate="screen"/>
          <a:srcRect/>
          <a:stretch>
            <a:fillRect/>
          </a:stretch>
        </p:blipFill>
        <p:spPr bwMode="auto">
          <a:xfrm>
            <a:off x="4038600" y="3124200"/>
            <a:ext cx="4724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Camp Upton</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Sergeant Irving Berlin (song writer known for “Yip </a:t>
            </a:r>
            <a:r>
              <a:rPr lang="en-US" sz="2800" dirty="0" err="1" smtClean="0"/>
              <a:t>Yip</a:t>
            </a:r>
            <a:r>
              <a:rPr lang="en-US" sz="2800" dirty="0" smtClean="0"/>
              <a:t> Yaphank” and “Oh How I Hate to Get up in the Morning”) became famous after training at Camp Upton.</a:t>
            </a:r>
            <a:endParaRPr lang="en-US" sz="2800" dirty="0"/>
          </a:p>
        </p:txBody>
      </p:sp>
      <p:pic>
        <p:nvPicPr>
          <p:cNvPr id="5" name="Content Placeholder 4" descr="irving_berlin.jpg"/>
          <p:cNvPicPr>
            <a:picLocks noGrp="1" noChangeAspect="1"/>
          </p:cNvPicPr>
          <p:nvPr>
            <p:ph sz="quarter" idx="2"/>
          </p:nvPr>
        </p:nvPicPr>
        <p:blipFill>
          <a:blip r:embed="rId2" cstate="screen"/>
          <a:stretch>
            <a:fillRect/>
          </a:stretch>
        </p:blipFill>
        <p:spPr>
          <a:xfrm>
            <a:off x="4419600" y="838200"/>
            <a:ext cx="3333750" cy="4181475"/>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Camp Upton</a:t>
            </a:r>
            <a:endParaRPr lang="en-US" dirty="0">
              <a:solidFill>
                <a:srgbClr val="FF0000"/>
              </a:solidFill>
            </a:endParaRPr>
          </a:p>
        </p:txBody>
      </p:sp>
      <p:sp>
        <p:nvSpPr>
          <p:cNvPr id="3" name="Content Placeholder 2"/>
          <p:cNvSpPr>
            <a:spLocks noGrp="1"/>
          </p:cNvSpPr>
          <p:nvPr>
            <p:ph sz="quarter" idx="1"/>
          </p:nvPr>
        </p:nvSpPr>
        <p:spPr>
          <a:xfrm>
            <a:off x="457200" y="2362200"/>
            <a:ext cx="3657600" cy="3810000"/>
          </a:xfrm>
        </p:spPr>
        <p:txBody>
          <a:bodyPr/>
          <a:lstStyle/>
          <a:p>
            <a:r>
              <a:rPr lang="en-US" dirty="0" smtClean="0"/>
              <a:t>Later, in 1940 it was used again before WWII as an induction center which inducted Sidney Poitier.</a:t>
            </a:r>
            <a:endParaRPr lang="en-US" dirty="0"/>
          </a:p>
        </p:txBody>
      </p:sp>
      <p:pic>
        <p:nvPicPr>
          <p:cNvPr id="5" name="Content Placeholder 4" descr="encampment-w.gif"/>
          <p:cNvPicPr>
            <a:picLocks noGrp="1"/>
          </p:cNvPicPr>
          <p:nvPr>
            <p:ph sz="quarter" idx="2"/>
          </p:nvPr>
        </p:nvPicPr>
        <p:blipFill>
          <a:blip r:embed="rId2" cstate="screen"/>
          <a:stretch>
            <a:fillRect/>
          </a:stretch>
        </p:blipFill>
        <p:spPr>
          <a:xfrm>
            <a:off x="3429000" y="381000"/>
            <a:ext cx="4648200" cy="1295400"/>
          </a:xfrm>
          <a:prstGeom prst="rect">
            <a:avLst/>
          </a:prstGeom>
        </p:spPr>
      </p:pic>
      <p:pic>
        <p:nvPicPr>
          <p:cNvPr id="6" name="Picture 5" descr="imagesCAG82GWT.jpg"/>
          <p:cNvPicPr>
            <a:picLocks noChangeAspect="1"/>
          </p:cNvPicPr>
          <p:nvPr/>
        </p:nvPicPr>
        <p:blipFill>
          <a:blip r:embed="rId3" cstate="screen"/>
          <a:stretch>
            <a:fillRect/>
          </a:stretch>
        </p:blipFill>
        <p:spPr>
          <a:xfrm>
            <a:off x="4953000" y="2209800"/>
            <a:ext cx="2667000" cy="3914719"/>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Camp Upton</a:t>
            </a:r>
            <a:endParaRPr lang="en-US" dirty="0">
              <a:solidFill>
                <a:srgbClr val="FF0000"/>
              </a:solidFill>
            </a:endParaRPr>
          </a:p>
        </p:txBody>
      </p:sp>
      <p:sp>
        <p:nvSpPr>
          <p:cNvPr id="3" name="Content Placeholder 2"/>
          <p:cNvSpPr>
            <a:spLocks noGrp="1"/>
          </p:cNvSpPr>
          <p:nvPr>
            <p:ph sz="quarter" idx="1"/>
          </p:nvPr>
        </p:nvSpPr>
        <p:spPr>
          <a:xfrm>
            <a:off x="457200" y="1600200"/>
            <a:ext cx="7696200" cy="2362200"/>
          </a:xfrm>
        </p:spPr>
        <p:txBody>
          <a:bodyPr>
            <a:noAutofit/>
          </a:bodyPr>
          <a:lstStyle/>
          <a:p>
            <a:r>
              <a:rPr lang="en-US" dirty="0" smtClean="0"/>
              <a:t>After the war, the facility changed to a hospital and rehabilitation center in September 1944. </a:t>
            </a:r>
          </a:p>
          <a:p>
            <a:r>
              <a:rPr lang="en-US" dirty="0" smtClean="0"/>
              <a:t>In January 1947 it was converted to the lab in order to study the “peaceful” uses of the atom. </a:t>
            </a:r>
          </a:p>
        </p:txBody>
      </p:sp>
      <p:pic>
        <p:nvPicPr>
          <p:cNvPr id="5" name="Content Placeholder 4"/>
          <p:cNvPicPr>
            <a:picLocks noGrp="1"/>
          </p:cNvPicPr>
          <p:nvPr>
            <p:ph sz="quarter" idx="2"/>
          </p:nvPr>
        </p:nvPicPr>
        <p:blipFill>
          <a:blip r:embed="rId2" cstate="screen"/>
          <a:srcRect/>
          <a:stretch>
            <a:fillRect/>
          </a:stretch>
        </p:blipFill>
        <p:spPr bwMode="auto">
          <a:xfrm>
            <a:off x="1143000" y="3352800"/>
            <a:ext cx="5638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BNL</a:t>
            </a:r>
            <a:endParaRPr lang="en-US" dirty="0">
              <a:solidFill>
                <a:srgbClr val="FF0000"/>
              </a:solidFill>
            </a:endParaRPr>
          </a:p>
        </p:txBody>
      </p:sp>
      <p:sp>
        <p:nvSpPr>
          <p:cNvPr id="3" name="Content Placeholder 2"/>
          <p:cNvSpPr>
            <a:spLocks noGrp="1"/>
          </p:cNvSpPr>
          <p:nvPr>
            <p:ph sz="quarter" idx="1"/>
          </p:nvPr>
        </p:nvSpPr>
        <p:spPr>
          <a:xfrm>
            <a:off x="457200" y="1600200"/>
            <a:ext cx="3124200" cy="4572000"/>
          </a:xfrm>
        </p:spPr>
        <p:txBody>
          <a:bodyPr>
            <a:normAutofit lnSpcReduction="10000"/>
          </a:bodyPr>
          <a:lstStyle/>
          <a:p>
            <a:r>
              <a:rPr lang="en-US" dirty="0" smtClean="0"/>
              <a:t>Some of the structures from the camp were moved to Cherry Grove on Fire Island. </a:t>
            </a:r>
          </a:p>
          <a:p>
            <a:r>
              <a:rPr lang="en-US" dirty="0" smtClean="0"/>
              <a:t>It is now over 5000 acres of ecological area in the Pine Barrens of which 1000 are occupied by BNL buildings.</a:t>
            </a:r>
          </a:p>
          <a:p>
            <a:endParaRPr lang="en-US" dirty="0"/>
          </a:p>
        </p:txBody>
      </p:sp>
      <p:pic>
        <p:nvPicPr>
          <p:cNvPr id="5" name="Content Placeholder 4" descr="figure3.jpg"/>
          <p:cNvPicPr>
            <a:picLocks noGrp="1" noChangeAspect="1"/>
          </p:cNvPicPr>
          <p:nvPr>
            <p:ph sz="quarter" idx="2"/>
          </p:nvPr>
        </p:nvPicPr>
        <p:blipFill>
          <a:blip r:embed="rId2" cstate="screen"/>
          <a:stretch>
            <a:fillRect/>
          </a:stretch>
        </p:blipFill>
        <p:spPr>
          <a:xfrm>
            <a:off x="3428999" y="304800"/>
            <a:ext cx="5276237" cy="4038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X-Rays</a:t>
            </a:r>
            <a:endParaRPr lang="en-US" dirty="0">
              <a:solidFill>
                <a:srgbClr val="FF0000"/>
              </a:solidFill>
            </a:endParaRPr>
          </a:p>
        </p:txBody>
      </p:sp>
      <p:sp>
        <p:nvSpPr>
          <p:cNvPr id="5" name="Content Placeholder 4"/>
          <p:cNvSpPr>
            <a:spLocks noGrp="1"/>
          </p:cNvSpPr>
          <p:nvPr>
            <p:ph sz="quarter" idx="1"/>
          </p:nvPr>
        </p:nvSpPr>
        <p:spPr/>
        <p:txBody>
          <a:bodyPr>
            <a:normAutofit/>
          </a:bodyPr>
          <a:lstStyle/>
          <a:p>
            <a:r>
              <a:rPr lang="en-US" sz="3200" dirty="0" smtClean="0"/>
              <a:t>The danger of x-rays were later understood when people became over exposed to x-rays as shown here.</a:t>
            </a:r>
            <a:endParaRPr lang="en-US" sz="3200" dirty="0"/>
          </a:p>
        </p:txBody>
      </p:sp>
      <p:pic>
        <p:nvPicPr>
          <p:cNvPr id="7" name="Content Placeholder 6" descr="fig5.gif"/>
          <p:cNvPicPr>
            <a:picLocks noGrp="1" noChangeAspect="1"/>
          </p:cNvPicPr>
          <p:nvPr>
            <p:ph sz="quarter" idx="2"/>
          </p:nvPr>
        </p:nvPicPr>
        <p:blipFill>
          <a:blip r:embed="rId2" cstate="screen"/>
          <a:stretch>
            <a:fillRect/>
          </a:stretch>
        </p:blipFill>
        <p:spPr>
          <a:xfrm>
            <a:off x="4270375" y="2581764"/>
            <a:ext cx="3657600" cy="2608872"/>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known accelerators:</a:t>
            </a:r>
            <a:endParaRPr lang="en-US" dirty="0">
              <a:solidFill>
                <a:srgbClr val="FF0000"/>
              </a:solidFill>
            </a:endParaRPr>
          </a:p>
        </p:txBody>
      </p:sp>
      <p:sp>
        <p:nvSpPr>
          <p:cNvPr id="3" name="Content Placeholder 2"/>
          <p:cNvSpPr>
            <a:spLocks noGrp="1"/>
          </p:cNvSpPr>
          <p:nvPr>
            <p:ph sz="quarter" idx="1"/>
          </p:nvPr>
        </p:nvSpPr>
        <p:spPr/>
        <p:txBody>
          <a:bodyPr/>
          <a:lstStyle/>
          <a:p>
            <a:r>
              <a:rPr lang="en-US" u="sng" dirty="0" smtClean="0"/>
              <a:t>U.C Berkley Cyclotron</a:t>
            </a:r>
            <a:r>
              <a:rPr lang="en-US" dirty="0" smtClean="0"/>
              <a:t>: 60 inches in diameter</a:t>
            </a:r>
          </a:p>
          <a:p>
            <a:r>
              <a:rPr lang="en-US" u="sng" dirty="0" smtClean="0"/>
              <a:t>LEP at CERN</a:t>
            </a:r>
            <a:r>
              <a:rPr lang="en-US" dirty="0" smtClean="0"/>
              <a:t>: 17 miles in diameter in Switzerland</a:t>
            </a:r>
          </a:p>
          <a:p>
            <a:r>
              <a:rPr lang="en-US" u="sng" dirty="0" smtClean="0"/>
              <a:t>LHC in CERN</a:t>
            </a:r>
            <a:r>
              <a:rPr lang="en-US" dirty="0" smtClean="0"/>
              <a:t>: 17 miles on diameter with multiple rings.</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67200" y="2286000"/>
            <a:ext cx="3657600" cy="2739330"/>
          </a:xfrm>
        </p:spPr>
      </p:pic>
    </p:spTree>
    <p:extLst>
      <p:ext uri="{BB962C8B-B14F-4D97-AF65-F5344CB8AC3E}">
        <p14:creationId xmlns:p14="http://schemas.microsoft.com/office/powerpoint/2010/main" val="40971167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nuclear power?</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solidFill>
                  <a:srgbClr val="FF0000"/>
                </a:solidFill>
              </a:rPr>
              <a:t>Coal and oil </a:t>
            </a:r>
            <a:r>
              <a:rPr lang="en-US" dirty="0" smtClean="0"/>
              <a:t>refineries pollute the air and lead to global warming. We are depleting our resources and could run out. </a:t>
            </a:r>
          </a:p>
          <a:p>
            <a:r>
              <a:rPr lang="en-US" dirty="0" smtClean="0"/>
              <a:t>But other ideas are available:</a:t>
            </a:r>
          </a:p>
          <a:p>
            <a:pPr lvl="1"/>
            <a:r>
              <a:rPr lang="en-US" dirty="0" smtClean="0"/>
              <a:t>Wind energy</a:t>
            </a:r>
          </a:p>
          <a:p>
            <a:pPr lvl="1"/>
            <a:r>
              <a:rPr lang="en-US" dirty="0" smtClean="0"/>
              <a:t>Hydroelectric power</a:t>
            </a:r>
          </a:p>
          <a:p>
            <a:pPr lvl="1"/>
            <a:r>
              <a:rPr lang="en-US" dirty="0" smtClean="0"/>
              <a:t>Solar power</a:t>
            </a:r>
          </a:p>
          <a:p>
            <a:r>
              <a:rPr lang="en-US" dirty="0" smtClean="0"/>
              <a:t>Nuclear power could be the most </a:t>
            </a:r>
          </a:p>
          <a:p>
            <a:pPr marL="0" indent="0">
              <a:buNone/>
            </a:pPr>
            <a:r>
              <a:rPr lang="en-US" dirty="0" smtClean="0"/>
              <a:t>“green” and cost effective but </a:t>
            </a:r>
          </a:p>
          <a:p>
            <a:pPr marL="0" indent="0">
              <a:buNone/>
            </a:pPr>
            <a:r>
              <a:rPr lang="en-US" dirty="0" smtClean="0"/>
              <a:t>people are afraid of:</a:t>
            </a:r>
          </a:p>
          <a:p>
            <a:pPr lvl="1"/>
            <a:r>
              <a:rPr lang="en-US" dirty="0" smtClean="0"/>
              <a:t>Meltdowns/explosions</a:t>
            </a:r>
          </a:p>
          <a:p>
            <a:pPr lvl="1"/>
            <a:r>
              <a:rPr lang="en-US" dirty="0" smtClean="0"/>
              <a:t>Terrorism</a:t>
            </a:r>
          </a:p>
          <a:p>
            <a:pPr lvl="1"/>
            <a:r>
              <a:rPr lang="en-US" dirty="0" smtClean="0"/>
              <a:t>Pollution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798618"/>
            <a:ext cx="2971800" cy="3525982"/>
          </a:xfrm>
          <a:prstGeom prst="rect">
            <a:avLst/>
          </a:prstGeom>
        </p:spPr>
      </p:pic>
    </p:spTree>
    <p:extLst>
      <p:ext uri="{BB962C8B-B14F-4D97-AF65-F5344CB8AC3E}">
        <p14:creationId xmlns:p14="http://schemas.microsoft.com/office/powerpoint/2010/main" val="21671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Uses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Co-60</a:t>
            </a:r>
          </a:p>
          <a:p>
            <a:r>
              <a:rPr lang="en-US" dirty="0">
                <a:hlinkClick r:id="rId2"/>
              </a:rPr>
              <a:t>https://www.youtube.com/watch?v=_</a:t>
            </a:r>
            <a:r>
              <a:rPr lang="en-US" dirty="0" smtClean="0">
                <a:hlinkClick r:id="rId2"/>
              </a:rPr>
              <a:t>moypMx05Fw</a:t>
            </a:r>
            <a:endParaRPr lang="en-US" dirty="0" smtClean="0"/>
          </a:p>
          <a:p>
            <a:r>
              <a:rPr lang="en-US" dirty="0" smtClean="0"/>
              <a:t>Tracers</a:t>
            </a:r>
          </a:p>
          <a:p>
            <a:r>
              <a:rPr lang="en-US" dirty="0">
                <a:hlinkClick r:id="rId3"/>
              </a:rPr>
              <a:t>https://</a:t>
            </a:r>
            <a:r>
              <a:rPr lang="en-US" dirty="0" smtClean="0">
                <a:hlinkClick r:id="rId3"/>
              </a:rPr>
              <a:t>www.youtube.com/watch?v=bpBJ_Y1bH40</a:t>
            </a:r>
            <a:endParaRPr lang="en-US" dirty="0" smtClean="0"/>
          </a:p>
          <a:p>
            <a:r>
              <a:rPr lang="en-US" dirty="0" smtClean="0"/>
              <a:t>Most Radioactive places</a:t>
            </a:r>
          </a:p>
          <a:p>
            <a:r>
              <a:rPr lang="en-US" dirty="0">
                <a:hlinkClick r:id="rId4"/>
              </a:rPr>
              <a:t>https://</a:t>
            </a:r>
            <a:r>
              <a:rPr lang="en-US" dirty="0" smtClean="0">
                <a:hlinkClick r:id="rId4"/>
              </a:rPr>
              <a:t>www.youtube.com/watch?v=TRL7o2kPqw0</a:t>
            </a:r>
            <a:endParaRPr lang="en-US" dirty="0" smtClean="0"/>
          </a:p>
          <a:p>
            <a:endParaRPr lang="en-US" dirty="0" smtClean="0"/>
          </a:p>
        </p:txBody>
      </p:sp>
    </p:spTree>
    <p:extLst>
      <p:ext uri="{BB962C8B-B14F-4D97-AF65-F5344CB8AC3E}">
        <p14:creationId xmlns:p14="http://schemas.microsoft.com/office/powerpoint/2010/main" val="184301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Radioactive minerals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sz="3200" dirty="0" smtClean="0"/>
              <a:t>Antoine Henry Becquerel discovered the radioactivity of Uranium in the early 1900s.</a:t>
            </a:r>
            <a:endParaRPr lang="en-US" sz="3200" dirty="0"/>
          </a:p>
        </p:txBody>
      </p:sp>
      <p:pic>
        <p:nvPicPr>
          <p:cNvPr id="5" name="Content Placeholder 4" descr="uf_becquerel.jpg"/>
          <p:cNvPicPr>
            <a:picLocks noGrp="1" noChangeAspect="1"/>
          </p:cNvPicPr>
          <p:nvPr>
            <p:ph sz="quarter" idx="2"/>
          </p:nvPr>
        </p:nvPicPr>
        <p:blipFill>
          <a:blip r:embed="rId2" cstate="screen"/>
          <a:stretch>
            <a:fillRect/>
          </a:stretch>
        </p:blipFill>
        <p:spPr>
          <a:xfrm>
            <a:off x="4953000" y="990600"/>
            <a:ext cx="3139313" cy="500355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3749</TotalTime>
  <Words>2955</Words>
  <Application>Microsoft Office PowerPoint</Application>
  <PresentationFormat>On-screen Show (4:3)</PresentationFormat>
  <Paragraphs>378</Paragraphs>
  <Slides>82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Century Schoolbook</vt:lpstr>
      <vt:lpstr>Symbol</vt:lpstr>
      <vt:lpstr>Wingdings</vt:lpstr>
      <vt:lpstr>Wingdings 2</vt:lpstr>
      <vt:lpstr>Oriel</vt:lpstr>
      <vt:lpstr>Classroom Notes</vt:lpstr>
      <vt:lpstr>Introduction to Nuclear Chemistry</vt:lpstr>
      <vt:lpstr>Discovery of x-Rays</vt:lpstr>
      <vt:lpstr>X-rays</vt:lpstr>
      <vt:lpstr>X-rays</vt:lpstr>
      <vt:lpstr>X-rays</vt:lpstr>
      <vt:lpstr>PowerPoint Presentation</vt:lpstr>
      <vt:lpstr>X-Rays</vt:lpstr>
      <vt:lpstr>Radioactive minerals</vt:lpstr>
      <vt:lpstr>Radioactive Minerals</vt:lpstr>
      <vt:lpstr>Radiation</vt:lpstr>
      <vt:lpstr>History of radioactivity</vt:lpstr>
      <vt:lpstr>Dose Chart</vt:lpstr>
      <vt:lpstr>Video 13.1</vt:lpstr>
      <vt:lpstr>OBJECTIVES</vt:lpstr>
      <vt:lpstr>Review Key Concepts</vt:lpstr>
      <vt:lpstr>Atomic Notation:</vt:lpstr>
      <vt:lpstr>Radioactive Decay</vt:lpstr>
      <vt:lpstr>Radioactivity</vt:lpstr>
      <vt:lpstr>Radioactivity</vt:lpstr>
      <vt:lpstr>Radioactivity</vt:lpstr>
      <vt:lpstr>Alpha decay</vt:lpstr>
      <vt:lpstr>Gamma decay</vt:lpstr>
      <vt:lpstr>Penetrating Power</vt:lpstr>
      <vt:lpstr>Radiation is charged</vt:lpstr>
      <vt:lpstr>OBJECTIVES</vt:lpstr>
      <vt:lpstr>Video 13.2 Half Life</vt:lpstr>
      <vt:lpstr>OBJECTIVES</vt:lpstr>
      <vt:lpstr>Measuring Radioactivity</vt:lpstr>
      <vt:lpstr>Detecting radioactivity</vt:lpstr>
      <vt:lpstr>Half Life</vt:lpstr>
      <vt:lpstr>Calculating Half Life</vt:lpstr>
      <vt:lpstr>1. The half life of Rn-222 is 3.8 days. If a basement holds 20 grams of Rn, how much will remain after 19 days?</vt:lpstr>
      <vt:lpstr>2. A cylinder contains 5L of Ne-19. It sits out for 103.2 seconds. What fraction of the sample is still remaining after is sat out?</vt:lpstr>
      <vt:lpstr>3. The half like of Tc-99 (used in brain tumors) is 6 hours. If 10 micrograms are left for 24 hours, how much was administered to the patient originally?</vt:lpstr>
      <vt:lpstr>4. A laboratory 400 grams sample of P-32 triggers 400 clicks per minute of the Geiger counter. How many days will it take the P to decay to only 50 grams and 50 clicks?</vt:lpstr>
      <vt:lpstr>5. An ancient scroll was discovered with 25% of the original C-14. How old is the scroll?</vt:lpstr>
      <vt:lpstr>6. A radioactive sample is placed near a Geiger counter and monitored. In 20 hours the reading went from 500 counts to 125 counts per minute. How long is the half life?</vt:lpstr>
      <vt:lpstr>7. A sample is placed near a Geiger counter and after 40 days it is re-massed and 25% remains. How long is the isotopes half life?</vt:lpstr>
      <vt:lpstr>OBJECTIVES</vt:lpstr>
      <vt:lpstr>Video 13.3</vt:lpstr>
      <vt:lpstr>OBJECTIVES</vt:lpstr>
      <vt:lpstr>Transmutation</vt:lpstr>
      <vt:lpstr>Transmutation</vt:lpstr>
      <vt:lpstr>Fission</vt:lpstr>
      <vt:lpstr>Fission</vt:lpstr>
      <vt:lpstr>Fission Reactors</vt:lpstr>
      <vt:lpstr>Fission Reactors</vt:lpstr>
      <vt:lpstr>Nuclear power</vt:lpstr>
      <vt:lpstr>Fusion</vt:lpstr>
      <vt:lpstr>Fusion  11H + 31H  42He + energy </vt:lpstr>
      <vt:lpstr>OBJECTIVES</vt:lpstr>
      <vt:lpstr>Video 13.4 Benefits and Risks the good, bad, and the UGLY!</vt:lpstr>
      <vt:lpstr>OBJECTIVES</vt:lpstr>
      <vt:lpstr>Crops: Kill Bacteria and molds</vt:lpstr>
      <vt:lpstr>Am-241 is used in Smoke detectors</vt:lpstr>
      <vt:lpstr>Carbon Dating: archeology</vt:lpstr>
      <vt:lpstr>Uranium is used to date rocks in geology</vt:lpstr>
      <vt:lpstr>C-14 and P-32 are used as Tracers</vt:lpstr>
      <vt:lpstr>Iodine-131 is used to Treat overactive thyroid Disorders: Hyperthyroidism</vt:lpstr>
      <vt:lpstr>Co-60 is used to treat cancer</vt:lpstr>
      <vt:lpstr>Tc-99 used to detect tumors</vt:lpstr>
      <vt:lpstr>Fission</vt:lpstr>
      <vt:lpstr>Yucca Mountain</vt:lpstr>
      <vt:lpstr>Love canal: canada</vt:lpstr>
      <vt:lpstr>Three mile island, PA</vt:lpstr>
      <vt:lpstr>Chernobyl</vt:lpstr>
      <vt:lpstr>Chernobyl</vt:lpstr>
      <vt:lpstr>PowerPoint Presentation</vt:lpstr>
      <vt:lpstr>warfare</vt:lpstr>
      <vt:lpstr>More classroom Notes </vt:lpstr>
      <vt:lpstr>Do Now: </vt:lpstr>
      <vt:lpstr>Particle Accelerators</vt:lpstr>
      <vt:lpstr>Brookhaven National Laboratory</vt:lpstr>
      <vt:lpstr>Camp Upton</vt:lpstr>
      <vt:lpstr>Camp Upton</vt:lpstr>
      <vt:lpstr>Camp Upton</vt:lpstr>
      <vt:lpstr>Camp Upton</vt:lpstr>
      <vt:lpstr>BNL</vt:lpstr>
      <vt:lpstr>Other known accelerators:</vt:lpstr>
      <vt:lpstr>Why nuclear power?</vt:lpstr>
      <vt:lpstr>Uses</vt:lpstr>
    </vt:vector>
  </TitlesOfParts>
  <Company>WFSD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Radioactive decay</dc:title>
  <dc:creator>WFSD</dc:creator>
  <cp:lastModifiedBy>Administrator</cp:lastModifiedBy>
  <cp:revision>126</cp:revision>
  <dcterms:created xsi:type="dcterms:W3CDTF">2010-02-22T14:43:41Z</dcterms:created>
  <dcterms:modified xsi:type="dcterms:W3CDTF">2017-03-24T18:17:26Z</dcterms:modified>
</cp:coreProperties>
</file>