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5"/>
  </p:notesMasterIdLst>
  <p:sldIdLst>
    <p:sldId id="318" r:id="rId2"/>
    <p:sldId id="257" r:id="rId3"/>
    <p:sldId id="259" r:id="rId4"/>
    <p:sldId id="310" r:id="rId5"/>
    <p:sldId id="260" r:id="rId6"/>
    <p:sldId id="311" r:id="rId7"/>
    <p:sldId id="261" r:id="rId8"/>
    <p:sldId id="262" r:id="rId9"/>
    <p:sldId id="312" r:id="rId10"/>
    <p:sldId id="263" r:id="rId11"/>
    <p:sldId id="301" r:id="rId12"/>
    <p:sldId id="264" r:id="rId13"/>
    <p:sldId id="269" r:id="rId14"/>
    <p:sldId id="316" r:id="rId15"/>
    <p:sldId id="320" r:id="rId16"/>
    <p:sldId id="321" r:id="rId17"/>
    <p:sldId id="322" r:id="rId18"/>
    <p:sldId id="323" r:id="rId19"/>
    <p:sldId id="302" r:id="rId20"/>
    <p:sldId id="303" r:id="rId21"/>
    <p:sldId id="336" r:id="rId22"/>
    <p:sldId id="304" r:id="rId23"/>
    <p:sldId id="305" r:id="rId24"/>
    <p:sldId id="306" r:id="rId25"/>
    <p:sldId id="307" r:id="rId26"/>
    <p:sldId id="333" r:id="rId27"/>
    <p:sldId id="334" r:id="rId28"/>
    <p:sldId id="335" r:id="rId29"/>
    <p:sldId id="325" r:id="rId30"/>
    <p:sldId id="331" r:id="rId31"/>
    <p:sldId id="332" r:id="rId32"/>
    <p:sldId id="308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3AC8B-4912-47FF-9B28-F37FE6D876F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FE14-F110-48C3-8D9B-39829E232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5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EFDC1-C174-4E80-AA94-7A29DC859D1D}" type="slidenum">
              <a:rPr lang="en-US"/>
              <a:pPr/>
              <a:t>1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FDC580-2382-46AA-BFA0-7D935CA2788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F7F6B4-F096-48FD-BF2E-7FE9D2D60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learner.org/courses/essential/physicalsci/images/s4.dalton.jpg&amp;imgrefurl=http://www.learner.org/courses/essential/physicalsci/session4/closer3.html&amp;usg=__0Q03ijHWVLkNSIm4Gd3Se8FGM8Y=&amp;h=300&amp;w=300&amp;sz=13&amp;hl=en&amp;start=2&amp;tbnid=EMUJZGzHxbax0M:&amp;tbnh=116&amp;tbnw=116&amp;prev=/images?q=dalton&amp;gbv=2&amp;hl=e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chemheritage.org/classroom/chemach/images/lgfotos/05atomic/thomson1.jpg&amp;imgrefurl=http://www.chemheritage.org/classroom/chemach/pop/05atomic/thomson1.html&amp;usg=__jwGhvXbzMzLUsXONkBFU1jE0aYU=&amp;h=379&amp;w=300&amp;sz=45&amp;hl=en&amp;start=8&amp;tbnid=l9Vme_CUG4EbuM:&amp;tbnh=123&amp;tbnw=97&amp;prev=/images?q=jj+thomson&amp;gbv=2&amp;hl=en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strosurf.com/luxorion/Physique/rutherford-ernest.jpg&amp;imgrefurl=http://dilettante.wordpress.com/2007/08/&amp;usg=__IWfX3NkfC_oIycCAluxIOecSFDM=&amp;h=600&amp;w=460&amp;sz=51&amp;hl=en&amp;start=2&amp;tbnid=nBOo3YKy-3lMBM:&amp;tbnh=135&amp;tbnw=104&amp;prev=/images?q=rutherford&amp;gbv=2&amp;hl=en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990600" y="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HISTORY OF THE ATOM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990600" y="7620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000" b="1" u="sng" dirty="0">
                <a:latin typeface="Comic Sans MS" pitchFamily="66" charset="0"/>
              </a:rPr>
              <a:t>460 BC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2362200" y="685800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400" u="sng" dirty="0">
                <a:latin typeface="Comic Sans MS" pitchFamily="66" charset="0"/>
              </a:rPr>
              <a:t>Democritus develops the idea of atoms</a:t>
            </a:r>
          </a:p>
        </p:txBody>
      </p:sp>
      <p:pic>
        <p:nvPicPr>
          <p:cNvPr id="174085" name="Picture 5" descr="Democrit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371600"/>
            <a:ext cx="1889125" cy="2303463"/>
          </a:xfrm>
          <a:prstGeom prst="rect">
            <a:avLst/>
          </a:prstGeom>
          <a:noFill/>
        </p:spPr>
      </p:pic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276600" y="1371600"/>
            <a:ext cx="56165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  <a:cs typeface="Arial" charset="0"/>
              </a:rPr>
              <a:t>He pounded up materials in his pestle and mortar until he had reduced them to smaller and smaller particles which he called: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5181600" y="4191000"/>
            <a:ext cx="367188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ATOMA</a:t>
            </a: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(</a:t>
            </a:r>
            <a:r>
              <a:rPr lang="en-GB" sz="2000" i="1" dirty="0" err="1">
                <a:latin typeface="Comic Sans MS" pitchFamily="66" charset="0"/>
              </a:rPr>
              <a:t>greek</a:t>
            </a:r>
            <a:r>
              <a:rPr lang="en-GB" sz="2000" i="1" dirty="0">
                <a:latin typeface="Comic Sans MS" pitchFamily="66" charset="0"/>
              </a:rPr>
              <a:t> for indivisible</a:t>
            </a:r>
            <a:r>
              <a:rPr lang="en-GB" sz="2000" dirty="0">
                <a:latin typeface="Comic Sans MS" pitchFamily="66" charset="0"/>
              </a:rPr>
              <a:t>)</a:t>
            </a:r>
          </a:p>
        </p:txBody>
      </p:sp>
      <p:pic>
        <p:nvPicPr>
          <p:cNvPr id="17408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76600" y="4267200"/>
            <a:ext cx="1470025" cy="914400"/>
            <a:chOff x="2256" y="1728"/>
            <a:chExt cx="926" cy="576"/>
          </a:xfrm>
        </p:grpSpPr>
        <p:sp>
          <p:nvSpPr>
            <p:cNvPr id="174090" name="AutoShape 10"/>
            <p:cNvSpPr>
              <a:spLocks noChangeArrowheads="1"/>
            </p:cNvSpPr>
            <p:nvPr/>
          </p:nvSpPr>
          <p:spPr bwMode="auto">
            <a:xfrm>
              <a:off x="2256" y="1776"/>
              <a:ext cx="336" cy="528"/>
            </a:xfrm>
            <a:prstGeom prst="rightArrow">
              <a:avLst>
                <a:gd name="adj1" fmla="val 50000"/>
                <a:gd name="adj2" fmla="val 5509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688" y="1728"/>
              <a:ext cx="494" cy="556"/>
              <a:chOff x="2688" y="1728"/>
              <a:chExt cx="494" cy="556"/>
            </a:xfrm>
          </p:grpSpPr>
          <p:sp>
            <p:nvSpPr>
              <p:cNvPr id="174092" name="Oval 12"/>
              <p:cNvSpPr>
                <a:spLocks noChangeArrowheads="1"/>
              </p:cNvSpPr>
              <p:nvPr/>
            </p:nvSpPr>
            <p:spPr bwMode="auto">
              <a:xfrm>
                <a:off x="3086" y="1796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3" name="Oval 13"/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4" name="Oval 14"/>
              <p:cNvSpPr>
                <a:spLocks noChangeArrowheads="1"/>
              </p:cNvSpPr>
              <p:nvPr/>
            </p:nvSpPr>
            <p:spPr bwMode="auto">
              <a:xfrm>
                <a:off x="2908" y="1934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5" name="Oval 15"/>
              <p:cNvSpPr>
                <a:spLocks noChangeArrowheads="1"/>
              </p:cNvSpPr>
              <p:nvPr/>
            </p:nvSpPr>
            <p:spPr bwMode="auto">
              <a:xfrm>
                <a:off x="3058" y="2036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6" name="Oval 16"/>
              <p:cNvSpPr>
                <a:spLocks noChangeArrowheads="1"/>
              </p:cNvSpPr>
              <p:nvPr/>
            </p:nvSpPr>
            <p:spPr bwMode="auto">
              <a:xfrm>
                <a:off x="2750" y="2022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7" name="Oval 17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8" name="Oval 18"/>
              <p:cNvSpPr>
                <a:spLocks noChangeArrowheads="1"/>
              </p:cNvSpPr>
              <p:nvPr/>
            </p:nvSpPr>
            <p:spPr bwMode="auto">
              <a:xfrm>
                <a:off x="2894" y="2188"/>
                <a:ext cx="96" cy="9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/>
      <p:bldP spid="174084" grpId="0"/>
      <p:bldP spid="174086" grpId="0"/>
      <p:bldP spid="1740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isten\Documents\AP Chem\Images\ch7 atomstructure\tab02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47750"/>
            <a:ext cx="7543800" cy="527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Subatomic Particles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11430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Charge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</a:t>
                      </a:r>
                      <a:endParaRPr lang="en-US" sz="28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Protons  (p</a:t>
                      </a:r>
                      <a:r>
                        <a:rPr lang="en-US" sz="2800" baseline="30000" dirty="0" smtClean="0"/>
                        <a:t>+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Nucleus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</a:t>
                      </a:r>
                      <a:r>
                        <a:rPr lang="en-US" sz="2800" dirty="0" err="1" smtClean="0"/>
                        <a:t>a.m.u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Neutrons  (n</a:t>
                      </a:r>
                      <a:r>
                        <a:rPr lang="en-US" sz="2800" baseline="30000" dirty="0" smtClean="0"/>
                        <a:t>o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Nucleus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a.m.u</a:t>
                      </a:r>
                      <a:r>
                        <a:rPr lang="en-US" sz="2800" baseline="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Electrons  (e</a:t>
                      </a:r>
                      <a:r>
                        <a:rPr lang="en-US" sz="2800" baseline="30000" dirty="0" smtClean="0"/>
                        <a:t>-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Orbitals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Atomic Number</a:t>
            </a:r>
            <a:r>
              <a:rPr lang="en-US" dirty="0" smtClean="0"/>
              <a:t>: number of protons/ the identity of an element. The periodic table is arranged by atomic number.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Mass Number</a:t>
            </a:r>
            <a:r>
              <a:rPr lang="en-US" dirty="0" smtClean="0"/>
              <a:t>: number of p</a:t>
            </a:r>
            <a:r>
              <a:rPr lang="en-US" baseline="30000" dirty="0" smtClean="0"/>
              <a:t>+</a:t>
            </a:r>
            <a:r>
              <a:rPr lang="en-US" dirty="0" smtClean="0"/>
              <a:t> and n</a:t>
            </a:r>
            <a:r>
              <a:rPr lang="en-US" baseline="30000" dirty="0" smtClean="0"/>
              <a:t>0</a:t>
            </a:r>
            <a:r>
              <a:rPr lang="en-US" dirty="0" smtClean="0"/>
              <a:t>. The mass number is a whole number (not reported on the periodic table. Depends on the atom).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Notation:</a:t>
            </a:r>
            <a:endParaRPr lang="en-US" dirty="0"/>
          </a:p>
        </p:txBody>
      </p:sp>
      <p:pic>
        <p:nvPicPr>
          <p:cNvPr id="6" name="Picture 7" descr="02_12-01u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1555"/>
          <a:stretch>
            <a:fillRect/>
          </a:stretch>
        </p:blipFill>
        <p:spPr>
          <a:xfrm>
            <a:off x="1644650" y="1600200"/>
            <a:ext cx="7499350" cy="3255256"/>
          </a:xfrm>
        </p:spPr>
      </p:pic>
      <p:sp>
        <p:nvSpPr>
          <p:cNvPr id="7" name="TextBox 6"/>
          <p:cNvSpPr txBox="1"/>
          <p:nvPr/>
        </p:nvSpPr>
        <p:spPr>
          <a:xfrm>
            <a:off x="1447800" y="50292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Subtract atomic number from mass number to find the  ________________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5410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Number of neutrons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How many protons, neutrons and electrons are in the following elements, given the mass number:</a:t>
            </a:r>
          </a:p>
          <a:p>
            <a:pPr marL="870966" lvl="1" indent="-514350">
              <a:buNone/>
            </a:pPr>
            <a:r>
              <a:rPr lang="en-US" dirty="0" smtClean="0"/>
              <a:t>	a.  C 		mass = 12</a:t>
            </a:r>
          </a:p>
          <a:p>
            <a:pPr marL="870966" lvl="1" indent="-514350">
              <a:buNone/>
            </a:pPr>
            <a:r>
              <a:rPr lang="en-US" dirty="0" smtClean="0"/>
              <a:t>	b.  N		mass = 15</a:t>
            </a:r>
          </a:p>
          <a:p>
            <a:pPr marL="870966" lvl="1" indent="-514350">
              <a:buNone/>
            </a:pPr>
            <a:r>
              <a:rPr lang="en-US" dirty="0" smtClean="0"/>
              <a:t>	c.  F		mass = 19</a:t>
            </a:r>
          </a:p>
          <a:p>
            <a:pPr marL="870966" lvl="1" indent="-514350">
              <a:buNone/>
            </a:pPr>
            <a:r>
              <a:rPr lang="en-US" dirty="0" smtClean="0"/>
              <a:t>	d.  Na</a:t>
            </a:r>
            <a:r>
              <a:rPr lang="en-US" baseline="30000" dirty="0" smtClean="0"/>
              <a:t>	</a:t>
            </a:r>
            <a:r>
              <a:rPr lang="en-US" dirty="0" smtClean="0"/>
              <a:t>	mass =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fig02_0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762000"/>
            <a:ext cx="2439611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" name="Content Placeholder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838200"/>
            <a:ext cx="1751766" cy="208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219200" y="1219200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fig02_1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2971800"/>
            <a:ext cx="2667000" cy="2100921"/>
          </a:xfrm>
          <a:prstGeom prst="rect">
            <a:avLst/>
          </a:prstGeom>
        </p:spPr>
      </p:pic>
      <p:pic>
        <p:nvPicPr>
          <p:cNvPr id="8" name="Content Placeholder 4" descr="fig02_0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3276600"/>
            <a:ext cx="3397351" cy="1542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Protons are positive and electrons are negative.  Atoms are neutral which means they must have an equal number of protons and neutrons.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If an atom loses one or more electrons, it will have more protons </a:t>
            </a:r>
            <a:r>
              <a:rPr lang="en-US" sz="3600" smtClean="0"/>
              <a:t>than </a:t>
            </a:r>
            <a:r>
              <a:rPr lang="en-US" sz="3600" smtClean="0"/>
              <a:t>electrons</a:t>
            </a:r>
            <a:r>
              <a:rPr lang="en-US" sz="3600" smtClean="0"/>
              <a:t> </a:t>
            </a:r>
            <a:r>
              <a:rPr lang="en-US" sz="3600" dirty="0" smtClean="0"/>
              <a:t>and will have a positive charge. These are called</a:t>
            </a:r>
            <a:r>
              <a:rPr lang="en-US" sz="3600" dirty="0" smtClean="0">
                <a:solidFill>
                  <a:srgbClr val="FF0000"/>
                </a:solidFill>
              </a:rPr>
              <a:t> cations</a:t>
            </a:r>
            <a:r>
              <a:rPr lang="en-US" sz="3600" dirty="0" smtClean="0"/>
              <a:t>. Metals tend to form cations.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If an atom gains one or more electrons, it will have more electrons than protons. These ions are called </a:t>
            </a:r>
            <a:r>
              <a:rPr lang="en-US" sz="3600" dirty="0" smtClean="0">
                <a:solidFill>
                  <a:srgbClr val="FF0000"/>
                </a:solidFill>
              </a:rPr>
              <a:t>anions</a:t>
            </a:r>
            <a:r>
              <a:rPr lang="en-US" sz="3600" dirty="0" smtClean="0"/>
              <a:t> and have a negative charge. Non metals tend to form anions.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Isotopes</a:t>
            </a:r>
            <a:r>
              <a:rPr lang="en-US" dirty="0" smtClean="0"/>
              <a:t>: Two atoms of the same element have the same number of p</a:t>
            </a:r>
            <a:r>
              <a:rPr lang="en-US" baseline="30000" dirty="0" smtClean="0"/>
              <a:t>+</a:t>
            </a:r>
            <a:r>
              <a:rPr lang="en-US" dirty="0" smtClean="0"/>
              <a:t> but different number of n</a:t>
            </a:r>
            <a:r>
              <a:rPr lang="en-US" baseline="30000" dirty="0" smtClean="0"/>
              <a:t>0</a:t>
            </a:r>
            <a:r>
              <a:rPr lang="en-US" dirty="0" smtClean="0"/>
              <a:t>, therefore, different mass number.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Atomic Mass</a:t>
            </a:r>
            <a:r>
              <a:rPr lang="en-US" dirty="0" smtClean="0"/>
              <a:t>: Weighted average of masses of all naturally occurring isotopes of an element.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 (1808)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Experiments lead to his discoveries:</a:t>
            </a:r>
          </a:p>
          <a:p>
            <a:r>
              <a:rPr lang="en-US" dirty="0" smtClean="0"/>
              <a:t>Elements are made up of identical atoms which cannot be created or destroyed.</a:t>
            </a:r>
          </a:p>
          <a:p>
            <a:r>
              <a:rPr lang="en-US" dirty="0" smtClean="0"/>
              <a:t>They can combine to form compounds in whole number ratios.</a:t>
            </a:r>
          </a:p>
          <a:p>
            <a:r>
              <a:rPr lang="en-US" dirty="0" smtClean="0"/>
              <a:t>Chemical reactions involve the breaking or creating of bonds but never changing elements into new elements.</a:t>
            </a:r>
            <a:endParaRPr lang="en-US" dirty="0"/>
          </a:p>
        </p:txBody>
      </p:sp>
      <p:pic>
        <p:nvPicPr>
          <p:cNvPr id="21506" name="Picture 2" descr="http://tbn1.google.com/images?q=tbn:EMUJZGzHxbax0M:http://www.learner.org/courses/essential/physicalsci/images/s4.dal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04800"/>
            <a:ext cx="1257300" cy="1257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H-1, H-2, and H-3 are isotopes. Write their isotopic notation and calculate their number of neutrons.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the same for O-16, O-17, and O-18.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Cr-50, Cr-52, and Cr-53 are isotopes. The atomic mass of chromium is about 51.9 grams. Which isotope is more abundant?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28600"/>
          <a:ext cx="786765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275"/>
                <a:gridCol w="1311275"/>
                <a:gridCol w="1311275"/>
                <a:gridCol w="1311275"/>
                <a:gridCol w="1311275"/>
                <a:gridCol w="1311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7912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Are any isotopes?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Bohr stated that atoms must be in specific paths called orbitals.  This lead to the “planetary model’ of the atom.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Each electron has a specific amount of energy that keeps it away from the nucleus. The farther away the electron, the more energy it has.</a:t>
            </a:r>
          </a:p>
          <a:p>
            <a:pPr marL="596646" indent="-514350">
              <a:buAutoNum type="arabicPeriod"/>
            </a:pPr>
            <a:r>
              <a:rPr lang="en-US" dirty="0" smtClean="0"/>
              <a:t>Electrons start in the lowest energy level permitted, called </a:t>
            </a:r>
            <a:r>
              <a:rPr lang="en-US" dirty="0" smtClean="0">
                <a:solidFill>
                  <a:srgbClr val="00B0F0"/>
                </a:solidFill>
              </a:rPr>
              <a:t>ground state</a:t>
            </a:r>
            <a:r>
              <a:rPr lang="en-US" dirty="0" smtClean="0"/>
              <a:t>. Energy can be absorbed and electrons will move up to a higher level, called the </a:t>
            </a:r>
            <a:r>
              <a:rPr lang="en-US" dirty="0" smtClean="0">
                <a:solidFill>
                  <a:srgbClr val="00B0F0"/>
                </a:solidFill>
              </a:rPr>
              <a:t>excited state</a:t>
            </a:r>
            <a:r>
              <a:rPr lang="en-US" dirty="0" smtClean="0"/>
              <a:t>.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3.   </a:t>
            </a:r>
            <a:r>
              <a:rPr lang="en-US" dirty="0" smtClean="0"/>
              <a:t>The first energy level can only hold 2 electrons. The second level can hold 8 electrons. The third can hold 18.</a:t>
            </a:r>
          </a:p>
          <a:p>
            <a:pPr marL="1739646" lvl="5" indent="-514350">
              <a:buNone/>
            </a:pPr>
            <a:r>
              <a:rPr lang="en-US" sz="3200" dirty="0" smtClean="0"/>
              <a:t>			</a:t>
            </a:r>
            <a:r>
              <a:rPr lang="en-US" sz="3200" dirty="0" smtClean="0">
                <a:solidFill>
                  <a:srgbClr val="FF0000"/>
                </a:solidFill>
              </a:rPr>
              <a:t>2-8-18-32</a:t>
            </a:r>
          </a:p>
          <a:p>
            <a:pPr marL="596646" indent="-514350">
              <a:buAutoNum type="arabicPeriod" startAt="4"/>
            </a:pPr>
            <a:r>
              <a:rPr lang="en-US" dirty="0" smtClean="0"/>
              <a:t>The element’s </a:t>
            </a:r>
            <a:r>
              <a:rPr lang="en-US" dirty="0" smtClean="0">
                <a:solidFill>
                  <a:srgbClr val="00B0F0"/>
                </a:solidFill>
              </a:rPr>
              <a:t>electron configuration </a:t>
            </a:r>
            <a:r>
              <a:rPr lang="en-US" dirty="0" smtClean="0"/>
              <a:t>shows how many electrons are in each level in the ground state. Configurations are on the bottom of each element box on the periodic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5.    </a:t>
            </a:r>
            <a:r>
              <a:rPr lang="en-US" dirty="0" smtClean="0"/>
              <a:t>The outer electrons in the diagrams or the last number in the configuration are called the </a:t>
            </a:r>
            <a:r>
              <a:rPr lang="en-US" dirty="0" smtClean="0">
                <a:solidFill>
                  <a:srgbClr val="00B0F0"/>
                </a:solidFill>
              </a:rPr>
              <a:t>valence </a:t>
            </a:r>
            <a:r>
              <a:rPr lang="en-US" dirty="0" smtClean="0"/>
              <a:t>electrons. </a:t>
            </a:r>
          </a:p>
          <a:p>
            <a:pPr marL="596646" indent="-514350">
              <a:buAutoNum type="arabicPeriod" startAt="6"/>
            </a:pPr>
            <a:r>
              <a:rPr lang="en-US" dirty="0" smtClean="0"/>
              <a:t>Elements with the same number of valence electrons are in the same group of the periodic table and they will have very similar properties.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Bohr Diagrams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Hydrogen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Helium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Lithium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Berylium</a:t>
            </a:r>
            <a:endParaRPr lang="en-US" dirty="0" smtClean="0"/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Which have the same number of valence electrons?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Bohr Diagrams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Sodium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Potassium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Neon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Carbon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Which have the same number of valence electrons?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Bohr Diagrams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Sulfur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smtClean="0"/>
              <a:t>Nitrogen</a:t>
            </a:r>
            <a:endParaRPr lang="en-US" dirty="0" smtClean="0"/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Phosphorous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Bromine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Which have the same number of shells?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Spectra and Bohr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143000"/>
            <a:ext cx="3950208" cy="5044440"/>
          </a:xfrm>
        </p:spPr>
        <p:txBody>
          <a:bodyPr>
            <a:normAutofit/>
          </a:bodyPr>
          <a:lstStyle/>
          <a:p>
            <a:r>
              <a:rPr lang="en-US" dirty="0" smtClean="0"/>
              <a:t>Energy is released in quanta (packets) to produce light. </a:t>
            </a:r>
          </a:p>
          <a:p>
            <a:r>
              <a:rPr lang="en-US" dirty="0" smtClean="0"/>
              <a:t>When light is passed through a prism, colors may be seen at various wavelengths.</a:t>
            </a:r>
          </a:p>
          <a:p>
            <a:r>
              <a:rPr lang="en-US" dirty="0" smtClean="0"/>
              <a:t>Bohr measured the energy emitted to create his quantum model of the atom.</a:t>
            </a:r>
            <a:endParaRPr lang="en-US" dirty="0"/>
          </a:p>
        </p:txBody>
      </p:sp>
      <p:pic>
        <p:nvPicPr>
          <p:cNvPr id="24578" name="Picture 2" descr="C:\Users\Kristen\Documents\AP Chem\Images\ch7 atomstructure\fig07_0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850" y="1524000"/>
            <a:ext cx="36576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J.J. Thompson (1898-1903)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022592" cy="198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Discovered negatively charged particles called electrons using the cathode ray tube. </a:t>
            </a:r>
          </a:p>
        </p:txBody>
      </p:sp>
      <p:pic>
        <p:nvPicPr>
          <p:cNvPr id="5" name="Content Placeholder 4" descr="fig02_08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52600" y="3352800"/>
            <a:ext cx="6417877" cy="2914314"/>
          </a:xfrm>
        </p:spPr>
      </p:pic>
      <p:pic>
        <p:nvPicPr>
          <p:cNvPr id="7170" name="Picture 2" descr="http://tbn2.google.com/images?q=tbn:l9Vme_CUG4EbuM:http://www.chemheritage.org/classroom/chemach/images/lgfotos/05atomic/thomson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923925" cy="117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Neils</a:t>
            </a:r>
            <a:r>
              <a:rPr lang="en-US" dirty="0" smtClean="0"/>
              <a:t> Bohr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Energy can be added or removed, forcing electrons to change orbitals and producing light spectra.</a:t>
            </a:r>
          </a:p>
          <a:p>
            <a:endParaRPr lang="en-US" dirty="0"/>
          </a:p>
        </p:txBody>
      </p:sp>
      <p:pic>
        <p:nvPicPr>
          <p:cNvPr id="7" name="Content Placeholder 6" descr="spect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295400"/>
            <a:ext cx="340042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4267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Spectra is often referred to as the “fingerprint of elements.” Just like all people had different, identifying fingerprints, elements can be identifies using spectra.</a:t>
            </a:r>
          </a:p>
          <a:p>
            <a:r>
              <a:rPr lang="en-US" dirty="0" smtClean="0"/>
              <a:t>The noble gases (group 18) do not react with other elements but were identified using spectra.</a:t>
            </a:r>
          </a:p>
        </p:txBody>
      </p:sp>
      <p:pic>
        <p:nvPicPr>
          <p:cNvPr id="5" name="Content Placeholder 6" descr="spect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05437" y="1712912"/>
            <a:ext cx="3400425" cy="4286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Quantum Mechanical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newest of all the theories of atoms in called the quantum mechanical model (QMM).</a:t>
            </a:r>
          </a:p>
          <a:p>
            <a:r>
              <a:rPr lang="en-US" dirty="0" smtClean="0"/>
              <a:t>This theory states that there is actually no way of knowing where electrons are at any time due to their small size and quick movements. </a:t>
            </a:r>
          </a:p>
          <a:p>
            <a:r>
              <a:rPr lang="en-US" dirty="0" smtClean="0"/>
              <a:t>Therefore, we can only provide a probability of finding an electron in a specific area. </a:t>
            </a:r>
          </a:p>
          <a:p>
            <a:r>
              <a:rPr lang="en-US" dirty="0" smtClean="0"/>
              <a:t>Protons and neutrons are still in the nucleus.</a:t>
            </a:r>
            <a:endParaRPr lang="en-US" dirty="0"/>
          </a:p>
        </p:txBody>
      </p:sp>
      <p:pic>
        <p:nvPicPr>
          <p:cNvPr id="4" name="Picture 3" descr="Q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100965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QMM</a:t>
            </a:r>
            <a:endParaRPr lang="en-US"/>
          </a:p>
        </p:txBody>
      </p:sp>
      <p:pic>
        <p:nvPicPr>
          <p:cNvPr id="4" name="Content Placeholder 3" descr="QM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599841"/>
            <a:ext cx="4876800" cy="4968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J.J. Thompson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Constructed the plum pudding model.</a:t>
            </a:r>
          </a:p>
          <a:p>
            <a:r>
              <a:rPr lang="en-US" sz="3600" dirty="0" smtClean="0"/>
              <a:t>Assumed there was positive charge since the atom is neutral.</a:t>
            </a:r>
          </a:p>
          <a:p>
            <a:endParaRPr lang="en-US" dirty="0"/>
          </a:p>
        </p:txBody>
      </p:sp>
      <p:pic>
        <p:nvPicPr>
          <p:cNvPr id="5" name="Content Placeholder 4" descr="fig02_09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085266"/>
            <a:ext cx="3657600" cy="3541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 (1911)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295400"/>
            <a:ext cx="3669792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Shot high speed alpha particles (</a:t>
            </a:r>
            <a:r>
              <a:rPr lang="en-US" baseline="30000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He) at gold foil </a:t>
            </a:r>
            <a:r>
              <a:rPr lang="en-US" smtClean="0"/>
              <a:t>believing they </a:t>
            </a:r>
            <a:r>
              <a:rPr lang="en-US" dirty="0" smtClean="0"/>
              <a:t>would be deflected.</a:t>
            </a:r>
          </a:p>
          <a:p>
            <a:r>
              <a:rPr lang="en-US" dirty="0" smtClean="0"/>
              <a:t>Some were deflected. He discovered a dense positive nucleus. where protons and neutrons are stored.</a:t>
            </a:r>
          </a:p>
        </p:txBody>
      </p:sp>
      <p:pic>
        <p:nvPicPr>
          <p:cNvPr id="5" name="Content Placeholder 4" descr="fig02_1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819400"/>
            <a:ext cx="3810000" cy="3001316"/>
          </a:xfrm>
        </p:spPr>
      </p:pic>
      <p:pic>
        <p:nvPicPr>
          <p:cNvPr id="6146" name="Picture 2" descr="http://tbn0.google.com/images?q=tbn:nBOo3YKy-3lMBM:http://www.astrosurf.com/luxorion/Physique/rutherford-ernes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57200"/>
            <a:ext cx="1524000" cy="2061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But most particles went straight through. He theorized the atom is mostly empty space.</a:t>
            </a:r>
          </a:p>
          <a:p>
            <a:r>
              <a:rPr lang="en-US" sz="3200" dirty="0" smtClean="0"/>
              <a:t>Created the nuclear model of the atom.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1826" y="1676400"/>
            <a:ext cx="3033974" cy="36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02_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446334"/>
            <a:ext cx="8077200" cy="3965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Neils</a:t>
            </a:r>
            <a:r>
              <a:rPr lang="en-US" dirty="0" smtClean="0"/>
              <a:t> Bohr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Rutherford’s model couldn’t explain why electrons didn’t collapse into the nucleus.</a:t>
            </a:r>
          </a:p>
          <a:p>
            <a:r>
              <a:rPr lang="en-US" dirty="0" smtClean="0"/>
              <a:t>Bohr proposed that electrons move in specific paths called orbitals.</a:t>
            </a:r>
          </a:p>
        </p:txBody>
      </p:sp>
      <p:pic>
        <p:nvPicPr>
          <p:cNvPr id="5" name="Content Placeholder 4" descr="fig07_08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304800"/>
            <a:ext cx="2959669" cy="5883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Neils</a:t>
            </a:r>
            <a:r>
              <a:rPr lang="en-US" dirty="0" smtClean="0"/>
              <a:t> Bohr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Energy can be added or removed, forcing </a:t>
            </a:r>
            <a:r>
              <a:rPr lang="en-US" sz="3600" dirty="0" err="1" smtClean="0"/>
              <a:t>electons</a:t>
            </a:r>
            <a:r>
              <a:rPr lang="en-US" sz="3600" dirty="0" smtClean="0"/>
              <a:t> to change orbitals and producing light spectra.</a:t>
            </a:r>
          </a:p>
          <a:p>
            <a:endParaRPr lang="en-US" dirty="0"/>
          </a:p>
        </p:txBody>
      </p:sp>
      <p:pic>
        <p:nvPicPr>
          <p:cNvPr id="7" name="Content Placeholder 6" descr="spect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295400"/>
            <a:ext cx="340042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8538</TotalTime>
  <Words>996</Words>
  <Application>Microsoft Office PowerPoint</Application>
  <PresentationFormat>On-screen Show (4:3)</PresentationFormat>
  <Paragraphs>153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Solstice</vt:lpstr>
      <vt:lpstr>PowerPoint Presentation</vt:lpstr>
      <vt:lpstr>Dalton (1808)</vt:lpstr>
      <vt:lpstr>J.J. Thompson (1898-1903)</vt:lpstr>
      <vt:lpstr>J.J. Thompson</vt:lpstr>
      <vt:lpstr>Rutherford (1911)</vt:lpstr>
      <vt:lpstr>Rutherford</vt:lpstr>
      <vt:lpstr>PowerPoint Presentation</vt:lpstr>
      <vt:lpstr>Neils Bohr</vt:lpstr>
      <vt:lpstr>Neils Bohr</vt:lpstr>
      <vt:lpstr>PowerPoint Presentation</vt:lpstr>
      <vt:lpstr>Subatomic Particles</vt:lpstr>
      <vt:lpstr>Vocabulary</vt:lpstr>
      <vt:lpstr>Atomic Notation:</vt:lpstr>
      <vt:lpstr>Practice</vt:lpstr>
      <vt:lpstr>Practice</vt:lpstr>
      <vt:lpstr>Atoms</vt:lpstr>
      <vt:lpstr>Cations</vt:lpstr>
      <vt:lpstr>Anions</vt:lpstr>
      <vt:lpstr>Isotopes Vocabulary</vt:lpstr>
      <vt:lpstr>Isotopes</vt:lpstr>
      <vt:lpstr>PowerPoint Presentation</vt:lpstr>
      <vt:lpstr>Bohr Diagrams</vt:lpstr>
      <vt:lpstr>Bohr Diagrams</vt:lpstr>
      <vt:lpstr>Bohr Diagrams</vt:lpstr>
      <vt:lpstr>Bohr Diagrams</vt:lpstr>
      <vt:lpstr>Draw the Bohr Diagrams for:</vt:lpstr>
      <vt:lpstr>Draw the Bohr Diagrams for:</vt:lpstr>
      <vt:lpstr>Draw the Bohr Diagrams for:</vt:lpstr>
      <vt:lpstr>Light Spectra and Bohr</vt:lpstr>
      <vt:lpstr>Neils Bohr</vt:lpstr>
      <vt:lpstr>Spectra</vt:lpstr>
      <vt:lpstr>The Quantum Mechanical Model</vt:lpstr>
      <vt:lpstr>QMM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Kristen</dc:creator>
  <cp:lastModifiedBy>WFSD</cp:lastModifiedBy>
  <cp:revision>80</cp:revision>
  <dcterms:created xsi:type="dcterms:W3CDTF">2009-08-24T16:46:18Z</dcterms:created>
  <dcterms:modified xsi:type="dcterms:W3CDTF">2016-11-03T11:29:26Z</dcterms:modified>
</cp:coreProperties>
</file>