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22.xml"/>
  <Override ContentType="application/vnd.openxmlformats-officedocument.presentationml.notesSlide+xml" PartName="/ppt/notesSlides/notesSlide311.xml"/>
  <Override ContentType="application/vnd.openxmlformats-officedocument.presentationml.notesSlide+xml" PartName="/ppt/notesSlides/notesSlide397.xml"/>
  <Override ContentType="application/vnd.openxmlformats-officedocument.presentationml.notesSlide+xml" PartName="/ppt/notesSlides/notesSlide125.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486.xml"/>
  <Override ContentType="application/vnd.openxmlformats-officedocument.presentationml.notesSlide+xml" PartName="/ppt/notesSlides/notesSlide206.xml"/>
  <Override ContentType="application/vnd.openxmlformats-officedocument.presentationml.notesSlide+xml" PartName="/ppt/notesSlides/notesSlide230.xml"/>
  <Override ContentType="application/vnd.openxmlformats-officedocument.presentationml.notesSlide+xml" PartName="/ppt/notesSlides/notesSlide494.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16.xml"/>
  <Override ContentType="application/vnd.openxmlformats-officedocument.presentationml.notesSlide+xml" PartName="/ppt/notesSlides/notesSlide303.xml"/>
  <Override ContentType="application/vnd.openxmlformats-officedocument.presentationml.notesSlide+xml" PartName="/ppt/notesSlides/notesSlide389.xml"/>
  <Override ContentType="application/vnd.openxmlformats-officedocument.presentationml.notesSlide+xml" PartName="/ppt/notesSlides/notesSlide400.xml"/>
  <Override ContentType="application/vnd.openxmlformats-officedocument.presentationml.notesSlide+xml" PartName="/ppt/notesSlides/notesSlide478.xml"/>
  <Override ContentType="application/vnd.openxmlformats-officedocument.presentationml.notesSlide+xml" PartName="/ppt/notesSlides/notesSlide214.xml"/>
  <Override ContentType="application/vnd.openxmlformats-officedocument.presentationml.notesSlide+xml" PartName="/ppt/notesSlides/notesSlide1.xml"/>
  <Override ContentType="application/vnd.openxmlformats-officedocument.presentationml.notesSlide+xml" PartName="/ppt/notesSlides/notesSlide390.xml"/>
  <Override ContentType="application/vnd.openxmlformats-officedocument.presentationml.notesSlide+xml" PartName="/ppt/notesSlides/notesSlide407.xml"/>
  <Override ContentType="application/vnd.openxmlformats-officedocument.presentationml.notesSlide+xml" PartName="/ppt/notesSlides/notesSlide196.xml"/>
  <Override ContentType="application/vnd.openxmlformats-officedocument.presentationml.notesSlide+xml" PartName="/ppt/notesSlides/notesSlide423.xml"/>
  <Override ContentType="application/vnd.openxmlformats-officedocument.presentationml.notesSlide+xml" PartName="/ppt/notesSlides/notesSlide148.xml"/>
  <Override ContentType="application/vnd.openxmlformats-officedocument.presentationml.notesSlide+xml" PartName="/ppt/notesSlides/notesSlide520.xml"/>
  <Override ContentType="application/vnd.openxmlformats-officedocument.presentationml.notesSlide+xml" PartName="/ppt/notesSlides/notesSlide39.xml"/>
  <Override ContentType="application/vnd.openxmlformats-officedocument.presentationml.notesSlide+xml" PartName="/ppt/notesSlides/notesSlide293.xml"/>
  <Override ContentType="application/vnd.openxmlformats-officedocument.presentationml.notesSlide+xml" PartName="/ppt/notesSlides/notesSlide277.xml"/>
  <Override ContentType="application/vnd.openxmlformats-officedocument.presentationml.notesSlide+xml" PartName="/ppt/notesSlides/notesSlide455.xml"/>
  <Override ContentType="application/vnd.openxmlformats-officedocument.presentationml.notesSlide+xml" PartName="/ppt/notesSlides/notesSlide87.xml"/>
  <Override ContentType="application/vnd.openxmlformats-officedocument.presentationml.notesSlide+xml" PartName="/ppt/notesSlides/notesSlide471.xml"/>
  <Override ContentType="application/vnd.openxmlformats-officedocument.presentationml.notesSlide+xml" PartName="/ppt/notesSlides/notesSlide141.xml"/>
  <Override ContentType="application/vnd.openxmlformats-officedocument.presentationml.notesSlide+xml" PartName="/ppt/notesSlides/notesSlide326.xml"/>
  <Override ContentType="application/vnd.openxmlformats-officedocument.presentationml.notesSlide+xml" PartName="/ppt/notesSlides/notesSlide110.xml"/>
  <Override ContentType="application/vnd.openxmlformats-officedocument.presentationml.notesSlide+xml" PartName="/ppt/notesSlides/notesSlide374.xml"/>
  <Override ContentType="application/vnd.openxmlformats-officedocument.presentationml.notesSlide+xml" PartName="/ppt/notesSlides/notesSlide504.xml"/>
  <Override ContentType="application/vnd.openxmlformats-officedocument.presentationml.notesSlide+xml" PartName="/ppt/notesSlides/notesSlide229.xml"/>
  <Override ContentType="application/vnd.openxmlformats-officedocument.presentationml.notesSlide+xml" PartName="/ppt/notesSlides/notesSlide180.xml"/>
  <Override ContentType="application/vnd.openxmlformats-officedocument.presentationml.notesSlide+xml" PartName="/ppt/notesSlides/notesSlide172.xml"/>
  <Override ContentType="application/vnd.openxmlformats-officedocument.presentationml.notesSlide+xml" PartName="/ppt/notesSlides/notesSlide261.xml"/>
  <Override ContentType="application/vnd.openxmlformats-officedocument.presentationml.notesSlide+xml" PartName="/ppt/notesSlides/notesSlide9.xml"/>
  <Override ContentType="application/vnd.openxmlformats-officedocument.presentationml.notesSlide+xml" PartName="/ppt/notesSlides/notesSlide63.xml"/>
  <Override ContentType="application/vnd.openxmlformats-officedocument.presentationml.notesSlide+xml" PartName="/ppt/notesSlides/notesSlide358.xml"/>
  <Override ContentType="application/vnd.openxmlformats-officedocument.presentationml.notesSlide+xml" PartName="/ppt/notesSlides/notesSlide342.xml"/>
  <Override ContentType="application/vnd.openxmlformats-officedocument.presentationml.notesSlide+xml" PartName="/ppt/notesSlides/notesSlide270.xml"/>
  <Override ContentType="application/vnd.openxmlformats-officedocument.presentationml.notesSlide+xml" PartName="/ppt/notesSlides/notesSlide447.xml"/>
  <Override ContentType="application/vnd.openxmlformats-officedocument.presentationml.notesSlide+xml" PartName="/ppt/notesSlides/notesSlide439.xml"/>
  <Override ContentType="application/vnd.openxmlformats-officedocument.presentationml.notesSlide+xml" PartName="/ppt/notesSlides/notesSlide253.xml"/>
  <Override ContentType="application/vnd.openxmlformats-officedocument.presentationml.notesSlide+xml" PartName="/ppt/notesSlides/notesSlide48.xml"/>
  <Override ContentType="application/vnd.openxmlformats-officedocument.presentationml.notesSlide+xml" PartName="/ppt/notesSlides/notesSlide238.xml"/>
  <Override ContentType="application/vnd.openxmlformats-officedocument.presentationml.notesSlide+xml" PartName="/ppt/notesSlides/notesSlide462.xml"/>
  <Override ContentType="application/vnd.openxmlformats-officedocument.presentationml.notesSlide+xml" PartName="/ppt/notesSlides/notesSlide157.xml"/>
  <Override ContentType="application/vnd.openxmlformats-officedocument.presentationml.notesSlide+xml" PartName="/ppt/notesSlides/notesSlide513.xml"/>
  <Override ContentType="application/vnd.openxmlformats-officedocument.presentationml.notesSlide+xml" PartName="/ppt/notesSlides/notesSlide101.xml"/>
  <Override ContentType="application/vnd.openxmlformats-officedocument.presentationml.notesSlide+xml" PartName="/ppt/notesSlides/notesSlide432.xml"/>
  <Override ContentType="application/vnd.openxmlformats-officedocument.presentationml.notesSlide+xml" PartName="/ppt/notesSlides/notesSlide95.xml"/>
  <Override ContentType="application/vnd.openxmlformats-officedocument.presentationml.notesSlide+xml" PartName="/ppt/notesSlides/notesSlide351.xml"/>
  <Override ContentType="application/vnd.openxmlformats-officedocument.presentationml.notesSlide+xml" PartName="/ppt/notesSlides/notesSlide319.xml"/>
  <Override ContentType="application/vnd.openxmlformats-officedocument.presentationml.notesSlide+xml" PartName="/ppt/notesSlides/notesSlide334.xml"/>
  <Override ContentType="application/vnd.openxmlformats-officedocument.presentationml.notesSlide+xml" PartName="/ppt/notesSlides/notesSlide349.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366.xml"/>
  <Override ContentType="application/vnd.openxmlformats-officedocument.presentationml.notesSlide+xml" PartName="/ppt/notesSlides/notesSlide71.xml"/>
  <Override ContentType="application/vnd.openxmlformats-officedocument.presentationml.notesSlide+xml" PartName="/ppt/notesSlides/notesSlide285.xml"/>
  <Override ContentType="application/vnd.openxmlformats-officedocument.presentationml.notesSlide+xml" PartName="/ppt/notesSlides/notesSlide415.xml"/>
  <Override ContentType="application/vnd.openxmlformats-officedocument.presentationml.notesSlide+xml" PartName="/ppt/notesSlides/notesSlide268.xml"/>
  <Override ContentType="application/vnd.openxmlformats-officedocument.presentationml.notesSlide+xml" PartName="/ppt/notesSlides/notesSlide302.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24.xml"/>
  <Override ContentType="application/vnd.openxmlformats-officedocument.presentationml.notesSlide+xml" PartName="/ppt/notesSlides/notesSlide213.xml"/>
  <Override ContentType="application/vnd.openxmlformats-officedocument.presentationml.notesSlide+xml" PartName="/ppt/notesSlides/notesSlide388.xml"/>
  <Override ContentType="application/vnd.openxmlformats-officedocument.presentationml.notesSlide+xml" PartName="/ppt/notesSlides/notesSlide223.xml"/>
  <Override ContentType="application/vnd.openxmlformats-officedocument.presentationml.notesSlide+xml" PartName="/ppt/notesSlides/notesSlide408.xml"/>
  <Override ContentType="application/vnd.openxmlformats-officedocument.presentationml.notesSlide+xml" PartName="/ppt/notesSlides/notesSlide17.xml"/>
  <Override ContentType="application/vnd.openxmlformats-officedocument.presentationml.notesSlide+xml" PartName="/ppt/notesSlides/notesSlide231.xml"/>
  <Override ContentType="application/vnd.openxmlformats-officedocument.presentationml.notesSlide+xml" PartName="/ppt/notesSlides/notesSlide94.xml"/>
  <Override ContentType="application/vnd.openxmlformats-officedocument.presentationml.notesSlide+xml" PartName="/ppt/notesSlides/notesSlide495.xml"/>
  <Override ContentType="application/vnd.openxmlformats-officedocument.presentationml.notesSlide+xml" PartName="/ppt/notesSlides/notesSlide134.xml"/>
  <Override ContentType="application/vnd.openxmlformats-officedocument.presentationml.notesSlide+xml" PartName="/ppt/notesSlides/notesSlide320.xml"/>
  <Override ContentType="application/vnd.openxmlformats-officedocument.presentationml.notesSlide+xml" PartName="/ppt/notesSlides/notesSlide246.xml"/>
  <Override ContentType="application/vnd.openxmlformats-officedocument.presentationml.notesSlide+xml" PartName="/ppt/notesSlides/notesSlide521.xml"/>
  <Override ContentType="application/vnd.openxmlformats-officedocument.presentationml.notesSlide+xml" PartName="/ppt/notesSlides/notesSlide470.xml"/>
  <Override ContentType="application/vnd.openxmlformats-officedocument.presentationml.notesSlide+xml" PartName="/ppt/notesSlides/notesSlide56.xml"/>
  <Override ContentType="application/vnd.openxmlformats-officedocument.presentationml.notesSlide+xml" PartName="/ppt/notesSlides/notesSlide195.xml"/>
  <Override ContentType="application/vnd.openxmlformats-officedocument.presentationml.notesSlide+xml" PartName="/ppt/notesSlides/notesSlide373.xml"/>
  <Override ContentType="application/vnd.openxmlformats-officedocument.presentationml.notesSlide+xml" PartName="/ppt/notesSlides/notesSlide479.xml"/>
  <Override ContentType="application/vnd.openxmlformats-officedocument.presentationml.notesSlide+xml" PartName="/ppt/notesSlides/notesSlide391.xml"/>
  <Override ContentType="application/vnd.openxmlformats-officedocument.presentationml.notesSlide+xml" PartName="/ppt/notesSlides/notesSlide503.xml"/>
  <Override ContentType="application/vnd.openxmlformats-officedocument.presentationml.notesSlide+xml" PartName="/ppt/notesSlides/notesSlide118.xml"/>
  <Override ContentType="application/vnd.openxmlformats-officedocument.presentationml.notesSlide+xml" PartName="/ppt/notesSlides/notesSlide485.xml"/>
  <Override ContentType="application/vnd.openxmlformats-officedocument.presentationml.notesSlide+xml" PartName="/ppt/notesSlides/notesSlide140.xml"/>
  <Override ContentType="application/vnd.openxmlformats-officedocument.presentationml.notesSlide+xml" PartName="/ppt/notesSlides/notesSlide88.xml"/>
  <Override ContentType="application/vnd.openxmlformats-officedocument.presentationml.notesSlide+xml" PartName="/ppt/notesSlides/notesSlide357.xml"/>
  <Override ContentType="application/vnd.openxmlformats-officedocument.presentationml.notesSlide+xml" PartName="/ppt/notesSlides/notesSlide424.xml"/>
  <Override ContentType="application/vnd.openxmlformats-officedocument.presentationml.notesSlide+xml" PartName="/ppt/notesSlides/notesSlide294.xml"/>
  <Override ContentType="application/vnd.openxmlformats-officedocument.presentationml.notesSlide+xml" PartName="/ppt/notesSlides/notesSlide149.xml"/>
  <Override ContentType="application/vnd.openxmlformats-officedocument.presentationml.notesSlide+xml" PartName="/ppt/notesSlides/notesSlide252.xml"/>
  <Override ContentType="application/vnd.openxmlformats-officedocument.presentationml.notesSlide+xml" PartName="/ppt/notesSlides/notesSlide62.xml"/>
  <Override ContentType="application/vnd.openxmlformats-officedocument.presentationml.notesSlide+xml" PartName="/ppt/notesSlides/notesSlide341.xml"/>
  <Override ContentType="application/vnd.openxmlformats-officedocument.presentationml.notesSlide+xml" PartName="/ppt/notesSlides/notesSlide367.xml"/>
  <Override ContentType="application/vnd.openxmlformats-officedocument.presentationml.notesSlide+xml" PartName="/ppt/notesSlides/notesSlide139.xml"/>
  <Override ContentType="application/vnd.openxmlformats-officedocument.presentationml.notesSlide+xml" PartName="/ppt/notesSlides/notesSlide278.xml"/>
  <Override ContentType="application/vnd.openxmlformats-officedocument.presentationml.notesSlide+xml" PartName="/ppt/notesSlides/notesSlide414.xml"/>
  <Override ContentType="application/vnd.openxmlformats-officedocument.presentationml.notesSlide+xml" PartName="/ppt/notesSlides/notesSlide228.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245.xml"/>
  <Override ContentType="application/vnd.openxmlformats-officedocument.presentationml.notesSlide+xml" PartName="/ppt/notesSlides/notesSlide72.xml"/>
  <Override ContentType="application/vnd.openxmlformats-officedocument.presentationml.notesSlide+xml" PartName="/ppt/notesSlides/notesSlide431.xml"/>
  <Override ContentType="application/vnd.openxmlformats-officedocument.presentationml.notesSlide+xml" PartName="/ppt/notesSlides/notesSlide190.xml"/>
  <Override ContentType="application/vnd.openxmlformats-officedocument.presentationml.notesSlide+xml" PartName="/ppt/notesSlides/notesSlide262.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519.xml"/>
  <Override ContentType="application/vnd.openxmlformats-officedocument.presentationml.notesSlide+xml" PartName="/ppt/notesSlides/notesSlide335.xml"/>
  <Override ContentType="application/vnd.openxmlformats-officedocument.presentationml.notesSlide+xml" PartName="/ppt/notesSlides/notesSlide318.xml"/>
  <Override ContentType="application/vnd.openxmlformats-officedocument.presentationml.notesSlide+xml" PartName="/ppt/notesSlides/notesSlide284.xml"/>
  <Override ContentType="application/vnd.openxmlformats-officedocument.presentationml.notesSlide+xml" PartName="/ppt/notesSlides/notesSlide352.xml"/>
  <Override ContentType="application/vnd.openxmlformats-officedocument.presentationml.notesSlide+xml" PartName="/ppt/notesSlides/notesSlide267.xml"/>
  <Override ContentType="application/vnd.openxmlformats-officedocument.presentationml.notesSlide+xml" PartName="/ppt/notesSlides/notesSlide429.xml"/>
  <Override ContentType="application/vnd.openxmlformats-officedocument.presentationml.notesSlide+xml" PartName="/ppt/notesSlides/notesSlide463.xml"/>
  <Override ContentType="application/vnd.openxmlformats-officedocument.presentationml.notesSlide+xml" PartName="/ppt/notesSlides/notesSlide480.xml"/>
  <Override ContentType="application/vnd.openxmlformats-officedocument.presentationml.notesSlide+xml" PartName="/ppt/notesSlides/notesSlide49.xml"/>
  <Override ContentType="application/vnd.openxmlformats-officedocument.presentationml.notesSlide+xml" PartName="/ppt/notesSlides/notesSlide207.xml"/>
  <Override ContentType="application/vnd.openxmlformats-officedocument.presentationml.notesSlide+xml" PartName="/ppt/notesSlides/notesSlide299.xml"/>
  <Override ContentType="application/vnd.openxmlformats-officedocument.presentationml.notesSlide+xml" PartName="/ppt/notesSlides/notesSlide102.xml"/>
  <Override ContentType="application/vnd.openxmlformats-officedocument.presentationml.notesSlide+xml" PartName="/ppt/notesSlides/notesSlide446.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88.xml"/>
  <Override ContentType="application/vnd.openxmlformats-officedocument.presentationml.notesSlide+xml" PartName="/ppt/notesSlides/notesSlide291.xml"/>
  <Override ContentType="application/vnd.openxmlformats-officedocument.presentationml.notesSlide+xml" PartName="/ppt/notesSlides/notesSlide50.xml"/>
  <Override ContentType="application/vnd.openxmlformats-officedocument.presentationml.notesSlide+xml" PartName="/ppt/notesSlides/notesSlide239.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94.xml"/>
  <Override ContentType="application/vnd.openxmlformats-officedocument.presentationml.notesSlide+xml" PartName="/ppt/notesSlides/notesSlide409.xml"/>
  <Override ContentType="application/vnd.openxmlformats-officedocument.presentationml.notesSlide+xml" PartName="/ppt/notesSlides/notesSlide34.xml"/>
  <Override ContentType="application/vnd.openxmlformats-officedocument.presentationml.notesSlide+xml" PartName="/ppt/notesSlides/notesSlide417.xml"/>
  <Override ContentType="application/vnd.openxmlformats-officedocument.presentationml.notesSlide+xml" PartName="/ppt/notesSlides/notesSlide77.xml"/>
  <Override ContentType="application/vnd.openxmlformats-officedocument.presentationml.notesSlide+xml" PartName="/ppt/notesSlides/notesSlide372.xml"/>
  <Override ContentType="application/vnd.openxmlformats-officedocument.presentationml.notesSlide+xml" PartName="/ppt/notesSlides/notesSlide263.xml"/>
  <Override ContentType="application/vnd.openxmlformats-officedocument.presentationml.notesSlide+xml" PartName="/ppt/notesSlides/notesSlide437.xml"/>
  <Override ContentType="application/vnd.openxmlformats-officedocument.presentationml.notesSlide+xml" PartName="/ppt/notesSlides/notesSlide259.xml"/>
  <Override ContentType="application/vnd.openxmlformats-officedocument.presentationml.notesSlide+xml" PartName="/ppt/notesSlides/notesSlide166.xml"/>
  <Override ContentType="application/vnd.openxmlformats-officedocument.presentationml.notesSlide+xml" PartName="/ppt/notesSlides/notesSlide220.xml"/>
  <Override ContentType="application/vnd.openxmlformats-officedocument.presentationml.notesSlide+xml" PartName="/ppt/notesSlides/notesSlide518.xml"/>
  <Override ContentType="application/vnd.openxmlformats-officedocument.presentationml.notesSlide+xml" PartName="/ppt/notesSlides/notesSlide178.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522.xml"/>
  <Override ContentType="application/vnd.openxmlformats-officedocument.presentationml.notesSlide+xml" PartName="/ppt/notesSlides/notesSlide301.xml"/>
  <Override ContentType="application/vnd.openxmlformats-officedocument.presentationml.notesSlide+xml" PartName="/ppt/notesSlides/notesSlide57.xml"/>
  <Override ContentType="application/vnd.openxmlformats-officedocument.presentationml.notesSlide+xml" PartName="/ppt/notesSlides/notesSlide123.xml"/>
  <Override ContentType="application/vnd.openxmlformats-officedocument.presentationml.notesSlide+xml" PartName="/ppt/notesSlides/notesSlide171.xml"/>
  <Override ContentType="application/vnd.openxmlformats-officedocument.presentationml.notesSlide+xml" PartName="/ppt/notesSlides/notesSlide344.xml"/>
  <Override ContentType="application/vnd.openxmlformats-officedocument.presentationml.notesSlide+xml" PartName="/ppt/notesSlides/notesSlide14.xml"/>
  <Override ContentType="application/vnd.openxmlformats-officedocument.presentationml.notesSlide+xml" PartName="/ppt/notesSlides/notesSlide216.xml"/>
  <Override ContentType="application/vnd.openxmlformats-officedocument.presentationml.notesSlide+xml" PartName="/ppt/notesSlides/notesSlide387.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02.xml"/>
  <Override ContentType="application/vnd.openxmlformats-officedocument.presentationml.notesSlide+xml" PartName="/ppt/notesSlides/notesSlide421.xml"/>
  <Override ContentType="application/vnd.openxmlformats-officedocument.presentationml.notesSlide+xml" PartName="/ppt/notesSlides/notesSlide473.xml"/>
  <Override ContentType="application/vnd.openxmlformats-officedocument.presentationml.notesSlide+xml" PartName="/ppt/notesSlides/notesSlide430.xml"/>
  <Override ContentType="application/vnd.openxmlformats-officedocument.presentationml.notesSlide+xml" PartName="/ppt/notesSlides/notesSlide287.xml"/>
  <Override ContentType="application/vnd.openxmlformats-officedocument.presentationml.notesSlide+xml" PartName="/ppt/notesSlides/notesSlide392.xml"/>
  <Override ContentType="application/vnd.openxmlformats-officedocument.presentationml.notesSlide+xml" PartName="/ppt/notesSlides/notesSlide464.xml"/>
  <Override ContentType="application/vnd.openxmlformats-officedocument.presentationml.notesSlide+xml" PartName="/ppt/notesSlides/notesSlide120.xml"/>
  <Override ContentType="application/vnd.openxmlformats-officedocument.presentationml.notesSlide+xml" PartName="/ppt/notesSlides/notesSlide308.xml"/>
  <Override ContentType="application/vnd.openxmlformats-officedocument.presentationml.notesSlide+xml" PartName="/ppt/notesSlides/notesSlide279.xml"/>
  <Override ContentType="application/vnd.openxmlformats-officedocument.presentationml.notesSlide+xml" PartName="/ppt/notesSlides/notesSlide236.xml"/>
  <Override ContentType="application/vnd.openxmlformats-officedocument.presentationml.notesSlide+xml" PartName="/ppt/notesSlides/notesSlide244.xml"/>
  <Override ContentType="application/vnd.openxmlformats-officedocument.presentationml.notesSlide+xml" PartName="/ppt/notesSlides/notesSlide201.xml"/>
  <Override ContentType="application/vnd.openxmlformats-officedocument.presentationml.notesSlide+xml" PartName="/ppt/notesSlides/notesSlide509.xml"/>
  <Override ContentType="application/vnd.openxmlformats-officedocument.presentationml.notesSlide+xml" PartName="/ppt/notesSlides/notesSlide402.xml"/>
  <Override ContentType="application/vnd.openxmlformats-officedocument.presentationml.notesSlide+xml" PartName="/ppt/notesSlides/notesSlide445.xml"/>
  <Override ContentType="application/vnd.openxmlformats-officedocument.presentationml.notesSlide+xml" PartName="/ppt/notesSlides/notesSlide191.xml"/>
  <Override ContentType="application/vnd.openxmlformats-officedocument.presentationml.notesSlide+xml" PartName="/ppt/notesSlides/notesSlide488.xml"/>
  <Override ContentType="application/vnd.openxmlformats-officedocument.presentationml.notesSlide+xml" PartName="/ppt/notesSlides/notesSlide208.xml"/>
  <Override ContentType="application/vnd.openxmlformats-officedocument.presentationml.notesSlide+xml" PartName="/ppt/notesSlides/notesSlide22.xml"/>
  <Override ContentType="application/vnd.openxmlformats-officedocument.presentationml.notesSlide+xml" PartName="/ppt/notesSlides/notesSlide321.xml"/>
  <Override ContentType="application/vnd.openxmlformats-officedocument.presentationml.notesSlide+xml" PartName="/ppt/notesSlides/notesSlide364.xml"/>
  <Override ContentType="application/vnd.openxmlformats-officedocument.presentationml.notesSlide+xml" PartName="/ppt/notesSlides/notesSlide7.xml"/>
  <Override ContentType="application/vnd.openxmlformats-officedocument.presentationml.notesSlide+xml" PartName="/ppt/notesSlides/notesSlide65.xml"/>
  <Override ContentType="application/vnd.openxmlformats-officedocument.presentationml.notesSlide+xml" PartName="/ppt/notesSlides/notesSlide492.xml"/>
  <Override ContentType="application/vnd.openxmlformats-officedocument.presentationml.notesSlide+xml" PartName="/ppt/notesSlides/notesSlide317.xml"/>
  <Override ContentType="application/vnd.openxmlformats-officedocument.presentationml.notesSlide+xml" PartName="/ppt/notesSlides/notesSlide336.xml"/>
  <Override ContentType="application/vnd.openxmlformats-officedocument.presentationml.notesSlide+xml" PartName="/ppt/notesSlides/notesSlide272.xml"/>
  <Override ContentType="application/vnd.openxmlformats-officedocument.presentationml.notesSlide+xml" PartName="/ppt/notesSlides/notesSlide379.xml"/>
  <Override ContentType="application/vnd.openxmlformats-officedocument.presentationml.notesSlide+xml" PartName="/ppt/notesSlides/notesSlide92.xml"/>
  <Override ContentType="application/vnd.openxmlformats-officedocument.presentationml.notesSlide+xml" PartName="/ppt/notesSlides/notesSlide193.xml"/>
  <Override ContentType="application/vnd.openxmlformats-officedocument.presentationml.notesSlide+xml" PartName="/ppt/notesSlides/notesSlide150.xml"/>
  <Override ContentType="application/vnd.openxmlformats-officedocument.presentationml.notesSlide+xml" PartName="/ppt/notesSlides/notesSlide523.xml"/>
  <Override ContentType="application/vnd.openxmlformats-officedocument.presentationml.notesSlide+xml" PartName="/ppt/notesSlides/notesSlide142.xml"/>
  <Override ContentType="application/vnd.openxmlformats-officedocument.presentationml.notesSlide+xml" PartName="/ppt/notesSlides/notesSlide116.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85.xml"/>
  <Override ContentType="application/vnd.openxmlformats-officedocument.presentationml.notesSlide+xml" PartName="/ppt/notesSlides/notesSlide371.xml"/>
  <Override ContentType="application/vnd.openxmlformats-officedocument.presentationml.notesSlide+xml" PartName="/ppt/notesSlides/notesSlide215.xml"/>
  <Override ContentType="application/vnd.openxmlformats-officedocument.presentationml.notesSlide+xml" PartName="/ppt/notesSlides/notesSlide401.xml"/>
  <Override ContentType="application/vnd.openxmlformats-officedocument.presentationml.notesSlide+xml" PartName="/ppt/notesSlides/notesSlide444.xml"/>
  <Override ContentType="application/vnd.openxmlformats-officedocument.presentationml.notesSlide+xml" PartName="/ppt/notesSlides/notesSlide258.xml"/>
  <Override ContentType="application/vnd.openxmlformats-officedocument.presentationml.notesSlide+xml" PartName="/ppt/notesSlides/notesSlide487.xml"/>
  <Override ContentType="application/vnd.openxmlformats-officedocument.presentationml.notesSlide+xml" PartName="/ppt/notesSlides/notesSlide292.xml"/>
  <Override ContentType="application/vnd.openxmlformats-officedocument.presentationml.notesSlide+xml" PartName="/ppt/notesSlides/notesSlide337.xml"/>
  <Override ContentType="application/vnd.openxmlformats-officedocument.presentationml.notesSlide+xml" PartName="/ppt/notesSlides/notesSlide108.xml"/>
  <Override ContentType="application/vnd.openxmlformats-officedocument.presentationml.notesSlide+xml" PartName="/ppt/notesSlides/notesSlide43.xml"/>
  <Override ContentType="application/vnd.openxmlformats-officedocument.presentationml.notesSlide+xml" PartName="/ppt/notesSlides/notesSlide86.xml"/>
  <Override ContentType="application/vnd.openxmlformats-officedocument.presentationml.notesSlide+xml" PartName="/ppt/notesSlides/notesSlide179.xml"/>
  <Override ContentType="application/vnd.openxmlformats-officedocument.presentationml.notesSlide+xml" PartName="/ppt/notesSlides/notesSlide343.xml"/>
  <Override ContentType="application/vnd.openxmlformats-officedocument.presentationml.notesSlide+xml" PartName="/ppt/notesSlides/notesSlide300.xml"/>
  <Override ContentType="application/vnd.openxmlformats-officedocument.presentationml.notesSlide+xml" PartName="/ppt/notesSlides/notesSlide165.xml"/>
  <Override ContentType="application/vnd.openxmlformats-officedocument.presentationml.notesSlide+xml" PartName="/ppt/notesSlides/notesSlide386.xml"/>
  <Override ContentType="application/vnd.openxmlformats-officedocument.presentationml.notesSlide+xml" PartName="/ppt/notesSlides/notesSlide122.xml"/>
  <Override ContentType="application/vnd.openxmlformats-officedocument.presentationml.notesSlide+xml" PartName="/ppt/notesSlides/notesSlide264.xml"/>
  <Override ContentType="application/vnd.openxmlformats-officedocument.presentationml.notesSlide+xml" PartName="/ppt/notesSlides/notesSlide170.xml"/>
  <Override ContentType="application/vnd.openxmlformats-officedocument.presentationml.notesSlide+xml" PartName="/ppt/notesSlides/notesSlide221.xml"/>
  <Override ContentType="application/vnd.openxmlformats-officedocument.presentationml.notesSlide+xml" PartName="/ppt/notesSlides/notesSlide58.xml"/>
  <Override ContentType="application/vnd.openxmlformats-officedocument.presentationml.notesSlide+xml" PartName="/ppt/notesSlides/notesSlide472.xml"/>
  <Override ContentType="application/vnd.openxmlformats-officedocument.presentationml.notesSlide+xml" PartName="/ppt/notesSlides/notesSlide517.xml"/>
  <Override ContentType="application/vnd.openxmlformats-officedocument.presentationml.notesSlide+xml" PartName="/ppt/notesSlides/notesSlide136.xml"/>
  <Override ContentType="application/vnd.openxmlformats-officedocument.presentationml.notesSlide+xml" PartName="/ppt/notesSlides/notesSlide309.xml"/>
  <Override ContentType="application/vnd.openxmlformats-officedocument.presentationml.notesSlide+xml" PartName="/ppt/notesSlides/notesSlide359.xml"/>
  <Override ContentType="application/vnd.openxmlformats-officedocument.presentationml.notesSlide+xml" PartName="/ppt/notesSlides/notesSlide316.xml"/>
  <Override ContentType="application/vnd.openxmlformats-officedocument.presentationml.notesSlide+xml" PartName="/ppt/notesSlides/notesSlide70.xml"/>
  <Override ContentType="application/vnd.openxmlformats-officedocument.presentationml.notesSlide+xml" PartName="/ppt/notesSlides/notesSlide243.xml"/>
  <Override ContentType="application/vnd.openxmlformats-officedocument.presentationml.notesSlide+xml" PartName="/ppt/notesSlides/notesSlide501.xml"/>
  <Override ContentType="application/vnd.openxmlformats-officedocument.presentationml.notesSlide+xml" PartName="/ppt/notesSlides/notesSlide200.xml"/>
  <Override ContentType="application/vnd.openxmlformats-officedocument.presentationml.notesSlide+xml" PartName="/ppt/notesSlides/notesSlide438.xml"/>
  <Override ContentType="application/vnd.openxmlformats-officedocument.presentationml.notesSlide+xml" PartName="/ppt/notesSlides/notesSlide350.xml"/>
  <Override ContentType="application/vnd.openxmlformats-officedocument.presentationml.notesSlide+xml" PartName="/ppt/notesSlides/notesSlide393.xml"/>
  <Override ContentType="application/vnd.openxmlformats-officedocument.presentationml.notesSlide+xml" PartName="/ppt/notesSlides/notesSlide209.xml"/>
  <Override ContentType="application/vnd.openxmlformats-officedocument.presentationml.notesSlide+xml" PartName="/ppt/notesSlides/notesSlide465.xml"/>
  <Override ContentType="application/vnd.openxmlformats-officedocument.presentationml.notesSlide+xml" PartName="/ppt/notesSlides/notesSlide21.xml"/>
  <Override ContentType="application/vnd.openxmlformats-officedocument.presentationml.notesSlide+xml" PartName="/ppt/notesSlides/notesSlide164.xml"/>
  <Override ContentType="application/vnd.openxmlformats-officedocument.presentationml.notesSlide+xml" PartName="/ppt/notesSlides/notesSlide422.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271.xml"/>
  <Override ContentType="application/vnd.openxmlformats-officedocument.presentationml.notesSlide+xml" PartName="/ppt/notesSlides/notesSlide365.xml"/>
  <Override ContentType="application/vnd.openxmlformats-officedocument.presentationml.notesSlide+xml" PartName="/ppt/notesSlides/notesSlide416.xml"/>
  <Override ContentType="application/vnd.openxmlformats-officedocument.presentationml.notesSlide+xml" PartName="/ppt/notesSlides/notesSlide459.xml"/>
  <Override ContentType="application/vnd.openxmlformats-officedocument.presentationml.notesSlide+xml" PartName="/ppt/notesSlides/notesSlide237.xml"/>
  <Override ContentType="application/vnd.openxmlformats-officedocument.presentationml.notesSlide+xml" PartName="/ppt/notesSlides/notesSlide79.xml"/>
  <Override ContentType="application/vnd.openxmlformats-officedocument.presentationml.notesSlide+xml" PartName="/ppt/notesSlides/notesSlide450.xml"/>
  <Override ContentType="application/vnd.openxmlformats-officedocument.presentationml.notesSlide+xml" PartName="/ppt/notesSlides/notesSlide493.xml"/>
  <Override ContentType="application/vnd.openxmlformats-officedocument.presentationml.notesSlide+xml" PartName="/ppt/notesSlides/notesSlide36.xml"/>
  <Override ContentType="application/vnd.openxmlformats-officedocument.presentationml.notesSlide+xml" PartName="/ppt/notesSlides/notesSlide192.xml"/>
  <Override ContentType="application/vnd.openxmlformats-officedocument.presentationml.notesSlide+xml" PartName="/ppt/notesSlides/notesSlide286.xml"/>
  <Override ContentType="application/vnd.openxmlformats-officedocument.presentationml.notesSlide+xml" PartName="/ppt/notesSlides/notesSlide115.xml"/>
  <Override ContentType="application/vnd.openxmlformats-officedocument.presentationml.notesSlide+xml" PartName="/ppt/notesSlides/notesSlide158.xml"/>
  <Override ContentType="application/vnd.openxmlformats-officedocument.presentationml.notesSlide+xml" PartName="/ppt/notesSlides/notesSlide322.xml"/>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354.xml"/>
  <Override ContentType="application/vnd.openxmlformats-officedocument.presentationml.notesSlide+xml" PartName="/ppt/notesSlides/notesSlide257.xml"/>
  <Override ContentType="application/vnd.openxmlformats-officedocument.presentationml.notesSlide+xml" PartName="/ppt/notesSlides/notesSlide265.xml"/>
  <Override ContentType="application/vnd.openxmlformats-officedocument.presentationml.notesSlide+xml" PartName="/ppt/notesSlides/notesSlide443.xml"/>
  <Override ContentType="application/vnd.openxmlformats-officedocument.presentationml.notesSlide+xml" PartName="/ppt/notesSlides/notesSlide59.xml"/>
  <Override ContentType="application/vnd.openxmlformats-officedocument.presentationml.notesSlide+xml" PartName="/ppt/notesSlides/notesSlide249.xml"/>
  <Override ContentType="application/vnd.openxmlformats-officedocument.presentationml.notesSlide+xml" PartName="/ppt/notesSlides/notesSlide273.xml"/>
  <Override ContentType="application/vnd.openxmlformats-officedocument.presentationml.notesSlide+xml" PartName="/ppt/notesSlides/notesSlide338.xml"/>
  <Override ContentType="application/vnd.openxmlformats-officedocument.presentationml.notesSlide+xml" PartName="/ppt/notesSlides/notesSlide362.xml"/>
  <Override ContentType="application/vnd.openxmlformats-officedocument.presentationml.notesSlide+xml" PartName="/ppt/notesSlides/notesSlide91.xml"/>
  <Override ContentType="application/vnd.openxmlformats-officedocument.presentationml.notesSlide+xml" PartName="/ppt/notesSlides/notesSlide176.xml"/>
  <Override ContentType="application/vnd.openxmlformats-officedocument.presentationml.notesSlide+xml" PartName="/ppt/notesSlides/notesSlide451.xml"/>
  <Override ContentType="application/vnd.openxmlformats-officedocument.presentationml.notesSlide+xml" PartName="/ppt/notesSlides/notesSlide427.xml"/>
  <Override ContentType="application/vnd.openxmlformats-officedocument.presentationml.notesSlide+xml" PartName="/ppt/notesSlides/notesSlide435.xml"/>
  <Override ContentType="application/vnd.openxmlformats-officedocument.presentationml.notesSlide+xml" PartName="/ppt/notesSlides/notesSlide346.xml"/>
  <Override ContentType="application/vnd.openxmlformats-officedocument.presentationml.notesSlide+xml" PartName="/ppt/notesSlides/notesSlide369.xml"/>
  <Override ContentType="application/vnd.openxmlformats-officedocument.presentationml.notesSlide+xml" PartName="/ppt/notesSlides/notesSlide250.xml"/>
  <Override ContentType="application/vnd.openxmlformats-officedocument.presentationml.notesSlide+xml" PartName="/ppt/notesSlides/notesSlide105.xml"/>
  <Override ContentType="application/vnd.openxmlformats-officedocument.presentationml.notesSlide+xml" PartName="/ppt/notesSlides/notesSlide202.xml"/>
  <Override ContentType="application/vnd.openxmlformats-officedocument.presentationml.notesSlide+xml" PartName="/ppt/notesSlides/notesSlide466.xml"/>
  <Override ContentType="application/vnd.openxmlformats-officedocument.presentationml.notesSlide+xml" PartName="/ppt/notesSlides/notesSlide137.xml"/>
  <Override ContentType="application/vnd.openxmlformats-officedocument.presentationml.notesSlide+xml" PartName="/ppt/notesSlides/notesSlide419.xml"/>
  <Override ContentType="application/vnd.openxmlformats-officedocument.presentationml.notesSlide+xml" PartName="/ppt/notesSlides/notesSlide498.xml"/>
  <Override ContentType="application/vnd.openxmlformats-officedocument.presentationml.notesSlide+xml" PartName="/ppt/notesSlides/notesSlide516.xml"/>
  <Override ContentType="application/vnd.openxmlformats-officedocument.presentationml.notesSlide+xml" PartName="/ppt/notesSlides/notesSlide44.xml"/>
  <Override ContentType="application/vnd.openxmlformats-officedocument.presentationml.notesSlide+xml" PartName="/ppt/notesSlides/notesSlide234.xml"/>
  <Override ContentType="application/vnd.openxmlformats-officedocument.presentationml.notesSlide+xml" PartName="/ppt/notesSlides/notesSlide153.xml"/>
  <Override ContentType="application/vnd.openxmlformats-officedocument.presentationml.notesSlide+xml" PartName="/ppt/notesSlides/notesSlide184.xml"/>
  <Override ContentType="application/vnd.openxmlformats-officedocument.presentationml.notesSlide+xml" PartName="/ppt/notesSlides/notesSlide75.xml"/>
  <Override ContentType="application/vnd.openxmlformats-officedocument.presentationml.notesSlide+xml" PartName="/ppt/notesSlides/notesSlide281.xml"/>
  <Override ContentType="application/vnd.openxmlformats-officedocument.presentationml.notesSlide+xml" PartName="/ppt/notesSlides/notesSlide331.xml"/>
  <Override ContentType="application/vnd.openxmlformats-officedocument.presentationml.notesSlide+xml" PartName="/ppt/notesSlides/notesSlide490.xml"/>
  <Override ContentType="application/vnd.openxmlformats-officedocument.presentationml.notesSlide+xml" PartName="/ppt/notesSlides/notesSlide20.xml"/>
  <Override ContentType="application/vnd.openxmlformats-officedocument.presentationml.notesSlide+xml" PartName="/ppt/notesSlides/notesSlide210.xml"/>
  <Override ContentType="application/vnd.openxmlformats-officedocument.presentationml.notesSlide+xml" PartName="/ppt/notesSlides/notesSlide377.xml"/>
  <Override ContentType="application/vnd.openxmlformats-officedocument.presentationml.notesSlide+xml" PartName="/ppt/notesSlides/notesSlide315.xml"/>
  <Override ContentType="application/vnd.openxmlformats-officedocument.presentationml.notesSlide+xml" PartName="/ppt/notesSlides/notesSlide129.xml"/>
  <Override ContentType="application/vnd.openxmlformats-officedocument.presentationml.notesSlide+xml" PartName="/ppt/notesSlides/notesSlide404.xml"/>
  <Override ContentType="application/vnd.openxmlformats-officedocument.presentationml.notesSlide+xml" PartName="/ppt/notesSlides/notesSlide394.xml"/>
  <Override ContentType="application/vnd.openxmlformats-officedocument.presentationml.notesSlide+xml" PartName="/ppt/notesSlides/notesSlide60.xml"/>
  <Override ContentType="application/vnd.openxmlformats-officedocument.presentationml.notesSlide+xml" PartName="/ppt/notesSlides/notesSlide296.xml"/>
  <Override ContentType="application/vnd.openxmlformats-officedocument.presentationml.notesSlide+xml" PartName="/ppt/notesSlides/notesSlide385.xml"/>
  <Override ContentType="application/vnd.openxmlformats-officedocument.presentationml.notesSlide+xml" PartName="/ppt/notesSlides/notesSlide144.xml"/>
  <Override ContentType="application/vnd.openxmlformats-officedocument.presentationml.notesSlide+xml" PartName="/ppt/notesSlides/notesSlide475.xml"/>
  <Override ContentType="application/vnd.openxmlformats-officedocument.presentationml.notesSlide+xml" PartName="/ppt/notesSlides/notesSlide114.xml"/>
  <Override ContentType="application/vnd.openxmlformats-officedocument.presentationml.notesSlide+xml" PartName="/ppt/notesSlides/notesSlide52.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306.xml"/>
  <Override ContentType="application/vnd.openxmlformats-officedocument.presentationml.notesSlide+xml" PartName="/ppt/notesSlides/notesSlide5.xml"/>
  <Override ContentType="application/vnd.openxmlformats-officedocument.presentationml.notesSlide+xml" PartName="/ppt/notesSlides/notesSlide323.xml"/>
  <Override ContentType="application/vnd.openxmlformats-officedocument.presentationml.notesSlide+xml" PartName="/ppt/notesSlides/notesSlide370.xml"/>
  <Override ContentType="application/vnd.openxmlformats-officedocument.presentationml.notesSlide+xml" PartName="/ppt/notesSlides/notesSlide458.xml"/>
  <Override ContentType="application/vnd.openxmlformats-officedocument.presentationml.notesSlide+xml" PartName="/ppt/notesSlides/notesSlide500.xml"/>
  <Override ContentType="application/vnd.openxmlformats-officedocument.presentationml.notesSlide+xml" PartName="/ppt/notesSlides/notesSlide225.xml"/>
  <Override ContentType="application/vnd.openxmlformats-officedocument.presentationml.notesSlide+xml" PartName="/ppt/notesSlides/notesSlide242.xml"/>
  <Override ContentType="application/vnd.openxmlformats-officedocument.presentationml.notesSlide+xml" PartName="/ppt/notesSlides/notesSlide329.xml"/>
  <Override ContentType="application/vnd.openxmlformats-officedocument.presentationml.notesSlide+xml" PartName="/ppt/notesSlides/notesSlide515.xml"/>
  <Override ContentType="application/vnd.openxmlformats-officedocument.presentationml.notesSlide+xml" PartName="/ppt/notesSlides/notesSlide290.xml"/>
  <Override ContentType="application/vnd.openxmlformats-officedocument.presentationml.notesSlide+xml" PartName="/ppt/notesSlides/notesSlide418.xml"/>
  <Override ContentType="application/vnd.openxmlformats-officedocument.presentationml.notesSlide+xml" PartName="/ppt/notesSlides/notesSlide274.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45.xml"/>
  <Override ContentType="application/vnd.openxmlformats-officedocument.presentationml.notesSlide+xml" PartName="/ppt/notesSlides/notesSlide442.xml"/>
  <Override ContentType="application/vnd.openxmlformats-officedocument.presentationml.notesSlide+xml" PartName="/ppt/notesSlides/notesSlide507.xml"/>
  <Override ContentType="application/vnd.openxmlformats-officedocument.presentationml.notesSlide+xml" PartName="/ppt/notesSlides/notesSlide256.xml"/>
  <Override ContentType="application/vnd.openxmlformats-officedocument.presentationml.notesSlide+xml" PartName="/ppt/notesSlides/notesSlide82.xml"/>
  <Override ContentType="application/vnd.openxmlformats-officedocument.presentationml.notesSlide+xml" PartName="/ppt/notesSlides/notesSlide177.xml"/>
  <Override ContentType="application/vnd.openxmlformats-officedocument.presentationml.notesSlide+xml" PartName="/ppt/notesSlides/notesSlide363.xml"/>
  <Override ContentType="application/vnd.openxmlformats-officedocument.presentationml.notesSlide+xml" PartName="/ppt/notesSlides/notesSlide51.xml"/>
  <Override ContentType="application/vnd.openxmlformats-officedocument.presentationml.notesSlide+xml" PartName="/ppt/notesSlides/notesSlide266.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452.xml"/>
  <Override ContentType="application/vnd.openxmlformats-officedocument.presentationml.notesSlide+xml" PartName="/ppt/notesSlides/notesSlide203.xml"/>
  <Override ContentType="application/vnd.openxmlformats-officedocument.presentationml.notesSlide+xml" PartName="/ppt/notesSlides/notesSlide330.xml"/>
  <Override ContentType="application/vnd.openxmlformats-officedocument.presentationml.notesSlide+xml" PartName="/ppt/notesSlides/notesSlide13.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152.xml"/>
  <Override ContentType="application/vnd.openxmlformats-officedocument.presentationml.notesSlide+xml" PartName="/ppt/notesSlides/notesSlide289.xml"/>
  <Override ContentType="application/vnd.openxmlformats-officedocument.presentationml.notesSlide+xml" PartName="/ppt/notesSlides/notesSlide280.xml"/>
  <Override ContentType="application/vnd.openxmlformats-officedocument.presentationml.notesSlide+xml" PartName="/ppt/notesSlides/notesSlide183.xml"/>
  <Override ContentType="application/vnd.openxmlformats-officedocument.presentationml.notesSlide+xml" PartName="/ppt/notesSlides/notesSlide217.xml"/>
  <Override ContentType="application/vnd.openxmlformats-officedocument.presentationml.notesSlide+xml" PartName="/ppt/notesSlides/notesSlide61.xml"/>
  <Override ContentType="application/vnd.openxmlformats-officedocument.presentationml.notesSlide+xml" PartName="/ppt/notesSlides/notesSlide436.xml"/>
  <Override ContentType="application/vnd.openxmlformats-officedocument.presentationml.notesSlide+xml" PartName="/ppt/notesSlides/notesSlide167.xml"/>
  <Override ContentType="application/vnd.openxmlformats-officedocument.presentationml.notesSlide+xml" PartName="/ppt/notesSlides/notesSlide314.xml"/>
  <Override ContentType="application/vnd.openxmlformats-officedocument.presentationml.notesSlide+xml" PartName="/ppt/notesSlides/notesSlide27.xml"/>
  <Override ContentType="application/vnd.openxmlformats-officedocument.presentationml.notesSlide+xml" PartName="/ppt/notesSlides/notesSlide339.xml"/>
  <Override ContentType="application/vnd.openxmlformats-officedocument.presentationml.notesSlide+xml" PartName="/ppt/notesSlides/notesSlide251.xml"/>
  <Override ContentType="application/vnd.openxmlformats-officedocument.presentationml.notesSlide+xml" PartName="/ppt/notesSlides/notesSlide467.xml"/>
  <Override ContentType="application/vnd.openxmlformats-officedocument.presentationml.notesSlide+xml" PartName="/ppt/notesSlides/notesSlide295.xml"/>
  <Override ContentType="application/vnd.openxmlformats-officedocument.presentationml.notesSlide+xml" PartName="/ppt/notesSlides/notesSlide384.xml"/>
  <Override ContentType="application/vnd.openxmlformats-officedocument.presentationml.notesSlide+xml" PartName="/ppt/notesSlides/notesSlide510.xml"/>
  <Override ContentType="application/vnd.openxmlformats-officedocument.presentationml.notesSlide+xml" PartName="/ppt/notesSlides/notesSlide324.xml"/>
  <Override ContentType="application/vnd.openxmlformats-officedocument.presentationml.notesSlide+xml" PartName="/ppt/notesSlides/notesSlide235.xml"/>
  <Override ContentType="application/vnd.openxmlformats-officedocument.presentationml.notesSlide+xml" PartName="/ppt/notesSlides/notesSlide45.xml"/>
  <Override ContentType="application/vnd.openxmlformats-officedocument.presentationml.notesSlide+xml" PartName="/ppt/notesSlides/notesSlide28.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4.xml"/>
  <Override ContentType="application/vnd.openxmlformats-officedocument.presentationml.notesSlide+xml" PartName="/ppt/notesSlides/notesSlide199.xml"/>
  <Override ContentType="application/vnd.openxmlformats-officedocument.presentationml.notesSlide+xml" PartName="/ppt/notesSlides/notesSlide457.xml"/>
  <Override ContentType="application/vnd.openxmlformats-officedocument.presentationml.notesSlide+xml" PartName="/ppt/notesSlides/notesSlide98.xml"/>
  <Override ContentType="application/vnd.openxmlformats-officedocument.presentationml.notesSlide+xml" PartName="/ppt/notesSlides/notesSlide288.xml"/>
  <Override ContentType="application/vnd.openxmlformats-officedocument.presentationml.notesSlide+xml" PartName="/ppt/notesSlides/notesSlide218.xml"/>
  <Override ContentType="application/vnd.openxmlformats-officedocument.presentationml.notesSlide+xml" PartName="/ppt/notesSlides/notesSlide130.xml"/>
  <Override ContentType="application/vnd.openxmlformats-officedocument.presentationml.notesSlide+xml" PartName="/ppt/notesSlides/notesSlide307.xml"/>
  <Override ContentType="application/vnd.openxmlformats-officedocument.presentationml.notesSlide+xml" PartName="/ppt/notesSlides/notesSlide491.xml"/>
  <Override ContentType="application/vnd.openxmlformats-officedocument.presentationml.notesSlide+xml" PartName="/ppt/notesSlides/notesSlide378.xml"/>
  <Override ContentType="application/vnd.openxmlformats-officedocument.presentationml.notesSlide+xml" PartName="/ppt/notesSlides/notesSlide395.xml"/>
  <Override ContentType="application/vnd.openxmlformats-officedocument.presentationml.notesSlide+xml" PartName="/ppt/notesSlides/notesSlide128.xml"/>
  <Override ContentType="application/vnd.openxmlformats-officedocument.presentationml.notesSlide+xml" PartName="/ppt/notesSlides/notesSlide224.xml"/>
  <Override ContentType="application/vnd.openxmlformats-officedocument.presentationml.notesSlide+xml" PartName="/ppt/notesSlides/notesSlide403.xml"/>
  <Override ContentType="application/vnd.openxmlformats-officedocument.presentationml.notesSlide+xml" PartName="/ppt/notesSlides/notesSlide241.xml"/>
  <Override ContentType="application/vnd.openxmlformats-officedocument.presentationml.notesSlide+xml" PartName="/ppt/notesSlides/notesSlide162.xml"/>
  <Override ContentType="application/vnd.openxmlformats-officedocument.presentationml.notesSlide+xml" PartName="/ppt/notesSlides/notesSlide420.xml"/>
  <Override ContentType="application/vnd.openxmlformats-officedocument.presentationml.notesSlide+xml" PartName="/ppt/notesSlides/notesSlide508.xml"/>
  <Override ContentType="application/vnd.openxmlformats-officedocument.presentationml.notesSlide+xml" PartName="/ppt/notesSlides/notesSlide145.xml"/>
  <Override ContentType="application/vnd.openxmlformats-officedocument.presentationml.notesSlide+xml" PartName="/ppt/notesSlides/notesSlide83.xml"/>
  <Override ContentType="application/vnd.openxmlformats-officedocument.presentationml.notesSlide+xml" PartName="/ppt/notesSlides/notesSlide489.xml"/>
  <Override ContentType="application/vnd.openxmlformats-officedocument.presentationml.notesSlide+xml" PartName="/ppt/notesSlides/notesSlide66.xml"/>
  <Override ContentType="application/vnd.openxmlformats-officedocument.presentationml.notesSlide+xml" PartName="/ppt/notesSlides/notesSlide3.xml"/>
  <Override ContentType="application/vnd.openxmlformats-officedocument.presentationml.notesSlide+xml" PartName="/ppt/notesSlides/notesSlide240.xml"/>
  <Override ContentType="application/vnd.openxmlformats-officedocument.presentationml.notesSlide+xml" PartName="/ppt/notesSlides/notesSlide425.xml"/>
  <Override ContentType="application/vnd.openxmlformats-officedocument.presentationml.notesSlide+xml" PartName="/ppt/notesSlides/notesSlide283.xml"/>
  <Override ContentType="application/vnd.openxmlformats-officedocument.presentationml.notesSlide+xml" PartName="/ppt/notesSlides/notesSlide461.xml"/>
  <Override ContentType="application/vnd.openxmlformats-officedocument.presentationml.notesSlide+xml" PartName="/ppt/notesSlides/notesSlide232.xml"/>
  <Override ContentType="application/vnd.openxmlformats-officedocument.presentationml.notesSlide+xml" PartName="/ppt/notesSlides/notesSlide275.xml"/>
  <Override ContentType="application/vnd.openxmlformats-officedocument.presentationml.notesSlide+xml" PartName="/ppt/notesSlides/notesSlide380.xml"/>
  <Override ContentType="application/vnd.openxmlformats-officedocument.presentationml.notesSlide+xml" PartName="/ppt/notesSlides/notesSlide514.xml"/>
  <Override ContentType="application/vnd.openxmlformats-officedocument.presentationml.notesSlide+xml" PartName="/ppt/notesSlides/notesSlide328.xml"/>
  <Override ContentType="application/vnd.openxmlformats-officedocument.presentationml.notesSlide+xml" PartName="/ppt/notesSlides/notesSlide506.xml"/>
  <Override ContentType="application/vnd.openxmlformats-officedocument.presentationml.notesSlide+xml" PartName="/ppt/notesSlides/notesSlide360.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313.xml"/>
  <Override ContentType="application/vnd.openxmlformats-officedocument.presentationml.notesSlide+xml" PartName="/ppt/notesSlides/notesSlide453.xml"/>
  <Override ContentType="application/vnd.openxmlformats-officedocument.presentationml.notesSlide+xml" PartName="/ppt/notesSlides/notesSlide399.xml"/>
  <Override ContentType="application/vnd.openxmlformats-officedocument.presentationml.notesSlide+xml" PartName="/ppt/notesSlides/notesSlide410.xml"/>
  <Override ContentType="application/vnd.openxmlformats-officedocument.presentationml.notesSlide+xml" PartName="/ppt/notesSlides/notesSlide69.xml"/>
  <Override ContentType="application/vnd.openxmlformats-officedocument.presentationml.notesSlide+xml" PartName="/ppt/notesSlides/notesSlide356.xml"/>
  <Override ContentType="application/vnd.openxmlformats-officedocument.presentationml.notesSlide+xml" PartName="/ppt/notesSlides/notesSlide496.xml"/>
  <Override ContentType="application/vnd.openxmlformats-officedocument.presentationml.notesSlide+xml" PartName="/ppt/notesSlides/notesSlide26.xml"/>
  <Override ContentType="application/vnd.openxmlformats-officedocument.presentationml.notesSlide+xml" PartName="/ppt/notesSlides/notesSlide468.xml"/>
  <Override ContentType="application/vnd.openxmlformats-officedocument.presentationml.notesSlide+xml" PartName="/ppt/notesSlides/notesSlide204.xml"/>
  <Override ContentType="application/vnd.openxmlformats-officedocument.presentationml.notesSlide+xml" PartName="/ppt/notesSlides/notesSlide247.xml"/>
  <Override ContentType="application/vnd.openxmlformats-officedocument.presentationml.notesSlide+xml" PartName="/ppt/notesSlides/notesSlide441.xml"/>
  <Override ContentType="application/vnd.openxmlformats-officedocument.presentationml.notesSlide+xml" PartName="/ppt/notesSlides/notesSlide484.xml"/>
  <Override ContentType="application/vnd.openxmlformats-officedocument.presentationml.notesSlide+xml" PartName="/ppt/notesSlides/notesSlide227.xml"/>
  <Override ContentType="application/vnd.openxmlformats-officedocument.presentationml.notesSlide+xml" PartName="/ppt/notesSlides/notesSlide54.xml"/>
  <Override ContentType="application/vnd.openxmlformats-officedocument.presentationml.notesSlide+xml" PartName="/ppt/notesSlides/notesSlide198.xml"/>
  <Override ContentType="application/vnd.openxmlformats-officedocument.presentationml.notesSlide+xml" PartName="/ppt/notesSlides/notesSlide456.xml"/>
  <Override ContentType="application/vnd.openxmlformats-officedocument.presentationml.notesSlide+xml" PartName="/ppt/notesSlides/notesSlide481.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499.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375.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219.xml"/>
  <Override ContentType="application/vnd.openxmlformats-officedocument.presentationml.notesSlide+xml" PartName="/ppt/notesSlides/notesSlide11.xml"/>
  <Override ContentType="application/vnd.openxmlformats-officedocument.presentationml.notesSlide+xml" PartName="/ppt/notesSlides/notesSlide332.xml"/>
  <Override ContentType="application/vnd.openxmlformats-officedocument.presentationml.notesSlide+xml" PartName="/ppt/notesSlides/notesSlide511.xml"/>
  <Override ContentType="application/vnd.openxmlformats-officedocument.presentationml.notesSlide+xml" PartName="/ppt/notesSlides/notesSlide325.xml"/>
  <Override ContentType="application/vnd.openxmlformats-officedocument.presentationml.notesSlide+xml" PartName="/ppt/notesSlides/notesSlide368.xml"/>
  <Override ContentType="application/vnd.openxmlformats-officedocument.presentationml.notesSlide+xml" PartName="/ppt/notesSlides/notesSlide413.xml"/>
  <Override ContentType="application/vnd.openxmlformats-officedocument.presentationml.notesSlide+xml" PartName="/ppt/notesSlides/notesSlide1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74.xml"/>
  <Override ContentType="application/vnd.openxmlformats-officedocument.presentationml.notesSlide+xml" PartName="/ppt/notesSlides/notesSlide347.xml"/>
  <Override ContentType="application/vnd.openxmlformats-officedocument.presentationml.notesSlide+xml" PartName="/ppt/notesSlides/notesSlide304.xml"/>
  <Override ContentType="application/vnd.openxmlformats-officedocument.presentationml.notesSlide+xml" PartName="/ppt/notesSlides/notesSlide396.xml"/>
  <Override ContentType="application/vnd.openxmlformats-officedocument.presentationml.notesSlide+xml" PartName="/ppt/notesSlides/notesSlide310.xml"/>
  <Override ContentType="application/vnd.openxmlformats-officedocument.presentationml.notesSlide+xml" PartName="/ppt/notesSlides/notesSlide340.xml"/>
  <Override ContentType="application/vnd.openxmlformats-officedocument.presentationml.notesSlide+xml" PartName="/ppt/notesSlides/notesSlide353.xml"/>
  <Override ContentType="application/vnd.openxmlformats-officedocument.presentationml.notesSlide+xml" PartName="/ppt/notesSlides/notesSlide255.xml"/>
  <Override ContentType="application/vnd.openxmlformats-officedocument.presentationml.notesSlide+xml" PartName="/ppt/notesSlides/notesSlide428.xml"/>
  <Override ContentType="application/vnd.openxmlformats-officedocument.presentationml.notesSlide+xml" PartName="/ppt/notesSlides/notesSlide212.xml"/>
  <Override ContentType="application/vnd.openxmlformats-officedocument.presentationml.notesSlide+xml" PartName="/ppt/notesSlides/notesSlide298.xml"/>
  <Override ContentType="application/vnd.openxmlformats-officedocument.presentationml.notesSlide+xml" PartName="/ppt/notesSlides/notesSlide383.xml"/>
  <Override ContentType="application/vnd.openxmlformats-officedocument.presentationml.notesSlide+xml" PartName="/ppt/notesSlides/notesSlide282.xml"/>
  <Override ContentType="application/vnd.openxmlformats-officedocument.presentationml.notesSlide+xml" PartName="/ppt/notesSlides/notesSlide248.xml"/>
  <Override ContentType="application/vnd.openxmlformats-officedocument.presentationml.notesSlide+xml" PartName="/ppt/notesSlides/notesSlide477.xml"/>
  <Override ContentType="application/vnd.openxmlformats-officedocument.presentationml.notesSlide+xml" PartName="/ppt/notesSlides/notesSlide434.xml"/>
  <Override ContentType="application/vnd.openxmlformats-officedocument.presentationml.notesSlide+xml" PartName="/ppt/notesSlides/notesSlide460.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355.xml"/>
  <Override ContentType="application/vnd.openxmlformats-officedocument.presentationml.notesSlide+xml" PartName="/ppt/notesSlides/notesSlide312.xml"/>
  <Override ContentType="application/vnd.openxmlformats-officedocument.presentationml.notesSlide+xml" PartName="/ppt/notesSlides/notesSlide169.xml"/>
  <Override ContentType="application/vnd.openxmlformats-officedocument.presentationml.notesSlide+xml" PartName="/ppt/notesSlides/notesSlide205.xml"/>
  <Override ContentType="application/vnd.openxmlformats-officedocument.presentationml.notesSlide+xml" PartName="/ppt/notesSlides/notesSlide381.xml"/>
  <Override ContentType="application/vnd.openxmlformats-officedocument.presentationml.notesSlide+xml" PartName="/ppt/notesSlides/notesSlide398.xml"/>
  <Override ContentType="application/vnd.openxmlformats-officedocument.presentationml.notesSlide+xml" PartName="/ppt/notesSlides/notesSlide469.xml"/>
  <Override ContentType="application/vnd.openxmlformats-officedocument.presentationml.notesSlide+xml" PartName="/ppt/notesSlides/notesSlide426.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276.xml"/>
  <Override ContentType="application/vnd.openxmlformats-officedocument.presentationml.notesSlide+xml" PartName="/ppt/notesSlides/notesSlide497.xml"/>
  <Override ContentType="application/vnd.openxmlformats-officedocument.presentationml.notesSlide+xml" PartName="/ppt/notesSlides/notesSlide233.xml"/>
  <Override ContentType="application/vnd.openxmlformats-officedocument.presentationml.notesSlide+xml" PartName="/ppt/notesSlides/notesSlide327.xml"/>
  <Override ContentType="application/vnd.openxmlformats-officedocument.presentationml.notesSlide+xml" PartName="/ppt/notesSlides/notesSlide483.xml"/>
  <Override ContentType="application/vnd.openxmlformats-officedocument.presentationml.notesSlide+xml" PartName="/ppt/notesSlides/notesSlide440.xml"/>
  <Override ContentType="application/vnd.openxmlformats-officedocument.presentationml.notesSlide+xml" PartName="/ppt/notesSlides/notesSlide505.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449.xml"/>
  <Override ContentType="application/vnd.openxmlformats-officedocument.presentationml.notesSlide+xml" PartName="/ppt/notesSlides/notesSlide361.xml"/>
  <Override ContentType="application/vnd.openxmlformats-officedocument.presentationml.notesSlide+xml" PartName="/ppt/notesSlides/notesSlide74.xml"/>
  <Override ContentType="application/vnd.openxmlformats-officedocument.presentationml.notesSlide+xml" PartName="/ppt/notesSlides/notesSlide197.xml"/>
  <Override ContentType="application/vnd.openxmlformats-officedocument.presentationml.notesSlide+xml" PartName="/ppt/notesSlides/notesSlide406.xml"/>
  <Override ContentType="application/vnd.openxmlformats-officedocument.presentationml.notesSlide+xml" PartName="/ppt/notesSlides/notesSlide154.xml"/>
  <Override ContentType="application/vnd.openxmlformats-officedocument.presentationml.notesSlide+xml" PartName="/ppt/notesSlides/notesSlide2.xml"/>
  <Override ContentType="application/vnd.openxmlformats-officedocument.presentationml.notesSlide+xml" PartName="/ppt/notesSlides/notesSlide454.xml"/>
  <Override ContentType="application/vnd.openxmlformats-officedocument.presentationml.notesSlide+xml" PartName="/ppt/notesSlides/notesSlide411.xml"/>
  <Override ContentType="application/vnd.openxmlformats-officedocument.presentationml.notesSlide+xml" PartName="/ppt/notesSlides/notesSlide260.xml"/>
  <Override ContentType="application/vnd.openxmlformats-officedocument.presentationml.notesSlide+xml" PartName="/ppt/notesSlides/notesSlide448.xml"/>
  <Override ContentType="application/vnd.openxmlformats-officedocument.presentationml.notesSlide+xml" PartName="/ppt/notesSlides/notesSlide405.xml"/>
  <Override ContentType="application/vnd.openxmlformats-officedocument.presentationml.notesSlide+xml" PartName="/ppt/notesSlides/notesSlide111.xml"/>
  <Override ContentType="application/vnd.openxmlformats-officedocument.presentationml.notesSlide+xml" PartName="/ppt/notesSlides/notesSlide226.xml"/>
  <Override ContentType="application/vnd.openxmlformats-officedocument.presentationml.notesSlide+xml" PartName="/ppt/notesSlides/notesSlide269.xml"/>
  <Override ContentType="application/vnd.openxmlformats-officedocument.presentationml.notesSlide+xml" PartName="/ppt/notesSlides/notesSlide412.xml"/>
  <Override ContentType="application/vnd.openxmlformats-officedocument.presentationml.notesSlide+xml" PartName="/ppt/notesSlides/notesSlide181.xml"/>
  <Override ContentType="application/vnd.openxmlformats-officedocument.presentationml.notesSlide+xml" PartName="/ppt/notesSlides/notesSlide47.xml"/>
  <Override ContentType="application/vnd.openxmlformats-officedocument.presentationml.notesSlide+xml" PartName="/ppt/notesSlides/notesSlide482.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376.xml"/>
  <Override ContentType="application/vnd.openxmlformats-officedocument.presentationml.notesSlide+xml" PartName="/ppt/notesSlides/notesSlide333.xml"/>
  <Override ContentType="application/vnd.openxmlformats-officedocument.presentationml.notesSlide+xml" PartName="/ppt/notesSlides/notesSlide305.xml"/>
  <Override ContentType="application/vnd.openxmlformats-officedocument.presentationml.notesSlide+xml" PartName="/ppt/notesSlides/notesSlide512.xml"/>
  <Override ContentType="application/vnd.openxmlformats-officedocument.presentationml.notesSlide+xml" PartName="/ppt/notesSlides/notesSlide297.xml"/>
  <Override ContentType="application/vnd.openxmlformats-officedocument.presentationml.notesSlide+xml" PartName="/ppt/notesSlides/notesSlide382.xml"/>
  <Override ContentType="application/vnd.openxmlformats-officedocument.presentationml.notesSlide+xml" PartName="/ppt/notesSlides/notesSlide211.xml"/>
  <Override ContentType="application/vnd.openxmlformats-officedocument.presentationml.notesSlide+xml" PartName="/ppt/notesSlides/notesSlide254.xml"/>
  <Override ContentType="application/vnd.openxmlformats-officedocument.presentationml.notesSlide+xml" PartName="/ppt/notesSlides/notesSlide132.xml"/>
  <Override ContentType="application/vnd.openxmlformats-officedocument.presentationml.notesSlide+xml" PartName="/ppt/notesSlides/notesSlide433.xml"/>
  <Override ContentType="application/vnd.openxmlformats-officedocument.presentationml.notesSlide+xml" PartName="/ppt/notesSlides/notesSlide96.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76.xml"/>
  <Override ContentType="application/vnd.openxmlformats-officedocument.presentationml.notesSlide+xml" PartName="/ppt/notesSlides/notesSlide175.xml"/>
  <Override ContentType="application/vnd.openxmlformats-officedocument.presentationml.notesSlide+xml" PartName="/ppt/notesSlides/notesSlide348.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164.xml"/>
  <Override ContentType="application/vnd.openxmlformats-officedocument.presentationml.slide+xml" PartName="/ppt/slides/slide253.xml"/>
  <Override ContentType="application/vnd.openxmlformats-officedocument.presentationml.slide+xml" PartName="/ppt/slides/slide43.xml"/>
  <Override ContentType="application/vnd.openxmlformats-officedocument.presentationml.slide+xml" PartName="/ppt/slides/slide350.xml"/>
  <Override ContentType="application/vnd.openxmlformats-officedocument.presentationml.slide+xml" PartName="/ppt/slides/slide35.xml"/>
  <Override ContentType="application/vnd.openxmlformats-officedocument.presentationml.slide+xml" PartName="/ppt/slides/slide334.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423.xml"/>
  <Override ContentType="application/vnd.openxmlformats-officedocument.presentationml.slide+xml" PartName="/ppt/slides/slide19.xml"/>
  <Override ContentType="application/vnd.openxmlformats-officedocument.presentationml.slide+xml" PartName="/ppt/slides/slide326.xml"/>
  <Override ContentType="application/vnd.openxmlformats-officedocument.presentationml.slide+xml" PartName="/ppt/slides/slide512.xml"/>
  <Override ContentType="application/vnd.openxmlformats-officedocument.presentationml.slide+xml" PartName="/ppt/slides/slide237.xml"/>
  <Override ContentType="application/vnd.openxmlformats-officedocument.presentationml.slide+xml" PartName="/ppt/slides/slide261.xml"/>
  <Override ContentType="application/vnd.openxmlformats-officedocument.presentationml.slide+xml" PartName="/ppt/slides/slide519.xml"/>
  <Override ContentType="application/vnd.openxmlformats-officedocument.presentationml.slide+xml" PartName="/ppt/slides/slide520.xml"/>
  <Override ContentType="application/vnd.openxmlformats-officedocument.presentationml.slide+xml" PartName="/ppt/slides/slide51.xml"/>
  <Override ContentType="application/vnd.openxmlformats-officedocument.presentationml.slide+xml" PartName="/ppt/slides/slide245.xml"/>
  <Override ContentType="application/vnd.openxmlformats-officedocument.presentationml.slide+xml" PartName="/ppt/slides/slide342.xml"/>
  <Override ContentType="application/vnd.openxmlformats-officedocument.presentationml.slide+xml" PartName="/ppt/slides/slide431.xml"/>
  <Override ContentType="application/vnd.openxmlformats-officedocument.presentationml.slide+xml" PartName="/ppt/slides/slide156.xml"/>
  <Override ContentType="application/vnd.openxmlformats-officedocument.presentationml.slide+xml" PartName="/ppt/slides/slide438.xml"/>
  <Override ContentType="application/vnd.openxmlformats-officedocument.presentationml.slide+xml" PartName="/ppt/slides/slide454.xml"/>
  <Override ContentType="application/vnd.openxmlformats-officedocument.presentationml.slide+xml" PartName="/ppt/slides/slide179.xml"/>
  <Override ContentType="application/vnd.openxmlformats-officedocument.presentationml.slide+xml" PartName="/ppt/slides/slide276.xml"/>
  <Override ContentType="application/vnd.openxmlformats-officedocument.presentationml.slide+xml" PartName="/ppt/slides/slide504.xml"/>
  <Override ContentType="application/vnd.openxmlformats-officedocument.presentationml.slide+xml" PartName="/ppt/slides/slide66.xml"/>
  <Override ContentType="application/vnd.openxmlformats-officedocument.presentationml.slide+xml" PartName="/ppt/slides/slide229.xml"/>
  <Override ContentType="application/vnd.openxmlformats-officedocument.presentationml.slide+xml" PartName="/ppt/slides/slide357.xml"/>
  <Override ContentType="application/vnd.openxmlformats-officedocument.presentationml.slide+xml" PartName="/ppt/slides/slide141.xml"/>
  <Override ContentType="application/vnd.openxmlformats-officedocument.presentationml.slide+xml" PartName="/ppt/slides/slide407.xml"/>
  <Override ContentType="application/vnd.openxmlformats-officedocument.presentationml.slide+xml" PartName="/ppt/slides/slide82.xml"/>
  <Override ContentType="application/vnd.openxmlformats-officedocument.presentationml.slide+xml" PartName="/ppt/slides/slide486.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469.xml"/>
  <Override ContentType="application/vnd.openxmlformats-officedocument.presentationml.slide+xml" PartName="/ppt/slides/slide470.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20.xml"/>
  <Override ContentType="application/vnd.openxmlformats-officedocument.presentationml.slide+xml" PartName="/ppt/slides/slide400.xml"/>
  <Override ContentType="application/vnd.openxmlformats-officedocument.presentationml.slide+xml" PartName="/ppt/slides/slide214.xml"/>
  <Override ContentType="application/vnd.openxmlformats-officedocument.presentationml.slide+xml" PartName="/ppt/slides/slide206.xml"/>
  <Override ContentType="application/vnd.openxmlformats-officedocument.presentationml.slide+xml" PartName="/ppt/slides/slide381.xml"/>
  <Override ContentType="application/vnd.openxmlformats-officedocument.presentationml.slide+xml" PartName="/ppt/slides/slide195.xml"/>
  <Override ContentType="application/vnd.openxmlformats-officedocument.presentationml.slide+xml" PartName="/ppt/slides/slide59.xml"/>
  <Override ContentType="application/vnd.openxmlformats-officedocument.presentationml.slide+xml" PartName="/ppt/slides/slide285.xml"/>
  <Override ContentType="application/vnd.openxmlformats-officedocument.presentationml.slide+xml" PartName="/ppt/slides/slide89.xml"/>
  <Override ContentType="application/vnd.openxmlformats-officedocument.presentationml.slide+xml" PartName="/ppt/slides/slide349.xml"/>
  <Override ContentType="application/vnd.openxmlformats-officedocument.presentationml.slide+xml" PartName="/ppt/slides/slide477.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462.xml"/>
  <Override ContentType="application/vnd.openxmlformats-officedocument.presentationml.slide+xml" PartName="/ppt/slides/slide447.xml"/>
  <Override ContentType="application/vnd.openxmlformats-officedocument.presentationml.slide+xml" PartName="/ppt/slides/slide133.xml"/>
  <Override ContentType="application/vnd.openxmlformats-officedocument.presentationml.slide+xml" PartName="/ppt/slides/slide494.xml"/>
  <Override ContentType="application/vnd.openxmlformats-officedocument.presentationml.slide+xml" PartName="/ppt/slides/slide91.xml"/>
  <Override ContentType="application/vnd.openxmlformats-officedocument.presentationml.slide+xml" PartName="/ppt/slides/slide415.xml"/>
  <Override ContentType="application/vnd.openxmlformats-officedocument.presentationml.slide+xml" PartName="/ppt/slides/slide74.xml"/>
  <Override ContentType="application/vnd.openxmlformats-officedocument.presentationml.slide+xml" PartName="/ppt/slides/slide268.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310.xml"/>
  <Override ContentType="application/vnd.openxmlformats-officedocument.presentationml.slide+xml" PartName="/ppt/slides/slide366.xml"/>
  <Override ContentType="application/vnd.openxmlformats-officedocument.presentationml.slide+xml" PartName="/ppt/slides/slide396.xml"/>
  <Override ContentType="application/vnd.openxmlformats-officedocument.presentationml.slide+xml" PartName="/ppt/slides/slide180.xml"/>
  <Override ContentType="application/vnd.openxmlformats-officedocument.presentationml.slide+xml" PartName="/ppt/slides/slide511.xml"/>
  <Override ContentType="application/vnd.openxmlformats-officedocument.presentationml.slide+xml" PartName="/ppt/slides/slide18.xml"/>
  <Override ContentType="application/vnd.openxmlformats-officedocument.presentationml.slide+xml" PartName="/ppt/slides/slide333.xml"/>
  <Override ContentType="application/vnd.openxmlformats-officedocument.presentationml.slide+xml" PartName="/ppt/slides/slide309.xml"/>
  <Override ContentType="application/vnd.openxmlformats-officedocument.presentationml.slide+xml" PartName="/ppt/slides/slide244.xml"/>
  <Override ContentType="application/vnd.openxmlformats-officedocument.presentationml.slide+xml" PartName="/ppt/slides/slide52.xml"/>
  <Override ContentType="application/vnd.openxmlformats-officedocument.presentationml.slide+xml" PartName="/ppt/slides/slide270.xml"/>
  <Override ContentType="application/vnd.openxmlformats-officedocument.presentationml.slide+xml" PartName="/ppt/slides/slide406.xml"/>
  <Override ContentType="application/vnd.openxmlformats-officedocument.presentationml.slide+xml" PartName="/ppt/slides/slide181.xml"/>
  <Override ContentType="application/vnd.openxmlformats-officedocument.presentationml.slide+xml" PartName="/ppt/slides/slide157.xml"/>
  <Override ContentType="application/vnd.openxmlformats-officedocument.presentationml.slide+xml" PartName="/ppt/slides/slide343.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254.xml"/>
  <Override ContentType="application/vnd.openxmlformats-officedocument.presentationml.slide+xml" PartName="/ppt/slides/slide440.xml"/>
  <Override ContentType="application/vnd.openxmlformats-officedocument.presentationml.slide+xml" PartName="/ppt/slides/slide147.xml"/>
  <Override ContentType="application/vnd.openxmlformats-officedocument.presentationml.slide+xml" PartName="/ppt/slides/slide236.xml"/>
  <Override ContentType="application/vnd.openxmlformats-officedocument.presentationml.slide+xml" PartName="/ppt/slides/slide422.xml"/>
  <Override ContentType="application/vnd.openxmlformats-officedocument.presentationml.slide+xml" PartName="/ppt/slides/slide505.xml"/>
  <Override ContentType="application/vnd.openxmlformats-officedocument.presentationml.slide+xml" PartName="/ppt/slides/slide110.xml"/>
  <Override ContentType="application/vnd.openxmlformats-officedocument.presentationml.slide+xml" PartName="/ppt/slides/slide455.xml"/>
  <Override ContentType="application/vnd.openxmlformats-officedocument.presentationml.slide+xml" PartName="/ppt/slides/slide293.xml"/>
  <Override ContentType="application/vnd.openxmlformats-officedocument.presentationml.slide+xml" PartName="/ppt/slides/slide358.xml"/>
  <Override ContentType="application/vnd.openxmlformats-officedocument.presentationml.slide+xml" PartName="/ppt/slides/slide471.xml"/>
  <Override ContentType="application/vnd.openxmlformats-officedocument.presentationml.slide+xml" PartName="/ppt/slides/slide67.xml"/>
  <Override ContentType="application/vnd.openxmlformats-officedocument.presentationml.slide+xml" PartName="/ppt/slides/slide196.xml"/>
  <Override ContentType="application/vnd.openxmlformats-officedocument.presentationml.slide+xml" PartName="/ppt/slides/slide171.xml"/>
  <Override ContentType="application/vnd.openxmlformats-officedocument.presentationml.slide+xml" PartName="/ppt/slides/slide259.xml"/>
  <Override ContentType="application/vnd.openxmlformats-officedocument.presentationml.slide+xml" PartName="/ppt/slides/slide49.xml"/>
  <Override ContentType="application/vnd.openxmlformats-officedocument.presentationml.slide+xml" PartName="/ppt/slides/slide327.xml"/>
  <Override ContentType="application/vnd.openxmlformats-officedocument.presentationml.slide+xml" PartName="/ppt/slides/slide83.xml"/>
  <Override ContentType="application/vnd.openxmlformats-officedocument.presentationml.slide+xml" PartName="/ppt/slides/slide437.xml"/>
  <Override ContentType="application/vnd.openxmlformats-officedocument.presentationml.slide+xml" PartName="/ppt/slides/slide221.xml"/>
  <Override ContentType="application/vnd.openxmlformats-officedocument.presentationml.slide+xml" PartName="/ppt/slides/slide73.xml"/>
  <Override ContentType="application/vnd.openxmlformats-officedocument.presentationml.slide+xml" PartName="/ppt/slides/slide126.xml"/>
  <Override ContentType="application/vnd.openxmlformats-officedocument.presentationml.slide+xml" PartName="/ppt/slides/slide186.xml"/>
  <Override ContentType="application/vnd.openxmlformats-officedocument.presentationml.slide+xml" PartName="/ppt/slides/slide215.xml"/>
  <Override ContentType="application/vnd.openxmlformats-officedocument.presentationml.slide+xml" PartName="/ppt/slides/slide401.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11.xml"/>
  <Override ContentType="application/vnd.openxmlformats-officedocument.presentationml.slide+xml" PartName="/ppt/slides/slide13.xml"/>
  <Override ContentType="application/vnd.openxmlformats-officedocument.presentationml.slide+xml" PartName="/ppt/slides/slide222.xml"/>
  <Override ContentType="application/vnd.openxmlformats-officedocument.presentationml.slide+xml" PartName="/ppt/slides/slide205.xml"/>
  <Override ContentType="application/vnd.openxmlformats-officedocument.presentationml.slide+xml" PartName="/ppt/slides/slide292.xml"/>
  <Override ContentType="application/vnd.openxmlformats-officedocument.presentationml.slide+xml" PartName="/ppt/slides/slide100.xml"/>
  <Override ContentType="application/vnd.openxmlformats-officedocument.presentationml.slide+xml" PartName="/ppt/slides/slide461.xml"/>
  <Override ContentType="application/vnd.openxmlformats-officedocument.presentationml.slide+xml" PartName="/ppt/slides/slide90.xml"/>
  <Override ContentType="application/vnd.openxmlformats-officedocument.presentationml.slide+xml" PartName="/ppt/slides/slide275.xml"/>
  <Override ContentType="application/vnd.openxmlformats-officedocument.presentationml.slide+xml" PartName="/ppt/slides/slide487.xml"/>
  <Override ContentType="application/vnd.openxmlformats-officedocument.presentationml.slide+xml" PartName="/ppt/slides/slide476.xml"/>
  <Override ContentType="application/vnd.openxmlformats-officedocument.presentationml.slide+xml" PartName="/ppt/slides/slide132.xml"/>
  <Override ContentType="application/vnd.openxmlformats-officedocument.presentationml.slide+xml" PartName="/ppt/slides/slide416.xml"/>
  <Override ContentType="application/vnd.openxmlformats-officedocument.presentationml.slide+xml" PartName="/ppt/slides/slide269.xml"/>
  <Override ContentType="application/vnd.openxmlformats-officedocument.presentationml.slide+xml" PartName="/ppt/slides/slide493.xml"/>
  <Override ContentType="application/vnd.openxmlformats-officedocument.presentationml.slide+xml" PartName="/ppt/slides/slide1.xml"/>
  <Override ContentType="application/vnd.openxmlformats-officedocument.presentationml.slide+xml" PartName="/ppt/slides/slide365.xml"/>
  <Override ContentType="application/vnd.openxmlformats-officedocument.presentationml.slide+xml" PartName="/ppt/slides/slide28.xml"/>
  <Override ContentType="application/vnd.openxmlformats-officedocument.presentationml.slide+xml" PartName="/ppt/slides/slide382.xml"/>
  <Override ContentType="application/vnd.openxmlformats-officedocument.presentationml.slide+xml" PartName="/ppt/slides/slide397.xml"/>
  <Override ContentType="application/vnd.openxmlformats-officedocument.presentationml.slide+xml" PartName="/ppt/slides/slide200.xml"/>
  <Override ContentType="application/vnd.openxmlformats-officedocument.presentationml.slide+xml" PartName="/ppt/slides/slide348.xml"/>
  <Override ContentType="application/vnd.openxmlformats-officedocument.presentationml.slide+xml" PartName="/ppt/slides/slide88.xml"/>
  <Override ContentType="application/vnd.openxmlformats-officedocument.presentationml.slide+xml" PartName="/ppt/slides/slide286.xml"/>
  <Override ContentType="application/vnd.openxmlformats-officedocument.presentationml.slide+xml" PartName="/ppt/slides/slide115.xml"/>
  <Override ContentType="application/vnd.openxmlformats-officedocument.presentationml.slide+xml" PartName="/ppt/slides/slide260.xml"/>
  <Override ContentType="application/vnd.openxmlformats-officedocument.presentationml.slide+xml" PartName="/ppt/slides/slide367.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71.xml"/>
  <Override ContentType="application/vnd.openxmlformats-officedocument.presentationml.slide+xml" PartName="/ppt/slides/slide324.xml"/>
  <Override ContentType="application/vnd.openxmlformats-officedocument.presentationml.slide+xml" PartName="/ppt/slides/slide510.xml"/>
  <Override ContentType="application/vnd.openxmlformats-officedocument.presentationml.slide+xml" PartName="/ppt/slides/slide174.xml"/>
  <Override ContentType="application/vnd.openxmlformats-officedocument.presentationml.slide+xml" PartName="/ppt/slides/slide360.xml"/>
  <Override ContentType="application/vnd.openxmlformats-officedocument.presentationml.slide+xml" PartName="/ppt/slides/slide219.xml"/>
  <Override ContentType="application/vnd.openxmlformats-officedocument.presentationml.slide+xml" PartName="/ppt/slides/slide405.xml"/>
  <Override ContentType="application/vnd.openxmlformats-officedocument.presentationml.slide+xml" PartName="/ppt/slides/slide502.xml"/>
  <Override ContentType="application/vnd.openxmlformats-officedocument.presentationml.slide+xml" PartName="/ppt/slides/slide359.xml"/>
  <Override ContentType="application/vnd.openxmlformats-officedocument.presentationml.slide+xml" PartName="/ppt/slides/slide316.xml"/>
  <Override ContentType="application/vnd.openxmlformats-officedocument.presentationml.slide+xml" PartName="/ppt/slides/slide448.xml"/>
  <Override ContentType="application/vnd.openxmlformats-officedocument.presentationml.slide+xml" PartName="/ppt/slides/slide204.xml"/>
  <Override ContentType="application/vnd.openxmlformats-officedocument.presentationml.slide+xml" PartName="/ppt/slides/slide247.xml"/>
  <Override ContentType="application/vnd.openxmlformats-officedocument.presentationml.slide+xml" PartName="/ppt/slides/slide84.xml"/>
  <Override ContentType="application/vnd.openxmlformats-officedocument.presentationml.slide+xml" PartName="/ppt/slides/slide344.xml"/>
  <Override ContentType="application/vnd.openxmlformats-officedocument.presentationml.slide+xml" PartName="/ppt/slides/slide387.xml"/>
  <Override ContentType="application/vnd.openxmlformats-officedocument.presentationml.slide+xml" PartName="/ppt/slides/slide425.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294.xml"/>
  <Override ContentType="application/vnd.openxmlformats-officedocument.presentationml.slide+xml" PartName="/ppt/slides/slide468.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17.xml"/>
  <Override ContentType="application/vnd.openxmlformats-officedocument.presentationml.slide+xml" PartName="/ppt/slides/slide375.xml"/>
  <Override ContentType="application/vnd.openxmlformats-officedocument.presentationml.slide+xml" PartName="/ppt/slides/slide332.xml"/>
  <Override ContentType="application/vnd.openxmlformats-officedocument.presentationml.slide+xml" PartName="/ppt/slides/slide251.xml"/>
  <Override ContentType="application/vnd.openxmlformats-officedocument.presentationml.slide+xml" PartName="/ppt/slides/slide472.xml"/>
  <Override ContentType="application/vnd.openxmlformats-officedocument.presentationml.slide+xml" PartName="/ppt/slides/slide301.xml"/>
  <Override ContentType="application/vnd.openxmlformats-officedocument.presentationml.slide+xml" PartName="/ppt/slides/slide223.xml"/>
  <Override ContentType="application/vnd.openxmlformats-officedocument.presentationml.slide+xml" PartName="/ppt/slides/slide266.xml"/>
  <Override ContentType="application/vnd.openxmlformats-officedocument.presentationml.slide+xml" PartName="/ppt/slides/slide347.xml"/>
  <Override ContentType="application/vnd.openxmlformats-officedocument.presentationml.slide+xml" PartName="/ppt/slides/slide372.xml"/>
  <Override ContentType="application/vnd.openxmlformats-officedocument.presentationml.slide+xml" PartName="/ppt/slides/slide22.xml"/>
  <Override ContentType="application/vnd.openxmlformats-officedocument.presentationml.slide+xml" PartName="/ppt/slides/slide304.xml"/>
  <Override ContentType="application/vnd.openxmlformats-officedocument.presentationml.slide+xml" PartName="/ppt/slides/slide231.xml"/>
  <Override ContentType="application/vnd.openxmlformats-officedocument.presentationml.slide+xml" PartName="/ppt/slides/slide65.xml"/>
  <Override ContentType="application/vnd.openxmlformats-officedocument.presentationml.slide+xml" PartName="/ppt/slides/slide118.xml"/>
  <Override ContentType="application/vnd.openxmlformats-officedocument.presentationml.slide+xml" PartName="/ppt/slides/slide274.xml"/>
  <Override ContentType="application/vnd.openxmlformats-officedocument.presentationml.slide+xml" PartName="/ppt/slides/slide460.xml"/>
  <Override ContentType="application/vnd.openxmlformats-officedocument.presentationml.slide+xml" PartName="/ppt/slides/slide488.xml"/>
  <Override ContentType="application/vnd.openxmlformats-officedocument.presentationml.slide+xml" PartName="/ppt/slides/slide410.xml"/>
  <Override ContentType="application/vnd.openxmlformats-officedocument.presentationml.slide+xml" PartName="/ppt/slides/slide72.xml"/>
  <Override ContentType="application/vnd.openxmlformats-officedocument.presentationml.slide+xml" PartName="/ppt/slides/slide453.xml"/>
  <Override ContentType="application/vnd.openxmlformats-officedocument.presentationml.slide+xml" PartName="/ppt/slides/slide496.xml"/>
  <Override ContentType="application/vnd.openxmlformats-officedocument.presentationml.slide+xml" PartName="/ppt/slides/slide29.xml"/>
  <Override ContentType="application/vnd.openxmlformats-officedocument.presentationml.slide+xml" PartName="/ppt/slides/slide319.xml"/>
  <Override ContentType="application/vnd.openxmlformats-officedocument.presentationml.slide+xml" PartName="/ppt/slides/slide417.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432.xml"/>
  <Override ContentType="application/vnd.openxmlformats-officedocument.presentationml.slide+xml" PartName="/ppt/slides/slide103.xml"/>
  <Override ContentType="application/vnd.openxmlformats-officedocument.presentationml.slide+xml" PartName="/ppt/slides/slide445.xml"/>
  <Override ContentType="application/vnd.openxmlformats-officedocument.presentationml.slide+xml" PartName="/ppt/slides/slide402.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481.xml"/>
  <Override ContentType="application/vnd.openxmlformats-officedocument.presentationml.slide+xml" PartName="/ppt/slides/slide87.xml"/>
  <Override ContentType="application/vnd.openxmlformats-officedocument.presentationml.slide+xml" PartName="/ppt/slides/slide57.xml"/>
  <Override ContentType="application/vnd.openxmlformats-officedocument.presentationml.slide+xml" PartName="/ppt/slides/slide238.xml"/>
  <Override ContentType="application/vnd.openxmlformats-officedocument.presentationml.slide+xml" PartName="/ppt/slides/slide44.xml"/>
  <Override ContentType="application/vnd.openxmlformats-officedocument.presentationml.slide+xml" PartName="/ppt/slides/slide193.xml"/>
  <Override ContentType="application/vnd.openxmlformats-officedocument.presentationml.slide+xml" PartName="/ppt/slides/slide14.xml"/>
  <Override ContentType="application/vnd.openxmlformats-officedocument.presentationml.slide+xml" PartName="/ppt/slides/slide139.xml"/>
  <Override ContentType="application/vnd.openxmlformats-officedocument.presentationml.slide+xml" PartName="/ppt/slides/slide325.xml"/>
  <Override ContentType="application/vnd.openxmlformats-officedocument.presentationml.slide+xml" PartName="/ppt/slides/slide503.xml"/>
  <Override ContentType="application/vnd.openxmlformats-officedocument.presentationml.slide+xml" PartName="/ppt/slides/slide430.xml"/>
  <Override ContentType="application/vnd.openxmlformats-officedocument.presentationml.slide+xml" PartName="/ppt/slides/slide317.xml"/>
  <Override ContentType="application/vnd.openxmlformats-officedocument.presentationml.slide+xml" PartName="/ppt/slides/slide473.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439.xml"/>
  <Override ContentType="application/vnd.openxmlformats-officedocument.presentationml.slide+xml" PartName="/ppt/slides/slide50.xml"/>
  <Override ContentType="application/vnd.openxmlformats-officedocument.presentationml.slide+xml" PartName="/ppt/slides/slide218.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6.xml"/>
  <Override ContentType="application/vnd.openxmlformats-officedocument.presentationml.slide+xml" PartName="/ppt/slides/slide351.xml"/>
  <Override ContentType="application/vnd.openxmlformats-officedocument.presentationml.slide+xml" PartName="/ppt/slides/slide368.xml"/>
  <Override ContentType="application/vnd.openxmlformats-officedocument.presentationml.slide+xml" PartName="/ppt/slides/slide394.xml"/>
  <Override ContentType="application/vnd.openxmlformats-officedocument.presentationml.slide+xml" PartName="/ppt/slides/slide331.xml"/>
  <Override ContentType="application/vnd.openxmlformats-officedocument.presentationml.slide+xml" PartName="/ppt/slides/slide280.xml"/>
  <Override ContentType="application/vnd.openxmlformats-officedocument.presentationml.slide+xml" PartName="/ppt/slides/slide374.xml"/>
  <Override ContentType="application/vnd.openxmlformats-officedocument.presentationml.slide+xml" PartName="/ppt/slides/slide345.xml"/>
  <Override ContentType="application/vnd.openxmlformats-officedocument.presentationml.slide+xml" PartName="/ppt/slides/slide518.xml"/>
  <Override ContentType="application/vnd.openxmlformats-officedocument.presentationml.slide+xml" PartName="/ppt/slides/slide302.xml"/>
  <Override ContentType="application/vnd.openxmlformats-officedocument.presentationml.slide+xml" PartName="/ppt/slides/slide289.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246.xml"/>
  <Override ContentType="application/vnd.openxmlformats-officedocument.presentationml.slide+xml" PartName="/ppt/slides/slide203.xml"/>
  <Override ContentType="application/vnd.openxmlformats-officedocument.presentationml.slide+xml" PartName="/ppt/slides/slide252.xml"/>
  <Override ContentType="application/vnd.openxmlformats-officedocument.presentationml.slide+xml" PartName="/ppt/slides/slide295.xml"/>
  <Override ContentType="application/vnd.openxmlformats-officedocument.presentationml.slide+xml" PartName="/ppt/slides/slide467.xml"/>
  <Override ContentType="application/vnd.openxmlformats-officedocument.presentationml.slide+xml" PartName="/ppt/slides/slide388.xml"/>
  <Override ContentType="application/vnd.openxmlformats-officedocument.presentationml.slide+xml" PartName="/ppt/slides/slide124.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424.xml"/>
  <Override ContentType="application/vnd.openxmlformats-officedocument.presentationml.slide+xml" PartName="/ppt/slides/slide194.xml"/>
  <Override ContentType="application/vnd.openxmlformats-officedocument.presentationml.slide+xml" PartName="/ppt/slides/slide380.xml"/>
  <Override ContentType="application/vnd.openxmlformats-officedocument.presentationml.slide+xml" PartName="/ppt/slides/slide151.xml"/>
  <Override ContentType="application/vnd.openxmlformats-officedocument.presentationml.slide+xml" PartName="/ppt/slides/slide495.xml"/>
  <Override ContentType="application/vnd.openxmlformats-officedocument.presentationml.slide+xml" PartName="/ppt/slides/slide452.xml"/>
  <Override ContentType="application/vnd.openxmlformats-officedocument.presentationml.slide+xml" PartName="/ppt/slides/slide339.xml"/>
  <Override ContentType="application/vnd.openxmlformats-officedocument.presentationml.slide+xml" PartName="/ppt/slides/slide224.xml"/>
  <Override ContentType="application/vnd.openxmlformats-officedocument.presentationml.slide+xml" PartName="/ppt/slides/slide330.xml"/>
  <Override ContentType="application/vnd.openxmlformats-officedocument.presentationml.slide+xml" PartName="/ppt/slides/slide267.xml"/>
  <Override ContentType="application/vnd.openxmlformats-officedocument.presentationml.slide+xml" PartName="/ppt/slides/slide373.xml"/>
  <Override ContentType="application/vnd.openxmlformats-officedocument.presentationml.slide+xml" PartName="/ppt/slides/slide389.xml"/>
  <Override ContentType="application/vnd.openxmlformats-officedocument.presentationml.slide+xml" PartName="/ppt/slides/slide21.xml"/>
  <Override ContentType="application/vnd.openxmlformats-officedocument.presentationml.slide+xml" PartName="/ppt/slides/slide346.xml"/>
  <Override ContentType="application/vnd.openxmlformats-officedocument.presentationml.slide+xml" PartName="/ppt/slides/slide303.xml"/>
  <Override ContentType="application/vnd.openxmlformats-officedocument.presentationml.slide+xml" PartName="/ppt/slides/slide64.xml"/>
  <Override ContentType="application/vnd.openxmlformats-officedocument.presentationml.slide+xml" PartName="/ppt/slides/slide418.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403.xml"/>
  <Override ContentType="application/vnd.openxmlformats-officedocument.presentationml.slide+xml" PartName="/ppt/slides/slide480.xml"/>
  <Override ContentType="application/vnd.openxmlformats-officedocument.presentationml.slide+xml" PartName="/ppt/slides/slide395.xml"/>
  <Override ContentType="application/vnd.openxmlformats-officedocument.presentationml.slide+xml" PartName="/ppt/slides/slide352.xml"/>
  <Override ContentType="application/vnd.openxmlformats-officedocument.presentationml.slide+xml" PartName="/ppt/slides/slide58.xml"/>
  <Override ContentType="application/vnd.openxmlformats-officedocument.presentationml.slide+xml" PartName="/ppt/slides/slide239.xml"/>
  <Override ContentType="application/vnd.openxmlformats-officedocument.presentationml.slide+xml" PartName="/ppt/slides/slide15.xml"/>
  <Override ContentType="application/vnd.openxmlformats-officedocument.presentationml.slide+xml" PartName="/ppt/slides/slide318.xml"/>
  <Override ContentType="application/vnd.openxmlformats-officedocument.presentationml.slide+xml" PartName="/ppt/slides/slide230.xml"/>
  <Override ContentType="application/vnd.openxmlformats-officedocument.presentationml.slide+xml" PartName="/ppt/slides/slide273.xml"/>
  <Override ContentType="application/vnd.openxmlformats-officedocument.presentationml.slide+xml" PartName="/ppt/slides/slide446.xml"/>
  <Override ContentType="application/vnd.openxmlformats-officedocument.presentationml.slide+xml" PartName="/ppt/slides/slide489.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slide+xml" PartName="/ppt/slides/slide121.xml"/>
  <Override ContentType="application/vnd.openxmlformats-officedocument.presentationml.slide+xml" PartName="/ppt/slides/slide296.xml"/>
  <Override ContentType="application/vnd.openxmlformats-officedocument.presentationml.slide+xml" PartName="/ppt/slides/slide482.xml"/>
  <Override ContentType="application/vnd.openxmlformats-officedocument.presentationml.slide+xml" PartName="/ppt/slides/slide199.xml"/>
  <Override ContentType="application/vnd.openxmlformats-officedocument.presentationml.slide+xml" PartName="/ppt/slides/slide210.xml"/>
  <Override ContentType="application/vnd.openxmlformats-officedocument.presentationml.slide+xml" PartName="/ppt/slides/slide385.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490.xml"/>
  <Override ContentType="application/vnd.openxmlformats-officedocument.presentationml.slide+xml" PartName="/ppt/slides/slide202.xml"/>
  <Override ContentType="application/vnd.openxmlformats-officedocument.presentationml.slide+xml" PartName="/ppt/slides/slide466.xml"/>
  <Override ContentType="application/vnd.openxmlformats-officedocument.presentationml.slide+xml" PartName="/ppt/slides/slide105.xml"/>
  <Override ContentType="application/vnd.openxmlformats-officedocument.presentationml.slide+xml" PartName="/ppt/slides/slide5.xml"/>
  <Override ContentType="application/vnd.openxmlformats-officedocument.presentationml.slide+xml" PartName="/ppt/slides/slide369.xml"/>
  <Override ContentType="application/vnd.openxmlformats-officedocument.presentationml.slide+xml" PartName="/ppt/slides/slide393.xml"/>
  <Override ContentType="application/vnd.openxmlformats-officedocument.presentationml.slide+xml" PartName="/ppt/slides/slide377.xml"/>
  <Override ContentType="application/vnd.openxmlformats-officedocument.presentationml.slide+xml" PartName="/ppt/slides/slide113.xml"/>
  <Override ContentType="application/vnd.openxmlformats-officedocument.presentationml.slide+xml" PartName="/ppt/slides/slide288.xml"/>
  <Override ContentType="application/vnd.openxmlformats-officedocument.presentationml.slide+xml" PartName="/ppt/slides/slide474.xml"/>
  <Override ContentType="application/vnd.openxmlformats-officedocument.presentationml.slide+xml" PartName="/ppt/slides/slide94.xml"/>
  <Override ContentType="application/vnd.openxmlformats-officedocument.presentationml.slide+xml" PartName="/ppt/slides/slide217.xml"/>
  <Override ContentType="application/vnd.openxmlformats-officedocument.presentationml.slide+xml" PartName="/ppt/slides/slide281.xml"/>
  <Override ContentType="application/vnd.openxmlformats-officedocument.presentationml.slide+xml" PartName="/ppt/slides/slide71.xml"/>
  <Override ContentType="application/vnd.openxmlformats-officedocument.presentationml.slide+xml" PartName="/ppt/slides/slide497.xml"/>
  <Override ContentType="application/vnd.openxmlformats-officedocument.presentationml.slide+xml" PartName="/ppt/slides/slide233.xml"/>
  <Override ContentType="application/vnd.openxmlformats-officedocument.presentationml.slide+xml" PartName="/ppt/slides/slide362.xml"/>
  <Override ContentType="application/vnd.openxmlformats-officedocument.presentationml.slide+xml" PartName="/ppt/slides/slide265.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84.xml"/>
  <Override ContentType="application/vnd.openxmlformats-officedocument.presentationml.slide+xml" PartName="/ppt/slides/slide411.xml"/>
  <Override ContentType="application/vnd.openxmlformats-officedocument.presentationml.slide+xml" PartName="/ppt/slides/slide314.xml"/>
  <Override ContentType="application/vnd.openxmlformats-officedocument.presentationml.slide+xml" PartName="/ppt/slides/slide419.xml"/>
  <Override ContentType="application/vnd.openxmlformats-officedocument.presentationml.slide+xml" PartName="/ppt/slides/slide338.xml"/>
  <Override ContentType="application/vnd.openxmlformats-officedocument.presentationml.slide+xml" PartName="/ppt/slides/slide507.xml"/>
  <Override ContentType="application/vnd.openxmlformats-officedocument.presentationml.slide+xml" PartName="/ppt/slides/slide443.xml"/>
  <Override ContentType="application/vnd.openxmlformats-officedocument.presentationml.slide+xml" PartName="/ppt/slides/slide168.xml"/>
  <Override ContentType="application/vnd.openxmlformats-officedocument.presentationml.slide+xml" PartName="/ppt/slides/slide426.xml"/>
  <Override ContentType="application/vnd.openxmlformats-officedocument.presentationml.slide+xml" PartName="/ppt/slides/slide152.xml"/>
  <Override ContentType="application/vnd.openxmlformats-officedocument.presentationml.slide+xml" PartName="/ppt/slides/slide257.xml"/>
  <Override ContentType="application/vnd.openxmlformats-officedocument.presentationml.slide+xml" PartName="/ppt/slides/slide16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15.xml"/>
  <Override ContentType="application/vnd.openxmlformats-officedocument.presentationml.slide+xml" PartName="/ppt/slides/slide55.xml"/>
  <Override ContentType="application/vnd.openxmlformats-officedocument.presentationml.slide+xml" PartName="/ppt/slides/slide249.xml"/>
  <Override ContentType="application/vnd.openxmlformats-officedocument.presentationml.slide+xml" PartName="/ppt/slides/slide306.xml"/>
  <Override ContentType="application/vnd.openxmlformats-officedocument.presentationml.slide+xml" PartName="/ppt/slides/slide272.xml"/>
  <Override ContentType="application/vnd.openxmlformats-officedocument.presentationml.slide+xml" PartName="/ppt/slides/slide323.xml"/>
  <Override ContentType="application/vnd.openxmlformats-officedocument.presentationml.slide+xml" PartName="/ppt/slides/slide242.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59.xml"/>
  <Override ContentType="application/vnd.openxmlformats-officedocument.presentationml.slide+xml" PartName="/ppt/slides/slide404.xml"/>
  <Override ContentType="application/vnd.openxmlformats-officedocument.presentationml.slide+xml" PartName="/ppt/slides/slide144.xml"/>
  <Override ContentType="application/vnd.openxmlformats-officedocument.presentationml.slide+xml" PartName="/ppt/slides/slide434.xml"/>
  <Override ContentType="application/vnd.openxmlformats-officedocument.presentationml.slide+xml" PartName="/ppt/slides/slide451.xml"/>
  <Override ContentType="application/vnd.openxmlformats-officedocument.presentationml.slide+xml" PartName="/ppt/slides/slide31.xml"/>
  <Override ContentType="application/vnd.openxmlformats-officedocument.presentationml.slide+xml" PartName="/ppt/slides/slide458.xml"/>
  <Override ContentType="application/vnd.openxmlformats-officedocument.presentationml.slide+xml" PartName="/ppt/slides/slide176.xml"/>
  <Override ContentType="application/vnd.openxmlformats-officedocument.presentationml.slide+xml" PartName="/ppt/slides/slide225.xml"/>
  <Override ContentType="application/vnd.openxmlformats-officedocument.presentationml.slide+xml" PartName="/ppt/slides/slide370.xml"/>
  <Override ContentType="application/vnd.openxmlformats-officedocument.presentationml.slide+xml" PartName="/ppt/slides/slide500.xml"/>
  <Override ContentType="application/vnd.openxmlformats-officedocument.presentationml.slide+xml" PartName="/ppt/slides/slide353.xml"/>
  <Override ContentType="application/vnd.openxmlformats-officedocument.presentationml.slide+xml" PartName="/ppt/slides/slide465.xml"/>
  <Override ContentType="application/vnd.openxmlformats-officedocument.presentationml.slide+xml" PartName="/ppt/slides/slide201.xml"/>
  <Override ContentType="application/vnd.openxmlformats-officedocument.presentationml.slide+xml" PartName="/ppt/slides/slide287.xml"/>
  <Override ContentType="application/vnd.openxmlformats-officedocument.presentationml.slide+xml" PartName="/ppt/slides/slide376.xml"/>
  <Override ContentType="application/vnd.openxmlformats-officedocument.presentationml.slide+xml" PartName="/ppt/slides/slide449.xml"/>
  <Override ContentType="application/vnd.openxmlformats-officedocument.presentationml.slide+xml" PartName="/ppt/slides/slide95.xml"/>
  <Override ContentType="application/vnd.openxmlformats-officedocument.presentationml.slide+xml" PartName="/ppt/slides/slide386.xml"/>
  <Override ContentType="application/vnd.openxmlformats-officedocument.presentationml.slide+xml" PartName="/ppt/slides/slide475.xml"/>
  <Override ContentType="application/vnd.openxmlformats-officedocument.presentationml.slide+xml" PartName="/ppt/slides/slide211.xml"/>
  <Override ContentType="application/vnd.openxmlformats-officedocument.presentationml.slide+xml" PartName="/ppt/slides/slide483.xml"/>
  <Override ContentType="application/vnd.openxmlformats-officedocument.presentationml.slide+xml" PartName="/ppt/slides/slide77.xml"/>
  <Override ContentType="application/vnd.openxmlformats-officedocument.presentationml.slide+xml" PartName="/ppt/slides/slide297.xml"/>
  <Override ContentType="application/vnd.openxmlformats-officedocument.presentationml.slide+xml" PartName="/ppt/slides/slide122.xml"/>
  <Override ContentType="application/vnd.openxmlformats-officedocument.presentationml.slide+xml" PartName="/ppt/slides/slide191.xml"/>
  <Override ContentType="application/vnd.openxmlformats-officedocument.presentationml.slide+xml" PartName="/ppt/slides/slide279.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137.xml"/>
  <Override ContentType="application/vnd.openxmlformats-officedocument.presentationml.slide+xml" PartName="/ppt/slides/slide361.xml"/>
  <Override ContentType="application/vnd.openxmlformats-officedocument.presentationml.slide+xml" PartName="/ppt/slides/slide412.xml"/>
  <Override ContentType="application/vnd.openxmlformats-officedocument.presentationml.slide+xml" PartName="/ppt/slides/slide250.xml"/>
  <Override ContentType="application/vnd.openxmlformats-officedocument.presentationml.slide+xml" PartName="/ppt/slides/slide153.xml"/>
  <Override ContentType="application/vnd.openxmlformats-officedocument.presentationml.slide+xml" PartName="/ppt/slides/slide248.xml"/>
  <Override ContentType="application/vnd.openxmlformats-officedocument.presentationml.slide+xml" PartName="/ppt/slides/slide300.xml"/>
  <Override ContentType="application/vnd.openxmlformats-officedocument.presentationml.slide+xml" PartName="/ppt/slides/slide315.xml"/>
  <Override ContentType="application/vnd.openxmlformats-officedocument.presentationml.slide+xml" PartName="/ppt/slides/slide392.xml"/>
  <Override ContentType="application/vnd.openxmlformats-officedocument.presentationml.slide+xml" PartName="/ppt/slides/slide282.xml"/>
  <Override ContentType="application/vnd.openxmlformats-officedocument.presentationml.slide+xml" PartName="/ppt/slides/slide216.xml"/>
  <Override ContentType="application/vnd.openxmlformats-officedocument.presentationml.slide+xml" PartName="/ppt/slides/slide6.xml"/>
  <Override ContentType="application/vnd.openxmlformats-officedocument.presentationml.slide+xml" PartName="/ppt/slides/slide264.xml"/>
  <Override ContentType="application/vnd.openxmlformats-officedocument.presentationml.slide+xml" PartName="/ppt/slides/slide498.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169.xml"/>
  <Override ContentType="application/vnd.openxmlformats-officedocument.presentationml.slide+xml" PartName="/ppt/slides/slide516.xml"/>
  <Override ContentType="application/vnd.openxmlformats-officedocument.presentationml.slide+xml" PartName="/ppt/slides/slide258.xml"/>
  <Override ContentType="application/vnd.openxmlformats-officedocument.presentationml.slide+xml" PartName="/ppt/slides/slide30.xml"/>
  <Override ContentType="application/vnd.openxmlformats-officedocument.presentationml.slide+xml" PartName="/ppt/slides/slide444.xml"/>
  <Override ContentType="application/vnd.openxmlformats-officedocument.presentationml.slide+xml" PartName="/ppt/slides/slide427.xml"/>
  <Override ContentType="application/vnd.openxmlformats-officedocument.presentationml.slide+xml" PartName="/ppt/slides/slide371.xml"/>
  <Override ContentType="application/vnd.openxmlformats-officedocument.presentationml.slide+xml" PartName="/ppt/slides/slide39.xml"/>
  <Override ContentType="application/vnd.openxmlformats-officedocument.presentationml.slide+xml" PartName="/ppt/slides/slide56.xml"/>
  <Override ContentType="application/vnd.openxmlformats-officedocument.presentationml.slide+xml" PartName="/ppt/slides/slide354.xml"/>
  <Override ContentType="application/vnd.openxmlformats-officedocument.presentationml.slide+xml" PartName="/ppt/slides/slide337.xml"/>
  <Override ContentType="application/vnd.openxmlformats-officedocument.presentationml.slide+xml" PartName="/ppt/slides/slide523.xml"/>
  <Override ContentType="application/vnd.openxmlformats-officedocument.presentationml.slide+xml" PartName="/ppt/slides/slide506.xml"/>
  <Override ContentType="application/vnd.openxmlformats-officedocument.presentationml.slide+xml" PartName="/ppt/slides/slide160.xml"/>
  <Override ContentType="application/vnd.openxmlformats-officedocument.presentationml.slide+xml" PartName="/ppt/slides/slide232.xml"/>
  <Override ContentType="application/vnd.openxmlformats-officedocument.presentationml.slide+xml" PartName="/ppt/slides/slide143.xml"/>
  <Override ContentType="application/vnd.openxmlformats-officedocument.presentationml.slide+xml" PartName="/ppt/slides/slide433.xml"/>
  <Override ContentType="application/vnd.openxmlformats-officedocument.presentationml.slide+xml" PartName="/ppt/slides/slide450.xml"/>
  <Override ContentType="application/vnd.openxmlformats-officedocument.presentationml.slide+xml" PartName="/ppt/slides/slide62.xml"/>
  <Override ContentType="application/vnd.openxmlformats-officedocument.presentationml.slide+xml" PartName="/ppt/slides/slide175.xml"/>
  <Override ContentType="application/vnd.openxmlformats-officedocument.presentationml.slide+xml" PartName="/ppt/slides/slide322.xml"/>
  <Override ContentType="application/vnd.openxmlformats-officedocument.presentationml.slide+xml" PartName="/ppt/slides/slide501.xml"/>
  <Override ContentType="application/vnd.openxmlformats-officedocument.presentationml.slide+xml" PartName="/ppt/slides/slide192.xml"/>
  <Override ContentType="application/vnd.openxmlformats-officedocument.presentationml.slide+xml" PartName="/ppt/slides/slide45.xml"/>
  <Override ContentType="application/vnd.openxmlformats-officedocument.presentationml.slide+xml" PartName="/ppt/slides/slide226.xml"/>
  <Override ContentType="application/vnd.openxmlformats-officedocument.presentationml.slide+xml" PartName="/ppt/slides/slide209.xml"/>
  <Override ContentType="application/vnd.openxmlformats-officedocument.presentationml.slide+xml" PartName="/ppt/slides/slide305.xml"/>
  <Override ContentType="application/vnd.openxmlformats-officedocument.presentationml.slide+xml" PartName="/ppt/slides/slide243.xml"/>
  <Override ContentType="application/vnd.openxmlformats-officedocument.presentationml.slide+xml" PartName="/ppt/slides/slide459.xml"/>
  <Override ContentType="application/vnd.openxmlformats-officedocument.presentationml.slide+xml" PartName="/ppt/slides/slide158.xml"/>
  <Override ContentType="application/vnd.openxmlformats-officedocument.presentationml.slide+xml" PartName="/ppt/slides/slide308.xml"/>
  <Override ContentType="application/vnd.openxmlformats-officedocument.presentationml.slide+xml" PartName="/ppt/slides/slide3.xml"/>
  <Override ContentType="application/vnd.openxmlformats-officedocument.presentationml.slide+xml" PartName="/ppt/slides/slide182.xml"/>
  <Override ContentType="application/vnd.openxmlformats-officedocument.presentationml.slide+xml" PartName="/ppt/slides/slide499.xml"/>
  <Override ContentType="application/vnd.openxmlformats-officedocument.presentationml.slide+xml" PartName="/ppt/slides/slide25.xml"/>
  <Override ContentType="application/vnd.openxmlformats-officedocument.presentationml.slide+xml" PartName="/ppt/slides/slide190.xml"/>
  <Override ContentType="application/vnd.openxmlformats-officedocument.presentationml.slide+xml" PartName="/ppt/slides/slide227.xml"/>
  <Override ContentType="application/vnd.openxmlformats-officedocument.presentationml.slide+xml" PartName="/ppt/slides/slide413.xml"/>
  <Override ContentType="application/vnd.openxmlformats-officedocument.presentationml.slide+xml" PartName="/ppt/slides/slide456.xml"/>
  <Override ContentType="application/vnd.openxmlformats-officedocument.presentationml.slide+xml" PartName="/ppt/slides/slide492.xml"/>
  <Override ContentType="application/vnd.openxmlformats-officedocument.presentationml.slide+xml" PartName="/ppt/slides/slide33.xml"/>
  <Override ContentType="application/vnd.openxmlformats-officedocument.presentationml.slide+xml" PartName="/ppt/slides/slide68.xml"/>
  <Override ContentType="application/vnd.openxmlformats-officedocument.presentationml.slide+xml" PartName="/ppt/slides/slide170.xml"/>
  <Override ContentType="application/vnd.openxmlformats-officedocument.presentationml.slide+xml" PartName="/ppt/slides/slide522.xml"/>
  <Override ContentType="application/vnd.openxmlformats-officedocument.presentationml.slide+xml" PartName="/ppt/slides/slide107.xml"/>
  <Override ContentType="application/vnd.openxmlformats-officedocument.presentationml.slide+xml" PartName="/ppt/slides/slide441.xml"/>
  <Override ContentType="application/vnd.openxmlformats-officedocument.presentationml.slide+xml" PartName="/ppt/slides/slide220.xml"/>
  <Override ContentType="application/vnd.openxmlformats-officedocument.presentationml.slide+xml" PartName="/ppt/slides/slide263.xml"/>
  <Override ContentType="application/vnd.openxmlformats-officedocument.presentationml.slide+xml" PartName="/ppt/slides/slide484.xml"/>
  <Override ContentType="application/vnd.openxmlformats-officedocument.presentationml.slide+xml" PartName="/ppt/slides/slide391.xml"/>
  <Override ContentType="application/vnd.openxmlformats-officedocument.presentationml.slide+xml" PartName="/ppt/slides/slide328.xml"/>
  <Override ContentType="application/vnd.openxmlformats-officedocument.presentationml.slide+xml" PartName="/ppt/slides/slide235.xml"/>
  <Override ContentType="application/vnd.openxmlformats-officedocument.presentationml.slide+xml" PartName="/ppt/slides/slide278.xml"/>
  <Override ContentType="application/vnd.openxmlformats-officedocument.presentationml.slide+xml" PartName="/ppt/slides/slide154.xml"/>
  <Override ContentType="application/vnd.openxmlformats-officedocument.presentationml.slide+xml" PartName="/ppt/slides/slide197.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355.xml"/>
  <Override ContentType="application/vnd.openxmlformats-officedocument.presentationml.slide+xml" PartName="/ppt/slides/slide283.xml"/>
  <Override ContentType="application/vnd.openxmlformats-officedocument.presentationml.slide+xml" PartName="/ppt/slides/slide291.xml"/>
  <Override ContentType="application/vnd.openxmlformats-officedocument.presentationml.slide+xml" PartName="/ppt/slides/slide312.xml"/>
  <Override ContentType="application/vnd.openxmlformats-officedocument.presentationml.slide+xml" PartName="/ppt/slides/slide398.xml"/>
  <Override ContentType="application/vnd.openxmlformats-officedocument.presentationml.slide+xml" PartName="/ppt/slides/slide240.xml"/>
  <Override ContentType="application/vnd.openxmlformats-officedocument.presentationml.slide+xml" PartName="/ppt/slides/slide436.xml"/>
  <Override ContentType="application/vnd.openxmlformats-officedocument.presentationml.slide+xml" PartName="/ppt/slides/slide479.xml"/>
  <Override ContentType="application/vnd.openxmlformats-officedocument.presentationml.slide+xml" PartName="/ppt/slides/slide185.xml"/>
  <Override ContentType="application/vnd.openxmlformats-officedocument.presentationml.slide+xml" PartName="/ppt/slides/slide142.xml"/>
  <Override ContentType="application/vnd.openxmlformats-officedocument.presentationml.slide+xml" PartName="/ppt/slides/slide135.xml"/>
  <Override ContentType="application/vnd.openxmlformats-officedocument.presentationml.slide+xml" PartName="/ppt/slides/slide321.xml"/>
  <Override ContentType="application/vnd.openxmlformats-officedocument.presentationml.slide+xml" PartName="/ppt/slides/slide178.xml"/>
  <Override ContentType="application/vnd.openxmlformats-officedocument.presentationml.slide+xml" PartName="/ppt/slides/slide364.xml"/>
  <Override ContentType="application/vnd.openxmlformats-officedocument.presentationml.slide+xml" PartName="/ppt/slides/slide409.xml"/>
  <Override ContentType="application/vnd.openxmlformats-officedocument.presentationml.slide+xml" PartName="/ppt/slides/slide379.xml"/>
  <Override ContentType="application/vnd.openxmlformats-officedocument.presentationml.slide+xml" PartName="/ppt/slides/slide212.xml"/>
  <Override ContentType="application/vnd.openxmlformats-officedocument.presentationml.slide+xml" PartName="/ppt/slides/slide336.xml"/>
  <Override ContentType="application/vnd.openxmlformats-officedocument.presentationml.slide+xml" PartName="/ppt/slides/slide255.xml"/>
  <Override ContentType="application/vnd.openxmlformats-officedocument.presentationml.slide+xml" PartName="/ppt/slides/slide76.xml"/>
  <Override ContentType="application/vnd.openxmlformats-officedocument.presentationml.slide+xml" PartName="/ppt/slides/slide298.xml"/>
  <Override ContentType="application/vnd.openxmlformats-officedocument.presentationml.slide+xml" PartName="/ppt/slides/slide80.xml"/>
  <Override ContentType="application/vnd.openxmlformats-officedocument.presentationml.slide+xml" PartName="/ppt/slides/slide61.xml"/>
  <Override ContentType="application/vnd.openxmlformats-officedocument.presentationml.slide+xml" PartName="/ppt/slides/slide42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127.xml"/>
  <Override ContentType="application/vnd.openxmlformats-officedocument.presentationml.slide+xml" PartName="/ppt/slides/slide464.xml"/>
  <Override ContentType="application/vnd.openxmlformats-officedocument.presentationml.slide+xml" PartName="/ppt/slides/slide120.xml"/>
  <Override ContentType="application/vnd.openxmlformats-officedocument.presentationml.slide+xml" PartName="/ppt/slides/slide509.xml"/>
  <Override ContentType="application/vnd.openxmlformats-officedocument.presentationml.slide+xml" PartName="/ppt/slides/slide428.xml"/>
  <Override ContentType="application/vnd.openxmlformats-officedocument.presentationml.slide+xml" PartName="/ppt/slides/slide383.xml"/>
  <Override ContentType="application/vnd.openxmlformats-officedocument.presentationml.slide+xml" PartName="/ppt/slides/slide208.xml"/>
  <Override ContentType="application/vnd.openxmlformats-officedocument.presentationml.slide+xml" PartName="/ppt/slides/slide340.xml"/>
  <Override ContentType="application/vnd.openxmlformats-officedocument.presentationml.slide+xml" PartName="/ppt/slides/slide513.xml"/>
  <Override ContentType="application/vnd.openxmlformats-officedocument.presentationml.slide+xml" PartName="/ppt/slides/slide457.xml"/>
  <Override ContentType="application/vnd.openxmlformats-officedocument.presentationml.slide+xml" PartName="/ppt/slides/slide4.xml"/>
  <Override ContentType="application/vnd.openxmlformats-officedocument.presentationml.slide+xml" PartName="/ppt/slides/slide228.xml"/>
  <Override ContentType="application/vnd.openxmlformats-officedocument.presentationml.slide+xml" PartName="/ppt/slides/slide60.xml"/>
  <Override ContentType="application/vnd.openxmlformats-officedocument.presentationml.slide+xml" PartName="/ppt/slides/slide414.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384.xml"/>
  <Override ContentType="application/vnd.openxmlformats-officedocument.presentationml.slide+xml" PartName="/ppt/slides/slide198.xml"/>
  <Override ContentType="application/vnd.openxmlformats-officedocument.presentationml.slide+xml" PartName="/ppt/slides/slide155.xml"/>
  <Override ContentType="application/vnd.openxmlformats-officedocument.presentationml.slide+xml" PartName="/ppt/slides/slide341.xml"/>
  <Override ContentType="application/vnd.openxmlformats-officedocument.presentationml.slide+xml" PartName="/ppt/slides/slide69.xml"/>
  <Override ContentType="application/vnd.openxmlformats-officedocument.presentationml.slide+xml" PartName="/ppt/slides/slide307.xml"/>
  <Override ContentType="application/vnd.openxmlformats-officedocument.presentationml.slide+xml" PartName="/ppt/slides/slide491.xml"/>
  <Override ContentType="application/vnd.openxmlformats-officedocument.presentationml.slide+xml" PartName="/ppt/slides/slide262.xml"/>
  <Override ContentType="application/vnd.openxmlformats-officedocument.presentationml.slide+xml" PartName="/ppt/slides/slide97.xml"/>
  <Override ContentType="application/vnd.openxmlformats-officedocument.presentationml.slide+xml" PartName="/ppt/slides/slide408.xml"/>
  <Override ContentType="application/vnd.openxmlformats-officedocument.presentationml.slide+xml" PartName="/ppt/slides/slide140.xml"/>
  <Override ContentType="application/vnd.openxmlformats-officedocument.presentationml.slide+xml" PartName="/ppt/slides/slide277.xml"/>
  <Override ContentType="application/vnd.openxmlformats-officedocument.presentationml.slide+xml" PartName="/ppt/slides/slide11.xml"/>
  <Override ContentType="application/vnd.openxmlformats-officedocument.presentationml.slide+xml" PartName="/ppt/slides/slide183.xml"/>
  <Override ContentType="application/vnd.openxmlformats-officedocument.presentationml.slide+xml" PartName="/ppt/slides/slide54.xml"/>
  <Override ContentType="application/vnd.openxmlformats-officedocument.presentationml.slide+xml" PartName="/ppt/slides/slide313.xml"/>
  <Override ContentType="application/vnd.openxmlformats-officedocument.presentationml.slide+xml" PartName="/ppt/slides/slide149.xml"/>
  <Override ContentType="application/vnd.openxmlformats-officedocument.presentationml.slide+xml" PartName="/ppt/slides/slide521.xml"/>
  <Override ContentType="application/vnd.openxmlformats-officedocument.presentationml.slide+xml" PartName="/ppt/slides/slide442.xml"/>
  <Override ContentType="application/vnd.openxmlformats-officedocument.presentationml.slide+xml" PartName="/ppt/slides/slide485.xml"/>
  <Override ContentType="application/vnd.openxmlformats-officedocument.presentationml.slide+xml" PartName="/ppt/slides/slide106.xml"/>
  <Override ContentType="application/vnd.openxmlformats-officedocument.presentationml.slide+xml" PartName="/ppt/slides/slide234.xml"/>
  <Override ContentType="application/vnd.openxmlformats-officedocument.presentationml.slide+xml" PartName="/ppt/slides/slide177.xml"/>
  <Override ContentType="application/vnd.openxmlformats-officedocument.presentationml.slide+xml" PartName="/ppt/slides/slide363.xml"/>
  <Override ContentType="application/vnd.openxmlformats-officedocument.presentationml.slide+xml" PartName="/ppt/slides/slide134.xml"/>
  <Override ContentType="application/vnd.openxmlformats-officedocument.presentationml.slide+xml" PartName="/ppt/slides/slide320.xml"/>
  <Override ContentType="application/vnd.openxmlformats-officedocument.presentationml.slide+xml" PartName="/ppt/slides/slide508.xml"/>
  <Override ContentType="application/vnd.openxmlformats-officedocument.presentationml.slide+xml" PartName="/ppt/slides/slide207.xml"/>
  <Override ContentType="application/vnd.openxmlformats-officedocument.presentationml.slide+xml" PartName="/ppt/slides/slide356.xml"/>
  <Override ContentType="application/vnd.openxmlformats-officedocument.presentationml.slide+xml" PartName="/ppt/slides/slide284.xml"/>
  <Override ContentType="application/vnd.openxmlformats-officedocument.presentationml.slide+xml" PartName="/ppt/slides/slide399.xml"/>
  <Override ContentType="application/vnd.openxmlformats-officedocument.presentationml.slide+xml" PartName="/ppt/slides/slide47.xml"/>
  <Override ContentType="application/vnd.openxmlformats-officedocument.presentationml.slide+xml" PartName="/ppt/slides/slide241.xml"/>
  <Override ContentType="application/vnd.openxmlformats-officedocument.presentationml.slide+xml" PartName="/ppt/slides/slide478.xml"/>
  <Override ContentType="application/vnd.openxmlformats-officedocument.presentationml.slide+xml" PartName="/ppt/slides/slide390.xml"/>
  <Override ContentType="application/vnd.openxmlformats-officedocument.presentationml.slide+xml" PartName="/ppt/slides/slide81.xml"/>
  <Override ContentType="application/vnd.openxmlformats-officedocument.presentationml.slide+xml" PartName="/ppt/slides/slide435.xml"/>
  <Override ContentType="application/vnd.openxmlformats-officedocument.presentationml.slide+xml" PartName="/ppt/slides/slide329.xml"/>
  <Override ContentType="application/vnd.openxmlformats-officedocument.presentationml.slide+xml" PartName="/ppt/slides/slide463.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213.xml"/>
  <Override ContentType="application/vnd.openxmlformats-officedocument.presentationml.slide+xml" PartName="/ppt/slides/slide514.xml"/>
  <Override ContentType="application/vnd.openxmlformats-officedocument.presentationml.slide+xml" PartName="/ppt/slides/slide290.xml"/>
  <Override ContentType="application/vnd.openxmlformats-officedocument.presentationml.slide+xml" PartName="/ppt/slides/slide378.xml"/>
  <Override ContentType="application/vnd.openxmlformats-officedocument.presentationml.slide+xml" PartName="/ppt/slides/slide335.xml"/>
  <Override ContentType="application/vnd.openxmlformats-officedocument.presentationml.slide+xml" PartName="/ppt/slides/slide256.xml"/>
  <Override ContentType="application/vnd.openxmlformats-officedocument.presentationml.slide+xml" PartName="/ppt/slides/slide429.xml"/>
  <Override ContentType="application/vnd.openxmlformats-officedocument.presentationml.slide+xml" PartName="/ppt/slides/slide299.xml"/>
  <Override ContentType="application/vnd.openxmlformats-officedocument.presentationml.slide+xml" PartName="/ppt/slides/slide128.xml"/>
  <Override ContentType="application/vnd.openxmlformats-officedocument.presentationml.slide+xml" PartName="/ppt/slides/slide42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8" r:id="rId5"/>
    <p:sldMasterId id="2147483676" r:id="rId6"/>
    <p:sldMasterId id="2147483690"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344" r:id="rId97"/>
    <p:sldId id="345" r:id="rId98"/>
    <p:sldId id="346" r:id="rId99"/>
    <p:sldId id="347" r:id="rId100"/>
    <p:sldId id="348" r:id="rId101"/>
    <p:sldId id="349" r:id="rId102"/>
    <p:sldId id="350" r:id="rId103"/>
    <p:sldId id="351" r:id="rId104"/>
    <p:sldId id="352" r:id="rId105"/>
    <p:sldId id="353" r:id="rId106"/>
    <p:sldId id="354" r:id="rId107"/>
    <p:sldId id="355" r:id="rId108"/>
    <p:sldId id="356" r:id="rId109"/>
    <p:sldId id="357" r:id="rId110"/>
    <p:sldId id="358" r:id="rId111"/>
    <p:sldId id="359" r:id="rId112"/>
    <p:sldId id="360" r:id="rId113"/>
    <p:sldId id="361" r:id="rId114"/>
    <p:sldId id="362" r:id="rId115"/>
    <p:sldId id="363" r:id="rId116"/>
    <p:sldId id="364" r:id="rId117"/>
    <p:sldId id="365" r:id="rId118"/>
    <p:sldId id="366" r:id="rId119"/>
    <p:sldId id="367" r:id="rId120"/>
    <p:sldId id="368" r:id="rId121"/>
    <p:sldId id="369" r:id="rId122"/>
    <p:sldId id="370" r:id="rId123"/>
    <p:sldId id="371" r:id="rId124"/>
    <p:sldId id="372" r:id="rId125"/>
    <p:sldId id="373" r:id="rId126"/>
    <p:sldId id="374" r:id="rId127"/>
    <p:sldId id="375" r:id="rId128"/>
    <p:sldId id="376" r:id="rId129"/>
    <p:sldId id="377" r:id="rId130"/>
    <p:sldId id="378" r:id="rId131"/>
    <p:sldId id="379" r:id="rId132"/>
    <p:sldId id="380" r:id="rId133"/>
    <p:sldId id="381" r:id="rId134"/>
    <p:sldId id="382" r:id="rId135"/>
    <p:sldId id="383" r:id="rId136"/>
    <p:sldId id="384" r:id="rId137"/>
    <p:sldId id="385" r:id="rId138"/>
    <p:sldId id="386" r:id="rId139"/>
    <p:sldId id="387" r:id="rId140"/>
    <p:sldId id="388" r:id="rId141"/>
    <p:sldId id="389" r:id="rId142"/>
    <p:sldId id="390" r:id="rId143"/>
    <p:sldId id="391" r:id="rId144"/>
    <p:sldId id="392" r:id="rId145"/>
    <p:sldId id="393" r:id="rId146"/>
    <p:sldId id="394" r:id="rId147"/>
    <p:sldId id="395" r:id="rId148"/>
    <p:sldId id="396" r:id="rId149"/>
    <p:sldId id="397" r:id="rId150"/>
    <p:sldId id="398" r:id="rId151"/>
    <p:sldId id="399" r:id="rId152"/>
    <p:sldId id="400" r:id="rId153"/>
    <p:sldId id="401" r:id="rId154"/>
    <p:sldId id="402" r:id="rId155"/>
    <p:sldId id="403" r:id="rId156"/>
    <p:sldId id="404" r:id="rId157"/>
    <p:sldId id="405" r:id="rId158"/>
    <p:sldId id="406" r:id="rId159"/>
    <p:sldId id="407" r:id="rId160"/>
    <p:sldId id="408" r:id="rId161"/>
    <p:sldId id="409" r:id="rId162"/>
    <p:sldId id="410" r:id="rId163"/>
    <p:sldId id="411" r:id="rId164"/>
    <p:sldId id="412" r:id="rId165"/>
    <p:sldId id="413" r:id="rId166"/>
    <p:sldId id="414" r:id="rId167"/>
    <p:sldId id="415" r:id="rId168"/>
    <p:sldId id="416" r:id="rId169"/>
    <p:sldId id="417" r:id="rId170"/>
    <p:sldId id="418" r:id="rId171"/>
    <p:sldId id="419" r:id="rId172"/>
    <p:sldId id="420" r:id="rId173"/>
    <p:sldId id="421" r:id="rId174"/>
    <p:sldId id="422" r:id="rId175"/>
    <p:sldId id="423" r:id="rId176"/>
    <p:sldId id="424" r:id="rId177"/>
    <p:sldId id="425" r:id="rId178"/>
    <p:sldId id="426" r:id="rId179"/>
    <p:sldId id="427" r:id="rId180"/>
    <p:sldId id="428" r:id="rId181"/>
    <p:sldId id="429" r:id="rId182"/>
    <p:sldId id="430" r:id="rId183"/>
    <p:sldId id="431" r:id="rId184"/>
    <p:sldId id="432" r:id="rId185"/>
    <p:sldId id="433" r:id="rId186"/>
    <p:sldId id="434" r:id="rId187"/>
    <p:sldId id="435" r:id="rId188"/>
    <p:sldId id="436" r:id="rId189"/>
    <p:sldId id="437" r:id="rId190"/>
    <p:sldId id="438" r:id="rId191"/>
    <p:sldId id="439" r:id="rId192"/>
    <p:sldId id="440" r:id="rId193"/>
    <p:sldId id="441" r:id="rId194"/>
    <p:sldId id="442" r:id="rId195"/>
    <p:sldId id="443" r:id="rId196"/>
    <p:sldId id="444" r:id="rId197"/>
    <p:sldId id="445" r:id="rId198"/>
    <p:sldId id="446" r:id="rId199"/>
    <p:sldId id="447" r:id="rId200"/>
    <p:sldId id="448" r:id="rId201"/>
    <p:sldId id="449" r:id="rId202"/>
    <p:sldId id="450" r:id="rId203"/>
    <p:sldId id="451" r:id="rId204"/>
    <p:sldId id="452" r:id="rId205"/>
    <p:sldId id="453" r:id="rId206"/>
    <p:sldId id="454" r:id="rId207"/>
    <p:sldId id="455" r:id="rId208"/>
    <p:sldId id="456" r:id="rId209"/>
    <p:sldId id="457" r:id="rId210"/>
    <p:sldId id="458" r:id="rId211"/>
    <p:sldId id="459" r:id="rId212"/>
    <p:sldId id="460" r:id="rId213"/>
    <p:sldId id="461" r:id="rId214"/>
    <p:sldId id="462" r:id="rId215"/>
    <p:sldId id="463" r:id="rId216"/>
    <p:sldId id="464" r:id="rId217"/>
    <p:sldId id="465" r:id="rId218"/>
    <p:sldId id="466" r:id="rId219"/>
    <p:sldId id="467" r:id="rId220"/>
    <p:sldId id="468" r:id="rId221"/>
    <p:sldId id="469" r:id="rId222"/>
    <p:sldId id="470" r:id="rId223"/>
    <p:sldId id="471" r:id="rId224"/>
    <p:sldId id="472" r:id="rId225"/>
    <p:sldId id="473" r:id="rId226"/>
    <p:sldId id="474" r:id="rId227"/>
    <p:sldId id="475" r:id="rId228"/>
    <p:sldId id="476" r:id="rId229"/>
    <p:sldId id="477" r:id="rId230"/>
    <p:sldId id="478" r:id="rId231"/>
    <p:sldId id="479" r:id="rId232"/>
    <p:sldId id="480" r:id="rId233"/>
    <p:sldId id="481" r:id="rId234"/>
    <p:sldId id="482" r:id="rId235"/>
    <p:sldId id="483" r:id="rId236"/>
    <p:sldId id="484" r:id="rId237"/>
    <p:sldId id="485" r:id="rId238"/>
    <p:sldId id="486" r:id="rId239"/>
    <p:sldId id="487" r:id="rId240"/>
    <p:sldId id="488" r:id="rId241"/>
    <p:sldId id="489" r:id="rId242"/>
    <p:sldId id="490" r:id="rId243"/>
    <p:sldId id="491" r:id="rId244"/>
    <p:sldId id="492" r:id="rId245"/>
    <p:sldId id="493" r:id="rId246"/>
    <p:sldId id="494" r:id="rId247"/>
    <p:sldId id="495" r:id="rId248"/>
    <p:sldId id="496" r:id="rId249"/>
    <p:sldId id="497" r:id="rId250"/>
    <p:sldId id="498" r:id="rId251"/>
    <p:sldId id="499" r:id="rId252"/>
    <p:sldId id="500" r:id="rId253"/>
    <p:sldId id="501" r:id="rId254"/>
    <p:sldId id="502" r:id="rId255"/>
    <p:sldId id="503" r:id="rId256"/>
    <p:sldId id="504" r:id="rId257"/>
    <p:sldId id="505" r:id="rId258"/>
    <p:sldId id="506" r:id="rId259"/>
    <p:sldId id="507" r:id="rId260"/>
    <p:sldId id="508" r:id="rId261"/>
    <p:sldId id="509" r:id="rId262"/>
    <p:sldId id="510" r:id="rId263"/>
    <p:sldId id="511" r:id="rId264"/>
    <p:sldId id="512" r:id="rId265"/>
    <p:sldId id="513" r:id="rId266"/>
    <p:sldId id="514" r:id="rId267"/>
    <p:sldId id="515" r:id="rId268"/>
    <p:sldId id="516" r:id="rId269"/>
    <p:sldId id="517" r:id="rId270"/>
    <p:sldId id="518" r:id="rId271"/>
    <p:sldId id="519" r:id="rId272"/>
    <p:sldId id="520" r:id="rId273"/>
    <p:sldId id="521" r:id="rId274"/>
    <p:sldId id="522" r:id="rId275"/>
    <p:sldId id="523" r:id="rId276"/>
    <p:sldId id="524" r:id="rId277"/>
    <p:sldId id="525" r:id="rId278"/>
    <p:sldId id="526" r:id="rId279"/>
    <p:sldId id="527" r:id="rId280"/>
    <p:sldId id="528" r:id="rId281"/>
    <p:sldId id="529" r:id="rId282"/>
    <p:sldId id="530" r:id="rId283"/>
    <p:sldId id="531" r:id="rId284"/>
    <p:sldId id="532" r:id="rId285"/>
    <p:sldId id="533" r:id="rId286"/>
    <p:sldId id="534" r:id="rId287"/>
    <p:sldId id="535" r:id="rId288"/>
    <p:sldId id="536" r:id="rId289"/>
    <p:sldId id="537" r:id="rId290"/>
    <p:sldId id="538" r:id="rId291"/>
    <p:sldId id="539" r:id="rId292"/>
    <p:sldId id="540" r:id="rId293"/>
    <p:sldId id="541" r:id="rId294"/>
    <p:sldId id="542" r:id="rId295"/>
    <p:sldId id="543" r:id="rId296"/>
    <p:sldId id="544" r:id="rId297"/>
    <p:sldId id="545" r:id="rId298"/>
    <p:sldId id="546" r:id="rId299"/>
    <p:sldId id="547" r:id="rId300"/>
    <p:sldId id="548" r:id="rId301"/>
    <p:sldId id="549" r:id="rId302"/>
    <p:sldId id="550" r:id="rId303"/>
    <p:sldId id="551" r:id="rId304"/>
    <p:sldId id="552" r:id="rId305"/>
    <p:sldId id="553" r:id="rId306"/>
    <p:sldId id="554" r:id="rId307"/>
    <p:sldId id="555" r:id="rId308"/>
    <p:sldId id="556" r:id="rId309"/>
    <p:sldId id="557" r:id="rId310"/>
    <p:sldId id="558" r:id="rId311"/>
    <p:sldId id="559" r:id="rId312"/>
    <p:sldId id="560" r:id="rId313"/>
    <p:sldId id="561" r:id="rId314"/>
    <p:sldId id="562" r:id="rId315"/>
    <p:sldId id="563" r:id="rId316"/>
    <p:sldId id="564" r:id="rId317"/>
    <p:sldId id="565" r:id="rId318"/>
    <p:sldId id="566" r:id="rId319"/>
    <p:sldId id="567" r:id="rId320"/>
    <p:sldId id="568" r:id="rId321"/>
    <p:sldId id="569" r:id="rId322"/>
    <p:sldId id="570" r:id="rId323"/>
    <p:sldId id="571" r:id="rId324"/>
    <p:sldId id="572" r:id="rId325"/>
    <p:sldId id="573" r:id="rId326"/>
    <p:sldId id="574" r:id="rId327"/>
    <p:sldId id="575" r:id="rId328"/>
    <p:sldId id="576" r:id="rId329"/>
    <p:sldId id="577" r:id="rId330"/>
    <p:sldId id="578" r:id="rId331"/>
    <p:sldId id="579" r:id="rId332"/>
    <p:sldId id="580" r:id="rId333"/>
    <p:sldId id="581" r:id="rId334"/>
    <p:sldId id="582" r:id="rId335"/>
    <p:sldId id="583" r:id="rId336"/>
    <p:sldId id="584" r:id="rId337"/>
    <p:sldId id="585" r:id="rId338"/>
    <p:sldId id="586" r:id="rId339"/>
    <p:sldId id="587" r:id="rId340"/>
    <p:sldId id="588" r:id="rId341"/>
    <p:sldId id="589" r:id="rId342"/>
    <p:sldId id="590" r:id="rId343"/>
    <p:sldId id="591" r:id="rId344"/>
    <p:sldId id="592" r:id="rId345"/>
    <p:sldId id="593" r:id="rId346"/>
    <p:sldId id="594" r:id="rId347"/>
    <p:sldId id="595" r:id="rId348"/>
    <p:sldId id="596" r:id="rId349"/>
    <p:sldId id="597" r:id="rId350"/>
    <p:sldId id="598" r:id="rId351"/>
    <p:sldId id="599" r:id="rId352"/>
    <p:sldId id="600" r:id="rId353"/>
    <p:sldId id="601" r:id="rId354"/>
    <p:sldId id="602" r:id="rId355"/>
    <p:sldId id="603" r:id="rId356"/>
    <p:sldId id="604" r:id="rId357"/>
    <p:sldId id="605" r:id="rId358"/>
    <p:sldId id="606" r:id="rId359"/>
    <p:sldId id="607" r:id="rId360"/>
    <p:sldId id="608" r:id="rId361"/>
    <p:sldId id="609" r:id="rId362"/>
    <p:sldId id="610" r:id="rId363"/>
    <p:sldId id="611" r:id="rId364"/>
    <p:sldId id="612" r:id="rId365"/>
    <p:sldId id="613" r:id="rId366"/>
    <p:sldId id="614" r:id="rId367"/>
    <p:sldId id="615" r:id="rId368"/>
    <p:sldId id="616" r:id="rId369"/>
    <p:sldId id="617" r:id="rId370"/>
    <p:sldId id="618" r:id="rId371"/>
    <p:sldId id="619" r:id="rId372"/>
    <p:sldId id="620" r:id="rId373"/>
    <p:sldId id="621" r:id="rId374"/>
    <p:sldId id="622" r:id="rId375"/>
    <p:sldId id="623" r:id="rId376"/>
    <p:sldId id="624" r:id="rId377"/>
    <p:sldId id="625" r:id="rId378"/>
    <p:sldId id="626" r:id="rId379"/>
    <p:sldId id="627" r:id="rId380"/>
    <p:sldId id="628" r:id="rId381"/>
    <p:sldId id="629" r:id="rId382"/>
    <p:sldId id="630" r:id="rId383"/>
    <p:sldId id="631" r:id="rId384"/>
    <p:sldId id="632" r:id="rId385"/>
    <p:sldId id="633" r:id="rId386"/>
    <p:sldId id="634" r:id="rId387"/>
    <p:sldId id="635" r:id="rId388"/>
    <p:sldId id="636" r:id="rId389"/>
    <p:sldId id="637" r:id="rId390"/>
    <p:sldId id="638" r:id="rId391"/>
    <p:sldId id="639" r:id="rId392"/>
    <p:sldId id="640" r:id="rId393"/>
    <p:sldId id="641" r:id="rId394"/>
    <p:sldId id="642" r:id="rId395"/>
    <p:sldId id="643" r:id="rId396"/>
    <p:sldId id="644" r:id="rId397"/>
    <p:sldId id="645" r:id="rId398"/>
    <p:sldId id="646" r:id="rId399"/>
    <p:sldId id="647" r:id="rId400"/>
    <p:sldId id="648" r:id="rId401"/>
    <p:sldId id="649" r:id="rId402"/>
    <p:sldId id="650" r:id="rId403"/>
    <p:sldId id="651" r:id="rId404"/>
    <p:sldId id="652" r:id="rId405"/>
    <p:sldId id="653" r:id="rId406"/>
    <p:sldId id="654" r:id="rId407"/>
    <p:sldId id="655" r:id="rId408"/>
    <p:sldId id="656" r:id="rId409"/>
    <p:sldId id="657" r:id="rId410"/>
    <p:sldId id="658" r:id="rId411"/>
    <p:sldId id="659" r:id="rId412"/>
    <p:sldId id="660" r:id="rId413"/>
    <p:sldId id="661" r:id="rId414"/>
    <p:sldId id="662" r:id="rId415"/>
    <p:sldId id="663" r:id="rId416"/>
    <p:sldId id="664" r:id="rId417"/>
    <p:sldId id="665" r:id="rId418"/>
    <p:sldId id="666" r:id="rId419"/>
    <p:sldId id="667" r:id="rId420"/>
    <p:sldId id="668" r:id="rId421"/>
    <p:sldId id="669" r:id="rId422"/>
    <p:sldId id="670" r:id="rId423"/>
    <p:sldId id="671" r:id="rId424"/>
    <p:sldId id="672" r:id="rId425"/>
    <p:sldId id="673" r:id="rId426"/>
    <p:sldId id="674" r:id="rId427"/>
    <p:sldId id="675" r:id="rId428"/>
    <p:sldId id="676" r:id="rId429"/>
    <p:sldId id="677" r:id="rId430"/>
    <p:sldId id="678" r:id="rId431"/>
    <p:sldId id="679" r:id="rId432"/>
    <p:sldId id="680" r:id="rId433"/>
    <p:sldId id="681" r:id="rId434"/>
    <p:sldId id="682" r:id="rId435"/>
    <p:sldId id="683" r:id="rId436"/>
    <p:sldId id="684" r:id="rId437"/>
    <p:sldId id="685" r:id="rId438"/>
    <p:sldId id="686" r:id="rId439"/>
    <p:sldId id="687" r:id="rId440"/>
    <p:sldId id="688" r:id="rId441"/>
    <p:sldId id="689" r:id="rId442"/>
    <p:sldId id="690" r:id="rId443"/>
    <p:sldId id="691" r:id="rId444"/>
    <p:sldId id="692" r:id="rId445"/>
    <p:sldId id="693" r:id="rId446"/>
    <p:sldId id="694" r:id="rId447"/>
    <p:sldId id="695" r:id="rId448"/>
    <p:sldId id="696" r:id="rId449"/>
    <p:sldId id="697" r:id="rId450"/>
    <p:sldId id="698" r:id="rId451"/>
    <p:sldId id="699" r:id="rId452"/>
    <p:sldId id="700" r:id="rId453"/>
    <p:sldId id="701" r:id="rId454"/>
    <p:sldId id="702" r:id="rId455"/>
    <p:sldId id="703" r:id="rId456"/>
    <p:sldId id="704" r:id="rId457"/>
    <p:sldId id="705" r:id="rId458"/>
    <p:sldId id="706" r:id="rId459"/>
    <p:sldId id="707" r:id="rId460"/>
    <p:sldId id="708" r:id="rId461"/>
    <p:sldId id="709" r:id="rId462"/>
    <p:sldId id="710" r:id="rId463"/>
    <p:sldId id="711" r:id="rId464"/>
    <p:sldId id="712" r:id="rId465"/>
    <p:sldId id="713" r:id="rId466"/>
    <p:sldId id="714" r:id="rId467"/>
    <p:sldId id="715" r:id="rId468"/>
    <p:sldId id="716" r:id="rId469"/>
    <p:sldId id="717" r:id="rId470"/>
    <p:sldId id="718" r:id="rId471"/>
    <p:sldId id="719" r:id="rId472"/>
    <p:sldId id="720" r:id="rId473"/>
    <p:sldId id="721" r:id="rId474"/>
    <p:sldId id="722" r:id="rId475"/>
    <p:sldId id="723" r:id="rId476"/>
    <p:sldId id="724" r:id="rId477"/>
    <p:sldId id="725" r:id="rId478"/>
    <p:sldId id="726" r:id="rId479"/>
    <p:sldId id="727" r:id="rId480"/>
    <p:sldId id="728" r:id="rId481"/>
    <p:sldId id="729" r:id="rId482"/>
    <p:sldId id="730" r:id="rId483"/>
    <p:sldId id="731" r:id="rId484"/>
    <p:sldId id="732" r:id="rId485"/>
    <p:sldId id="733" r:id="rId486"/>
    <p:sldId id="734" r:id="rId487"/>
    <p:sldId id="735" r:id="rId488"/>
    <p:sldId id="736" r:id="rId489"/>
    <p:sldId id="737" r:id="rId490"/>
    <p:sldId id="738" r:id="rId491"/>
    <p:sldId id="739" r:id="rId492"/>
    <p:sldId id="740" r:id="rId493"/>
    <p:sldId id="741" r:id="rId494"/>
    <p:sldId id="742" r:id="rId495"/>
    <p:sldId id="743" r:id="rId496"/>
    <p:sldId id="744" r:id="rId497"/>
    <p:sldId id="745" r:id="rId498"/>
    <p:sldId id="746" r:id="rId499"/>
    <p:sldId id="747" r:id="rId500"/>
    <p:sldId id="748" r:id="rId501"/>
    <p:sldId id="749" r:id="rId502"/>
    <p:sldId id="750" r:id="rId503"/>
    <p:sldId id="751" r:id="rId504"/>
    <p:sldId id="752" r:id="rId505"/>
    <p:sldId id="753" r:id="rId506"/>
    <p:sldId id="754" r:id="rId507"/>
    <p:sldId id="755" r:id="rId508"/>
    <p:sldId id="756" r:id="rId509"/>
    <p:sldId id="757" r:id="rId510"/>
    <p:sldId id="758" r:id="rId511"/>
    <p:sldId id="759" r:id="rId512"/>
    <p:sldId id="760" r:id="rId513"/>
    <p:sldId id="761" r:id="rId514"/>
    <p:sldId id="762" r:id="rId515"/>
    <p:sldId id="763" r:id="rId516"/>
    <p:sldId id="764" r:id="rId517"/>
    <p:sldId id="765" r:id="rId518"/>
    <p:sldId id="766" r:id="rId519"/>
    <p:sldId id="767" r:id="rId520"/>
    <p:sldId id="768" r:id="rId521"/>
    <p:sldId id="769" r:id="rId522"/>
    <p:sldId id="770" r:id="rId523"/>
    <p:sldId id="771" r:id="rId524"/>
    <p:sldId id="772" r:id="rId525"/>
    <p:sldId id="773" r:id="rId526"/>
    <p:sldId id="774" r:id="rId527"/>
    <p:sldId id="775" r:id="rId528"/>
    <p:sldId id="776" r:id="rId529"/>
    <p:sldId id="777" r:id="rId530"/>
    <p:sldId id="778" r:id="rId531"/>
  </p:sldIdLst>
  <p:sldSz cy="6858000" cx="12192000"/>
  <p:notesSz cx="6858000" cy="9144000"/>
  <p:embeddedFontLst>
    <p:embeddedFont>
      <p:font typeface="Corsiva"/>
      <p:regular r:id="rId532"/>
      <p:bold r:id="rId533"/>
      <p:italic r:id="rId534"/>
      <p:boldItalic r:id="rId535"/>
    </p:embeddedFont>
    <p:embeddedFont>
      <p:font typeface="Constantia"/>
      <p:regular r:id="rId536"/>
      <p:bold r:id="rId537"/>
      <p:italic r:id="rId538"/>
      <p:boldItalic r:id="rId539"/>
    </p:embeddedFont>
    <p:embeddedFont>
      <p:font typeface="Corbel"/>
      <p:regular r:id="rId540"/>
      <p:bold r:id="rId541"/>
      <p:italic r:id="rId542"/>
      <p:boldItalic r:id="rId543"/>
    </p:embeddedFont>
    <p:embeddedFont>
      <p:font typeface="Noto Sans Symbols"/>
      <p:regular r:id="rId544"/>
      <p:bold r:id="rId545"/>
    </p:embeddedFont>
    <p:embeddedFont>
      <p:font typeface="Gill Sans"/>
      <p:regular r:id="rId546"/>
      <p:bold r:id="rId5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48" roundtripDataSignature="AMtx7mj15JdVqeDIkWa/LZunDxpLwwSjo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FC7FFE5-E3F8-45C4-9E34-796DD2153D2C}">
  <a:tblStyle styleId="{3FC7FFE5-E3F8-45C4-9E34-796DD2153D2C}"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FF7"/>
          </a:solidFill>
        </a:fill>
      </a:tcStyle>
    </a:wholeTbl>
    <a:band1H>
      <a:tcTxStyle/>
      <a:tcStyle>
        <a:fill>
          <a:solidFill>
            <a:srgbClr val="D0DEEF"/>
          </a:solidFill>
        </a:fill>
      </a:tcStyle>
    </a:band1H>
    <a:band2H>
      <a:tcTxStyle/>
    </a:band2H>
    <a:band1V>
      <a:tcTxStyle/>
      <a:tcStyle>
        <a:fill>
          <a:solidFill>
            <a:srgbClr val="D0DEEF"/>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D533B086-56C0-4DDA-98C6-D6F1CE70B1A4}"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F4B3A53D-46C7-4F9D-85E3-7C85364778C7}" styleName="Table_2">
    <a:wholeTbl>
      <a:tcTxStyle b="off" i="off">
        <a:font>
          <a:latin typeface="Calibri"/>
          <a:ea typeface="Calibri"/>
          <a:cs typeface="Calibri"/>
        </a:font>
        <a:schemeClr val="dk1"/>
      </a:tcTxStyle>
      <a:tcStyle>
        <a:tcBdr>
          <a:left>
            <a:ln cap="flat" cmpd="sng" w="12700">
              <a:solidFill>
                <a:schemeClr val="accent2"/>
              </a:solidFill>
              <a:prstDash val="solid"/>
              <a:round/>
              <a:headEnd len="sm" w="sm" type="none"/>
              <a:tailEnd len="sm" w="sm" type="none"/>
            </a:ln>
          </a:left>
          <a:right>
            <a:ln cap="flat" cmpd="sng" w="12700">
              <a:solidFill>
                <a:schemeClr val="accent2"/>
              </a:solidFill>
              <a:prstDash val="solid"/>
              <a:round/>
              <a:headEnd len="sm" w="sm" type="none"/>
              <a:tailEnd len="sm" w="sm" type="none"/>
            </a:ln>
          </a:right>
          <a:top>
            <a:ln cap="flat" cmpd="sng" w="12700">
              <a:solidFill>
                <a:schemeClr val="accent2"/>
              </a:solidFill>
              <a:prstDash val="solid"/>
              <a:round/>
              <a:headEnd len="sm" w="sm" type="none"/>
              <a:tailEnd len="sm" w="sm" type="none"/>
            </a:ln>
          </a:top>
          <a:bottom>
            <a:ln cap="flat" cmpd="sng" w="12700">
              <a:solidFill>
                <a:schemeClr val="accent2"/>
              </a:solidFill>
              <a:prstDash val="solid"/>
              <a:round/>
              <a:headEnd len="sm" w="sm" type="none"/>
              <a:tailEnd len="sm" w="sm" type="none"/>
            </a:ln>
          </a:bottom>
          <a:insideH>
            <a:ln cap="flat" cmpd="sng" w="12700">
              <a:solidFill>
                <a:schemeClr val="accent2"/>
              </a:solidFill>
              <a:prstDash val="solid"/>
              <a:round/>
              <a:headEnd len="sm" w="sm" type="none"/>
              <a:tailEnd len="sm" w="sm" type="none"/>
            </a:ln>
          </a:insideH>
          <a:insideV>
            <a:ln cap="flat" cmpd="sng" w="12700">
              <a:solidFill>
                <a:schemeClr val="accent2"/>
              </a:solidFill>
              <a:prstDash val="solid"/>
              <a:round/>
              <a:headEnd len="sm" w="sm" type="none"/>
              <a:tailEnd len="sm" w="sm" type="none"/>
            </a:ln>
          </a:insideV>
        </a:tcBdr>
        <a:fill>
          <a:solidFill>
            <a:srgbClr val="FFFFFF">
              <a:alpha val="0"/>
            </a:srgbClr>
          </a:solidFill>
        </a:fill>
      </a:tcStyle>
    </a:wholeTbl>
    <a:band1H>
      <a:tcTxStyle/>
      <a:tcStyle>
        <a:fill>
          <a:solidFill>
            <a:schemeClr val="accent2">
              <a:alpha val="20000"/>
            </a:schemeClr>
          </a:solidFill>
        </a:fill>
      </a:tcStyle>
    </a:band1H>
    <a:band2H>
      <a:tcTxStyle/>
    </a:band2H>
    <a:band1V>
      <a:tcTxStyle/>
      <a:tcStyle>
        <a:fill>
          <a:solidFill>
            <a:schemeClr val="accent2">
              <a:alpha val="20000"/>
            </a:schemeClr>
          </a:solidFill>
        </a:fill>
      </a:tcStyle>
    </a:band1V>
    <a:band2V>
      <a:tcTxStyle/>
    </a:band2V>
    <a:lastCol>
      <a:tcTxStyle b="on" i="off"/>
    </a:lastCol>
    <a:firstCol>
      <a:tcTxStyle b="on" i="off"/>
    </a:firstCol>
    <a:lastRow>
      <a:tcTxStyle b="on" i="off"/>
      <a:tcStyle>
        <a:tcBdr>
          <a:top>
            <a:ln cap="flat" cmpd="sng" w="50800">
              <a:solidFill>
                <a:schemeClr val="accent2"/>
              </a:solidFill>
              <a:prstDash val="solid"/>
              <a:round/>
              <a:headEnd len="sm" w="sm" type="none"/>
              <a:tailEnd len="sm" w="sm" type="none"/>
            </a:ln>
          </a:top>
        </a:tcBdr>
        <a:fill>
          <a:solidFill>
            <a:srgbClr val="FFFFFF">
              <a:alpha val="0"/>
            </a:srgbClr>
          </a:solidFill>
        </a:fill>
      </a:tcStyle>
    </a:lastRow>
    <a:seCell>
      <a:tcTxStyle/>
    </a:seCell>
    <a:swCell>
      <a:tcTxStyle/>
    </a:swCell>
    <a:firstRow>
      <a:tcTxStyle b="on" i="off"/>
      <a:tcStyle>
        <a:tcBdr>
          <a:bottom>
            <a:ln cap="flat" cmpd="sng" w="25400">
              <a:solidFill>
                <a:schemeClr val="accent2"/>
              </a:solidFill>
              <a:prstDash val="solid"/>
              <a:round/>
              <a:headEnd len="sm" w="sm" type="none"/>
              <a:tailEnd len="sm" w="sm" type="none"/>
            </a:ln>
          </a:bottom>
        </a:tcBdr>
        <a:fill>
          <a:solidFill>
            <a:srgbClr val="FFFFFF">
              <a:alpha val="0"/>
            </a:srgbClr>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190" Type="http://schemas.openxmlformats.org/officeDocument/2006/relationships/slide" Target="slides/slide182.xml"/><Relationship Id="rId194" Type="http://schemas.openxmlformats.org/officeDocument/2006/relationships/slide" Target="slides/slide186.xml"/><Relationship Id="rId193" Type="http://schemas.openxmlformats.org/officeDocument/2006/relationships/slide" Target="slides/slide185.xml"/><Relationship Id="rId192" Type="http://schemas.openxmlformats.org/officeDocument/2006/relationships/slide" Target="slides/slide184.xml"/><Relationship Id="rId191" Type="http://schemas.openxmlformats.org/officeDocument/2006/relationships/slide" Target="slides/slide183.xml"/><Relationship Id="rId187" Type="http://schemas.openxmlformats.org/officeDocument/2006/relationships/slide" Target="slides/slide179.xml"/><Relationship Id="rId186" Type="http://schemas.openxmlformats.org/officeDocument/2006/relationships/slide" Target="slides/slide178.xml"/><Relationship Id="rId185" Type="http://schemas.openxmlformats.org/officeDocument/2006/relationships/slide" Target="slides/slide177.xml"/><Relationship Id="rId184" Type="http://schemas.openxmlformats.org/officeDocument/2006/relationships/slide" Target="slides/slide176.xml"/><Relationship Id="rId189" Type="http://schemas.openxmlformats.org/officeDocument/2006/relationships/slide" Target="slides/slide181.xml"/><Relationship Id="rId188" Type="http://schemas.openxmlformats.org/officeDocument/2006/relationships/slide" Target="slides/slide180.xml"/><Relationship Id="rId183" Type="http://schemas.openxmlformats.org/officeDocument/2006/relationships/slide" Target="slides/slide175.xml"/><Relationship Id="rId182" Type="http://schemas.openxmlformats.org/officeDocument/2006/relationships/slide" Target="slides/slide174.xml"/><Relationship Id="rId181" Type="http://schemas.openxmlformats.org/officeDocument/2006/relationships/slide" Target="slides/slide173.xml"/><Relationship Id="rId180" Type="http://schemas.openxmlformats.org/officeDocument/2006/relationships/slide" Target="slides/slide172.xml"/><Relationship Id="rId176" Type="http://schemas.openxmlformats.org/officeDocument/2006/relationships/slide" Target="slides/slide168.xml"/><Relationship Id="rId297" Type="http://schemas.openxmlformats.org/officeDocument/2006/relationships/slide" Target="slides/slide289.xml"/><Relationship Id="rId175" Type="http://schemas.openxmlformats.org/officeDocument/2006/relationships/slide" Target="slides/slide167.xml"/><Relationship Id="rId296" Type="http://schemas.openxmlformats.org/officeDocument/2006/relationships/slide" Target="slides/slide288.xml"/><Relationship Id="rId174" Type="http://schemas.openxmlformats.org/officeDocument/2006/relationships/slide" Target="slides/slide166.xml"/><Relationship Id="rId295" Type="http://schemas.openxmlformats.org/officeDocument/2006/relationships/slide" Target="slides/slide287.xml"/><Relationship Id="rId173" Type="http://schemas.openxmlformats.org/officeDocument/2006/relationships/slide" Target="slides/slide165.xml"/><Relationship Id="rId294" Type="http://schemas.openxmlformats.org/officeDocument/2006/relationships/slide" Target="slides/slide286.xml"/><Relationship Id="rId179" Type="http://schemas.openxmlformats.org/officeDocument/2006/relationships/slide" Target="slides/slide171.xml"/><Relationship Id="rId178" Type="http://schemas.openxmlformats.org/officeDocument/2006/relationships/slide" Target="slides/slide170.xml"/><Relationship Id="rId299" Type="http://schemas.openxmlformats.org/officeDocument/2006/relationships/slide" Target="slides/slide291.xml"/><Relationship Id="rId177" Type="http://schemas.openxmlformats.org/officeDocument/2006/relationships/slide" Target="slides/slide169.xml"/><Relationship Id="rId298" Type="http://schemas.openxmlformats.org/officeDocument/2006/relationships/slide" Target="slides/slide290.xml"/><Relationship Id="rId198" Type="http://schemas.openxmlformats.org/officeDocument/2006/relationships/slide" Target="slides/slide190.xml"/><Relationship Id="rId197" Type="http://schemas.openxmlformats.org/officeDocument/2006/relationships/slide" Target="slides/slide189.xml"/><Relationship Id="rId196" Type="http://schemas.openxmlformats.org/officeDocument/2006/relationships/slide" Target="slides/slide188.xml"/><Relationship Id="rId195" Type="http://schemas.openxmlformats.org/officeDocument/2006/relationships/slide" Target="slides/slide187.xml"/><Relationship Id="rId199" Type="http://schemas.openxmlformats.org/officeDocument/2006/relationships/slide" Target="slides/slide191.xml"/><Relationship Id="rId150" Type="http://schemas.openxmlformats.org/officeDocument/2006/relationships/slide" Target="slides/slide142.xml"/><Relationship Id="rId271" Type="http://schemas.openxmlformats.org/officeDocument/2006/relationships/slide" Target="slides/slide263.xml"/><Relationship Id="rId392" Type="http://schemas.openxmlformats.org/officeDocument/2006/relationships/slide" Target="slides/slide384.xml"/><Relationship Id="rId270" Type="http://schemas.openxmlformats.org/officeDocument/2006/relationships/slide" Target="slides/slide262.xml"/><Relationship Id="rId391" Type="http://schemas.openxmlformats.org/officeDocument/2006/relationships/slide" Target="slides/slide383.xml"/><Relationship Id="rId390" Type="http://schemas.openxmlformats.org/officeDocument/2006/relationships/slide" Target="slides/slide382.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149" Type="http://schemas.openxmlformats.org/officeDocument/2006/relationships/slide" Target="slides/slide141.xml"/><Relationship Id="rId4" Type="http://schemas.openxmlformats.org/officeDocument/2006/relationships/slideMaster" Target="slideMasters/slideMaster1.xml"/><Relationship Id="rId148" Type="http://schemas.openxmlformats.org/officeDocument/2006/relationships/slide" Target="slides/slide140.xml"/><Relationship Id="rId269" Type="http://schemas.openxmlformats.org/officeDocument/2006/relationships/slide" Target="slides/slide261.xml"/><Relationship Id="rId9" Type="http://schemas.openxmlformats.org/officeDocument/2006/relationships/slide" Target="slides/slide1.xml"/><Relationship Id="rId143" Type="http://schemas.openxmlformats.org/officeDocument/2006/relationships/slide" Target="slides/slide135.xml"/><Relationship Id="rId264" Type="http://schemas.openxmlformats.org/officeDocument/2006/relationships/slide" Target="slides/slide256.xml"/><Relationship Id="rId385" Type="http://schemas.openxmlformats.org/officeDocument/2006/relationships/slide" Target="slides/slide377.xml"/><Relationship Id="rId142" Type="http://schemas.openxmlformats.org/officeDocument/2006/relationships/slide" Target="slides/slide134.xml"/><Relationship Id="rId263" Type="http://schemas.openxmlformats.org/officeDocument/2006/relationships/slide" Target="slides/slide255.xml"/><Relationship Id="rId384" Type="http://schemas.openxmlformats.org/officeDocument/2006/relationships/slide" Target="slides/slide376.xml"/><Relationship Id="rId141" Type="http://schemas.openxmlformats.org/officeDocument/2006/relationships/slide" Target="slides/slide133.xml"/><Relationship Id="rId262" Type="http://schemas.openxmlformats.org/officeDocument/2006/relationships/slide" Target="slides/slide254.xml"/><Relationship Id="rId383" Type="http://schemas.openxmlformats.org/officeDocument/2006/relationships/slide" Target="slides/slide375.xml"/><Relationship Id="rId140" Type="http://schemas.openxmlformats.org/officeDocument/2006/relationships/slide" Target="slides/slide132.xml"/><Relationship Id="rId261" Type="http://schemas.openxmlformats.org/officeDocument/2006/relationships/slide" Target="slides/slide253.xml"/><Relationship Id="rId382" Type="http://schemas.openxmlformats.org/officeDocument/2006/relationships/slide" Target="slides/slide374.xml"/><Relationship Id="rId5" Type="http://schemas.openxmlformats.org/officeDocument/2006/relationships/slideMaster" Target="slideMasters/slideMaster2.xml"/><Relationship Id="rId147" Type="http://schemas.openxmlformats.org/officeDocument/2006/relationships/slide" Target="slides/slide139.xml"/><Relationship Id="rId268" Type="http://schemas.openxmlformats.org/officeDocument/2006/relationships/slide" Target="slides/slide260.xml"/><Relationship Id="rId389" Type="http://schemas.openxmlformats.org/officeDocument/2006/relationships/slide" Target="slides/slide381.xml"/><Relationship Id="rId6" Type="http://schemas.openxmlformats.org/officeDocument/2006/relationships/slideMaster" Target="slideMasters/slideMaster3.xml"/><Relationship Id="rId146" Type="http://schemas.openxmlformats.org/officeDocument/2006/relationships/slide" Target="slides/slide138.xml"/><Relationship Id="rId267" Type="http://schemas.openxmlformats.org/officeDocument/2006/relationships/slide" Target="slides/slide259.xml"/><Relationship Id="rId388" Type="http://schemas.openxmlformats.org/officeDocument/2006/relationships/slide" Target="slides/slide380.xml"/><Relationship Id="rId7" Type="http://schemas.openxmlformats.org/officeDocument/2006/relationships/slideMaster" Target="slideMasters/slideMaster4.xml"/><Relationship Id="rId145" Type="http://schemas.openxmlformats.org/officeDocument/2006/relationships/slide" Target="slides/slide137.xml"/><Relationship Id="rId266" Type="http://schemas.openxmlformats.org/officeDocument/2006/relationships/slide" Target="slides/slide258.xml"/><Relationship Id="rId387" Type="http://schemas.openxmlformats.org/officeDocument/2006/relationships/slide" Target="slides/slide379.xml"/><Relationship Id="rId8" Type="http://schemas.openxmlformats.org/officeDocument/2006/relationships/notesMaster" Target="notesMasters/notesMaster1.xml"/><Relationship Id="rId144" Type="http://schemas.openxmlformats.org/officeDocument/2006/relationships/slide" Target="slides/slide136.xml"/><Relationship Id="rId265" Type="http://schemas.openxmlformats.org/officeDocument/2006/relationships/slide" Target="slides/slide257.xml"/><Relationship Id="rId386" Type="http://schemas.openxmlformats.org/officeDocument/2006/relationships/slide" Target="slides/slide378.xml"/><Relationship Id="rId260" Type="http://schemas.openxmlformats.org/officeDocument/2006/relationships/slide" Target="slides/slide252.xml"/><Relationship Id="rId381" Type="http://schemas.openxmlformats.org/officeDocument/2006/relationships/slide" Target="slides/slide373.xml"/><Relationship Id="rId380" Type="http://schemas.openxmlformats.org/officeDocument/2006/relationships/slide" Target="slides/slide372.xml"/><Relationship Id="rId139" Type="http://schemas.openxmlformats.org/officeDocument/2006/relationships/slide" Target="slides/slide131.xml"/><Relationship Id="rId138" Type="http://schemas.openxmlformats.org/officeDocument/2006/relationships/slide" Target="slides/slide130.xml"/><Relationship Id="rId259" Type="http://schemas.openxmlformats.org/officeDocument/2006/relationships/slide" Target="slides/slide251.xml"/><Relationship Id="rId137" Type="http://schemas.openxmlformats.org/officeDocument/2006/relationships/slide" Target="slides/slide129.xml"/><Relationship Id="rId258" Type="http://schemas.openxmlformats.org/officeDocument/2006/relationships/slide" Target="slides/slide250.xml"/><Relationship Id="rId379" Type="http://schemas.openxmlformats.org/officeDocument/2006/relationships/slide" Target="slides/slide371.xml"/><Relationship Id="rId132" Type="http://schemas.openxmlformats.org/officeDocument/2006/relationships/slide" Target="slides/slide124.xml"/><Relationship Id="rId253" Type="http://schemas.openxmlformats.org/officeDocument/2006/relationships/slide" Target="slides/slide245.xml"/><Relationship Id="rId374" Type="http://schemas.openxmlformats.org/officeDocument/2006/relationships/slide" Target="slides/slide366.xml"/><Relationship Id="rId495" Type="http://schemas.openxmlformats.org/officeDocument/2006/relationships/slide" Target="slides/slide487.xml"/><Relationship Id="rId131" Type="http://schemas.openxmlformats.org/officeDocument/2006/relationships/slide" Target="slides/slide123.xml"/><Relationship Id="rId252" Type="http://schemas.openxmlformats.org/officeDocument/2006/relationships/slide" Target="slides/slide244.xml"/><Relationship Id="rId373" Type="http://schemas.openxmlformats.org/officeDocument/2006/relationships/slide" Target="slides/slide365.xml"/><Relationship Id="rId494" Type="http://schemas.openxmlformats.org/officeDocument/2006/relationships/slide" Target="slides/slide486.xml"/><Relationship Id="rId130" Type="http://schemas.openxmlformats.org/officeDocument/2006/relationships/slide" Target="slides/slide122.xml"/><Relationship Id="rId251" Type="http://schemas.openxmlformats.org/officeDocument/2006/relationships/slide" Target="slides/slide243.xml"/><Relationship Id="rId372" Type="http://schemas.openxmlformats.org/officeDocument/2006/relationships/slide" Target="slides/slide364.xml"/><Relationship Id="rId493" Type="http://schemas.openxmlformats.org/officeDocument/2006/relationships/slide" Target="slides/slide485.xml"/><Relationship Id="rId250" Type="http://schemas.openxmlformats.org/officeDocument/2006/relationships/slide" Target="slides/slide242.xml"/><Relationship Id="rId371" Type="http://schemas.openxmlformats.org/officeDocument/2006/relationships/slide" Target="slides/slide363.xml"/><Relationship Id="rId492" Type="http://schemas.openxmlformats.org/officeDocument/2006/relationships/slide" Target="slides/slide484.xml"/><Relationship Id="rId136" Type="http://schemas.openxmlformats.org/officeDocument/2006/relationships/slide" Target="slides/slide128.xml"/><Relationship Id="rId257" Type="http://schemas.openxmlformats.org/officeDocument/2006/relationships/slide" Target="slides/slide249.xml"/><Relationship Id="rId378" Type="http://schemas.openxmlformats.org/officeDocument/2006/relationships/slide" Target="slides/slide370.xml"/><Relationship Id="rId499" Type="http://schemas.openxmlformats.org/officeDocument/2006/relationships/slide" Target="slides/slide491.xml"/><Relationship Id="rId135" Type="http://schemas.openxmlformats.org/officeDocument/2006/relationships/slide" Target="slides/slide127.xml"/><Relationship Id="rId256" Type="http://schemas.openxmlformats.org/officeDocument/2006/relationships/slide" Target="slides/slide248.xml"/><Relationship Id="rId377" Type="http://schemas.openxmlformats.org/officeDocument/2006/relationships/slide" Target="slides/slide369.xml"/><Relationship Id="rId498" Type="http://schemas.openxmlformats.org/officeDocument/2006/relationships/slide" Target="slides/slide490.xml"/><Relationship Id="rId134" Type="http://schemas.openxmlformats.org/officeDocument/2006/relationships/slide" Target="slides/slide126.xml"/><Relationship Id="rId255" Type="http://schemas.openxmlformats.org/officeDocument/2006/relationships/slide" Target="slides/slide247.xml"/><Relationship Id="rId376" Type="http://schemas.openxmlformats.org/officeDocument/2006/relationships/slide" Target="slides/slide368.xml"/><Relationship Id="rId497" Type="http://schemas.openxmlformats.org/officeDocument/2006/relationships/slide" Target="slides/slide489.xml"/><Relationship Id="rId133" Type="http://schemas.openxmlformats.org/officeDocument/2006/relationships/slide" Target="slides/slide125.xml"/><Relationship Id="rId254" Type="http://schemas.openxmlformats.org/officeDocument/2006/relationships/slide" Target="slides/slide246.xml"/><Relationship Id="rId375" Type="http://schemas.openxmlformats.org/officeDocument/2006/relationships/slide" Target="slides/slide367.xml"/><Relationship Id="rId496" Type="http://schemas.openxmlformats.org/officeDocument/2006/relationships/slide" Target="slides/slide488.xml"/><Relationship Id="rId172" Type="http://schemas.openxmlformats.org/officeDocument/2006/relationships/slide" Target="slides/slide164.xml"/><Relationship Id="rId293" Type="http://schemas.openxmlformats.org/officeDocument/2006/relationships/slide" Target="slides/slide285.xml"/><Relationship Id="rId171" Type="http://schemas.openxmlformats.org/officeDocument/2006/relationships/slide" Target="slides/slide163.xml"/><Relationship Id="rId292" Type="http://schemas.openxmlformats.org/officeDocument/2006/relationships/slide" Target="slides/slide284.xml"/><Relationship Id="rId170" Type="http://schemas.openxmlformats.org/officeDocument/2006/relationships/slide" Target="slides/slide162.xml"/><Relationship Id="rId291" Type="http://schemas.openxmlformats.org/officeDocument/2006/relationships/slide" Target="slides/slide283.xml"/><Relationship Id="rId290" Type="http://schemas.openxmlformats.org/officeDocument/2006/relationships/slide" Target="slides/slide282.xml"/><Relationship Id="rId165" Type="http://schemas.openxmlformats.org/officeDocument/2006/relationships/slide" Target="slides/slide157.xml"/><Relationship Id="rId286" Type="http://schemas.openxmlformats.org/officeDocument/2006/relationships/slide" Target="slides/slide278.xml"/><Relationship Id="rId164" Type="http://schemas.openxmlformats.org/officeDocument/2006/relationships/slide" Target="slides/slide156.xml"/><Relationship Id="rId285" Type="http://schemas.openxmlformats.org/officeDocument/2006/relationships/slide" Target="slides/slide277.xml"/><Relationship Id="rId163" Type="http://schemas.openxmlformats.org/officeDocument/2006/relationships/slide" Target="slides/slide155.xml"/><Relationship Id="rId284" Type="http://schemas.openxmlformats.org/officeDocument/2006/relationships/slide" Target="slides/slide276.xml"/><Relationship Id="rId162" Type="http://schemas.openxmlformats.org/officeDocument/2006/relationships/slide" Target="slides/slide154.xml"/><Relationship Id="rId283" Type="http://schemas.openxmlformats.org/officeDocument/2006/relationships/slide" Target="slides/slide275.xml"/><Relationship Id="rId169" Type="http://schemas.openxmlformats.org/officeDocument/2006/relationships/slide" Target="slides/slide161.xml"/><Relationship Id="rId168" Type="http://schemas.openxmlformats.org/officeDocument/2006/relationships/slide" Target="slides/slide160.xml"/><Relationship Id="rId289" Type="http://schemas.openxmlformats.org/officeDocument/2006/relationships/slide" Target="slides/slide281.xml"/><Relationship Id="rId167" Type="http://schemas.openxmlformats.org/officeDocument/2006/relationships/slide" Target="slides/slide159.xml"/><Relationship Id="rId288" Type="http://schemas.openxmlformats.org/officeDocument/2006/relationships/slide" Target="slides/slide280.xml"/><Relationship Id="rId166" Type="http://schemas.openxmlformats.org/officeDocument/2006/relationships/slide" Target="slides/slide158.xml"/><Relationship Id="rId287" Type="http://schemas.openxmlformats.org/officeDocument/2006/relationships/slide" Target="slides/slide279.xml"/><Relationship Id="rId161" Type="http://schemas.openxmlformats.org/officeDocument/2006/relationships/slide" Target="slides/slide153.xml"/><Relationship Id="rId282" Type="http://schemas.openxmlformats.org/officeDocument/2006/relationships/slide" Target="slides/slide274.xml"/><Relationship Id="rId160" Type="http://schemas.openxmlformats.org/officeDocument/2006/relationships/slide" Target="slides/slide152.xml"/><Relationship Id="rId281" Type="http://schemas.openxmlformats.org/officeDocument/2006/relationships/slide" Target="slides/slide273.xml"/><Relationship Id="rId280" Type="http://schemas.openxmlformats.org/officeDocument/2006/relationships/slide" Target="slides/slide272.xml"/><Relationship Id="rId159" Type="http://schemas.openxmlformats.org/officeDocument/2006/relationships/slide" Target="slides/slide151.xml"/><Relationship Id="rId154" Type="http://schemas.openxmlformats.org/officeDocument/2006/relationships/slide" Target="slides/slide146.xml"/><Relationship Id="rId275" Type="http://schemas.openxmlformats.org/officeDocument/2006/relationships/slide" Target="slides/slide267.xml"/><Relationship Id="rId396" Type="http://schemas.openxmlformats.org/officeDocument/2006/relationships/slide" Target="slides/slide388.xml"/><Relationship Id="rId153" Type="http://schemas.openxmlformats.org/officeDocument/2006/relationships/slide" Target="slides/slide145.xml"/><Relationship Id="rId274" Type="http://schemas.openxmlformats.org/officeDocument/2006/relationships/slide" Target="slides/slide266.xml"/><Relationship Id="rId395" Type="http://schemas.openxmlformats.org/officeDocument/2006/relationships/slide" Target="slides/slide387.xml"/><Relationship Id="rId152" Type="http://schemas.openxmlformats.org/officeDocument/2006/relationships/slide" Target="slides/slide144.xml"/><Relationship Id="rId273" Type="http://schemas.openxmlformats.org/officeDocument/2006/relationships/slide" Target="slides/slide265.xml"/><Relationship Id="rId394" Type="http://schemas.openxmlformats.org/officeDocument/2006/relationships/slide" Target="slides/slide386.xml"/><Relationship Id="rId151" Type="http://schemas.openxmlformats.org/officeDocument/2006/relationships/slide" Target="slides/slide143.xml"/><Relationship Id="rId272" Type="http://schemas.openxmlformats.org/officeDocument/2006/relationships/slide" Target="slides/slide264.xml"/><Relationship Id="rId393" Type="http://schemas.openxmlformats.org/officeDocument/2006/relationships/slide" Target="slides/slide385.xml"/><Relationship Id="rId158" Type="http://schemas.openxmlformats.org/officeDocument/2006/relationships/slide" Target="slides/slide150.xml"/><Relationship Id="rId279" Type="http://schemas.openxmlformats.org/officeDocument/2006/relationships/slide" Target="slides/slide271.xml"/><Relationship Id="rId157" Type="http://schemas.openxmlformats.org/officeDocument/2006/relationships/slide" Target="slides/slide149.xml"/><Relationship Id="rId278" Type="http://schemas.openxmlformats.org/officeDocument/2006/relationships/slide" Target="slides/slide270.xml"/><Relationship Id="rId399" Type="http://schemas.openxmlformats.org/officeDocument/2006/relationships/slide" Target="slides/slide391.xml"/><Relationship Id="rId156" Type="http://schemas.openxmlformats.org/officeDocument/2006/relationships/slide" Target="slides/slide148.xml"/><Relationship Id="rId277" Type="http://schemas.openxmlformats.org/officeDocument/2006/relationships/slide" Target="slides/slide269.xml"/><Relationship Id="rId398" Type="http://schemas.openxmlformats.org/officeDocument/2006/relationships/slide" Target="slides/slide390.xml"/><Relationship Id="rId155" Type="http://schemas.openxmlformats.org/officeDocument/2006/relationships/slide" Target="slides/slide147.xml"/><Relationship Id="rId276" Type="http://schemas.openxmlformats.org/officeDocument/2006/relationships/slide" Target="slides/slide268.xml"/><Relationship Id="rId397" Type="http://schemas.openxmlformats.org/officeDocument/2006/relationships/slide" Target="slides/slide389.xml"/><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509" Type="http://schemas.openxmlformats.org/officeDocument/2006/relationships/slide" Target="slides/slide501.xml"/><Relationship Id="rId508" Type="http://schemas.openxmlformats.org/officeDocument/2006/relationships/slide" Target="slides/slide500.xml"/><Relationship Id="rId503" Type="http://schemas.openxmlformats.org/officeDocument/2006/relationships/slide" Target="slides/slide495.xml"/><Relationship Id="rId502" Type="http://schemas.openxmlformats.org/officeDocument/2006/relationships/slide" Target="slides/slide494.xml"/><Relationship Id="rId501" Type="http://schemas.openxmlformats.org/officeDocument/2006/relationships/slide" Target="slides/slide493.xml"/><Relationship Id="rId500" Type="http://schemas.openxmlformats.org/officeDocument/2006/relationships/slide" Target="slides/slide492.xml"/><Relationship Id="rId507" Type="http://schemas.openxmlformats.org/officeDocument/2006/relationships/slide" Target="slides/slide499.xml"/><Relationship Id="rId506" Type="http://schemas.openxmlformats.org/officeDocument/2006/relationships/slide" Target="slides/slide498.xml"/><Relationship Id="rId505" Type="http://schemas.openxmlformats.org/officeDocument/2006/relationships/slide" Target="slides/slide497.xml"/><Relationship Id="rId504" Type="http://schemas.openxmlformats.org/officeDocument/2006/relationships/slide" Target="slides/slide496.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409" Type="http://schemas.openxmlformats.org/officeDocument/2006/relationships/slide" Target="slides/slide401.xml"/><Relationship Id="rId404" Type="http://schemas.openxmlformats.org/officeDocument/2006/relationships/slide" Target="slides/slide396.xml"/><Relationship Id="rId525" Type="http://schemas.openxmlformats.org/officeDocument/2006/relationships/slide" Target="slides/slide517.xml"/><Relationship Id="rId403" Type="http://schemas.openxmlformats.org/officeDocument/2006/relationships/slide" Target="slides/slide395.xml"/><Relationship Id="rId524" Type="http://schemas.openxmlformats.org/officeDocument/2006/relationships/slide" Target="slides/slide516.xml"/><Relationship Id="rId402" Type="http://schemas.openxmlformats.org/officeDocument/2006/relationships/slide" Target="slides/slide394.xml"/><Relationship Id="rId523" Type="http://schemas.openxmlformats.org/officeDocument/2006/relationships/slide" Target="slides/slide515.xml"/><Relationship Id="rId401" Type="http://schemas.openxmlformats.org/officeDocument/2006/relationships/slide" Target="slides/slide393.xml"/><Relationship Id="rId522" Type="http://schemas.openxmlformats.org/officeDocument/2006/relationships/slide" Target="slides/slide514.xml"/><Relationship Id="rId408" Type="http://schemas.openxmlformats.org/officeDocument/2006/relationships/slide" Target="slides/slide400.xml"/><Relationship Id="rId529" Type="http://schemas.openxmlformats.org/officeDocument/2006/relationships/slide" Target="slides/slide521.xml"/><Relationship Id="rId407" Type="http://schemas.openxmlformats.org/officeDocument/2006/relationships/slide" Target="slides/slide399.xml"/><Relationship Id="rId528" Type="http://schemas.openxmlformats.org/officeDocument/2006/relationships/slide" Target="slides/slide520.xml"/><Relationship Id="rId406" Type="http://schemas.openxmlformats.org/officeDocument/2006/relationships/slide" Target="slides/slide398.xml"/><Relationship Id="rId527" Type="http://schemas.openxmlformats.org/officeDocument/2006/relationships/slide" Target="slides/slide519.xml"/><Relationship Id="rId405" Type="http://schemas.openxmlformats.org/officeDocument/2006/relationships/slide" Target="slides/slide397.xml"/><Relationship Id="rId526" Type="http://schemas.openxmlformats.org/officeDocument/2006/relationships/slide" Target="slides/slide518.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400" Type="http://schemas.openxmlformats.org/officeDocument/2006/relationships/slide" Target="slides/slide392.xml"/><Relationship Id="rId521" Type="http://schemas.openxmlformats.org/officeDocument/2006/relationships/slide" Target="slides/slide513.xml"/><Relationship Id="rId29" Type="http://schemas.openxmlformats.org/officeDocument/2006/relationships/slide" Target="slides/slide21.xml"/><Relationship Id="rId520" Type="http://schemas.openxmlformats.org/officeDocument/2006/relationships/slide" Target="slides/slide512.xml"/><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519" Type="http://schemas.openxmlformats.org/officeDocument/2006/relationships/slide" Target="slides/slide511.xml"/><Relationship Id="rId514" Type="http://schemas.openxmlformats.org/officeDocument/2006/relationships/slide" Target="slides/slide506.xml"/><Relationship Id="rId513" Type="http://schemas.openxmlformats.org/officeDocument/2006/relationships/slide" Target="slides/slide505.xml"/><Relationship Id="rId512" Type="http://schemas.openxmlformats.org/officeDocument/2006/relationships/slide" Target="slides/slide504.xml"/><Relationship Id="rId511" Type="http://schemas.openxmlformats.org/officeDocument/2006/relationships/slide" Target="slides/slide503.xml"/><Relationship Id="rId518" Type="http://schemas.openxmlformats.org/officeDocument/2006/relationships/slide" Target="slides/slide510.xml"/><Relationship Id="rId517" Type="http://schemas.openxmlformats.org/officeDocument/2006/relationships/slide" Target="slides/slide509.xml"/><Relationship Id="rId516" Type="http://schemas.openxmlformats.org/officeDocument/2006/relationships/slide" Target="slides/slide508.xml"/><Relationship Id="rId515" Type="http://schemas.openxmlformats.org/officeDocument/2006/relationships/slide" Target="slides/slide507.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510" Type="http://schemas.openxmlformats.org/officeDocument/2006/relationships/slide" Target="slides/slide502.xml"/><Relationship Id="rId18" Type="http://schemas.openxmlformats.org/officeDocument/2006/relationships/slide" Target="slides/slide10.xml"/><Relationship Id="rId84" Type="http://schemas.openxmlformats.org/officeDocument/2006/relationships/slide" Target="slides/slide76.xml"/><Relationship Id="rId83" Type="http://schemas.openxmlformats.org/officeDocument/2006/relationships/slide" Target="slides/slide75.xml"/><Relationship Id="rId86" Type="http://schemas.openxmlformats.org/officeDocument/2006/relationships/slide" Target="slides/slide78.xml"/><Relationship Id="rId85" Type="http://schemas.openxmlformats.org/officeDocument/2006/relationships/slide" Target="slides/slide77.xml"/><Relationship Id="rId88" Type="http://schemas.openxmlformats.org/officeDocument/2006/relationships/slide" Target="slides/slide80.xml"/><Relationship Id="rId87" Type="http://schemas.openxmlformats.org/officeDocument/2006/relationships/slide" Target="slides/slide79.xml"/><Relationship Id="rId89" Type="http://schemas.openxmlformats.org/officeDocument/2006/relationships/slide" Target="slides/slide81.xml"/><Relationship Id="rId80" Type="http://schemas.openxmlformats.org/officeDocument/2006/relationships/slide" Target="slides/slide72.xml"/><Relationship Id="rId82" Type="http://schemas.openxmlformats.org/officeDocument/2006/relationships/slide" Target="slides/slide74.xml"/><Relationship Id="rId81" Type="http://schemas.openxmlformats.org/officeDocument/2006/relationships/slide" Target="slides/slide73.xml"/><Relationship Id="rId73" Type="http://schemas.openxmlformats.org/officeDocument/2006/relationships/slide" Target="slides/slide65.xml"/><Relationship Id="rId72" Type="http://schemas.openxmlformats.org/officeDocument/2006/relationships/slide" Target="slides/slide64.xml"/><Relationship Id="rId75" Type="http://schemas.openxmlformats.org/officeDocument/2006/relationships/slide" Target="slides/slide67.xml"/><Relationship Id="rId74" Type="http://schemas.openxmlformats.org/officeDocument/2006/relationships/slide" Target="slides/slide66.xml"/><Relationship Id="rId77" Type="http://schemas.openxmlformats.org/officeDocument/2006/relationships/slide" Target="slides/slide69.xml"/><Relationship Id="rId76" Type="http://schemas.openxmlformats.org/officeDocument/2006/relationships/slide" Target="slides/slide68.xml"/><Relationship Id="rId79" Type="http://schemas.openxmlformats.org/officeDocument/2006/relationships/slide" Target="slides/slide71.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62" Type="http://schemas.openxmlformats.org/officeDocument/2006/relationships/slide" Target="slides/slide54.xml"/><Relationship Id="rId61" Type="http://schemas.openxmlformats.org/officeDocument/2006/relationships/slide" Target="slides/slide53.xml"/><Relationship Id="rId64" Type="http://schemas.openxmlformats.org/officeDocument/2006/relationships/slide" Target="slides/slide56.xml"/><Relationship Id="rId63" Type="http://schemas.openxmlformats.org/officeDocument/2006/relationships/slide" Target="slides/slide55.xml"/><Relationship Id="rId66" Type="http://schemas.openxmlformats.org/officeDocument/2006/relationships/slide" Target="slides/slide58.xml"/><Relationship Id="rId65" Type="http://schemas.openxmlformats.org/officeDocument/2006/relationships/slide" Target="slides/slide57.xml"/><Relationship Id="rId68" Type="http://schemas.openxmlformats.org/officeDocument/2006/relationships/slide" Target="slides/slide60.xml"/><Relationship Id="rId67" Type="http://schemas.openxmlformats.org/officeDocument/2006/relationships/slide" Target="slides/slide59.xml"/><Relationship Id="rId60" Type="http://schemas.openxmlformats.org/officeDocument/2006/relationships/slide" Target="slides/slide52.xml"/><Relationship Id="rId69" Type="http://schemas.openxmlformats.org/officeDocument/2006/relationships/slide" Target="slides/slide6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54" Type="http://schemas.openxmlformats.org/officeDocument/2006/relationships/slide" Target="slides/slide46.xml"/><Relationship Id="rId57" Type="http://schemas.openxmlformats.org/officeDocument/2006/relationships/slide" Target="slides/slide49.xml"/><Relationship Id="rId56" Type="http://schemas.openxmlformats.org/officeDocument/2006/relationships/slide" Target="slides/slide48.xml"/><Relationship Id="rId59" Type="http://schemas.openxmlformats.org/officeDocument/2006/relationships/slide" Target="slides/slide51.xml"/><Relationship Id="rId58" Type="http://schemas.openxmlformats.org/officeDocument/2006/relationships/slide" Target="slides/slide50.xml"/><Relationship Id="rId107" Type="http://schemas.openxmlformats.org/officeDocument/2006/relationships/slide" Target="slides/slide99.xml"/><Relationship Id="rId228" Type="http://schemas.openxmlformats.org/officeDocument/2006/relationships/slide" Target="slides/slide220.xml"/><Relationship Id="rId349" Type="http://schemas.openxmlformats.org/officeDocument/2006/relationships/slide" Target="slides/slide341.xml"/><Relationship Id="rId106" Type="http://schemas.openxmlformats.org/officeDocument/2006/relationships/slide" Target="slides/slide98.xml"/><Relationship Id="rId227" Type="http://schemas.openxmlformats.org/officeDocument/2006/relationships/slide" Target="slides/slide219.xml"/><Relationship Id="rId348" Type="http://schemas.openxmlformats.org/officeDocument/2006/relationships/slide" Target="slides/slide340.xml"/><Relationship Id="rId469" Type="http://schemas.openxmlformats.org/officeDocument/2006/relationships/slide" Target="slides/slide461.xml"/><Relationship Id="rId105" Type="http://schemas.openxmlformats.org/officeDocument/2006/relationships/slide" Target="slides/slide97.xml"/><Relationship Id="rId226" Type="http://schemas.openxmlformats.org/officeDocument/2006/relationships/slide" Target="slides/slide218.xml"/><Relationship Id="rId347" Type="http://schemas.openxmlformats.org/officeDocument/2006/relationships/slide" Target="slides/slide339.xml"/><Relationship Id="rId468" Type="http://schemas.openxmlformats.org/officeDocument/2006/relationships/slide" Target="slides/slide460.xml"/><Relationship Id="rId104" Type="http://schemas.openxmlformats.org/officeDocument/2006/relationships/slide" Target="slides/slide96.xml"/><Relationship Id="rId225" Type="http://schemas.openxmlformats.org/officeDocument/2006/relationships/slide" Target="slides/slide217.xml"/><Relationship Id="rId346" Type="http://schemas.openxmlformats.org/officeDocument/2006/relationships/slide" Target="slides/slide338.xml"/><Relationship Id="rId467" Type="http://schemas.openxmlformats.org/officeDocument/2006/relationships/slide" Target="slides/slide459.xml"/><Relationship Id="rId109" Type="http://schemas.openxmlformats.org/officeDocument/2006/relationships/slide" Target="slides/slide101.xml"/><Relationship Id="rId108" Type="http://schemas.openxmlformats.org/officeDocument/2006/relationships/slide" Target="slides/slide100.xml"/><Relationship Id="rId229" Type="http://schemas.openxmlformats.org/officeDocument/2006/relationships/slide" Target="slides/slide221.xml"/><Relationship Id="rId220" Type="http://schemas.openxmlformats.org/officeDocument/2006/relationships/slide" Target="slides/slide212.xml"/><Relationship Id="rId341" Type="http://schemas.openxmlformats.org/officeDocument/2006/relationships/slide" Target="slides/slide333.xml"/><Relationship Id="rId462" Type="http://schemas.openxmlformats.org/officeDocument/2006/relationships/slide" Target="slides/slide454.xml"/><Relationship Id="rId340" Type="http://schemas.openxmlformats.org/officeDocument/2006/relationships/slide" Target="slides/slide332.xml"/><Relationship Id="rId461" Type="http://schemas.openxmlformats.org/officeDocument/2006/relationships/slide" Target="slides/slide453.xml"/><Relationship Id="rId460" Type="http://schemas.openxmlformats.org/officeDocument/2006/relationships/slide" Target="slides/slide452.xml"/><Relationship Id="rId103" Type="http://schemas.openxmlformats.org/officeDocument/2006/relationships/slide" Target="slides/slide95.xml"/><Relationship Id="rId224" Type="http://schemas.openxmlformats.org/officeDocument/2006/relationships/slide" Target="slides/slide216.xml"/><Relationship Id="rId345" Type="http://schemas.openxmlformats.org/officeDocument/2006/relationships/slide" Target="slides/slide337.xml"/><Relationship Id="rId466" Type="http://schemas.openxmlformats.org/officeDocument/2006/relationships/slide" Target="slides/slide458.xml"/><Relationship Id="rId102" Type="http://schemas.openxmlformats.org/officeDocument/2006/relationships/slide" Target="slides/slide94.xml"/><Relationship Id="rId223" Type="http://schemas.openxmlformats.org/officeDocument/2006/relationships/slide" Target="slides/slide215.xml"/><Relationship Id="rId344" Type="http://schemas.openxmlformats.org/officeDocument/2006/relationships/slide" Target="slides/slide336.xml"/><Relationship Id="rId465" Type="http://schemas.openxmlformats.org/officeDocument/2006/relationships/slide" Target="slides/slide457.xml"/><Relationship Id="rId101" Type="http://schemas.openxmlformats.org/officeDocument/2006/relationships/slide" Target="slides/slide93.xml"/><Relationship Id="rId222" Type="http://schemas.openxmlformats.org/officeDocument/2006/relationships/slide" Target="slides/slide214.xml"/><Relationship Id="rId343" Type="http://schemas.openxmlformats.org/officeDocument/2006/relationships/slide" Target="slides/slide335.xml"/><Relationship Id="rId464" Type="http://schemas.openxmlformats.org/officeDocument/2006/relationships/slide" Target="slides/slide456.xml"/><Relationship Id="rId100" Type="http://schemas.openxmlformats.org/officeDocument/2006/relationships/slide" Target="slides/slide92.xml"/><Relationship Id="rId221" Type="http://schemas.openxmlformats.org/officeDocument/2006/relationships/slide" Target="slides/slide213.xml"/><Relationship Id="rId342" Type="http://schemas.openxmlformats.org/officeDocument/2006/relationships/slide" Target="slides/slide334.xml"/><Relationship Id="rId463" Type="http://schemas.openxmlformats.org/officeDocument/2006/relationships/slide" Target="slides/slide455.xml"/><Relationship Id="rId217" Type="http://schemas.openxmlformats.org/officeDocument/2006/relationships/slide" Target="slides/slide209.xml"/><Relationship Id="rId338" Type="http://schemas.openxmlformats.org/officeDocument/2006/relationships/slide" Target="slides/slide330.xml"/><Relationship Id="rId459" Type="http://schemas.openxmlformats.org/officeDocument/2006/relationships/slide" Target="slides/slide451.xml"/><Relationship Id="rId216" Type="http://schemas.openxmlformats.org/officeDocument/2006/relationships/slide" Target="slides/slide208.xml"/><Relationship Id="rId337" Type="http://schemas.openxmlformats.org/officeDocument/2006/relationships/slide" Target="slides/slide329.xml"/><Relationship Id="rId458" Type="http://schemas.openxmlformats.org/officeDocument/2006/relationships/slide" Target="slides/slide450.xml"/><Relationship Id="rId215" Type="http://schemas.openxmlformats.org/officeDocument/2006/relationships/slide" Target="slides/slide207.xml"/><Relationship Id="rId336" Type="http://schemas.openxmlformats.org/officeDocument/2006/relationships/slide" Target="slides/slide328.xml"/><Relationship Id="rId457" Type="http://schemas.openxmlformats.org/officeDocument/2006/relationships/slide" Target="slides/slide449.xml"/><Relationship Id="rId214" Type="http://schemas.openxmlformats.org/officeDocument/2006/relationships/slide" Target="slides/slide206.xml"/><Relationship Id="rId335" Type="http://schemas.openxmlformats.org/officeDocument/2006/relationships/slide" Target="slides/slide327.xml"/><Relationship Id="rId456" Type="http://schemas.openxmlformats.org/officeDocument/2006/relationships/slide" Target="slides/slide448.xml"/><Relationship Id="rId219" Type="http://schemas.openxmlformats.org/officeDocument/2006/relationships/slide" Target="slides/slide211.xml"/><Relationship Id="rId218" Type="http://schemas.openxmlformats.org/officeDocument/2006/relationships/slide" Target="slides/slide210.xml"/><Relationship Id="rId339" Type="http://schemas.openxmlformats.org/officeDocument/2006/relationships/slide" Target="slides/slide331.xml"/><Relationship Id="rId330" Type="http://schemas.openxmlformats.org/officeDocument/2006/relationships/slide" Target="slides/slide322.xml"/><Relationship Id="rId451" Type="http://schemas.openxmlformats.org/officeDocument/2006/relationships/slide" Target="slides/slide443.xml"/><Relationship Id="rId450" Type="http://schemas.openxmlformats.org/officeDocument/2006/relationships/slide" Target="slides/slide442.xml"/><Relationship Id="rId213" Type="http://schemas.openxmlformats.org/officeDocument/2006/relationships/slide" Target="slides/slide205.xml"/><Relationship Id="rId334" Type="http://schemas.openxmlformats.org/officeDocument/2006/relationships/slide" Target="slides/slide326.xml"/><Relationship Id="rId455" Type="http://schemas.openxmlformats.org/officeDocument/2006/relationships/slide" Target="slides/slide447.xml"/><Relationship Id="rId212" Type="http://schemas.openxmlformats.org/officeDocument/2006/relationships/slide" Target="slides/slide204.xml"/><Relationship Id="rId333" Type="http://schemas.openxmlformats.org/officeDocument/2006/relationships/slide" Target="slides/slide325.xml"/><Relationship Id="rId454" Type="http://schemas.openxmlformats.org/officeDocument/2006/relationships/slide" Target="slides/slide446.xml"/><Relationship Id="rId211" Type="http://schemas.openxmlformats.org/officeDocument/2006/relationships/slide" Target="slides/slide203.xml"/><Relationship Id="rId332" Type="http://schemas.openxmlformats.org/officeDocument/2006/relationships/slide" Target="slides/slide324.xml"/><Relationship Id="rId453" Type="http://schemas.openxmlformats.org/officeDocument/2006/relationships/slide" Target="slides/slide445.xml"/><Relationship Id="rId210" Type="http://schemas.openxmlformats.org/officeDocument/2006/relationships/slide" Target="slides/slide202.xml"/><Relationship Id="rId331" Type="http://schemas.openxmlformats.org/officeDocument/2006/relationships/slide" Target="slides/slide323.xml"/><Relationship Id="rId452" Type="http://schemas.openxmlformats.org/officeDocument/2006/relationships/slide" Target="slides/slide444.xml"/><Relationship Id="rId370" Type="http://schemas.openxmlformats.org/officeDocument/2006/relationships/slide" Target="slides/slide362.xml"/><Relationship Id="rId491" Type="http://schemas.openxmlformats.org/officeDocument/2006/relationships/slide" Target="slides/slide483.xml"/><Relationship Id="rId490" Type="http://schemas.openxmlformats.org/officeDocument/2006/relationships/slide" Target="slides/slide482.xml"/><Relationship Id="rId129" Type="http://schemas.openxmlformats.org/officeDocument/2006/relationships/slide" Target="slides/slide121.xml"/><Relationship Id="rId128" Type="http://schemas.openxmlformats.org/officeDocument/2006/relationships/slide" Target="slides/slide120.xml"/><Relationship Id="rId249" Type="http://schemas.openxmlformats.org/officeDocument/2006/relationships/slide" Target="slides/slide241.xml"/><Relationship Id="rId127" Type="http://schemas.openxmlformats.org/officeDocument/2006/relationships/slide" Target="slides/slide119.xml"/><Relationship Id="rId248" Type="http://schemas.openxmlformats.org/officeDocument/2006/relationships/slide" Target="slides/slide240.xml"/><Relationship Id="rId369" Type="http://schemas.openxmlformats.org/officeDocument/2006/relationships/slide" Target="slides/slide361.xml"/><Relationship Id="rId126" Type="http://schemas.openxmlformats.org/officeDocument/2006/relationships/slide" Target="slides/slide118.xml"/><Relationship Id="rId247" Type="http://schemas.openxmlformats.org/officeDocument/2006/relationships/slide" Target="slides/slide239.xml"/><Relationship Id="rId368" Type="http://schemas.openxmlformats.org/officeDocument/2006/relationships/slide" Target="slides/slide360.xml"/><Relationship Id="rId489" Type="http://schemas.openxmlformats.org/officeDocument/2006/relationships/slide" Target="slides/slide481.xml"/><Relationship Id="rId121" Type="http://schemas.openxmlformats.org/officeDocument/2006/relationships/slide" Target="slides/slide113.xml"/><Relationship Id="rId242" Type="http://schemas.openxmlformats.org/officeDocument/2006/relationships/slide" Target="slides/slide234.xml"/><Relationship Id="rId363" Type="http://schemas.openxmlformats.org/officeDocument/2006/relationships/slide" Target="slides/slide355.xml"/><Relationship Id="rId484" Type="http://schemas.openxmlformats.org/officeDocument/2006/relationships/slide" Target="slides/slide476.xml"/><Relationship Id="rId120" Type="http://schemas.openxmlformats.org/officeDocument/2006/relationships/slide" Target="slides/slide112.xml"/><Relationship Id="rId241" Type="http://schemas.openxmlformats.org/officeDocument/2006/relationships/slide" Target="slides/slide233.xml"/><Relationship Id="rId362" Type="http://schemas.openxmlformats.org/officeDocument/2006/relationships/slide" Target="slides/slide354.xml"/><Relationship Id="rId483" Type="http://schemas.openxmlformats.org/officeDocument/2006/relationships/slide" Target="slides/slide475.xml"/><Relationship Id="rId240" Type="http://schemas.openxmlformats.org/officeDocument/2006/relationships/slide" Target="slides/slide232.xml"/><Relationship Id="rId361" Type="http://schemas.openxmlformats.org/officeDocument/2006/relationships/slide" Target="slides/slide353.xml"/><Relationship Id="rId482" Type="http://schemas.openxmlformats.org/officeDocument/2006/relationships/slide" Target="slides/slide474.xml"/><Relationship Id="rId360" Type="http://schemas.openxmlformats.org/officeDocument/2006/relationships/slide" Target="slides/slide352.xml"/><Relationship Id="rId481" Type="http://schemas.openxmlformats.org/officeDocument/2006/relationships/slide" Target="slides/slide473.xml"/><Relationship Id="rId125" Type="http://schemas.openxmlformats.org/officeDocument/2006/relationships/slide" Target="slides/slide117.xml"/><Relationship Id="rId246" Type="http://schemas.openxmlformats.org/officeDocument/2006/relationships/slide" Target="slides/slide238.xml"/><Relationship Id="rId367" Type="http://schemas.openxmlformats.org/officeDocument/2006/relationships/slide" Target="slides/slide359.xml"/><Relationship Id="rId488" Type="http://schemas.openxmlformats.org/officeDocument/2006/relationships/slide" Target="slides/slide480.xml"/><Relationship Id="rId124" Type="http://schemas.openxmlformats.org/officeDocument/2006/relationships/slide" Target="slides/slide116.xml"/><Relationship Id="rId245" Type="http://schemas.openxmlformats.org/officeDocument/2006/relationships/slide" Target="slides/slide237.xml"/><Relationship Id="rId366" Type="http://schemas.openxmlformats.org/officeDocument/2006/relationships/slide" Target="slides/slide358.xml"/><Relationship Id="rId487" Type="http://schemas.openxmlformats.org/officeDocument/2006/relationships/slide" Target="slides/slide479.xml"/><Relationship Id="rId123" Type="http://schemas.openxmlformats.org/officeDocument/2006/relationships/slide" Target="slides/slide115.xml"/><Relationship Id="rId244" Type="http://schemas.openxmlformats.org/officeDocument/2006/relationships/slide" Target="slides/slide236.xml"/><Relationship Id="rId365" Type="http://schemas.openxmlformats.org/officeDocument/2006/relationships/slide" Target="slides/slide357.xml"/><Relationship Id="rId486" Type="http://schemas.openxmlformats.org/officeDocument/2006/relationships/slide" Target="slides/slide478.xml"/><Relationship Id="rId122" Type="http://schemas.openxmlformats.org/officeDocument/2006/relationships/slide" Target="slides/slide114.xml"/><Relationship Id="rId243" Type="http://schemas.openxmlformats.org/officeDocument/2006/relationships/slide" Target="slides/slide235.xml"/><Relationship Id="rId364" Type="http://schemas.openxmlformats.org/officeDocument/2006/relationships/slide" Target="slides/slide356.xml"/><Relationship Id="rId485" Type="http://schemas.openxmlformats.org/officeDocument/2006/relationships/slide" Target="slides/slide477.xml"/><Relationship Id="rId95" Type="http://schemas.openxmlformats.org/officeDocument/2006/relationships/slide" Target="slides/slide87.xml"/><Relationship Id="rId94" Type="http://schemas.openxmlformats.org/officeDocument/2006/relationships/slide" Target="slides/slide86.xml"/><Relationship Id="rId97" Type="http://schemas.openxmlformats.org/officeDocument/2006/relationships/slide" Target="slides/slide89.xml"/><Relationship Id="rId96" Type="http://schemas.openxmlformats.org/officeDocument/2006/relationships/slide" Target="slides/slide88.xml"/><Relationship Id="rId99" Type="http://schemas.openxmlformats.org/officeDocument/2006/relationships/slide" Target="slides/slide91.xml"/><Relationship Id="rId480" Type="http://schemas.openxmlformats.org/officeDocument/2006/relationships/slide" Target="slides/slide472.xml"/><Relationship Id="rId98" Type="http://schemas.openxmlformats.org/officeDocument/2006/relationships/slide" Target="slides/slide90.xml"/><Relationship Id="rId91" Type="http://schemas.openxmlformats.org/officeDocument/2006/relationships/slide" Target="slides/slide83.xml"/><Relationship Id="rId90" Type="http://schemas.openxmlformats.org/officeDocument/2006/relationships/slide" Target="slides/slide82.xml"/><Relationship Id="rId93" Type="http://schemas.openxmlformats.org/officeDocument/2006/relationships/slide" Target="slides/slide85.xml"/><Relationship Id="rId92" Type="http://schemas.openxmlformats.org/officeDocument/2006/relationships/slide" Target="slides/slide84.xml"/><Relationship Id="rId118" Type="http://schemas.openxmlformats.org/officeDocument/2006/relationships/slide" Target="slides/slide110.xml"/><Relationship Id="rId239" Type="http://schemas.openxmlformats.org/officeDocument/2006/relationships/slide" Target="slides/slide231.xml"/><Relationship Id="rId117" Type="http://schemas.openxmlformats.org/officeDocument/2006/relationships/slide" Target="slides/slide109.xml"/><Relationship Id="rId238" Type="http://schemas.openxmlformats.org/officeDocument/2006/relationships/slide" Target="slides/slide230.xml"/><Relationship Id="rId359" Type="http://schemas.openxmlformats.org/officeDocument/2006/relationships/slide" Target="slides/slide351.xml"/><Relationship Id="rId116" Type="http://schemas.openxmlformats.org/officeDocument/2006/relationships/slide" Target="slides/slide108.xml"/><Relationship Id="rId237" Type="http://schemas.openxmlformats.org/officeDocument/2006/relationships/slide" Target="slides/slide229.xml"/><Relationship Id="rId358" Type="http://schemas.openxmlformats.org/officeDocument/2006/relationships/slide" Target="slides/slide350.xml"/><Relationship Id="rId479" Type="http://schemas.openxmlformats.org/officeDocument/2006/relationships/slide" Target="slides/slide471.xml"/><Relationship Id="rId115" Type="http://schemas.openxmlformats.org/officeDocument/2006/relationships/slide" Target="slides/slide107.xml"/><Relationship Id="rId236" Type="http://schemas.openxmlformats.org/officeDocument/2006/relationships/slide" Target="slides/slide228.xml"/><Relationship Id="rId357" Type="http://schemas.openxmlformats.org/officeDocument/2006/relationships/slide" Target="slides/slide349.xml"/><Relationship Id="rId478" Type="http://schemas.openxmlformats.org/officeDocument/2006/relationships/slide" Target="slides/slide470.xml"/><Relationship Id="rId119" Type="http://schemas.openxmlformats.org/officeDocument/2006/relationships/slide" Target="slides/slide111.xml"/><Relationship Id="rId110" Type="http://schemas.openxmlformats.org/officeDocument/2006/relationships/slide" Target="slides/slide102.xml"/><Relationship Id="rId231" Type="http://schemas.openxmlformats.org/officeDocument/2006/relationships/slide" Target="slides/slide223.xml"/><Relationship Id="rId352" Type="http://schemas.openxmlformats.org/officeDocument/2006/relationships/slide" Target="slides/slide344.xml"/><Relationship Id="rId473" Type="http://schemas.openxmlformats.org/officeDocument/2006/relationships/slide" Target="slides/slide465.xml"/><Relationship Id="rId230" Type="http://schemas.openxmlformats.org/officeDocument/2006/relationships/slide" Target="slides/slide222.xml"/><Relationship Id="rId351" Type="http://schemas.openxmlformats.org/officeDocument/2006/relationships/slide" Target="slides/slide343.xml"/><Relationship Id="rId472" Type="http://schemas.openxmlformats.org/officeDocument/2006/relationships/slide" Target="slides/slide464.xml"/><Relationship Id="rId350" Type="http://schemas.openxmlformats.org/officeDocument/2006/relationships/slide" Target="slides/slide342.xml"/><Relationship Id="rId471" Type="http://schemas.openxmlformats.org/officeDocument/2006/relationships/slide" Target="slides/slide463.xml"/><Relationship Id="rId470" Type="http://schemas.openxmlformats.org/officeDocument/2006/relationships/slide" Target="slides/slide462.xml"/><Relationship Id="rId114" Type="http://schemas.openxmlformats.org/officeDocument/2006/relationships/slide" Target="slides/slide106.xml"/><Relationship Id="rId235" Type="http://schemas.openxmlformats.org/officeDocument/2006/relationships/slide" Target="slides/slide227.xml"/><Relationship Id="rId356" Type="http://schemas.openxmlformats.org/officeDocument/2006/relationships/slide" Target="slides/slide348.xml"/><Relationship Id="rId477" Type="http://schemas.openxmlformats.org/officeDocument/2006/relationships/slide" Target="slides/slide469.xml"/><Relationship Id="rId113" Type="http://schemas.openxmlformats.org/officeDocument/2006/relationships/slide" Target="slides/slide105.xml"/><Relationship Id="rId234" Type="http://schemas.openxmlformats.org/officeDocument/2006/relationships/slide" Target="slides/slide226.xml"/><Relationship Id="rId355" Type="http://schemas.openxmlformats.org/officeDocument/2006/relationships/slide" Target="slides/slide347.xml"/><Relationship Id="rId476" Type="http://schemas.openxmlformats.org/officeDocument/2006/relationships/slide" Target="slides/slide468.xml"/><Relationship Id="rId112" Type="http://schemas.openxmlformats.org/officeDocument/2006/relationships/slide" Target="slides/slide104.xml"/><Relationship Id="rId233" Type="http://schemas.openxmlformats.org/officeDocument/2006/relationships/slide" Target="slides/slide225.xml"/><Relationship Id="rId354" Type="http://schemas.openxmlformats.org/officeDocument/2006/relationships/slide" Target="slides/slide346.xml"/><Relationship Id="rId475" Type="http://schemas.openxmlformats.org/officeDocument/2006/relationships/slide" Target="slides/slide467.xml"/><Relationship Id="rId111" Type="http://schemas.openxmlformats.org/officeDocument/2006/relationships/slide" Target="slides/slide103.xml"/><Relationship Id="rId232" Type="http://schemas.openxmlformats.org/officeDocument/2006/relationships/slide" Target="slides/slide224.xml"/><Relationship Id="rId353" Type="http://schemas.openxmlformats.org/officeDocument/2006/relationships/slide" Target="slides/slide345.xml"/><Relationship Id="rId474" Type="http://schemas.openxmlformats.org/officeDocument/2006/relationships/slide" Target="slides/slide466.xml"/><Relationship Id="rId305" Type="http://schemas.openxmlformats.org/officeDocument/2006/relationships/slide" Target="slides/slide297.xml"/><Relationship Id="rId426" Type="http://schemas.openxmlformats.org/officeDocument/2006/relationships/slide" Target="slides/slide418.xml"/><Relationship Id="rId547" Type="http://schemas.openxmlformats.org/officeDocument/2006/relationships/font" Target="fonts/GillSans-bold.fntdata"/><Relationship Id="rId304" Type="http://schemas.openxmlformats.org/officeDocument/2006/relationships/slide" Target="slides/slide296.xml"/><Relationship Id="rId425" Type="http://schemas.openxmlformats.org/officeDocument/2006/relationships/slide" Target="slides/slide417.xml"/><Relationship Id="rId546" Type="http://schemas.openxmlformats.org/officeDocument/2006/relationships/font" Target="fonts/GillSans-regular.fntdata"/><Relationship Id="rId303" Type="http://schemas.openxmlformats.org/officeDocument/2006/relationships/slide" Target="slides/slide295.xml"/><Relationship Id="rId424" Type="http://schemas.openxmlformats.org/officeDocument/2006/relationships/slide" Target="slides/slide416.xml"/><Relationship Id="rId545" Type="http://schemas.openxmlformats.org/officeDocument/2006/relationships/font" Target="fonts/NotoSansSymbols-bold.fntdata"/><Relationship Id="rId302" Type="http://schemas.openxmlformats.org/officeDocument/2006/relationships/slide" Target="slides/slide294.xml"/><Relationship Id="rId423" Type="http://schemas.openxmlformats.org/officeDocument/2006/relationships/slide" Target="slides/slide415.xml"/><Relationship Id="rId544" Type="http://schemas.openxmlformats.org/officeDocument/2006/relationships/font" Target="fonts/NotoSansSymbols-regular.fntdata"/><Relationship Id="rId309" Type="http://schemas.openxmlformats.org/officeDocument/2006/relationships/slide" Target="slides/slide301.xml"/><Relationship Id="rId308" Type="http://schemas.openxmlformats.org/officeDocument/2006/relationships/slide" Target="slides/slide300.xml"/><Relationship Id="rId429" Type="http://schemas.openxmlformats.org/officeDocument/2006/relationships/slide" Target="slides/slide421.xml"/><Relationship Id="rId307" Type="http://schemas.openxmlformats.org/officeDocument/2006/relationships/slide" Target="slides/slide299.xml"/><Relationship Id="rId428" Type="http://schemas.openxmlformats.org/officeDocument/2006/relationships/slide" Target="slides/slide420.xml"/><Relationship Id="rId306" Type="http://schemas.openxmlformats.org/officeDocument/2006/relationships/slide" Target="slides/slide298.xml"/><Relationship Id="rId427" Type="http://schemas.openxmlformats.org/officeDocument/2006/relationships/slide" Target="slides/slide419.xml"/><Relationship Id="rId548" Type="http://customschemas.google.com/relationships/presentationmetadata" Target="metadata"/><Relationship Id="rId301" Type="http://schemas.openxmlformats.org/officeDocument/2006/relationships/slide" Target="slides/slide293.xml"/><Relationship Id="rId422" Type="http://schemas.openxmlformats.org/officeDocument/2006/relationships/slide" Target="slides/slide414.xml"/><Relationship Id="rId543" Type="http://schemas.openxmlformats.org/officeDocument/2006/relationships/font" Target="fonts/Corbel-boldItalic.fntdata"/><Relationship Id="rId300" Type="http://schemas.openxmlformats.org/officeDocument/2006/relationships/slide" Target="slides/slide292.xml"/><Relationship Id="rId421" Type="http://schemas.openxmlformats.org/officeDocument/2006/relationships/slide" Target="slides/slide413.xml"/><Relationship Id="rId542" Type="http://schemas.openxmlformats.org/officeDocument/2006/relationships/font" Target="fonts/Corbel-italic.fntdata"/><Relationship Id="rId420" Type="http://schemas.openxmlformats.org/officeDocument/2006/relationships/slide" Target="slides/slide412.xml"/><Relationship Id="rId541" Type="http://schemas.openxmlformats.org/officeDocument/2006/relationships/font" Target="fonts/Corbel-bold.fntdata"/><Relationship Id="rId540" Type="http://schemas.openxmlformats.org/officeDocument/2006/relationships/font" Target="fonts/Corbel-regular.fntdata"/><Relationship Id="rId415" Type="http://schemas.openxmlformats.org/officeDocument/2006/relationships/slide" Target="slides/slide407.xml"/><Relationship Id="rId536" Type="http://schemas.openxmlformats.org/officeDocument/2006/relationships/font" Target="fonts/Constantia-regular.fntdata"/><Relationship Id="rId414" Type="http://schemas.openxmlformats.org/officeDocument/2006/relationships/slide" Target="slides/slide406.xml"/><Relationship Id="rId535" Type="http://schemas.openxmlformats.org/officeDocument/2006/relationships/font" Target="fonts/Corsiva-boldItalic.fntdata"/><Relationship Id="rId413" Type="http://schemas.openxmlformats.org/officeDocument/2006/relationships/slide" Target="slides/slide405.xml"/><Relationship Id="rId534" Type="http://schemas.openxmlformats.org/officeDocument/2006/relationships/font" Target="fonts/Corsiva-italic.fntdata"/><Relationship Id="rId412" Type="http://schemas.openxmlformats.org/officeDocument/2006/relationships/slide" Target="slides/slide404.xml"/><Relationship Id="rId533" Type="http://schemas.openxmlformats.org/officeDocument/2006/relationships/font" Target="fonts/Corsiva-bold.fntdata"/><Relationship Id="rId419" Type="http://schemas.openxmlformats.org/officeDocument/2006/relationships/slide" Target="slides/slide411.xml"/><Relationship Id="rId418" Type="http://schemas.openxmlformats.org/officeDocument/2006/relationships/slide" Target="slides/slide410.xml"/><Relationship Id="rId539" Type="http://schemas.openxmlformats.org/officeDocument/2006/relationships/font" Target="fonts/Constantia-boldItalic.fntdata"/><Relationship Id="rId417" Type="http://schemas.openxmlformats.org/officeDocument/2006/relationships/slide" Target="slides/slide409.xml"/><Relationship Id="rId538" Type="http://schemas.openxmlformats.org/officeDocument/2006/relationships/font" Target="fonts/Constantia-italic.fntdata"/><Relationship Id="rId416" Type="http://schemas.openxmlformats.org/officeDocument/2006/relationships/slide" Target="slides/slide408.xml"/><Relationship Id="rId537" Type="http://schemas.openxmlformats.org/officeDocument/2006/relationships/font" Target="fonts/Constantia-bold.fntdata"/><Relationship Id="rId411" Type="http://schemas.openxmlformats.org/officeDocument/2006/relationships/slide" Target="slides/slide403.xml"/><Relationship Id="rId532" Type="http://schemas.openxmlformats.org/officeDocument/2006/relationships/font" Target="fonts/Corsiva-regular.fntdata"/><Relationship Id="rId410" Type="http://schemas.openxmlformats.org/officeDocument/2006/relationships/slide" Target="slides/slide402.xml"/><Relationship Id="rId531" Type="http://schemas.openxmlformats.org/officeDocument/2006/relationships/slide" Target="slides/slide523.xml"/><Relationship Id="rId530" Type="http://schemas.openxmlformats.org/officeDocument/2006/relationships/slide" Target="slides/slide522.xml"/><Relationship Id="rId206" Type="http://schemas.openxmlformats.org/officeDocument/2006/relationships/slide" Target="slides/slide198.xml"/><Relationship Id="rId327" Type="http://schemas.openxmlformats.org/officeDocument/2006/relationships/slide" Target="slides/slide319.xml"/><Relationship Id="rId448" Type="http://schemas.openxmlformats.org/officeDocument/2006/relationships/slide" Target="slides/slide440.xml"/><Relationship Id="rId205" Type="http://schemas.openxmlformats.org/officeDocument/2006/relationships/slide" Target="slides/slide197.xml"/><Relationship Id="rId326" Type="http://schemas.openxmlformats.org/officeDocument/2006/relationships/slide" Target="slides/slide318.xml"/><Relationship Id="rId447" Type="http://schemas.openxmlformats.org/officeDocument/2006/relationships/slide" Target="slides/slide439.xml"/><Relationship Id="rId204" Type="http://schemas.openxmlformats.org/officeDocument/2006/relationships/slide" Target="slides/slide196.xml"/><Relationship Id="rId325" Type="http://schemas.openxmlformats.org/officeDocument/2006/relationships/slide" Target="slides/slide317.xml"/><Relationship Id="rId446" Type="http://schemas.openxmlformats.org/officeDocument/2006/relationships/slide" Target="slides/slide438.xml"/><Relationship Id="rId203" Type="http://schemas.openxmlformats.org/officeDocument/2006/relationships/slide" Target="slides/slide195.xml"/><Relationship Id="rId324" Type="http://schemas.openxmlformats.org/officeDocument/2006/relationships/slide" Target="slides/slide316.xml"/><Relationship Id="rId445" Type="http://schemas.openxmlformats.org/officeDocument/2006/relationships/slide" Target="slides/slide437.xml"/><Relationship Id="rId209" Type="http://schemas.openxmlformats.org/officeDocument/2006/relationships/slide" Target="slides/slide201.xml"/><Relationship Id="rId208" Type="http://schemas.openxmlformats.org/officeDocument/2006/relationships/slide" Target="slides/slide200.xml"/><Relationship Id="rId329" Type="http://schemas.openxmlformats.org/officeDocument/2006/relationships/slide" Target="slides/slide321.xml"/><Relationship Id="rId207" Type="http://schemas.openxmlformats.org/officeDocument/2006/relationships/slide" Target="slides/slide199.xml"/><Relationship Id="rId328" Type="http://schemas.openxmlformats.org/officeDocument/2006/relationships/slide" Target="slides/slide320.xml"/><Relationship Id="rId449" Type="http://schemas.openxmlformats.org/officeDocument/2006/relationships/slide" Target="slides/slide441.xml"/><Relationship Id="rId440" Type="http://schemas.openxmlformats.org/officeDocument/2006/relationships/slide" Target="slides/slide432.xml"/><Relationship Id="rId202" Type="http://schemas.openxmlformats.org/officeDocument/2006/relationships/slide" Target="slides/slide194.xml"/><Relationship Id="rId323" Type="http://schemas.openxmlformats.org/officeDocument/2006/relationships/slide" Target="slides/slide315.xml"/><Relationship Id="rId444" Type="http://schemas.openxmlformats.org/officeDocument/2006/relationships/slide" Target="slides/slide436.xml"/><Relationship Id="rId201" Type="http://schemas.openxmlformats.org/officeDocument/2006/relationships/slide" Target="slides/slide193.xml"/><Relationship Id="rId322" Type="http://schemas.openxmlformats.org/officeDocument/2006/relationships/slide" Target="slides/slide314.xml"/><Relationship Id="rId443" Type="http://schemas.openxmlformats.org/officeDocument/2006/relationships/slide" Target="slides/slide435.xml"/><Relationship Id="rId200" Type="http://schemas.openxmlformats.org/officeDocument/2006/relationships/slide" Target="slides/slide192.xml"/><Relationship Id="rId321" Type="http://schemas.openxmlformats.org/officeDocument/2006/relationships/slide" Target="slides/slide313.xml"/><Relationship Id="rId442" Type="http://schemas.openxmlformats.org/officeDocument/2006/relationships/slide" Target="slides/slide434.xml"/><Relationship Id="rId320" Type="http://schemas.openxmlformats.org/officeDocument/2006/relationships/slide" Target="slides/slide312.xml"/><Relationship Id="rId441" Type="http://schemas.openxmlformats.org/officeDocument/2006/relationships/slide" Target="slides/slide433.xml"/><Relationship Id="rId316" Type="http://schemas.openxmlformats.org/officeDocument/2006/relationships/slide" Target="slides/slide308.xml"/><Relationship Id="rId437" Type="http://schemas.openxmlformats.org/officeDocument/2006/relationships/slide" Target="slides/slide429.xml"/><Relationship Id="rId315" Type="http://schemas.openxmlformats.org/officeDocument/2006/relationships/slide" Target="slides/slide307.xml"/><Relationship Id="rId436" Type="http://schemas.openxmlformats.org/officeDocument/2006/relationships/slide" Target="slides/slide428.xml"/><Relationship Id="rId314" Type="http://schemas.openxmlformats.org/officeDocument/2006/relationships/slide" Target="slides/slide306.xml"/><Relationship Id="rId435" Type="http://schemas.openxmlformats.org/officeDocument/2006/relationships/slide" Target="slides/slide427.xml"/><Relationship Id="rId313" Type="http://schemas.openxmlformats.org/officeDocument/2006/relationships/slide" Target="slides/slide305.xml"/><Relationship Id="rId434" Type="http://schemas.openxmlformats.org/officeDocument/2006/relationships/slide" Target="slides/slide426.xml"/><Relationship Id="rId319" Type="http://schemas.openxmlformats.org/officeDocument/2006/relationships/slide" Target="slides/slide311.xml"/><Relationship Id="rId318" Type="http://schemas.openxmlformats.org/officeDocument/2006/relationships/slide" Target="slides/slide310.xml"/><Relationship Id="rId439" Type="http://schemas.openxmlformats.org/officeDocument/2006/relationships/slide" Target="slides/slide431.xml"/><Relationship Id="rId317" Type="http://schemas.openxmlformats.org/officeDocument/2006/relationships/slide" Target="slides/slide309.xml"/><Relationship Id="rId438" Type="http://schemas.openxmlformats.org/officeDocument/2006/relationships/slide" Target="slides/slide430.xml"/><Relationship Id="rId312" Type="http://schemas.openxmlformats.org/officeDocument/2006/relationships/slide" Target="slides/slide304.xml"/><Relationship Id="rId433" Type="http://schemas.openxmlformats.org/officeDocument/2006/relationships/slide" Target="slides/slide425.xml"/><Relationship Id="rId311" Type="http://schemas.openxmlformats.org/officeDocument/2006/relationships/slide" Target="slides/slide303.xml"/><Relationship Id="rId432" Type="http://schemas.openxmlformats.org/officeDocument/2006/relationships/slide" Target="slides/slide424.xml"/><Relationship Id="rId310" Type="http://schemas.openxmlformats.org/officeDocument/2006/relationships/slide" Target="slides/slide302.xml"/><Relationship Id="rId431" Type="http://schemas.openxmlformats.org/officeDocument/2006/relationships/slide" Target="slides/slide423.xml"/><Relationship Id="rId430" Type="http://schemas.openxmlformats.org/officeDocument/2006/relationships/slide" Target="slides/slide4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00fb5710e2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00fb5710e2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g200fb5710e2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0" name="Google Shape;40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g200fb5710e2_0_74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6" name="Google Shape;1166;g200fb5710e2_0_7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g200fb5710e2_0_7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4" name="Google Shape;1174;g200fb5710e2_0_7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g200fb5710e2_0_75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1" name="Google Shape;1181;g200fb5710e2_0_7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5" name="Shape 1185"/>
        <p:cNvGrpSpPr/>
        <p:nvPr/>
      </p:nvGrpSpPr>
      <p:grpSpPr>
        <a:xfrm>
          <a:off x="0" y="0"/>
          <a:ext cx="0" cy="0"/>
          <a:chOff x="0" y="0"/>
          <a:chExt cx="0" cy="0"/>
        </a:xfrm>
      </p:grpSpPr>
      <p:sp>
        <p:nvSpPr>
          <p:cNvPr id="1186" name="Google Shape;1186;g200fb5710e2_0_76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7" name="Google Shape;1187;g200fb5710e2_0_7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g200fb5710e2_0_76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3" name="Google Shape;1193;g200fb5710e2_0_7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7" name="Shape 1197"/>
        <p:cNvGrpSpPr/>
        <p:nvPr/>
      </p:nvGrpSpPr>
      <p:grpSpPr>
        <a:xfrm>
          <a:off x="0" y="0"/>
          <a:ext cx="0" cy="0"/>
          <a:chOff x="0" y="0"/>
          <a:chExt cx="0" cy="0"/>
        </a:xfrm>
      </p:grpSpPr>
      <p:sp>
        <p:nvSpPr>
          <p:cNvPr id="1198" name="Google Shape;1198;g200fb5710e2_0_77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9" name="Google Shape;1199;g200fb5710e2_0_7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4" name="Shape 1204"/>
        <p:cNvGrpSpPr/>
        <p:nvPr/>
      </p:nvGrpSpPr>
      <p:grpSpPr>
        <a:xfrm>
          <a:off x="0" y="0"/>
          <a:ext cx="0" cy="0"/>
          <a:chOff x="0" y="0"/>
          <a:chExt cx="0" cy="0"/>
        </a:xfrm>
      </p:grpSpPr>
      <p:sp>
        <p:nvSpPr>
          <p:cNvPr id="1205" name="Google Shape;1205;g200fb5710e2_0_77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6" name="Google Shape;1206;g200fb5710e2_0_7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1" name="Shape 1211"/>
        <p:cNvGrpSpPr/>
        <p:nvPr/>
      </p:nvGrpSpPr>
      <p:grpSpPr>
        <a:xfrm>
          <a:off x="0" y="0"/>
          <a:ext cx="0" cy="0"/>
          <a:chOff x="0" y="0"/>
          <a:chExt cx="0" cy="0"/>
        </a:xfrm>
      </p:grpSpPr>
      <p:sp>
        <p:nvSpPr>
          <p:cNvPr id="1212" name="Google Shape;1212;g200fb5710e2_0_78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3" name="Google Shape;1213;g200fb5710e2_0_7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7" name="Shape 1217"/>
        <p:cNvGrpSpPr/>
        <p:nvPr/>
      </p:nvGrpSpPr>
      <p:grpSpPr>
        <a:xfrm>
          <a:off x="0" y="0"/>
          <a:ext cx="0" cy="0"/>
          <a:chOff x="0" y="0"/>
          <a:chExt cx="0" cy="0"/>
        </a:xfrm>
      </p:grpSpPr>
      <p:sp>
        <p:nvSpPr>
          <p:cNvPr id="1218" name="Google Shape;1218;g200fb5710e2_0_79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9" name="Google Shape;1219;g200fb5710e2_0_7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4" name="Shape 1224"/>
        <p:cNvGrpSpPr/>
        <p:nvPr/>
      </p:nvGrpSpPr>
      <p:grpSpPr>
        <a:xfrm>
          <a:off x="0" y="0"/>
          <a:ext cx="0" cy="0"/>
          <a:chOff x="0" y="0"/>
          <a:chExt cx="0" cy="0"/>
        </a:xfrm>
      </p:grpSpPr>
      <p:sp>
        <p:nvSpPr>
          <p:cNvPr id="1225" name="Google Shape;1225;g200fb5710e2_0_8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6" name="Google Shape;1226;g200fb5710e2_0_8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 name="Google Shape;41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1" name="Shape 1231"/>
        <p:cNvGrpSpPr/>
        <p:nvPr/>
      </p:nvGrpSpPr>
      <p:grpSpPr>
        <a:xfrm>
          <a:off x="0" y="0"/>
          <a:ext cx="0" cy="0"/>
          <a:chOff x="0" y="0"/>
          <a:chExt cx="0" cy="0"/>
        </a:xfrm>
      </p:grpSpPr>
      <p:sp>
        <p:nvSpPr>
          <p:cNvPr id="1232" name="Google Shape;1232;g200fb5710e2_0_8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3" name="Google Shape;1233;g200fb5710e2_0_8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7" name="Shape 1237"/>
        <p:cNvGrpSpPr/>
        <p:nvPr/>
      </p:nvGrpSpPr>
      <p:grpSpPr>
        <a:xfrm>
          <a:off x="0" y="0"/>
          <a:ext cx="0" cy="0"/>
          <a:chOff x="0" y="0"/>
          <a:chExt cx="0" cy="0"/>
        </a:xfrm>
      </p:grpSpPr>
      <p:sp>
        <p:nvSpPr>
          <p:cNvPr id="1238" name="Google Shape;1238;g200fb5710e2_0_8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9" name="Google Shape;1239;g200fb5710e2_0_8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3" name="Shape 1243"/>
        <p:cNvGrpSpPr/>
        <p:nvPr/>
      </p:nvGrpSpPr>
      <p:grpSpPr>
        <a:xfrm>
          <a:off x="0" y="0"/>
          <a:ext cx="0" cy="0"/>
          <a:chOff x="0" y="0"/>
          <a:chExt cx="0" cy="0"/>
        </a:xfrm>
      </p:grpSpPr>
      <p:sp>
        <p:nvSpPr>
          <p:cNvPr id="1244" name="Google Shape;1244;g200fb5710e2_0_83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5" name="Google Shape;1245;g200fb5710e2_0_8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9" name="Shape 1249"/>
        <p:cNvGrpSpPr/>
        <p:nvPr/>
      </p:nvGrpSpPr>
      <p:grpSpPr>
        <a:xfrm>
          <a:off x="0" y="0"/>
          <a:ext cx="0" cy="0"/>
          <a:chOff x="0" y="0"/>
          <a:chExt cx="0" cy="0"/>
        </a:xfrm>
      </p:grpSpPr>
      <p:sp>
        <p:nvSpPr>
          <p:cNvPr id="1250" name="Google Shape;1250;g200fb5710e2_0_83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1" name="Google Shape;1251;g200fb5710e2_0_8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6" name="Shape 1256"/>
        <p:cNvGrpSpPr/>
        <p:nvPr/>
      </p:nvGrpSpPr>
      <p:grpSpPr>
        <a:xfrm>
          <a:off x="0" y="0"/>
          <a:ext cx="0" cy="0"/>
          <a:chOff x="0" y="0"/>
          <a:chExt cx="0" cy="0"/>
        </a:xfrm>
      </p:grpSpPr>
      <p:sp>
        <p:nvSpPr>
          <p:cNvPr id="1257" name="Google Shape;1257;g200fb5710e2_0_84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8" name="Google Shape;1258;g200fb5710e2_0_8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3" name="Shape 1263"/>
        <p:cNvGrpSpPr/>
        <p:nvPr/>
      </p:nvGrpSpPr>
      <p:grpSpPr>
        <a:xfrm>
          <a:off x="0" y="0"/>
          <a:ext cx="0" cy="0"/>
          <a:chOff x="0" y="0"/>
          <a:chExt cx="0" cy="0"/>
        </a:xfrm>
      </p:grpSpPr>
      <p:sp>
        <p:nvSpPr>
          <p:cNvPr id="1264" name="Google Shape;1264;g200fb5710e2_0_89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5" name="Google Shape;1265;g200fb5710e2_0_8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1" name="Shape 1271"/>
        <p:cNvGrpSpPr/>
        <p:nvPr/>
      </p:nvGrpSpPr>
      <p:grpSpPr>
        <a:xfrm>
          <a:off x="0" y="0"/>
          <a:ext cx="0" cy="0"/>
          <a:chOff x="0" y="0"/>
          <a:chExt cx="0" cy="0"/>
        </a:xfrm>
      </p:grpSpPr>
      <p:sp>
        <p:nvSpPr>
          <p:cNvPr id="1272" name="Google Shape;1272;g200fb5710e2_0_89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3" name="Google Shape;1273;g200fb5710e2_0_8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8" name="Shape 1278"/>
        <p:cNvGrpSpPr/>
        <p:nvPr/>
      </p:nvGrpSpPr>
      <p:grpSpPr>
        <a:xfrm>
          <a:off x="0" y="0"/>
          <a:ext cx="0" cy="0"/>
          <a:chOff x="0" y="0"/>
          <a:chExt cx="0" cy="0"/>
        </a:xfrm>
      </p:grpSpPr>
      <p:sp>
        <p:nvSpPr>
          <p:cNvPr id="1279" name="Google Shape;1279;g200fb5710e2_0_90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0" name="Google Shape;1280;g200fb5710e2_0_9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4" name="Shape 1284"/>
        <p:cNvGrpSpPr/>
        <p:nvPr/>
      </p:nvGrpSpPr>
      <p:grpSpPr>
        <a:xfrm>
          <a:off x="0" y="0"/>
          <a:ext cx="0" cy="0"/>
          <a:chOff x="0" y="0"/>
          <a:chExt cx="0" cy="0"/>
        </a:xfrm>
      </p:grpSpPr>
      <p:sp>
        <p:nvSpPr>
          <p:cNvPr id="1285" name="Google Shape;1285;g200fb5710e2_0_90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6" name="Google Shape;1286;g200fb5710e2_0_9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0" name="Shape 1290"/>
        <p:cNvGrpSpPr/>
        <p:nvPr/>
      </p:nvGrpSpPr>
      <p:grpSpPr>
        <a:xfrm>
          <a:off x="0" y="0"/>
          <a:ext cx="0" cy="0"/>
          <a:chOff x="0" y="0"/>
          <a:chExt cx="0" cy="0"/>
        </a:xfrm>
      </p:grpSpPr>
      <p:sp>
        <p:nvSpPr>
          <p:cNvPr id="1291" name="Google Shape;1291;g200fb5710e2_0_9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2" name="Google Shape;1292;g200fb5710e2_0_9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3" name="Google Shape;1293;g200fb5710e2_0_9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3" name="Google Shape;43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7" name="Shape 1297"/>
        <p:cNvGrpSpPr/>
        <p:nvPr/>
      </p:nvGrpSpPr>
      <p:grpSpPr>
        <a:xfrm>
          <a:off x="0" y="0"/>
          <a:ext cx="0" cy="0"/>
          <a:chOff x="0" y="0"/>
          <a:chExt cx="0" cy="0"/>
        </a:xfrm>
      </p:grpSpPr>
      <p:sp>
        <p:nvSpPr>
          <p:cNvPr id="1298" name="Google Shape;1298;g200fb5710e2_0_9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9" name="Google Shape;1299;g200fb5710e2_0_9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4" name="Shape 1314"/>
        <p:cNvGrpSpPr/>
        <p:nvPr/>
      </p:nvGrpSpPr>
      <p:grpSpPr>
        <a:xfrm>
          <a:off x="0" y="0"/>
          <a:ext cx="0" cy="0"/>
          <a:chOff x="0" y="0"/>
          <a:chExt cx="0" cy="0"/>
        </a:xfrm>
      </p:grpSpPr>
      <p:sp>
        <p:nvSpPr>
          <p:cNvPr id="1315" name="Google Shape;1315;g200fb5710e2_0_95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6" name="Google Shape;1316;g200fb5710e2_0_9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0" name="Shape 1320"/>
        <p:cNvGrpSpPr/>
        <p:nvPr/>
      </p:nvGrpSpPr>
      <p:grpSpPr>
        <a:xfrm>
          <a:off x="0" y="0"/>
          <a:ext cx="0" cy="0"/>
          <a:chOff x="0" y="0"/>
          <a:chExt cx="0" cy="0"/>
        </a:xfrm>
      </p:grpSpPr>
      <p:sp>
        <p:nvSpPr>
          <p:cNvPr id="1321" name="Google Shape;1321;g200fb5710e2_0_96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2" name="Google Shape;1322;g200fb5710e2_0_9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7" name="Shape 1337"/>
        <p:cNvGrpSpPr/>
        <p:nvPr/>
      </p:nvGrpSpPr>
      <p:grpSpPr>
        <a:xfrm>
          <a:off x="0" y="0"/>
          <a:ext cx="0" cy="0"/>
          <a:chOff x="0" y="0"/>
          <a:chExt cx="0" cy="0"/>
        </a:xfrm>
      </p:grpSpPr>
      <p:sp>
        <p:nvSpPr>
          <p:cNvPr id="1338" name="Google Shape;1338;g200fb5710e2_0_100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9" name="Google Shape;1339;g200fb5710e2_0_10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9" name="Shape 1349"/>
        <p:cNvGrpSpPr/>
        <p:nvPr/>
      </p:nvGrpSpPr>
      <p:grpSpPr>
        <a:xfrm>
          <a:off x="0" y="0"/>
          <a:ext cx="0" cy="0"/>
          <a:chOff x="0" y="0"/>
          <a:chExt cx="0" cy="0"/>
        </a:xfrm>
      </p:grpSpPr>
      <p:sp>
        <p:nvSpPr>
          <p:cNvPr id="1350" name="Google Shape;1350;g200fb5710e2_0_10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1" name="Google Shape;1351;g200fb5710e2_0_10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0" name="Shape 1360"/>
        <p:cNvGrpSpPr/>
        <p:nvPr/>
      </p:nvGrpSpPr>
      <p:grpSpPr>
        <a:xfrm>
          <a:off x="0" y="0"/>
          <a:ext cx="0" cy="0"/>
          <a:chOff x="0" y="0"/>
          <a:chExt cx="0" cy="0"/>
        </a:xfrm>
      </p:grpSpPr>
      <p:sp>
        <p:nvSpPr>
          <p:cNvPr id="1361" name="Google Shape;1361;g200fb5710e2_0_10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2" name="Google Shape;1362;g200fb5710e2_0_10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6" name="Shape 1366"/>
        <p:cNvGrpSpPr/>
        <p:nvPr/>
      </p:nvGrpSpPr>
      <p:grpSpPr>
        <a:xfrm>
          <a:off x="0" y="0"/>
          <a:ext cx="0" cy="0"/>
          <a:chOff x="0" y="0"/>
          <a:chExt cx="0" cy="0"/>
        </a:xfrm>
      </p:grpSpPr>
      <p:sp>
        <p:nvSpPr>
          <p:cNvPr id="1367" name="Google Shape;1367;g200fb5710e2_0_10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8" name="Google Shape;1368;g200fb5710e2_0_10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9" name="Shape 1379"/>
        <p:cNvGrpSpPr/>
        <p:nvPr/>
      </p:nvGrpSpPr>
      <p:grpSpPr>
        <a:xfrm>
          <a:off x="0" y="0"/>
          <a:ext cx="0" cy="0"/>
          <a:chOff x="0" y="0"/>
          <a:chExt cx="0" cy="0"/>
        </a:xfrm>
      </p:grpSpPr>
      <p:sp>
        <p:nvSpPr>
          <p:cNvPr id="1380" name="Google Shape;1380;g200fb5710e2_0_103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1" name="Google Shape;1381;g200fb5710e2_0_10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6" name="Shape 1396"/>
        <p:cNvGrpSpPr/>
        <p:nvPr/>
      </p:nvGrpSpPr>
      <p:grpSpPr>
        <a:xfrm>
          <a:off x="0" y="0"/>
          <a:ext cx="0" cy="0"/>
          <a:chOff x="0" y="0"/>
          <a:chExt cx="0" cy="0"/>
        </a:xfrm>
      </p:grpSpPr>
      <p:sp>
        <p:nvSpPr>
          <p:cNvPr id="1397" name="Google Shape;1397;g200fb5710e2_0_10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8" name="Google Shape;1398;g200fb5710e2_0_10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2" name="Shape 1402"/>
        <p:cNvGrpSpPr/>
        <p:nvPr/>
      </p:nvGrpSpPr>
      <p:grpSpPr>
        <a:xfrm>
          <a:off x="0" y="0"/>
          <a:ext cx="0" cy="0"/>
          <a:chOff x="0" y="0"/>
          <a:chExt cx="0" cy="0"/>
        </a:xfrm>
      </p:grpSpPr>
      <p:sp>
        <p:nvSpPr>
          <p:cNvPr id="1403" name="Google Shape;1403;g200fb5710e2_0_106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4" name="Google Shape;1404;g200fb5710e2_0_10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9" name="Shape 1409"/>
        <p:cNvGrpSpPr/>
        <p:nvPr/>
      </p:nvGrpSpPr>
      <p:grpSpPr>
        <a:xfrm>
          <a:off x="0" y="0"/>
          <a:ext cx="0" cy="0"/>
          <a:chOff x="0" y="0"/>
          <a:chExt cx="0" cy="0"/>
        </a:xfrm>
      </p:grpSpPr>
      <p:sp>
        <p:nvSpPr>
          <p:cNvPr id="1410" name="Google Shape;1410;g200fb5710e2_0_106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1" name="Google Shape;1411;g200fb5710e2_0_10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9" name="Shape 1429"/>
        <p:cNvGrpSpPr/>
        <p:nvPr/>
      </p:nvGrpSpPr>
      <p:grpSpPr>
        <a:xfrm>
          <a:off x="0" y="0"/>
          <a:ext cx="0" cy="0"/>
          <a:chOff x="0" y="0"/>
          <a:chExt cx="0" cy="0"/>
        </a:xfrm>
      </p:grpSpPr>
      <p:sp>
        <p:nvSpPr>
          <p:cNvPr id="1430" name="Google Shape;1430;g200fb5710e2_0_170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1" name="Google Shape;1431;g200fb5710e2_0_17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7" name="Shape 1437"/>
        <p:cNvGrpSpPr/>
        <p:nvPr/>
      </p:nvGrpSpPr>
      <p:grpSpPr>
        <a:xfrm>
          <a:off x="0" y="0"/>
          <a:ext cx="0" cy="0"/>
          <a:chOff x="0" y="0"/>
          <a:chExt cx="0" cy="0"/>
        </a:xfrm>
      </p:grpSpPr>
      <p:sp>
        <p:nvSpPr>
          <p:cNvPr id="1438" name="Google Shape;1438;g200fb5710e2_0_170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9" name="Google Shape;1439;g200fb5710e2_0_17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2" name="Shape 1452"/>
        <p:cNvGrpSpPr/>
        <p:nvPr/>
      </p:nvGrpSpPr>
      <p:grpSpPr>
        <a:xfrm>
          <a:off x="0" y="0"/>
          <a:ext cx="0" cy="0"/>
          <a:chOff x="0" y="0"/>
          <a:chExt cx="0" cy="0"/>
        </a:xfrm>
      </p:grpSpPr>
      <p:sp>
        <p:nvSpPr>
          <p:cNvPr id="1453" name="Google Shape;1453;g200fb5710e2_0_17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4" name="Google Shape;1454;g200fb5710e2_0_17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1" name="Shape 1461"/>
        <p:cNvGrpSpPr/>
        <p:nvPr/>
      </p:nvGrpSpPr>
      <p:grpSpPr>
        <a:xfrm>
          <a:off x="0" y="0"/>
          <a:ext cx="0" cy="0"/>
          <a:chOff x="0" y="0"/>
          <a:chExt cx="0" cy="0"/>
        </a:xfrm>
      </p:grpSpPr>
      <p:sp>
        <p:nvSpPr>
          <p:cNvPr id="1462" name="Google Shape;1462;g200fb5710e2_0_17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3" name="Google Shape;1463;g200fb5710e2_0_17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3" name="Shape 1473"/>
        <p:cNvGrpSpPr/>
        <p:nvPr/>
      </p:nvGrpSpPr>
      <p:grpSpPr>
        <a:xfrm>
          <a:off x="0" y="0"/>
          <a:ext cx="0" cy="0"/>
          <a:chOff x="0" y="0"/>
          <a:chExt cx="0" cy="0"/>
        </a:xfrm>
      </p:grpSpPr>
      <p:sp>
        <p:nvSpPr>
          <p:cNvPr id="1474" name="Google Shape;1474;g200fb5710e2_0_17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5" name="Google Shape;1475;g200fb5710e2_0_17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9" name="Shape 1479"/>
        <p:cNvGrpSpPr/>
        <p:nvPr/>
      </p:nvGrpSpPr>
      <p:grpSpPr>
        <a:xfrm>
          <a:off x="0" y="0"/>
          <a:ext cx="0" cy="0"/>
          <a:chOff x="0" y="0"/>
          <a:chExt cx="0" cy="0"/>
        </a:xfrm>
      </p:grpSpPr>
      <p:sp>
        <p:nvSpPr>
          <p:cNvPr id="1480" name="Google Shape;1480;g200fb5710e2_0_174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1" name="Google Shape;1481;g200fb5710e2_0_17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5" name="Shape 1485"/>
        <p:cNvGrpSpPr/>
        <p:nvPr/>
      </p:nvGrpSpPr>
      <p:grpSpPr>
        <a:xfrm>
          <a:off x="0" y="0"/>
          <a:ext cx="0" cy="0"/>
          <a:chOff x="0" y="0"/>
          <a:chExt cx="0" cy="0"/>
        </a:xfrm>
      </p:grpSpPr>
      <p:sp>
        <p:nvSpPr>
          <p:cNvPr id="1486" name="Google Shape;1486;g200fb5710e2_0_17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7" name="Google Shape;1487;g200fb5710e2_0_17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2" name="Shape 1492"/>
        <p:cNvGrpSpPr/>
        <p:nvPr/>
      </p:nvGrpSpPr>
      <p:grpSpPr>
        <a:xfrm>
          <a:off x="0" y="0"/>
          <a:ext cx="0" cy="0"/>
          <a:chOff x="0" y="0"/>
          <a:chExt cx="0" cy="0"/>
        </a:xfrm>
      </p:grpSpPr>
      <p:sp>
        <p:nvSpPr>
          <p:cNvPr id="1493" name="Google Shape;1493;g200fb5710e2_0_178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4" name="Google Shape;1494;g200fb5710e2_0_17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0" name="Shape 1500"/>
        <p:cNvGrpSpPr/>
        <p:nvPr/>
      </p:nvGrpSpPr>
      <p:grpSpPr>
        <a:xfrm>
          <a:off x="0" y="0"/>
          <a:ext cx="0" cy="0"/>
          <a:chOff x="0" y="0"/>
          <a:chExt cx="0" cy="0"/>
        </a:xfrm>
      </p:grpSpPr>
      <p:sp>
        <p:nvSpPr>
          <p:cNvPr id="1501" name="Google Shape;1501;g200fb5710e2_0_178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2" name="Google Shape;1502;g200fb5710e2_0_17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5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4" name="Google Shape;454;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6" name="Shape 1506"/>
        <p:cNvGrpSpPr/>
        <p:nvPr/>
      </p:nvGrpSpPr>
      <p:grpSpPr>
        <a:xfrm>
          <a:off x="0" y="0"/>
          <a:ext cx="0" cy="0"/>
          <a:chOff x="0" y="0"/>
          <a:chExt cx="0" cy="0"/>
        </a:xfrm>
      </p:grpSpPr>
      <p:sp>
        <p:nvSpPr>
          <p:cNvPr id="1507" name="Google Shape;1507;g200fb5710e2_0_179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8" name="Google Shape;1508;g200fb5710e2_0_17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5" name="Shape 1515"/>
        <p:cNvGrpSpPr/>
        <p:nvPr/>
      </p:nvGrpSpPr>
      <p:grpSpPr>
        <a:xfrm>
          <a:off x="0" y="0"/>
          <a:ext cx="0" cy="0"/>
          <a:chOff x="0" y="0"/>
          <a:chExt cx="0" cy="0"/>
        </a:xfrm>
      </p:grpSpPr>
      <p:sp>
        <p:nvSpPr>
          <p:cNvPr id="1516" name="Google Shape;1516;g200fb5710e2_0_180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7" name="Google Shape;1517;g200fb5710e2_0_18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1" name="Shape 1521"/>
        <p:cNvGrpSpPr/>
        <p:nvPr/>
      </p:nvGrpSpPr>
      <p:grpSpPr>
        <a:xfrm>
          <a:off x="0" y="0"/>
          <a:ext cx="0" cy="0"/>
          <a:chOff x="0" y="0"/>
          <a:chExt cx="0" cy="0"/>
        </a:xfrm>
      </p:grpSpPr>
      <p:sp>
        <p:nvSpPr>
          <p:cNvPr id="1522" name="Google Shape;1522;g200fb5710e2_0_180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3" name="Google Shape;1523;g200fb5710e2_0_18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0" name="Shape 1540"/>
        <p:cNvGrpSpPr/>
        <p:nvPr/>
      </p:nvGrpSpPr>
      <p:grpSpPr>
        <a:xfrm>
          <a:off x="0" y="0"/>
          <a:ext cx="0" cy="0"/>
          <a:chOff x="0" y="0"/>
          <a:chExt cx="0" cy="0"/>
        </a:xfrm>
      </p:grpSpPr>
      <p:sp>
        <p:nvSpPr>
          <p:cNvPr id="1541" name="Google Shape;1541;g200fb5710e2_0_18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2" name="Google Shape;1542;g200fb5710e2_0_18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5" name="Shape 1545"/>
        <p:cNvGrpSpPr/>
        <p:nvPr/>
      </p:nvGrpSpPr>
      <p:grpSpPr>
        <a:xfrm>
          <a:off x="0" y="0"/>
          <a:ext cx="0" cy="0"/>
          <a:chOff x="0" y="0"/>
          <a:chExt cx="0" cy="0"/>
        </a:xfrm>
      </p:grpSpPr>
      <p:sp>
        <p:nvSpPr>
          <p:cNvPr id="1546" name="Google Shape;1546;g200fb5710e2_0_18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7" name="Google Shape;1547;g200fb5710e2_0_18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6" name="Shape 1556"/>
        <p:cNvGrpSpPr/>
        <p:nvPr/>
      </p:nvGrpSpPr>
      <p:grpSpPr>
        <a:xfrm>
          <a:off x="0" y="0"/>
          <a:ext cx="0" cy="0"/>
          <a:chOff x="0" y="0"/>
          <a:chExt cx="0" cy="0"/>
        </a:xfrm>
      </p:grpSpPr>
      <p:sp>
        <p:nvSpPr>
          <p:cNvPr id="1557" name="Google Shape;1557;g200fb5710e2_0_183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8" name="Google Shape;1558;g200fb5710e2_0_18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2" name="Shape 1562"/>
        <p:cNvGrpSpPr/>
        <p:nvPr/>
      </p:nvGrpSpPr>
      <p:grpSpPr>
        <a:xfrm>
          <a:off x="0" y="0"/>
          <a:ext cx="0" cy="0"/>
          <a:chOff x="0" y="0"/>
          <a:chExt cx="0" cy="0"/>
        </a:xfrm>
      </p:grpSpPr>
      <p:sp>
        <p:nvSpPr>
          <p:cNvPr id="1563" name="Google Shape;1563;g200fb5710e2_0_184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4" name="Google Shape;1564;g200fb5710e2_0_18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6" name="Shape 1576"/>
        <p:cNvGrpSpPr/>
        <p:nvPr/>
      </p:nvGrpSpPr>
      <p:grpSpPr>
        <a:xfrm>
          <a:off x="0" y="0"/>
          <a:ext cx="0" cy="0"/>
          <a:chOff x="0" y="0"/>
          <a:chExt cx="0" cy="0"/>
        </a:xfrm>
      </p:grpSpPr>
      <p:sp>
        <p:nvSpPr>
          <p:cNvPr id="1577" name="Google Shape;1577;g200fb5710e2_0_189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8" name="Google Shape;1578;g200fb5710e2_0_18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2" name="Shape 1582"/>
        <p:cNvGrpSpPr/>
        <p:nvPr/>
      </p:nvGrpSpPr>
      <p:grpSpPr>
        <a:xfrm>
          <a:off x="0" y="0"/>
          <a:ext cx="0" cy="0"/>
          <a:chOff x="0" y="0"/>
          <a:chExt cx="0" cy="0"/>
        </a:xfrm>
      </p:grpSpPr>
      <p:sp>
        <p:nvSpPr>
          <p:cNvPr id="1583" name="Google Shape;1583;g200fb5710e2_0_190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4" name="Google Shape;1584;g200fb5710e2_0_19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7" name="Shape 1587"/>
        <p:cNvGrpSpPr/>
        <p:nvPr/>
      </p:nvGrpSpPr>
      <p:grpSpPr>
        <a:xfrm>
          <a:off x="0" y="0"/>
          <a:ext cx="0" cy="0"/>
          <a:chOff x="0" y="0"/>
          <a:chExt cx="0" cy="0"/>
        </a:xfrm>
      </p:grpSpPr>
      <p:sp>
        <p:nvSpPr>
          <p:cNvPr id="1588" name="Google Shape;1588;g200fb5710e2_0_190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9" name="Google Shape;1589;g200fb5710e2_0_19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2" name="Shape 1592"/>
        <p:cNvGrpSpPr/>
        <p:nvPr/>
      </p:nvGrpSpPr>
      <p:grpSpPr>
        <a:xfrm>
          <a:off x="0" y="0"/>
          <a:ext cx="0" cy="0"/>
          <a:chOff x="0" y="0"/>
          <a:chExt cx="0" cy="0"/>
        </a:xfrm>
      </p:grpSpPr>
      <p:sp>
        <p:nvSpPr>
          <p:cNvPr id="1593" name="Google Shape;1593;g200fb5710e2_0_19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4" name="Google Shape;1594;g200fb5710e2_0_19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7" name="Shape 1597"/>
        <p:cNvGrpSpPr/>
        <p:nvPr/>
      </p:nvGrpSpPr>
      <p:grpSpPr>
        <a:xfrm>
          <a:off x="0" y="0"/>
          <a:ext cx="0" cy="0"/>
          <a:chOff x="0" y="0"/>
          <a:chExt cx="0" cy="0"/>
        </a:xfrm>
      </p:grpSpPr>
      <p:sp>
        <p:nvSpPr>
          <p:cNvPr id="1598" name="Google Shape;1598;g200fb5710e2_0_19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9" name="Google Shape;1599;g200fb5710e2_0_19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4" name="Shape 1604"/>
        <p:cNvGrpSpPr/>
        <p:nvPr/>
      </p:nvGrpSpPr>
      <p:grpSpPr>
        <a:xfrm>
          <a:off x="0" y="0"/>
          <a:ext cx="0" cy="0"/>
          <a:chOff x="0" y="0"/>
          <a:chExt cx="0" cy="0"/>
        </a:xfrm>
      </p:grpSpPr>
      <p:sp>
        <p:nvSpPr>
          <p:cNvPr id="1605" name="Google Shape;1605;g200fb5710e2_0_19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6" name="Google Shape;1606;g200fb5710e2_0_19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0" name="Shape 1610"/>
        <p:cNvGrpSpPr/>
        <p:nvPr/>
      </p:nvGrpSpPr>
      <p:grpSpPr>
        <a:xfrm>
          <a:off x="0" y="0"/>
          <a:ext cx="0" cy="0"/>
          <a:chOff x="0" y="0"/>
          <a:chExt cx="0" cy="0"/>
        </a:xfrm>
      </p:grpSpPr>
      <p:sp>
        <p:nvSpPr>
          <p:cNvPr id="1611" name="Google Shape;1611;g200fb5710e2_0_19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2" name="Google Shape;1612;g200fb5710e2_0_19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6" name="Shape 1616"/>
        <p:cNvGrpSpPr/>
        <p:nvPr/>
      </p:nvGrpSpPr>
      <p:grpSpPr>
        <a:xfrm>
          <a:off x="0" y="0"/>
          <a:ext cx="0" cy="0"/>
          <a:chOff x="0" y="0"/>
          <a:chExt cx="0" cy="0"/>
        </a:xfrm>
      </p:grpSpPr>
      <p:sp>
        <p:nvSpPr>
          <p:cNvPr id="1617" name="Google Shape;1617;g200fb5710e2_0_193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8" name="Google Shape;1618;g200fb5710e2_0_19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2" name="Shape 1622"/>
        <p:cNvGrpSpPr/>
        <p:nvPr/>
      </p:nvGrpSpPr>
      <p:grpSpPr>
        <a:xfrm>
          <a:off x="0" y="0"/>
          <a:ext cx="0" cy="0"/>
          <a:chOff x="0" y="0"/>
          <a:chExt cx="0" cy="0"/>
        </a:xfrm>
      </p:grpSpPr>
      <p:sp>
        <p:nvSpPr>
          <p:cNvPr id="1623" name="Google Shape;1623;g200fb5710e2_0_19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4" name="Google Shape;1624;g200fb5710e2_0_19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8" name="Shape 1628"/>
        <p:cNvGrpSpPr/>
        <p:nvPr/>
      </p:nvGrpSpPr>
      <p:grpSpPr>
        <a:xfrm>
          <a:off x="0" y="0"/>
          <a:ext cx="0" cy="0"/>
          <a:chOff x="0" y="0"/>
          <a:chExt cx="0" cy="0"/>
        </a:xfrm>
      </p:grpSpPr>
      <p:sp>
        <p:nvSpPr>
          <p:cNvPr id="1629" name="Google Shape;1629;g200fb5710e2_0_200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0" name="Google Shape;1630;g200fb5710e2_0_20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5" name="Shape 1635"/>
        <p:cNvGrpSpPr/>
        <p:nvPr/>
      </p:nvGrpSpPr>
      <p:grpSpPr>
        <a:xfrm>
          <a:off x="0" y="0"/>
          <a:ext cx="0" cy="0"/>
          <a:chOff x="0" y="0"/>
          <a:chExt cx="0" cy="0"/>
        </a:xfrm>
      </p:grpSpPr>
      <p:sp>
        <p:nvSpPr>
          <p:cNvPr id="1636" name="Google Shape;1636;g200fb5710e2_0_20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7" name="Google Shape;1637;g200fb5710e2_0_20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0" name="Shape 1640"/>
        <p:cNvGrpSpPr/>
        <p:nvPr/>
      </p:nvGrpSpPr>
      <p:grpSpPr>
        <a:xfrm>
          <a:off x="0" y="0"/>
          <a:ext cx="0" cy="0"/>
          <a:chOff x="0" y="0"/>
          <a:chExt cx="0" cy="0"/>
        </a:xfrm>
      </p:grpSpPr>
      <p:sp>
        <p:nvSpPr>
          <p:cNvPr id="1641" name="Google Shape;1641;g200fb5710e2_0_20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2" name="Google Shape;1642;g200fb5710e2_0_20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6" name="Shape 1646"/>
        <p:cNvGrpSpPr/>
        <p:nvPr/>
      </p:nvGrpSpPr>
      <p:grpSpPr>
        <a:xfrm>
          <a:off x="0" y="0"/>
          <a:ext cx="0" cy="0"/>
          <a:chOff x="0" y="0"/>
          <a:chExt cx="0" cy="0"/>
        </a:xfrm>
      </p:grpSpPr>
      <p:sp>
        <p:nvSpPr>
          <p:cNvPr id="1647" name="Google Shape;1647;g200fb5710e2_0_20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8" name="Google Shape;1648;g200fb5710e2_0_20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 name="Google Shape;485;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2" name="Shape 1652"/>
        <p:cNvGrpSpPr/>
        <p:nvPr/>
      </p:nvGrpSpPr>
      <p:grpSpPr>
        <a:xfrm>
          <a:off x="0" y="0"/>
          <a:ext cx="0" cy="0"/>
          <a:chOff x="0" y="0"/>
          <a:chExt cx="0" cy="0"/>
        </a:xfrm>
      </p:grpSpPr>
      <p:sp>
        <p:nvSpPr>
          <p:cNvPr id="1653" name="Google Shape;1653;g200fb5710e2_0_20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4" name="Google Shape;1654;g200fb5710e2_0_20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8" name="Shape 1658"/>
        <p:cNvGrpSpPr/>
        <p:nvPr/>
      </p:nvGrpSpPr>
      <p:grpSpPr>
        <a:xfrm>
          <a:off x="0" y="0"/>
          <a:ext cx="0" cy="0"/>
          <a:chOff x="0" y="0"/>
          <a:chExt cx="0" cy="0"/>
        </a:xfrm>
      </p:grpSpPr>
      <p:sp>
        <p:nvSpPr>
          <p:cNvPr id="1659" name="Google Shape;1659;g200fb5710e2_0_20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0" name="Google Shape;1660;g200fb5710e2_0_20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4" name="Shape 1664"/>
        <p:cNvGrpSpPr/>
        <p:nvPr/>
      </p:nvGrpSpPr>
      <p:grpSpPr>
        <a:xfrm>
          <a:off x="0" y="0"/>
          <a:ext cx="0" cy="0"/>
          <a:chOff x="0" y="0"/>
          <a:chExt cx="0" cy="0"/>
        </a:xfrm>
      </p:grpSpPr>
      <p:sp>
        <p:nvSpPr>
          <p:cNvPr id="1665" name="Google Shape;1665;g200fb5710e2_0_20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6" name="Google Shape;1666;g200fb5710e2_0_20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9" name="Shape 1669"/>
        <p:cNvGrpSpPr/>
        <p:nvPr/>
      </p:nvGrpSpPr>
      <p:grpSpPr>
        <a:xfrm>
          <a:off x="0" y="0"/>
          <a:ext cx="0" cy="0"/>
          <a:chOff x="0" y="0"/>
          <a:chExt cx="0" cy="0"/>
        </a:xfrm>
      </p:grpSpPr>
      <p:sp>
        <p:nvSpPr>
          <p:cNvPr id="1670" name="Google Shape;1670;g200fb5710e2_0_20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1" name="Google Shape;1671;g200fb5710e2_0_20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5" name="Shape 1675"/>
        <p:cNvGrpSpPr/>
        <p:nvPr/>
      </p:nvGrpSpPr>
      <p:grpSpPr>
        <a:xfrm>
          <a:off x="0" y="0"/>
          <a:ext cx="0" cy="0"/>
          <a:chOff x="0" y="0"/>
          <a:chExt cx="0" cy="0"/>
        </a:xfrm>
      </p:grpSpPr>
      <p:sp>
        <p:nvSpPr>
          <p:cNvPr id="1676" name="Google Shape;1676;g200fb5710e2_0_204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7" name="Google Shape;1677;g200fb5710e2_0_20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1" name="Shape 1681"/>
        <p:cNvGrpSpPr/>
        <p:nvPr/>
      </p:nvGrpSpPr>
      <p:grpSpPr>
        <a:xfrm>
          <a:off x="0" y="0"/>
          <a:ext cx="0" cy="0"/>
          <a:chOff x="0" y="0"/>
          <a:chExt cx="0" cy="0"/>
        </a:xfrm>
      </p:grpSpPr>
      <p:sp>
        <p:nvSpPr>
          <p:cNvPr id="1682" name="Google Shape;1682;g200fb5710e2_0_204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3" name="Google Shape;1683;g200fb5710e2_0_20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6" name="Shape 1686"/>
        <p:cNvGrpSpPr/>
        <p:nvPr/>
      </p:nvGrpSpPr>
      <p:grpSpPr>
        <a:xfrm>
          <a:off x="0" y="0"/>
          <a:ext cx="0" cy="0"/>
          <a:chOff x="0" y="0"/>
          <a:chExt cx="0" cy="0"/>
        </a:xfrm>
      </p:grpSpPr>
      <p:sp>
        <p:nvSpPr>
          <p:cNvPr id="1687" name="Google Shape;1687;g200fb5710e2_0_20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8" name="Google Shape;1688;g200fb5710e2_0_20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1" name="Shape 1691"/>
        <p:cNvGrpSpPr/>
        <p:nvPr/>
      </p:nvGrpSpPr>
      <p:grpSpPr>
        <a:xfrm>
          <a:off x="0" y="0"/>
          <a:ext cx="0" cy="0"/>
          <a:chOff x="0" y="0"/>
          <a:chExt cx="0" cy="0"/>
        </a:xfrm>
      </p:grpSpPr>
      <p:sp>
        <p:nvSpPr>
          <p:cNvPr id="1692" name="Google Shape;1692;g200fb5710e2_0_205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3" name="Google Shape;1693;g200fb5710e2_0_20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7" name="Shape 1697"/>
        <p:cNvGrpSpPr/>
        <p:nvPr/>
      </p:nvGrpSpPr>
      <p:grpSpPr>
        <a:xfrm>
          <a:off x="0" y="0"/>
          <a:ext cx="0" cy="0"/>
          <a:chOff x="0" y="0"/>
          <a:chExt cx="0" cy="0"/>
        </a:xfrm>
      </p:grpSpPr>
      <p:sp>
        <p:nvSpPr>
          <p:cNvPr id="1698" name="Google Shape;1698;g200fb5710e2_0_206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9" name="Google Shape;1699;g200fb5710e2_0_20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3" name="Shape 1703"/>
        <p:cNvGrpSpPr/>
        <p:nvPr/>
      </p:nvGrpSpPr>
      <p:grpSpPr>
        <a:xfrm>
          <a:off x="0" y="0"/>
          <a:ext cx="0" cy="0"/>
          <a:chOff x="0" y="0"/>
          <a:chExt cx="0" cy="0"/>
        </a:xfrm>
      </p:grpSpPr>
      <p:sp>
        <p:nvSpPr>
          <p:cNvPr id="1704" name="Google Shape;1704;g2bdae9f7030_0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05" name="Google Shape;1705;g2bdae9f7030_0_6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6" name="Google Shape;1706;g2bdae9f7030_0_6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1" name="Google Shape;491;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9" name="Shape 1709"/>
        <p:cNvGrpSpPr/>
        <p:nvPr/>
      </p:nvGrpSpPr>
      <p:grpSpPr>
        <a:xfrm>
          <a:off x="0" y="0"/>
          <a:ext cx="0" cy="0"/>
          <a:chOff x="0" y="0"/>
          <a:chExt cx="0" cy="0"/>
        </a:xfrm>
      </p:grpSpPr>
      <p:sp>
        <p:nvSpPr>
          <p:cNvPr id="1710" name="Google Shape;1710;g200fb5710e2_0_210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1" name="Google Shape;1711;g200fb5710e2_0_2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0" name="Shape 1720"/>
        <p:cNvGrpSpPr/>
        <p:nvPr/>
      </p:nvGrpSpPr>
      <p:grpSpPr>
        <a:xfrm>
          <a:off x="0" y="0"/>
          <a:ext cx="0" cy="0"/>
          <a:chOff x="0" y="0"/>
          <a:chExt cx="0" cy="0"/>
        </a:xfrm>
      </p:grpSpPr>
      <p:sp>
        <p:nvSpPr>
          <p:cNvPr id="1721" name="Google Shape;1721;g200fb5710e2_0_21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2" name="Google Shape;1722;g200fb5710e2_0_2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7" name="Shape 1727"/>
        <p:cNvGrpSpPr/>
        <p:nvPr/>
      </p:nvGrpSpPr>
      <p:grpSpPr>
        <a:xfrm>
          <a:off x="0" y="0"/>
          <a:ext cx="0" cy="0"/>
          <a:chOff x="0" y="0"/>
          <a:chExt cx="0" cy="0"/>
        </a:xfrm>
      </p:grpSpPr>
      <p:sp>
        <p:nvSpPr>
          <p:cNvPr id="1728" name="Google Shape;1728;g200fb5710e2_0_21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9" name="Google Shape;1729;g200fb5710e2_0_2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3" name="Shape 1733"/>
        <p:cNvGrpSpPr/>
        <p:nvPr/>
      </p:nvGrpSpPr>
      <p:grpSpPr>
        <a:xfrm>
          <a:off x="0" y="0"/>
          <a:ext cx="0" cy="0"/>
          <a:chOff x="0" y="0"/>
          <a:chExt cx="0" cy="0"/>
        </a:xfrm>
      </p:grpSpPr>
      <p:sp>
        <p:nvSpPr>
          <p:cNvPr id="1734" name="Google Shape;1734;g200fb5710e2_0_21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5" name="Google Shape;1735;g200fb5710e2_0_2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0" name="Shape 1740"/>
        <p:cNvGrpSpPr/>
        <p:nvPr/>
      </p:nvGrpSpPr>
      <p:grpSpPr>
        <a:xfrm>
          <a:off x="0" y="0"/>
          <a:ext cx="0" cy="0"/>
          <a:chOff x="0" y="0"/>
          <a:chExt cx="0" cy="0"/>
        </a:xfrm>
      </p:grpSpPr>
      <p:sp>
        <p:nvSpPr>
          <p:cNvPr id="1741" name="Google Shape;1741;g200fb5710e2_0_21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2" name="Google Shape;1742;g200fb5710e2_0_2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7" name="Shape 1747"/>
        <p:cNvGrpSpPr/>
        <p:nvPr/>
      </p:nvGrpSpPr>
      <p:grpSpPr>
        <a:xfrm>
          <a:off x="0" y="0"/>
          <a:ext cx="0" cy="0"/>
          <a:chOff x="0" y="0"/>
          <a:chExt cx="0" cy="0"/>
        </a:xfrm>
      </p:grpSpPr>
      <p:sp>
        <p:nvSpPr>
          <p:cNvPr id="1748" name="Google Shape;1748;g200fb5710e2_0_213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9" name="Google Shape;1749;g200fb5710e2_0_2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4" name="Shape 1754"/>
        <p:cNvGrpSpPr/>
        <p:nvPr/>
      </p:nvGrpSpPr>
      <p:grpSpPr>
        <a:xfrm>
          <a:off x="0" y="0"/>
          <a:ext cx="0" cy="0"/>
          <a:chOff x="0" y="0"/>
          <a:chExt cx="0" cy="0"/>
        </a:xfrm>
      </p:grpSpPr>
      <p:sp>
        <p:nvSpPr>
          <p:cNvPr id="1755" name="Google Shape;1755;g200fb5710e2_0_214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6" name="Google Shape;1756;g200fb5710e2_0_21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1" name="Shape 1761"/>
        <p:cNvGrpSpPr/>
        <p:nvPr/>
      </p:nvGrpSpPr>
      <p:grpSpPr>
        <a:xfrm>
          <a:off x="0" y="0"/>
          <a:ext cx="0" cy="0"/>
          <a:chOff x="0" y="0"/>
          <a:chExt cx="0" cy="0"/>
        </a:xfrm>
      </p:grpSpPr>
      <p:sp>
        <p:nvSpPr>
          <p:cNvPr id="1762" name="Google Shape;1762;g200fb5710e2_0_215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3" name="Google Shape;1763;g200fb5710e2_0_2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7" name="Shape 1767"/>
        <p:cNvGrpSpPr/>
        <p:nvPr/>
      </p:nvGrpSpPr>
      <p:grpSpPr>
        <a:xfrm>
          <a:off x="0" y="0"/>
          <a:ext cx="0" cy="0"/>
          <a:chOff x="0" y="0"/>
          <a:chExt cx="0" cy="0"/>
        </a:xfrm>
      </p:grpSpPr>
      <p:sp>
        <p:nvSpPr>
          <p:cNvPr id="1768" name="Google Shape;1768;g200fb5710e2_0_215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9" name="Google Shape;1769;g200fb5710e2_0_2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4" name="Shape 1774"/>
        <p:cNvGrpSpPr/>
        <p:nvPr/>
      </p:nvGrpSpPr>
      <p:grpSpPr>
        <a:xfrm>
          <a:off x="0" y="0"/>
          <a:ext cx="0" cy="0"/>
          <a:chOff x="0" y="0"/>
          <a:chExt cx="0" cy="0"/>
        </a:xfrm>
      </p:grpSpPr>
      <p:sp>
        <p:nvSpPr>
          <p:cNvPr id="1775" name="Google Shape;1775;g200fb5710e2_0_216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6" name="Google Shape;1776;g200fb5710e2_0_21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8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7" name="Google Shape;497;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4" name="Shape 1784"/>
        <p:cNvGrpSpPr/>
        <p:nvPr/>
      </p:nvGrpSpPr>
      <p:grpSpPr>
        <a:xfrm>
          <a:off x="0" y="0"/>
          <a:ext cx="0" cy="0"/>
          <a:chOff x="0" y="0"/>
          <a:chExt cx="0" cy="0"/>
        </a:xfrm>
      </p:grpSpPr>
      <p:sp>
        <p:nvSpPr>
          <p:cNvPr id="1785" name="Google Shape;1785;g2bdae9f7030_0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86" name="Google Shape;1786;g2bdae9f7030_0_6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7" name="Google Shape;1787;g2bdae9f7030_0_6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1" name="Shape 1791"/>
        <p:cNvGrpSpPr/>
        <p:nvPr/>
      </p:nvGrpSpPr>
      <p:grpSpPr>
        <a:xfrm>
          <a:off x="0" y="0"/>
          <a:ext cx="0" cy="0"/>
          <a:chOff x="0" y="0"/>
          <a:chExt cx="0" cy="0"/>
        </a:xfrm>
      </p:grpSpPr>
      <p:sp>
        <p:nvSpPr>
          <p:cNvPr id="1792" name="Google Shape;1792;g200ff56c607_0_2545: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3" name="Google Shape;1793;g200ff56c607_0_2545: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794" name="Google Shape;1794;g200ff56c607_0_2545: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7" name="Shape 1797"/>
        <p:cNvGrpSpPr/>
        <p:nvPr/>
      </p:nvGrpSpPr>
      <p:grpSpPr>
        <a:xfrm>
          <a:off x="0" y="0"/>
          <a:ext cx="0" cy="0"/>
          <a:chOff x="0" y="0"/>
          <a:chExt cx="0" cy="0"/>
        </a:xfrm>
      </p:grpSpPr>
      <p:sp>
        <p:nvSpPr>
          <p:cNvPr id="1798" name="Google Shape;1798;g200fb5710e2_0_22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9" name="Google Shape;1799;g200fb5710e2_0_22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4" name="Shape 1804"/>
        <p:cNvGrpSpPr/>
        <p:nvPr/>
      </p:nvGrpSpPr>
      <p:grpSpPr>
        <a:xfrm>
          <a:off x="0" y="0"/>
          <a:ext cx="0" cy="0"/>
          <a:chOff x="0" y="0"/>
          <a:chExt cx="0" cy="0"/>
        </a:xfrm>
      </p:grpSpPr>
      <p:sp>
        <p:nvSpPr>
          <p:cNvPr id="1805" name="Google Shape;1805;g200fb5710e2_0_225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6" name="Google Shape;1806;g200fb5710e2_0_22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3" name="Shape 1813"/>
        <p:cNvGrpSpPr/>
        <p:nvPr/>
      </p:nvGrpSpPr>
      <p:grpSpPr>
        <a:xfrm>
          <a:off x="0" y="0"/>
          <a:ext cx="0" cy="0"/>
          <a:chOff x="0" y="0"/>
          <a:chExt cx="0" cy="0"/>
        </a:xfrm>
      </p:grpSpPr>
      <p:sp>
        <p:nvSpPr>
          <p:cNvPr id="1814" name="Google Shape;1814;g200fb5710e2_0_226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5" name="Google Shape;1815;g200fb5710e2_0_22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9" name="Shape 1819"/>
        <p:cNvGrpSpPr/>
        <p:nvPr/>
      </p:nvGrpSpPr>
      <p:grpSpPr>
        <a:xfrm>
          <a:off x="0" y="0"/>
          <a:ext cx="0" cy="0"/>
          <a:chOff x="0" y="0"/>
          <a:chExt cx="0" cy="0"/>
        </a:xfrm>
      </p:grpSpPr>
      <p:sp>
        <p:nvSpPr>
          <p:cNvPr id="1820" name="Google Shape;1820;g200fb5710e2_0_227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1" name="Google Shape;1821;g200fb5710e2_0_22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7" name="Shape 1827"/>
        <p:cNvGrpSpPr/>
        <p:nvPr/>
      </p:nvGrpSpPr>
      <p:grpSpPr>
        <a:xfrm>
          <a:off x="0" y="0"/>
          <a:ext cx="0" cy="0"/>
          <a:chOff x="0" y="0"/>
          <a:chExt cx="0" cy="0"/>
        </a:xfrm>
      </p:grpSpPr>
      <p:sp>
        <p:nvSpPr>
          <p:cNvPr id="1828" name="Google Shape;1828;g200fb5710e2_0_228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9" name="Google Shape;1829;g200fb5710e2_0_22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5" name="Shape 1835"/>
        <p:cNvGrpSpPr/>
        <p:nvPr/>
      </p:nvGrpSpPr>
      <p:grpSpPr>
        <a:xfrm>
          <a:off x="0" y="0"/>
          <a:ext cx="0" cy="0"/>
          <a:chOff x="0" y="0"/>
          <a:chExt cx="0" cy="0"/>
        </a:xfrm>
      </p:grpSpPr>
      <p:sp>
        <p:nvSpPr>
          <p:cNvPr id="1836" name="Google Shape;1836;g200fb5710e2_0_230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7" name="Google Shape;1837;g200fb5710e2_0_23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1" name="Shape 1841"/>
        <p:cNvGrpSpPr/>
        <p:nvPr/>
      </p:nvGrpSpPr>
      <p:grpSpPr>
        <a:xfrm>
          <a:off x="0" y="0"/>
          <a:ext cx="0" cy="0"/>
          <a:chOff x="0" y="0"/>
          <a:chExt cx="0" cy="0"/>
        </a:xfrm>
      </p:grpSpPr>
      <p:sp>
        <p:nvSpPr>
          <p:cNvPr id="1842" name="Google Shape;1842;g200fb5710e2_0_230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3" name="Google Shape;1843;g200fb5710e2_0_23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8" name="Shape 1848"/>
        <p:cNvGrpSpPr/>
        <p:nvPr/>
      </p:nvGrpSpPr>
      <p:grpSpPr>
        <a:xfrm>
          <a:off x="0" y="0"/>
          <a:ext cx="0" cy="0"/>
          <a:chOff x="0" y="0"/>
          <a:chExt cx="0" cy="0"/>
        </a:xfrm>
      </p:grpSpPr>
      <p:sp>
        <p:nvSpPr>
          <p:cNvPr id="1849" name="Google Shape;1849;g200fb5710e2_0_23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0" name="Google Shape;1850;g200fb5710e2_0_23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9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3" name="Google Shape;503;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5" name="Shape 1855"/>
        <p:cNvGrpSpPr/>
        <p:nvPr/>
      </p:nvGrpSpPr>
      <p:grpSpPr>
        <a:xfrm>
          <a:off x="0" y="0"/>
          <a:ext cx="0" cy="0"/>
          <a:chOff x="0" y="0"/>
          <a:chExt cx="0" cy="0"/>
        </a:xfrm>
      </p:grpSpPr>
      <p:sp>
        <p:nvSpPr>
          <p:cNvPr id="1856" name="Google Shape;1856;g200fb5710e2_0_23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7" name="Google Shape;1857;g200fb5710e2_0_23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4" name="Shape 1864"/>
        <p:cNvGrpSpPr/>
        <p:nvPr/>
      </p:nvGrpSpPr>
      <p:grpSpPr>
        <a:xfrm>
          <a:off x="0" y="0"/>
          <a:ext cx="0" cy="0"/>
          <a:chOff x="0" y="0"/>
          <a:chExt cx="0" cy="0"/>
        </a:xfrm>
      </p:grpSpPr>
      <p:sp>
        <p:nvSpPr>
          <p:cNvPr id="1865" name="Google Shape;1865;g200fb5710e2_0_233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6" name="Google Shape;1866;g200fb5710e2_0_23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2" name="Shape 1872"/>
        <p:cNvGrpSpPr/>
        <p:nvPr/>
      </p:nvGrpSpPr>
      <p:grpSpPr>
        <a:xfrm>
          <a:off x="0" y="0"/>
          <a:ext cx="0" cy="0"/>
          <a:chOff x="0" y="0"/>
          <a:chExt cx="0" cy="0"/>
        </a:xfrm>
      </p:grpSpPr>
      <p:sp>
        <p:nvSpPr>
          <p:cNvPr id="1873" name="Google Shape;1873;g200fb5710e2_0_23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4" name="Google Shape;1874;g200fb5710e2_0_23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1" name="Shape 1881"/>
        <p:cNvGrpSpPr/>
        <p:nvPr/>
      </p:nvGrpSpPr>
      <p:grpSpPr>
        <a:xfrm>
          <a:off x="0" y="0"/>
          <a:ext cx="0" cy="0"/>
          <a:chOff x="0" y="0"/>
          <a:chExt cx="0" cy="0"/>
        </a:xfrm>
      </p:grpSpPr>
      <p:sp>
        <p:nvSpPr>
          <p:cNvPr id="1882" name="Google Shape;1882;g200fb5710e2_0_235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3" name="Google Shape;1883;g200fb5710e2_0_23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9" name="Shape 1889"/>
        <p:cNvGrpSpPr/>
        <p:nvPr/>
      </p:nvGrpSpPr>
      <p:grpSpPr>
        <a:xfrm>
          <a:off x="0" y="0"/>
          <a:ext cx="0" cy="0"/>
          <a:chOff x="0" y="0"/>
          <a:chExt cx="0" cy="0"/>
        </a:xfrm>
      </p:grpSpPr>
      <p:sp>
        <p:nvSpPr>
          <p:cNvPr id="1890" name="Google Shape;1890;g200fb5710e2_0_236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1" name="Google Shape;1891;g200fb5710e2_0_23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6" name="Shape 1896"/>
        <p:cNvGrpSpPr/>
        <p:nvPr/>
      </p:nvGrpSpPr>
      <p:grpSpPr>
        <a:xfrm>
          <a:off x="0" y="0"/>
          <a:ext cx="0" cy="0"/>
          <a:chOff x="0" y="0"/>
          <a:chExt cx="0" cy="0"/>
        </a:xfrm>
      </p:grpSpPr>
      <p:sp>
        <p:nvSpPr>
          <p:cNvPr id="1897" name="Google Shape;1897;g200fb5710e2_0_236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8" name="Google Shape;1898;g200fb5710e2_0_23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3" name="Shape 1903"/>
        <p:cNvGrpSpPr/>
        <p:nvPr/>
      </p:nvGrpSpPr>
      <p:grpSpPr>
        <a:xfrm>
          <a:off x="0" y="0"/>
          <a:ext cx="0" cy="0"/>
          <a:chOff x="0" y="0"/>
          <a:chExt cx="0" cy="0"/>
        </a:xfrm>
      </p:grpSpPr>
      <p:sp>
        <p:nvSpPr>
          <p:cNvPr id="1904" name="Google Shape;1904;g200fb5710e2_0_237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5" name="Google Shape;1905;g200fb5710e2_0_23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0" name="Shape 1910"/>
        <p:cNvGrpSpPr/>
        <p:nvPr/>
      </p:nvGrpSpPr>
      <p:grpSpPr>
        <a:xfrm>
          <a:off x="0" y="0"/>
          <a:ext cx="0" cy="0"/>
          <a:chOff x="0" y="0"/>
          <a:chExt cx="0" cy="0"/>
        </a:xfrm>
      </p:grpSpPr>
      <p:sp>
        <p:nvSpPr>
          <p:cNvPr id="1911" name="Google Shape;1911;g200fb5710e2_0_240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2" name="Google Shape;1912;g200fb5710e2_0_24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8" name="Shape 1918"/>
        <p:cNvGrpSpPr/>
        <p:nvPr/>
      </p:nvGrpSpPr>
      <p:grpSpPr>
        <a:xfrm>
          <a:off x="0" y="0"/>
          <a:ext cx="0" cy="0"/>
          <a:chOff x="0" y="0"/>
          <a:chExt cx="0" cy="0"/>
        </a:xfrm>
      </p:grpSpPr>
      <p:sp>
        <p:nvSpPr>
          <p:cNvPr id="1919" name="Google Shape;1919;g200fb5710e2_0_24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0" name="Google Shape;1920;g200fb5710e2_0_24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4" name="Shape 1924"/>
        <p:cNvGrpSpPr/>
        <p:nvPr/>
      </p:nvGrpSpPr>
      <p:grpSpPr>
        <a:xfrm>
          <a:off x="0" y="0"/>
          <a:ext cx="0" cy="0"/>
          <a:chOff x="0" y="0"/>
          <a:chExt cx="0" cy="0"/>
        </a:xfrm>
      </p:grpSpPr>
      <p:sp>
        <p:nvSpPr>
          <p:cNvPr id="1925" name="Google Shape;1925;g200fb5710e2_0_24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6" name="Google Shape;1926;g200fb5710e2_0_24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00ff56c607_0_2525: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g200ff56c607_0_2525: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318" name="Google Shape;318;g200ff56c607_0_2525: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9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0" name="Google Shape;510;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0" name="Shape 1930"/>
        <p:cNvGrpSpPr/>
        <p:nvPr/>
      </p:nvGrpSpPr>
      <p:grpSpPr>
        <a:xfrm>
          <a:off x="0" y="0"/>
          <a:ext cx="0" cy="0"/>
          <a:chOff x="0" y="0"/>
          <a:chExt cx="0" cy="0"/>
        </a:xfrm>
      </p:grpSpPr>
      <p:sp>
        <p:nvSpPr>
          <p:cNvPr id="1931" name="Google Shape;1931;g200fb5710e2_0_24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2" name="Google Shape;1932;g200fb5710e2_0_24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7" name="Shape 1937"/>
        <p:cNvGrpSpPr/>
        <p:nvPr/>
      </p:nvGrpSpPr>
      <p:grpSpPr>
        <a:xfrm>
          <a:off x="0" y="0"/>
          <a:ext cx="0" cy="0"/>
          <a:chOff x="0" y="0"/>
          <a:chExt cx="0" cy="0"/>
        </a:xfrm>
      </p:grpSpPr>
      <p:sp>
        <p:nvSpPr>
          <p:cNvPr id="1938" name="Google Shape;1938;g200fb5710e2_0_24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9" name="Google Shape;1939;g200fb5710e2_0_24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5" name="Shape 1945"/>
        <p:cNvGrpSpPr/>
        <p:nvPr/>
      </p:nvGrpSpPr>
      <p:grpSpPr>
        <a:xfrm>
          <a:off x="0" y="0"/>
          <a:ext cx="0" cy="0"/>
          <a:chOff x="0" y="0"/>
          <a:chExt cx="0" cy="0"/>
        </a:xfrm>
      </p:grpSpPr>
      <p:sp>
        <p:nvSpPr>
          <p:cNvPr id="1946" name="Google Shape;1946;g200fb5710e2_0_24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7" name="Google Shape;1947;g200fb5710e2_0_24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1" name="Shape 1951"/>
        <p:cNvGrpSpPr/>
        <p:nvPr/>
      </p:nvGrpSpPr>
      <p:grpSpPr>
        <a:xfrm>
          <a:off x="0" y="0"/>
          <a:ext cx="0" cy="0"/>
          <a:chOff x="0" y="0"/>
          <a:chExt cx="0" cy="0"/>
        </a:xfrm>
      </p:grpSpPr>
      <p:sp>
        <p:nvSpPr>
          <p:cNvPr id="1952" name="Google Shape;1952;g200fb5710e2_0_24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3" name="Google Shape;1953;g200fb5710e2_0_24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6" name="Shape 1956"/>
        <p:cNvGrpSpPr/>
        <p:nvPr/>
      </p:nvGrpSpPr>
      <p:grpSpPr>
        <a:xfrm>
          <a:off x="0" y="0"/>
          <a:ext cx="0" cy="0"/>
          <a:chOff x="0" y="0"/>
          <a:chExt cx="0" cy="0"/>
        </a:xfrm>
      </p:grpSpPr>
      <p:sp>
        <p:nvSpPr>
          <p:cNvPr id="1957" name="Google Shape;1957;g200fb5710e2_0_245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8" name="Google Shape;1958;g200fb5710e2_0_24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4" name="Shape 1964"/>
        <p:cNvGrpSpPr/>
        <p:nvPr/>
      </p:nvGrpSpPr>
      <p:grpSpPr>
        <a:xfrm>
          <a:off x="0" y="0"/>
          <a:ext cx="0" cy="0"/>
          <a:chOff x="0" y="0"/>
          <a:chExt cx="0" cy="0"/>
        </a:xfrm>
      </p:grpSpPr>
      <p:sp>
        <p:nvSpPr>
          <p:cNvPr id="1965" name="Google Shape;1965;g200fb5710e2_0_245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6" name="Google Shape;1966;g200fb5710e2_0_24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1" name="Shape 1971"/>
        <p:cNvGrpSpPr/>
        <p:nvPr/>
      </p:nvGrpSpPr>
      <p:grpSpPr>
        <a:xfrm>
          <a:off x="0" y="0"/>
          <a:ext cx="0" cy="0"/>
          <a:chOff x="0" y="0"/>
          <a:chExt cx="0" cy="0"/>
        </a:xfrm>
      </p:grpSpPr>
      <p:sp>
        <p:nvSpPr>
          <p:cNvPr id="1972" name="Google Shape;1972;g200fb5710e2_0_246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3" name="Google Shape;1973;g200fb5710e2_0_24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0" name="Shape 1980"/>
        <p:cNvGrpSpPr/>
        <p:nvPr/>
      </p:nvGrpSpPr>
      <p:grpSpPr>
        <a:xfrm>
          <a:off x="0" y="0"/>
          <a:ext cx="0" cy="0"/>
          <a:chOff x="0" y="0"/>
          <a:chExt cx="0" cy="0"/>
        </a:xfrm>
      </p:grpSpPr>
      <p:sp>
        <p:nvSpPr>
          <p:cNvPr id="1981" name="Google Shape;1981;g200fb5710e2_0_247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2" name="Google Shape;1982;g200fb5710e2_0_24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7" name="Shape 1987"/>
        <p:cNvGrpSpPr/>
        <p:nvPr/>
      </p:nvGrpSpPr>
      <p:grpSpPr>
        <a:xfrm>
          <a:off x="0" y="0"/>
          <a:ext cx="0" cy="0"/>
          <a:chOff x="0" y="0"/>
          <a:chExt cx="0" cy="0"/>
        </a:xfrm>
      </p:grpSpPr>
      <p:sp>
        <p:nvSpPr>
          <p:cNvPr id="1988" name="Google Shape;1988;g200fb5710e2_0_250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9" name="Google Shape;1989;g200fb5710e2_0_25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4" name="Shape 1994"/>
        <p:cNvGrpSpPr/>
        <p:nvPr/>
      </p:nvGrpSpPr>
      <p:grpSpPr>
        <a:xfrm>
          <a:off x="0" y="0"/>
          <a:ext cx="0" cy="0"/>
          <a:chOff x="0" y="0"/>
          <a:chExt cx="0" cy="0"/>
        </a:xfrm>
      </p:grpSpPr>
      <p:sp>
        <p:nvSpPr>
          <p:cNvPr id="1995" name="Google Shape;1995;g200fb5710e2_0_25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6" name="Google Shape;1996;g200fb5710e2_0_25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9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6" name="Google Shape;516;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2" name="Shape 2002"/>
        <p:cNvGrpSpPr/>
        <p:nvPr/>
      </p:nvGrpSpPr>
      <p:grpSpPr>
        <a:xfrm>
          <a:off x="0" y="0"/>
          <a:ext cx="0" cy="0"/>
          <a:chOff x="0" y="0"/>
          <a:chExt cx="0" cy="0"/>
        </a:xfrm>
      </p:grpSpPr>
      <p:sp>
        <p:nvSpPr>
          <p:cNvPr id="2003" name="Google Shape;2003;g200fb5710e2_0_25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4" name="Google Shape;2004;g200fb5710e2_0_25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9" name="Shape 2009"/>
        <p:cNvGrpSpPr/>
        <p:nvPr/>
      </p:nvGrpSpPr>
      <p:grpSpPr>
        <a:xfrm>
          <a:off x="0" y="0"/>
          <a:ext cx="0" cy="0"/>
          <a:chOff x="0" y="0"/>
          <a:chExt cx="0" cy="0"/>
        </a:xfrm>
      </p:grpSpPr>
      <p:sp>
        <p:nvSpPr>
          <p:cNvPr id="2010" name="Google Shape;2010;g200fb5710e2_0_25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1" name="Google Shape;2011;g200fb5710e2_0_25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6" name="Shape 2016"/>
        <p:cNvGrpSpPr/>
        <p:nvPr/>
      </p:nvGrpSpPr>
      <p:grpSpPr>
        <a:xfrm>
          <a:off x="0" y="0"/>
          <a:ext cx="0" cy="0"/>
          <a:chOff x="0" y="0"/>
          <a:chExt cx="0" cy="0"/>
        </a:xfrm>
      </p:grpSpPr>
      <p:sp>
        <p:nvSpPr>
          <p:cNvPr id="2017" name="Google Shape;2017;g200fb5710e2_0_25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8" name="Google Shape;2018;g200fb5710e2_0_25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3" name="Shape 2023"/>
        <p:cNvGrpSpPr/>
        <p:nvPr/>
      </p:nvGrpSpPr>
      <p:grpSpPr>
        <a:xfrm>
          <a:off x="0" y="0"/>
          <a:ext cx="0" cy="0"/>
          <a:chOff x="0" y="0"/>
          <a:chExt cx="0" cy="0"/>
        </a:xfrm>
      </p:grpSpPr>
      <p:sp>
        <p:nvSpPr>
          <p:cNvPr id="2024" name="Google Shape;2024;g200fb5710e2_0_25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025" name="Google Shape;2025;g200fb5710e2_0_25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26" name="Google Shape;2026;g200fb5710e2_0_25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1" name="Shape 2031"/>
        <p:cNvGrpSpPr/>
        <p:nvPr/>
      </p:nvGrpSpPr>
      <p:grpSpPr>
        <a:xfrm>
          <a:off x="0" y="0"/>
          <a:ext cx="0" cy="0"/>
          <a:chOff x="0" y="0"/>
          <a:chExt cx="0" cy="0"/>
        </a:xfrm>
      </p:grpSpPr>
      <p:sp>
        <p:nvSpPr>
          <p:cNvPr id="2032" name="Google Shape;2032;g200fb5710e2_0_25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033" name="Google Shape;2033;g200fb5710e2_0_25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34" name="Google Shape;2034;g200fb5710e2_0_25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9" name="Shape 2039"/>
        <p:cNvGrpSpPr/>
        <p:nvPr/>
      </p:nvGrpSpPr>
      <p:grpSpPr>
        <a:xfrm>
          <a:off x="0" y="0"/>
          <a:ext cx="0" cy="0"/>
          <a:chOff x="0" y="0"/>
          <a:chExt cx="0" cy="0"/>
        </a:xfrm>
      </p:grpSpPr>
      <p:sp>
        <p:nvSpPr>
          <p:cNvPr id="2040" name="Google Shape;2040;g200fb5710e2_0_25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041" name="Google Shape;2041;g200fb5710e2_0_25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42" name="Google Shape;2042;g200fb5710e2_0_25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7" name="Shape 2047"/>
        <p:cNvGrpSpPr/>
        <p:nvPr/>
      </p:nvGrpSpPr>
      <p:grpSpPr>
        <a:xfrm>
          <a:off x="0" y="0"/>
          <a:ext cx="0" cy="0"/>
          <a:chOff x="0" y="0"/>
          <a:chExt cx="0" cy="0"/>
        </a:xfrm>
      </p:grpSpPr>
      <p:sp>
        <p:nvSpPr>
          <p:cNvPr id="2048" name="Google Shape;2048;g200fb5710e2_0_25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049" name="Google Shape;2049;g200fb5710e2_0_25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50" name="Google Shape;2050;g200fb5710e2_0_25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5" name="Shape 2055"/>
        <p:cNvGrpSpPr/>
        <p:nvPr/>
      </p:nvGrpSpPr>
      <p:grpSpPr>
        <a:xfrm>
          <a:off x="0" y="0"/>
          <a:ext cx="0" cy="0"/>
          <a:chOff x="0" y="0"/>
          <a:chExt cx="0" cy="0"/>
        </a:xfrm>
      </p:grpSpPr>
      <p:sp>
        <p:nvSpPr>
          <p:cNvPr id="2056" name="Google Shape;2056;g200fb5710e2_0_26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057" name="Google Shape;2057;g200fb5710e2_0_26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58" name="Google Shape;2058;g200fb5710e2_0_26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4" name="Shape 2064"/>
        <p:cNvGrpSpPr/>
        <p:nvPr/>
      </p:nvGrpSpPr>
      <p:grpSpPr>
        <a:xfrm>
          <a:off x="0" y="0"/>
          <a:ext cx="0" cy="0"/>
          <a:chOff x="0" y="0"/>
          <a:chExt cx="0" cy="0"/>
        </a:xfrm>
      </p:grpSpPr>
      <p:sp>
        <p:nvSpPr>
          <p:cNvPr id="2065" name="Google Shape;2065;g200fb5710e2_0_26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066" name="Google Shape;2066;g200fb5710e2_0_26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67" name="Google Shape;2067;g200fb5710e2_0_26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2" name="Shape 2072"/>
        <p:cNvGrpSpPr/>
        <p:nvPr/>
      </p:nvGrpSpPr>
      <p:grpSpPr>
        <a:xfrm>
          <a:off x="0" y="0"/>
          <a:ext cx="0" cy="0"/>
          <a:chOff x="0" y="0"/>
          <a:chExt cx="0" cy="0"/>
        </a:xfrm>
      </p:grpSpPr>
      <p:sp>
        <p:nvSpPr>
          <p:cNvPr id="2073" name="Google Shape;2073;g200fb5710e2_0_26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074" name="Google Shape;2074;g200fb5710e2_0_26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75" name="Google Shape;2075;g200fb5710e2_0_26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9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 name="Google Shape;525;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0" name="Shape 2080"/>
        <p:cNvGrpSpPr/>
        <p:nvPr/>
      </p:nvGrpSpPr>
      <p:grpSpPr>
        <a:xfrm>
          <a:off x="0" y="0"/>
          <a:ext cx="0" cy="0"/>
          <a:chOff x="0" y="0"/>
          <a:chExt cx="0" cy="0"/>
        </a:xfrm>
      </p:grpSpPr>
      <p:sp>
        <p:nvSpPr>
          <p:cNvPr id="2081" name="Google Shape;2081;g200fb5710e2_0_26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082" name="Google Shape;2082;g200fb5710e2_0_26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83" name="Google Shape;2083;g200fb5710e2_0_26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8" name="Shape 2088"/>
        <p:cNvGrpSpPr/>
        <p:nvPr/>
      </p:nvGrpSpPr>
      <p:grpSpPr>
        <a:xfrm>
          <a:off x="0" y="0"/>
          <a:ext cx="0" cy="0"/>
          <a:chOff x="0" y="0"/>
          <a:chExt cx="0" cy="0"/>
        </a:xfrm>
      </p:grpSpPr>
      <p:sp>
        <p:nvSpPr>
          <p:cNvPr id="2089" name="Google Shape;2089;g200fb5710e2_0_264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0" name="Google Shape;2090;g200fb5710e2_0_26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3" name="Shape 2093"/>
        <p:cNvGrpSpPr/>
        <p:nvPr/>
      </p:nvGrpSpPr>
      <p:grpSpPr>
        <a:xfrm>
          <a:off x="0" y="0"/>
          <a:ext cx="0" cy="0"/>
          <a:chOff x="0" y="0"/>
          <a:chExt cx="0" cy="0"/>
        </a:xfrm>
      </p:grpSpPr>
      <p:sp>
        <p:nvSpPr>
          <p:cNvPr id="2094" name="Google Shape;2094;g2bdae9f7030_0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95" name="Google Shape;2095;g2bdae9f7030_0_7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6" name="Google Shape;2096;g2bdae9f7030_0_7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9" name="Shape 2099"/>
        <p:cNvGrpSpPr/>
        <p:nvPr/>
      </p:nvGrpSpPr>
      <p:grpSpPr>
        <a:xfrm>
          <a:off x="0" y="0"/>
          <a:ext cx="0" cy="0"/>
          <a:chOff x="0" y="0"/>
          <a:chExt cx="0" cy="0"/>
        </a:xfrm>
      </p:grpSpPr>
      <p:sp>
        <p:nvSpPr>
          <p:cNvPr id="2100" name="Google Shape;2100;g2bdae9f7030_0_3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101" name="Google Shape;2101;g2bdae9f7030_0_3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02" name="Google Shape;2102;g2bdae9f7030_0_3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7" name="Shape 2107"/>
        <p:cNvGrpSpPr/>
        <p:nvPr/>
      </p:nvGrpSpPr>
      <p:grpSpPr>
        <a:xfrm>
          <a:off x="0" y="0"/>
          <a:ext cx="0" cy="0"/>
          <a:chOff x="0" y="0"/>
          <a:chExt cx="0" cy="0"/>
        </a:xfrm>
      </p:grpSpPr>
      <p:sp>
        <p:nvSpPr>
          <p:cNvPr id="2108" name="Google Shape;2108;g2bdae9f7030_0_3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109" name="Google Shape;2109;g2bdae9f7030_0_3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10" name="Google Shape;2110;g2bdae9f7030_0_3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5" name="Shape 2115"/>
        <p:cNvGrpSpPr/>
        <p:nvPr/>
      </p:nvGrpSpPr>
      <p:grpSpPr>
        <a:xfrm>
          <a:off x="0" y="0"/>
          <a:ext cx="0" cy="0"/>
          <a:chOff x="0" y="0"/>
          <a:chExt cx="0" cy="0"/>
        </a:xfrm>
      </p:grpSpPr>
      <p:sp>
        <p:nvSpPr>
          <p:cNvPr id="2116" name="Google Shape;2116;g2bdae9f7030_0_3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17" name="Google Shape;2117;g2bdae9f7030_0_39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8" name="Google Shape;2118;g2bdae9f7030_0_39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5" name="Shape 2125"/>
        <p:cNvGrpSpPr/>
        <p:nvPr/>
      </p:nvGrpSpPr>
      <p:grpSpPr>
        <a:xfrm>
          <a:off x="0" y="0"/>
          <a:ext cx="0" cy="0"/>
          <a:chOff x="0" y="0"/>
          <a:chExt cx="0" cy="0"/>
        </a:xfrm>
      </p:grpSpPr>
      <p:sp>
        <p:nvSpPr>
          <p:cNvPr id="2126" name="Google Shape;2126;g2bdae9f7030_0_40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7" name="Google Shape;2127;g2bdae9f7030_0_4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6" name="Shape 2136"/>
        <p:cNvGrpSpPr/>
        <p:nvPr/>
      </p:nvGrpSpPr>
      <p:grpSpPr>
        <a:xfrm>
          <a:off x="0" y="0"/>
          <a:ext cx="0" cy="0"/>
          <a:chOff x="0" y="0"/>
          <a:chExt cx="0" cy="0"/>
        </a:xfrm>
      </p:grpSpPr>
      <p:sp>
        <p:nvSpPr>
          <p:cNvPr id="2137" name="Google Shape;2137;g2bdae9f7030_0_4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8" name="Google Shape;2138;g2bdae9f7030_0_4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7" name="Shape 2147"/>
        <p:cNvGrpSpPr/>
        <p:nvPr/>
      </p:nvGrpSpPr>
      <p:grpSpPr>
        <a:xfrm>
          <a:off x="0" y="0"/>
          <a:ext cx="0" cy="0"/>
          <a:chOff x="0" y="0"/>
          <a:chExt cx="0" cy="0"/>
        </a:xfrm>
      </p:grpSpPr>
      <p:sp>
        <p:nvSpPr>
          <p:cNvPr id="2148" name="Google Shape;2148;g2bdae9f7030_0_4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9" name="Google Shape;2149;g2bdae9f7030_0_4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4" name="Shape 2154"/>
        <p:cNvGrpSpPr/>
        <p:nvPr/>
      </p:nvGrpSpPr>
      <p:grpSpPr>
        <a:xfrm>
          <a:off x="0" y="0"/>
          <a:ext cx="0" cy="0"/>
          <a:chOff x="0" y="0"/>
          <a:chExt cx="0" cy="0"/>
        </a:xfrm>
      </p:grpSpPr>
      <p:sp>
        <p:nvSpPr>
          <p:cNvPr id="2155" name="Google Shape;2155;g2bdae9f7030_0_4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6" name="Google Shape;2156;g2bdae9f7030_0_4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1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6" name="Google Shape;536;p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1" name="Shape 2161"/>
        <p:cNvGrpSpPr/>
        <p:nvPr/>
      </p:nvGrpSpPr>
      <p:grpSpPr>
        <a:xfrm>
          <a:off x="0" y="0"/>
          <a:ext cx="0" cy="0"/>
          <a:chOff x="0" y="0"/>
          <a:chExt cx="0" cy="0"/>
        </a:xfrm>
      </p:grpSpPr>
      <p:sp>
        <p:nvSpPr>
          <p:cNvPr id="2162" name="Google Shape;2162;g2bdae9f7030_0_4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2163" name="Google Shape;2163;g2bdae9f7030_0_4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164" name="Google Shape;2164;g2bdae9f7030_0_4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9" name="Shape 2169"/>
        <p:cNvGrpSpPr/>
        <p:nvPr/>
      </p:nvGrpSpPr>
      <p:grpSpPr>
        <a:xfrm>
          <a:off x="0" y="0"/>
          <a:ext cx="0" cy="0"/>
          <a:chOff x="0" y="0"/>
          <a:chExt cx="0" cy="0"/>
        </a:xfrm>
      </p:grpSpPr>
      <p:sp>
        <p:nvSpPr>
          <p:cNvPr id="2170" name="Google Shape;2170;g2bdae9f7030_0_4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2171" name="Google Shape;2171;g2bdae9f7030_0_4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172" name="Google Shape;2172;g2bdae9f7030_0_4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7" name="Shape 2177"/>
        <p:cNvGrpSpPr/>
        <p:nvPr/>
      </p:nvGrpSpPr>
      <p:grpSpPr>
        <a:xfrm>
          <a:off x="0" y="0"/>
          <a:ext cx="0" cy="0"/>
          <a:chOff x="0" y="0"/>
          <a:chExt cx="0" cy="0"/>
        </a:xfrm>
      </p:grpSpPr>
      <p:sp>
        <p:nvSpPr>
          <p:cNvPr id="2178" name="Google Shape;2178;g2bdae9f7030_0_4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79" name="Google Shape;2179;g2bdae9f7030_0_4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4" name="Shape 2184"/>
        <p:cNvGrpSpPr/>
        <p:nvPr/>
      </p:nvGrpSpPr>
      <p:grpSpPr>
        <a:xfrm>
          <a:off x="0" y="0"/>
          <a:ext cx="0" cy="0"/>
          <a:chOff x="0" y="0"/>
          <a:chExt cx="0" cy="0"/>
        </a:xfrm>
      </p:grpSpPr>
      <p:sp>
        <p:nvSpPr>
          <p:cNvPr id="2185" name="Google Shape;2185;g2bdae9f7030_0_4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86" name="Google Shape;2186;g2bdae9f7030_0_4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4" name="Shape 2194"/>
        <p:cNvGrpSpPr/>
        <p:nvPr/>
      </p:nvGrpSpPr>
      <p:grpSpPr>
        <a:xfrm>
          <a:off x="0" y="0"/>
          <a:ext cx="0" cy="0"/>
          <a:chOff x="0" y="0"/>
          <a:chExt cx="0" cy="0"/>
        </a:xfrm>
      </p:grpSpPr>
      <p:sp>
        <p:nvSpPr>
          <p:cNvPr id="2195" name="Google Shape;2195;g2bdae9f7030_0_4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2196" name="Google Shape;2196;g2bdae9f7030_0_4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197" name="Google Shape;2197;g2bdae9f7030_0_4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2" name="Shape 2202"/>
        <p:cNvGrpSpPr/>
        <p:nvPr/>
      </p:nvGrpSpPr>
      <p:grpSpPr>
        <a:xfrm>
          <a:off x="0" y="0"/>
          <a:ext cx="0" cy="0"/>
          <a:chOff x="0" y="0"/>
          <a:chExt cx="0" cy="0"/>
        </a:xfrm>
      </p:grpSpPr>
      <p:sp>
        <p:nvSpPr>
          <p:cNvPr id="2203" name="Google Shape;2203;g2bdae9f7030_0_4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204" name="Google Shape;2204;g2bdae9f7030_0_4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05" name="Google Shape;2205;g2bdae9f7030_0_4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1" name="Shape 2211"/>
        <p:cNvGrpSpPr/>
        <p:nvPr/>
      </p:nvGrpSpPr>
      <p:grpSpPr>
        <a:xfrm>
          <a:off x="0" y="0"/>
          <a:ext cx="0" cy="0"/>
          <a:chOff x="0" y="0"/>
          <a:chExt cx="0" cy="0"/>
        </a:xfrm>
      </p:grpSpPr>
      <p:sp>
        <p:nvSpPr>
          <p:cNvPr id="2212" name="Google Shape;2212;g2bdae9f7030_0_48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3" name="Google Shape;2213;g2bdae9f7030_0_4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8" name="Shape 2218"/>
        <p:cNvGrpSpPr/>
        <p:nvPr/>
      </p:nvGrpSpPr>
      <p:grpSpPr>
        <a:xfrm>
          <a:off x="0" y="0"/>
          <a:ext cx="0" cy="0"/>
          <a:chOff x="0" y="0"/>
          <a:chExt cx="0" cy="0"/>
        </a:xfrm>
      </p:grpSpPr>
      <p:sp>
        <p:nvSpPr>
          <p:cNvPr id="2219" name="Google Shape;2219;g2bdae9f7030_0_4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20" name="Google Shape;2220;g2bdae9f7030_0_48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1" name="Google Shape;2221;g2bdae9f7030_0_48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6" name="Shape 2226"/>
        <p:cNvGrpSpPr/>
        <p:nvPr/>
      </p:nvGrpSpPr>
      <p:grpSpPr>
        <a:xfrm>
          <a:off x="0" y="0"/>
          <a:ext cx="0" cy="0"/>
          <a:chOff x="0" y="0"/>
          <a:chExt cx="0" cy="0"/>
        </a:xfrm>
      </p:grpSpPr>
      <p:sp>
        <p:nvSpPr>
          <p:cNvPr id="2227" name="Google Shape;2227;g2bdae9f7030_0_49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8" name="Google Shape;2228;g2bdae9f7030_0_4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1" name="Shape 2231"/>
        <p:cNvGrpSpPr/>
        <p:nvPr/>
      </p:nvGrpSpPr>
      <p:grpSpPr>
        <a:xfrm>
          <a:off x="0" y="0"/>
          <a:ext cx="0" cy="0"/>
          <a:chOff x="0" y="0"/>
          <a:chExt cx="0" cy="0"/>
        </a:xfrm>
      </p:grpSpPr>
      <p:sp>
        <p:nvSpPr>
          <p:cNvPr id="2232" name="Google Shape;2232;g2bdae9f7030_0_49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3" name="Google Shape;2233;g2bdae9f7030_0_4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1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544" name="Google Shape;544;p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45" name="Google Shape;545;p1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8" name="Shape 2238"/>
        <p:cNvGrpSpPr/>
        <p:nvPr/>
      </p:nvGrpSpPr>
      <p:grpSpPr>
        <a:xfrm>
          <a:off x="0" y="0"/>
          <a:ext cx="0" cy="0"/>
          <a:chOff x="0" y="0"/>
          <a:chExt cx="0" cy="0"/>
        </a:xfrm>
      </p:grpSpPr>
      <p:sp>
        <p:nvSpPr>
          <p:cNvPr id="2239" name="Google Shape;2239;g2bdae9f7030_0_50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0" name="Google Shape;2240;g2bdae9f7030_0_5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5" name="Shape 2245"/>
        <p:cNvGrpSpPr/>
        <p:nvPr/>
      </p:nvGrpSpPr>
      <p:grpSpPr>
        <a:xfrm>
          <a:off x="0" y="0"/>
          <a:ext cx="0" cy="0"/>
          <a:chOff x="0" y="0"/>
          <a:chExt cx="0" cy="0"/>
        </a:xfrm>
      </p:grpSpPr>
      <p:sp>
        <p:nvSpPr>
          <p:cNvPr id="2246" name="Google Shape;2246;g2bdae9f7030_0_5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7" name="Google Shape;2247;g2bdae9f7030_0_5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1" name="Shape 2251"/>
        <p:cNvGrpSpPr/>
        <p:nvPr/>
      </p:nvGrpSpPr>
      <p:grpSpPr>
        <a:xfrm>
          <a:off x="0" y="0"/>
          <a:ext cx="0" cy="0"/>
          <a:chOff x="0" y="0"/>
          <a:chExt cx="0" cy="0"/>
        </a:xfrm>
      </p:grpSpPr>
      <p:sp>
        <p:nvSpPr>
          <p:cNvPr id="2252" name="Google Shape;2252;g2bdae9f7030_0_5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3" name="Google Shape;2253;g2bdae9f7030_0_5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8" name="Shape 2258"/>
        <p:cNvGrpSpPr/>
        <p:nvPr/>
      </p:nvGrpSpPr>
      <p:grpSpPr>
        <a:xfrm>
          <a:off x="0" y="0"/>
          <a:ext cx="0" cy="0"/>
          <a:chOff x="0" y="0"/>
          <a:chExt cx="0" cy="0"/>
        </a:xfrm>
      </p:grpSpPr>
      <p:sp>
        <p:nvSpPr>
          <p:cNvPr id="2259" name="Google Shape;2259;g2bdae9f7030_0_5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0" name="Google Shape;2260;g2bdae9f7030_0_5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4" name="Shape 2264"/>
        <p:cNvGrpSpPr/>
        <p:nvPr/>
      </p:nvGrpSpPr>
      <p:grpSpPr>
        <a:xfrm>
          <a:off x="0" y="0"/>
          <a:ext cx="0" cy="0"/>
          <a:chOff x="0" y="0"/>
          <a:chExt cx="0" cy="0"/>
        </a:xfrm>
      </p:grpSpPr>
      <p:sp>
        <p:nvSpPr>
          <p:cNvPr id="2265" name="Google Shape;2265;g2bdae9f7030_0_5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6" name="Google Shape;2266;g2bdae9f7030_0_5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7" name="Google Shape;2267;g2bdae9f7030_0_5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9" name="Shape 2279"/>
        <p:cNvGrpSpPr/>
        <p:nvPr/>
      </p:nvGrpSpPr>
      <p:grpSpPr>
        <a:xfrm>
          <a:off x="0" y="0"/>
          <a:ext cx="0" cy="0"/>
          <a:chOff x="0" y="0"/>
          <a:chExt cx="0" cy="0"/>
        </a:xfrm>
      </p:grpSpPr>
      <p:sp>
        <p:nvSpPr>
          <p:cNvPr id="2280" name="Google Shape;2280;g2bdae9f7030_0_5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1" name="Google Shape;2281;g2bdae9f7030_0_5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2" name="Google Shape;2282;g2bdae9f7030_0_5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4" name="Shape 2294"/>
        <p:cNvGrpSpPr/>
        <p:nvPr/>
      </p:nvGrpSpPr>
      <p:grpSpPr>
        <a:xfrm>
          <a:off x="0" y="0"/>
          <a:ext cx="0" cy="0"/>
          <a:chOff x="0" y="0"/>
          <a:chExt cx="0" cy="0"/>
        </a:xfrm>
      </p:grpSpPr>
      <p:sp>
        <p:nvSpPr>
          <p:cNvPr id="2295" name="Google Shape;2295;g2bdae9f7030_0_55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6" name="Google Shape;2296;g2bdae9f7030_0_5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0" name="Shape 2300"/>
        <p:cNvGrpSpPr/>
        <p:nvPr/>
      </p:nvGrpSpPr>
      <p:grpSpPr>
        <a:xfrm>
          <a:off x="0" y="0"/>
          <a:ext cx="0" cy="0"/>
          <a:chOff x="0" y="0"/>
          <a:chExt cx="0" cy="0"/>
        </a:xfrm>
      </p:grpSpPr>
      <p:sp>
        <p:nvSpPr>
          <p:cNvPr id="2301" name="Google Shape;2301;g2bdae9f7030_0_55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2" name="Google Shape;2302;g2bdae9f7030_0_5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6" name="Shape 2306"/>
        <p:cNvGrpSpPr/>
        <p:nvPr/>
      </p:nvGrpSpPr>
      <p:grpSpPr>
        <a:xfrm>
          <a:off x="0" y="0"/>
          <a:ext cx="0" cy="0"/>
          <a:chOff x="0" y="0"/>
          <a:chExt cx="0" cy="0"/>
        </a:xfrm>
      </p:grpSpPr>
      <p:sp>
        <p:nvSpPr>
          <p:cNvPr id="2307" name="Google Shape;2307;g2bdae9f7030_0_56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8" name="Google Shape;2308;g2bdae9f7030_0_5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1" name="Shape 2321"/>
        <p:cNvGrpSpPr/>
        <p:nvPr/>
      </p:nvGrpSpPr>
      <p:grpSpPr>
        <a:xfrm>
          <a:off x="0" y="0"/>
          <a:ext cx="0" cy="0"/>
          <a:chOff x="0" y="0"/>
          <a:chExt cx="0" cy="0"/>
        </a:xfrm>
      </p:grpSpPr>
      <p:sp>
        <p:nvSpPr>
          <p:cNvPr id="2322" name="Google Shape;2322;g2bdae9f7030_0_5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23" name="Google Shape;2323;g2bdae9f7030_0_57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4" name="Google Shape;2324;g2bdae9f7030_0_57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1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6" name="Google Shape;556;p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1" name="Shape 2331"/>
        <p:cNvGrpSpPr/>
        <p:nvPr/>
      </p:nvGrpSpPr>
      <p:grpSpPr>
        <a:xfrm>
          <a:off x="0" y="0"/>
          <a:ext cx="0" cy="0"/>
          <a:chOff x="0" y="0"/>
          <a:chExt cx="0" cy="0"/>
        </a:xfrm>
      </p:grpSpPr>
      <p:sp>
        <p:nvSpPr>
          <p:cNvPr id="2332" name="Google Shape;2332;g2bdae9f7030_0_5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33" name="Google Shape;2333;g2bdae9f7030_0_58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4" name="Google Shape;2334;g2bdae9f7030_0_58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1" name="Shape 2341"/>
        <p:cNvGrpSpPr/>
        <p:nvPr/>
      </p:nvGrpSpPr>
      <p:grpSpPr>
        <a:xfrm>
          <a:off x="0" y="0"/>
          <a:ext cx="0" cy="0"/>
          <a:chOff x="0" y="0"/>
          <a:chExt cx="0" cy="0"/>
        </a:xfrm>
      </p:grpSpPr>
      <p:sp>
        <p:nvSpPr>
          <p:cNvPr id="2342" name="Google Shape;2342;g2bdae9f7030_0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43" name="Google Shape;2343;g2bdae9f7030_0_8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4" name="Google Shape;2344;g2bdae9f7030_0_8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7" name="Shape 2347"/>
        <p:cNvGrpSpPr/>
        <p:nvPr/>
      </p:nvGrpSpPr>
      <p:grpSpPr>
        <a:xfrm>
          <a:off x="0" y="0"/>
          <a:ext cx="0" cy="0"/>
          <a:chOff x="0" y="0"/>
          <a:chExt cx="0" cy="0"/>
        </a:xfrm>
      </p:grpSpPr>
      <p:sp>
        <p:nvSpPr>
          <p:cNvPr id="2348" name="Google Shape;2348;g200ff56c607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349" name="Google Shape;2349;g200ff56c607_0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0" name="Google Shape;2350;g200ff56c607_0_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5" name="Shape 2355"/>
        <p:cNvGrpSpPr/>
        <p:nvPr/>
      </p:nvGrpSpPr>
      <p:grpSpPr>
        <a:xfrm>
          <a:off x="0" y="0"/>
          <a:ext cx="0" cy="0"/>
          <a:chOff x="0" y="0"/>
          <a:chExt cx="0" cy="0"/>
        </a:xfrm>
      </p:grpSpPr>
      <p:sp>
        <p:nvSpPr>
          <p:cNvPr id="2356" name="Google Shape;2356;g200ff56c607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7" name="Google Shape;2357;g200ff56c607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1" name="Shape 2361"/>
        <p:cNvGrpSpPr/>
        <p:nvPr/>
      </p:nvGrpSpPr>
      <p:grpSpPr>
        <a:xfrm>
          <a:off x="0" y="0"/>
          <a:ext cx="0" cy="0"/>
          <a:chOff x="0" y="0"/>
          <a:chExt cx="0" cy="0"/>
        </a:xfrm>
      </p:grpSpPr>
      <p:sp>
        <p:nvSpPr>
          <p:cNvPr id="2362" name="Google Shape;2362;g200ff56c607_0_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3" name="Google Shape;2363;g200ff56c607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8" name="Shape 2368"/>
        <p:cNvGrpSpPr/>
        <p:nvPr/>
      </p:nvGrpSpPr>
      <p:grpSpPr>
        <a:xfrm>
          <a:off x="0" y="0"/>
          <a:ext cx="0" cy="0"/>
          <a:chOff x="0" y="0"/>
          <a:chExt cx="0" cy="0"/>
        </a:xfrm>
      </p:grpSpPr>
      <p:sp>
        <p:nvSpPr>
          <p:cNvPr id="2369" name="Google Shape;2369;g200ff56c607_0_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0" name="Google Shape;2370;g200ff56c607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4" name="Shape 2394"/>
        <p:cNvGrpSpPr/>
        <p:nvPr/>
      </p:nvGrpSpPr>
      <p:grpSpPr>
        <a:xfrm>
          <a:off x="0" y="0"/>
          <a:ext cx="0" cy="0"/>
          <a:chOff x="0" y="0"/>
          <a:chExt cx="0" cy="0"/>
        </a:xfrm>
      </p:grpSpPr>
      <p:sp>
        <p:nvSpPr>
          <p:cNvPr id="2395" name="Google Shape;2395;g200ff56c607_0_4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6" name="Google Shape;2396;g200ff56c607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1" name="Shape 2411"/>
        <p:cNvGrpSpPr/>
        <p:nvPr/>
      </p:nvGrpSpPr>
      <p:grpSpPr>
        <a:xfrm>
          <a:off x="0" y="0"/>
          <a:ext cx="0" cy="0"/>
          <a:chOff x="0" y="0"/>
          <a:chExt cx="0" cy="0"/>
        </a:xfrm>
      </p:grpSpPr>
      <p:sp>
        <p:nvSpPr>
          <p:cNvPr id="2412" name="Google Shape;2412;g200ff56c607_0_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413" name="Google Shape;2413;g200ff56c607_0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414" name="Google Shape;2414;g200ff56c607_0_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9" name="Shape 2419"/>
        <p:cNvGrpSpPr/>
        <p:nvPr/>
      </p:nvGrpSpPr>
      <p:grpSpPr>
        <a:xfrm>
          <a:off x="0" y="0"/>
          <a:ext cx="0" cy="0"/>
          <a:chOff x="0" y="0"/>
          <a:chExt cx="0" cy="0"/>
        </a:xfrm>
      </p:grpSpPr>
      <p:sp>
        <p:nvSpPr>
          <p:cNvPr id="2420" name="Google Shape;2420;g200ff56c607_0_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421" name="Google Shape;2421;g200ff56c607_0_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422" name="Google Shape;2422;g200ff56c607_0_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8" name="Shape 2428"/>
        <p:cNvGrpSpPr/>
        <p:nvPr/>
      </p:nvGrpSpPr>
      <p:grpSpPr>
        <a:xfrm>
          <a:off x="0" y="0"/>
          <a:ext cx="0" cy="0"/>
          <a:chOff x="0" y="0"/>
          <a:chExt cx="0" cy="0"/>
        </a:xfrm>
      </p:grpSpPr>
      <p:sp>
        <p:nvSpPr>
          <p:cNvPr id="2429" name="Google Shape;2429;g200ff56c607_0_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430" name="Google Shape;2430;g200ff56c607_0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431" name="Google Shape;2431;g200ff56c607_0_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1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7" name="Google Shape;567;p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7" name="Shape 2437"/>
        <p:cNvGrpSpPr/>
        <p:nvPr/>
      </p:nvGrpSpPr>
      <p:grpSpPr>
        <a:xfrm>
          <a:off x="0" y="0"/>
          <a:ext cx="0" cy="0"/>
          <a:chOff x="0" y="0"/>
          <a:chExt cx="0" cy="0"/>
        </a:xfrm>
      </p:grpSpPr>
      <p:sp>
        <p:nvSpPr>
          <p:cNvPr id="2438" name="Google Shape;2438;g200ff56c607_0_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439" name="Google Shape;2439;g200ff56c607_0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440" name="Google Shape;2440;g200ff56c607_0_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5" name="Shape 2445"/>
        <p:cNvGrpSpPr/>
        <p:nvPr/>
      </p:nvGrpSpPr>
      <p:grpSpPr>
        <a:xfrm>
          <a:off x="0" y="0"/>
          <a:ext cx="0" cy="0"/>
          <a:chOff x="0" y="0"/>
          <a:chExt cx="0" cy="0"/>
        </a:xfrm>
      </p:grpSpPr>
      <p:sp>
        <p:nvSpPr>
          <p:cNvPr id="2446" name="Google Shape;2446;g200ff56c607_0_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447" name="Google Shape;2447;g200ff56c607_0_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448" name="Google Shape;2448;g200ff56c607_0_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1" name="Shape 2461"/>
        <p:cNvGrpSpPr/>
        <p:nvPr/>
      </p:nvGrpSpPr>
      <p:grpSpPr>
        <a:xfrm>
          <a:off x="0" y="0"/>
          <a:ext cx="0" cy="0"/>
          <a:chOff x="0" y="0"/>
          <a:chExt cx="0" cy="0"/>
        </a:xfrm>
      </p:grpSpPr>
      <p:sp>
        <p:nvSpPr>
          <p:cNvPr id="2462" name="Google Shape;2462;g200ff56c607_0_1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463" name="Google Shape;2463;g200ff56c607_0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464" name="Google Shape;2464;g200ff56c607_0_1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0" name="Shape 2470"/>
        <p:cNvGrpSpPr/>
        <p:nvPr/>
      </p:nvGrpSpPr>
      <p:grpSpPr>
        <a:xfrm>
          <a:off x="0" y="0"/>
          <a:ext cx="0" cy="0"/>
          <a:chOff x="0" y="0"/>
          <a:chExt cx="0" cy="0"/>
        </a:xfrm>
      </p:grpSpPr>
      <p:sp>
        <p:nvSpPr>
          <p:cNvPr id="2471" name="Google Shape;2471;g200ff56c607_0_1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472" name="Google Shape;2472;g200ff56c607_0_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473" name="Google Shape;2473;g200ff56c607_0_1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6" name="Shape 2486"/>
        <p:cNvGrpSpPr/>
        <p:nvPr/>
      </p:nvGrpSpPr>
      <p:grpSpPr>
        <a:xfrm>
          <a:off x="0" y="0"/>
          <a:ext cx="0" cy="0"/>
          <a:chOff x="0" y="0"/>
          <a:chExt cx="0" cy="0"/>
        </a:xfrm>
      </p:grpSpPr>
      <p:sp>
        <p:nvSpPr>
          <p:cNvPr id="2487" name="Google Shape;2487;g200ff56c607_0_13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8" name="Google Shape;2488;g200ff56c607_0_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8" name="Shape 2498"/>
        <p:cNvGrpSpPr/>
        <p:nvPr/>
      </p:nvGrpSpPr>
      <p:grpSpPr>
        <a:xfrm>
          <a:off x="0" y="0"/>
          <a:ext cx="0" cy="0"/>
          <a:chOff x="0" y="0"/>
          <a:chExt cx="0" cy="0"/>
        </a:xfrm>
      </p:grpSpPr>
      <p:sp>
        <p:nvSpPr>
          <p:cNvPr id="2499" name="Google Shape;2499;g200ff56c607_0_14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0" name="Google Shape;2500;g200ff56c607_0_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8" name="Shape 2508"/>
        <p:cNvGrpSpPr/>
        <p:nvPr/>
      </p:nvGrpSpPr>
      <p:grpSpPr>
        <a:xfrm>
          <a:off x="0" y="0"/>
          <a:ext cx="0" cy="0"/>
          <a:chOff x="0" y="0"/>
          <a:chExt cx="0" cy="0"/>
        </a:xfrm>
      </p:grpSpPr>
      <p:sp>
        <p:nvSpPr>
          <p:cNvPr id="2509" name="Google Shape;2509;g200ff56c607_0_1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0" name="Google Shape;2510;g200ff56c607_0_1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9" name="Shape 2519"/>
        <p:cNvGrpSpPr/>
        <p:nvPr/>
      </p:nvGrpSpPr>
      <p:grpSpPr>
        <a:xfrm>
          <a:off x="0" y="0"/>
          <a:ext cx="0" cy="0"/>
          <a:chOff x="0" y="0"/>
          <a:chExt cx="0" cy="0"/>
        </a:xfrm>
      </p:grpSpPr>
      <p:sp>
        <p:nvSpPr>
          <p:cNvPr id="2520" name="Google Shape;2520;g200ff56c607_0_16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1" name="Google Shape;2521;g200ff56c607_0_1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0" name="Shape 2530"/>
        <p:cNvGrpSpPr/>
        <p:nvPr/>
      </p:nvGrpSpPr>
      <p:grpSpPr>
        <a:xfrm>
          <a:off x="0" y="0"/>
          <a:ext cx="0" cy="0"/>
          <a:chOff x="0" y="0"/>
          <a:chExt cx="0" cy="0"/>
        </a:xfrm>
      </p:grpSpPr>
      <p:sp>
        <p:nvSpPr>
          <p:cNvPr id="2531" name="Google Shape;2531;g200ff56c607_0_17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2" name="Google Shape;2532;g200ff56c607_0_1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6" name="Shape 2536"/>
        <p:cNvGrpSpPr/>
        <p:nvPr/>
      </p:nvGrpSpPr>
      <p:grpSpPr>
        <a:xfrm>
          <a:off x="0" y="0"/>
          <a:ext cx="0" cy="0"/>
          <a:chOff x="0" y="0"/>
          <a:chExt cx="0" cy="0"/>
        </a:xfrm>
      </p:grpSpPr>
      <p:sp>
        <p:nvSpPr>
          <p:cNvPr id="2537" name="Google Shape;2537;g200ff56c607_0_17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8" name="Google Shape;2538;g200ff56c607_0_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1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4" name="Google Shape;574;p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6" name="Shape 2546"/>
        <p:cNvGrpSpPr/>
        <p:nvPr/>
      </p:nvGrpSpPr>
      <p:grpSpPr>
        <a:xfrm>
          <a:off x="0" y="0"/>
          <a:ext cx="0" cy="0"/>
          <a:chOff x="0" y="0"/>
          <a:chExt cx="0" cy="0"/>
        </a:xfrm>
      </p:grpSpPr>
      <p:sp>
        <p:nvSpPr>
          <p:cNvPr id="2547" name="Google Shape;2547;g200ff56c607_0_18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8" name="Google Shape;2548;g200ff56c607_0_1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5" name="Shape 2555"/>
        <p:cNvGrpSpPr/>
        <p:nvPr/>
      </p:nvGrpSpPr>
      <p:grpSpPr>
        <a:xfrm>
          <a:off x="0" y="0"/>
          <a:ext cx="0" cy="0"/>
          <a:chOff x="0" y="0"/>
          <a:chExt cx="0" cy="0"/>
        </a:xfrm>
      </p:grpSpPr>
      <p:sp>
        <p:nvSpPr>
          <p:cNvPr id="2556" name="Google Shape;2556;g200ff56c607_0_19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7" name="Google Shape;2557;g200ff56c607_0_1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2" name="Shape 2572"/>
        <p:cNvGrpSpPr/>
        <p:nvPr/>
      </p:nvGrpSpPr>
      <p:grpSpPr>
        <a:xfrm>
          <a:off x="0" y="0"/>
          <a:ext cx="0" cy="0"/>
          <a:chOff x="0" y="0"/>
          <a:chExt cx="0" cy="0"/>
        </a:xfrm>
      </p:grpSpPr>
      <p:sp>
        <p:nvSpPr>
          <p:cNvPr id="2573" name="Google Shape;2573;g200ff56c607_0_2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4" name="Google Shape;2574;g200ff56c607_0_2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9" name="Shape 2579"/>
        <p:cNvGrpSpPr/>
        <p:nvPr/>
      </p:nvGrpSpPr>
      <p:grpSpPr>
        <a:xfrm>
          <a:off x="0" y="0"/>
          <a:ext cx="0" cy="0"/>
          <a:chOff x="0" y="0"/>
          <a:chExt cx="0" cy="0"/>
        </a:xfrm>
      </p:grpSpPr>
      <p:sp>
        <p:nvSpPr>
          <p:cNvPr id="2580" name="Google Shape;2580;g200ff56c607_0_2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1" name="Google Shape;2581;g200ff56c607_0_2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8" name="Shape 2588"/>
        <p:cNvGrpSpPr/>
        <p:nvPr/>
      </p:nvGrpSpPr>
      <p:grpSpPr>
        <a:xfrm>
          <a:off x="0" y="0"/>
          <a:ext cx="0" cy="0"/>
          <a:chOff x="0" y="0"/>
          <a:chExt cx="0" cy="0"/>
        </a:xfrm>
      </p:grpSpPr>
      <p:sp>
        <p:nvSpPr>
          <p:cNvPr id="2589" name="Google Shape;2589;g200ff56c607_0_2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0" name="Google Shape;2590;g200ff56c607_0_2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3" name="Shape 2603"/>
        <p:cNvGrpSpPr/>
        <p:nvPr/>
      </p:nvGrpSpPr>
      <p:grpSpPr>
        <a:xfrm>
          <a:off x="0" y="0"/>
          <a:ext cx="0" cy="0"/>
          <a:chOff x="0" y="0"/>
          <a:chExt cx="0" cy="0"/>
        </a:xfrm>
      </p:grpSpPr>
      <p:sp>
        <p:nvSpPr>
          <p:cNvPr id="2604" name="Google Shape;2604;g200ff56c607_0_2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5" name="Google Shape;2605;g200ff56c607_0_2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0" name="Shape 2620"/>
        <p:cNvGrpSpPr/>
        <p:nvPr/>
      </p:nvGrpSpPr>
      <p:grpSpPr>
        <a:xfrm>
          <a:off x="0" y="0"/>
          <a:ext cx="0" cy="0"/>
          <a:chOff x="0" y="0"/>
          <a:chExt cx="0" cy="0"/>
        </a:xfrm>
      </p:grpSpPr>
      <p:sp>
        <p:nvSpPr>
          <p:cNvPr id="2621" name="Google Shape;2621;g200ff56c607_0_25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2" name="Google Shape;2622;g200ff56c607_0_2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2" name="Shape 2632"/>
        <p:cNvGrpSpPr/>
        <p:nvPr/>
      </p:nvGrpSpPr>
      <p:grpSpPr>
        <a:xfrm>
          <a:off x="0" y="0"/>
          <a:ext cx="0" cy="0"/>
          <a:chOff x="0" y="0"/>
          <a:chExt cx="0" cy="0"/>
        </a:xfrm>
      </p:grpSpPr>
      <p:sp>
        <p:nvSpPr>
          <p:cNvPr id="2633" name="Google Shape;2633;g200ff56c607_0_26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4" name="Google Shape;2634;g200ff56c607_0_2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2" name="Shape 2642"/>
        <p:cNvGrpSpPr/>
        <p:nvPr/>
      </p:nvGrpSpPr>
      <p:grpSpPr>
        <a:xfrm>
          <a:off x="0" y="0"/>
          <a:ext cx="0" cy="0"/>
          <a:chOff x="0" y="0"/>
          <a:chExt cx="0" cy="0"/>
        </a:xfrm>
      </p:grpSpPr>
      <p:sp>
        <p:nvSpPr>
          <p:cNvPr id="2643" name="Google Shape;2643;g200ff56c607_0_27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4" name="Google Shape;2644;g200ff56c607_0_2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2" name="Shape 2662"/>
        <p:cNvGrpSpPr/>
        <p:nvPr/>
      </p:nvGrpSpPr>
      <p:grpSpPr>
        <a:xfrm>
          <a:off x="0" y="0"/>
          <a:ext cx="0" cy="0"/>
          <a:chOff x="0" y="0"/>
          <a:chExt cx="0" cy="0"/>
        </a:xfrm>
      </p:grpSpPr>
      <p:sp>
        <p:nvSpPr>
          <p:cNvPr id="2663" name="Google Shape;2663;g200ff56c607_0_29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4" name="Google Shape;2664;g200ff56c607_0_2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1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4" name="Google Shape;584;p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2" name="Shape 2672"/>
        <p:cNvGrpSpPr/>
        <p:nvPr/>
      </p:nvGrpSpPr>
      <p:grpSpPr>
        <a:xfrm>
          <a:off x="0" y="0"/>
          <a:ext cx="0" cy="0"/>
          <a:chOff x="0" y="0"/>
          <a:chExt cx="0" cy="0"/>
        </a:xfrm>
      </p:grpSpPr>
      <p:sp>
        <p:nvSpPr>
          <p:cNvPr id="2673" name="Google Shape;2673;g200ff56c607_0_3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674" name="Google Shape;2674;g200ff56c607_0_3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675" name="Google Shape;2675;g200ff56c607_0_3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6" name="Shape 2686"/>
        <p:cNvGrpSpPr/>
        <p:nvPr/>
      </p:nvGrpSpPr>
      <p:grpSpPr>
        <a:xfrm>
          <a:off x="0" y="0"/>
          <a:ext cx="0" cy="0"/>
          <a:chOff x="0" y="0"/>
          <a:chExt cx="0" cy="0"/>
        </a:xfrm>
      </p:grpSpPr>
      <p:sp>
        <p:nvSpPr>
          <p:cNvPr id="2687" name="Google Shape;2687;g200ff56c607_0_3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688" name="Google Shape;2688;g200ff56c607_0_3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689" name="Google Shape;2689;g200ff56c607_0_3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5" name="Shape 2695"/>
        <p:cNvGrpSpPr/>
        <p:nvPr/>
      </p:nvGrpSpPr>
      <p:grpSpPr>
        <a:xfrm>
          <a:off x="0" y="0"/>
          <a:ext cx="0" cy="0"/>
          <a:chOff x="0" y="0"/>
          <a:chExt cx="0" cy="0"/>
        </a:xfrm>
      </p:grpSpPr>
      <p:sp>
        <p:nvSpPr>
          <p:cNvPr id="2696" name="Google Shape;2696;g200ff56c607_0_3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7" name="Google Shape;2697;g200ff56c607_0_3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2" name="Shape 2722"/>
        <p:cNvGrpSpPr/>
        <p:nvPr/>
      </p:nvGrpSpPr>
      <p:grpSpPr>
        <a:xfrm>
          <a:off x="0" y="0"/>
          <a:ext cx="0" cy="0"/>
          <a:chOff x="0" y="0"/>
          <a:chExt cx="0" cy="0"/>
        </a:xfrm>
      </p:grpSpPr>
      <p:sp>
        <p:nvSpPr>
          <p:cNvPr id="2723" name="Google Shape;2723;g200ff56c607_0_34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4" name="Google Shape;2724;g200ff56c607_0_3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4" name="Shape 2744"/>
        <p:cNvGrpSpPr/>
        <p:nvPr/>
      </p:nvGrpSpPr>
      <p:grpSpPr>
        <a:xfrm>
          <a:off x="0" y="0"/>
          <a:ext cx="0" cy="0"/>
          <a:chOff x="0" y="0"/>
          <a:chExt cx="0" cy="0"/>
        </a:xfrm>
      </p:grpSpPr>
      <p:sp>
        <p:nvSpPr>
          <p:cNvPr id="2745" name="Google Shape;2745;g200ff56c607_0_3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746" name="Google Shape;2746;g200ff56c607_0_3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747" name="Google Shape;2747;g200ff56c607_0_3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8" name="Shape 2758"/>
        <p:cNvGrpSpPr/>
        <p:nvPr/>
      </p:nvGrpSpPr>
      <p:grpSpPr>
        <a:xfrm>
          <a:off x="0" y="0"/>
          <a:ext cx="0" cy="0"/>
          <a:chOff x="0" y="0"/>
          <a:chExt cx="0" cy="0"/>
        </a:xfrm>
      </p:grpSpPr>
      <p:sp>
        <p:nvSpPr>
          <p:cNvPr id="2759" name="Google Shape;2759;g200ff56c607_0_38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0" name="Google Shape;2760;g200ff56c607_0_3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7" name="Shape 2767"/>
        <p:cNvGrpSpPr/>
        <p:nvPr/>
      </p:nvGrpSpPr>
      <p:grpSpPr>
        <a:xfrm>
          <a:off x="0" y="0"/>
          <a:ext cx="0" cy="0"/>
          <a:chOff x="0" y="0"/>
          <a:chExt cx="0" cy="0"/>
        </a:xfrm>
      </p:grpSpPr>
      <p:sp>
        <p:nvSpPr>
          <p:cNvPr id="2768" name="Google Shape;2768;g200ff56c607_0_39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9" name="Google Shape;2769;g200ff56c607_0_3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1" name="Shape 2781"/>
        <p:cNvGrpSpPr/>
        <p:nvPr/>
      </p:nvGrpSpPr>
      <p:grpSpPr>
        <a:xfrm>
          <a:off x="0" y="0"/>
          <a:ext cx="0" cy="0"/>
          <a:chOff x="0" y="0"/>
          <a:chExt cx="0" cy="0"/>
        </a:xfrm>
      </p:grpSpPr>
      <p:sp>
        <p:nvSpPr>
          <p:cNvPr id="2782" name="Google Shape;2782;g200ff56c607_0_40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3" name="Google Shape;2783;g200ff56c607_0_4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7" name="Shape 2787"/>
        <p:cNvGrpSpPr/>
        <p:nvPr/>
      </p:nvGrpSpPr>
      <p:grpSpPr>
        <a:xfrm>
          <a:off x="0" y="0"/>
          <a:ext cx="0" cy="0"/>
          <a:chOff x="0" y="0"/>
          <a:chExt cx="0" cy="0"/>
        </a:xfrm>
      </p:grpSpPr>
      <p:sp>
        <p:nvSpPr>
          <p:cNvPr id="2788" name="Google Shape;2788;g200ff56c607_0_40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9" name="Google Shape;2789;g200ff56c607_0_4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5" name="Shape 2815"/>
        <p:cNvGrpSpPr/>
        <p:nvPr/>
      </p:nvGrpSpPr>
      <p:grpSpPr>
        <a:xfrm>
          <a:off x="0" y="0"/>
          <a:ext cx="0" cy="0"/>
          <a:chOff x="0" y="0"/>
          <a:chExt cx="0" cy="0"/>
        </a:xfrm>
      </p:grpSpPr>
      <p:sp>
        <p:nvSpPr>
          <p:cNvPr id="2816" name="Google Shape;2816;g200ff56c607_0_43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17" name="Google Shape;2817;g200ff56c607_0_4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15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1" name="Google Shape;591;p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2" name="Shape 2842"/>
        <p:cNvGrpSpPr/>
        <p:nvPr/>
      </p:nvGrpSpPr>
      <p:grpSpPr>
        <a:xfrm>
          <a:off x="0" y="0"/>
          <a:ext cx="0" cy="0"/>
          <a:chOff x="0" y="0"/>
          <a:chExt cx="0" cy="0"/>
        </a:xfrm>
      </p:grpSpPr>
      <p:sp>
        <p:nvSpPr>
          <p:cNvPr id="2843" name="Google Shape;2843;g200ff56c607_0_46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4" name="Google Shape;2844;g200ff56c607_0_4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7" name="Shape 2847"/>
        <p:cNvGrpSpPr/>
        <p:nvPr/>
      </p:nvGrpSpPr>
      <p:grpSpPr>
        <a:xfrm>
          <a:off x="0" y="0"/>
          <a:ext cx="0" cy="0"/>
          <a:chOff x="0" y="0"/>
          <a:chExt cx="0" cy="0"/>
        </a:xfrm>
      </p:grpSpPr>
      <p:sp>
        <p:nvSpPr>
          <p:cNvPr id="2848" name="Google Shape;2848;g200ff56c607_0_46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9" name="Google Shape;2849;g200ff56c607_0_4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5" name="Shape 2855"/>
        <p:cNvGrpSpPr/>
        <p:nvPr/>
      </p:nvGrpSpPr>
      <p:grpSpPr>
        <a:xfrm>
          <a:off x="0" y="0"/>
          <a:ext cx="0" cy="0"/>
          <a:chOff x="0" y="0"/>
          <a:chExt cx="0" cy="0"/>
        </a:xfrm>
      </p:grpSpPr>
      <p:sp>
        <p:nvSpPr>
          <p:cNvPr id="2856" name="Google Shape;2856;g200ff56c607_0_47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7" name="Google Shape;2857;g200ff56c607_0_4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1" name="Shape 2861"/>
        <p:cNvGrpSpPr/>
        <p:nvPr/>
      </p:nvGrpSpPr>
      <p:grpSpPr>
        <a:xfrm>
          <a:off x="0" y="0"/>
          <a:ext cx="0" cy="0"/>
          <a:chOff x="0" y="0"/>
          <a:chExt cx="0" cy="0"/>
        </a:xfrm>
      </p:grpSpPr>
      <p:sp>
        <p:nvSpPr>
          <p:cNvPr id="2862" name="Google Shape;2862;g200ff56c607_0_47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3" name="Google Shape;2863;g200ff56c607_0_4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6" name="Shape 2866"/>
        <p:cNvGrpSpPr/>
        <p:nvPr/>
      </p:nvGrpSpPr>
      <p:grpSpPr>
        <a:xfrm>
          <a:off x="0" y="0"/>
          <a:ext cx="0" cy="0"/>
          <a:chOff x="0" y="0"/>
          <a:chExt cx="0" cy="0"/>
        </a:xfrm>
      </p:grpSpPr>
      <p:sp>
        <p:nvSpPr>
          <p:cNvPr id="2867" name="Google Shape;2867;g200ff56c607_0_48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8" name="Google Shape;2868;g200ff56c607_0_4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3" name="Shape 2873"/>
        <p:cNvGrpSpPr/>
        <p:nvPr/>
      </p:nvGrpSpPr>
      <p:grpSpPr>
        <a:xfrm>
          <a:off x="0" y="0"/>
          <a:ext cx="0" cy="0"/>
          <a:chOff x="0" y="0"/>
          <a:chExt cx="0" cy="0"/>
        </a:xfrm>
      </p:grpSpPr>
      <p:sp>
        <p:nvSpPr>
          <p:cNvPr id="2874" name="Google Shape;2874;g200ff56c607_0_4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875" name="Google Shape;2875;g200ff56c607_0_4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876" name="Google Shape;2876;g200ff56c607_0_4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0" name="Shape 2880"/>
        <p:cNvGrpSpPr/>
        <p:nvPr/>
      </p:nvGrpSpPr>
      <p:grpSpPr>
        <a:xfrm>
          <a:off x="0" y="0"/>
          <a:ext cx="0" cy="0"/>
          <a:chOff x="0" y="0"/>
          <a:chExt cx="0" cy="0"/>
        </a:xfrm>
      </p:grpSpPr>
      <p:sp>
        <p:nvSpPr>
          <p:cNvPr id="2881" name="Google Shape;2881;g200ff56c607_0_4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882" name="Google Shape;2882;g200ff56c607_0_4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883" name="Google Shape;2883;g200ff56c607_0_4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7" name="Shape 2887"/>
        <p:cNvGrpSpPr/>
        <p:nvPr/>
      </p:nvGrpSpPr>
      <p:grpSpPr>
        <a:xfrm>
          <a:off x="0" y="0"/>
          <a:ext cx="0" cy="0"/>
          <a:chOff x="0" y="0"/>
          <a:chExt cx="0" cy="0"/>
        </a:xfrm>
      </p:grpSpPr>
      <p:sp>
        <p:nvSpPr>
          <p:cNvPr id="2888" name="Google Shape;2888;g200ff56c607_0_50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89" name="Google Shape;2889;g200ff56c607_0_5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9" name="Shape 2899"/>
        <p:cNvGrpSpPr/>
        <p:nvPr/>
      </p:nvGrpSpPr>
      <p:grpSpPr>
        <a:xfrm>
          <a:off x="0" y="0"/>
          <a:ext cx="0" cy="0"/>
          <a:chOff x="0" y="0"/>
          <a:chExt cx="0" cy="0"/>
        </a:xfrm>
      </p:grpSpPr>
      <p:sp>
        <p:nvSpPr>
          <p:cNvPr id="2900" name="Google Shape;2900;g200ff56c607_0_5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1" name="Google Shape;2901;g200ff56c607_0_5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0" name="Shape 2910"/>
        <p:cNvGrpSpPr/>
        <p:nvPr/>
      </p:nvGrpSpPr>
      <p:grpSpPr>
        <a:xfrm>
          <a:off x="0" y="0"/>
          <a:ext cx="0" cy="0"/>
          <a:chOff x="0" y="0"/>
          <a:chExt cx="0" cy="0"/>
        </a:xfrm>
      </p:grpSpPr>
      <p:sp>
        <p:nvSpPr>
          <p:cNvPr id="2911" name="Google Shape;2911;g200ff56c607_0_5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2" name="Google Shape;2912;g200ff56c607_0_5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3" name="Google Shape;32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200ff56c607_0_2530: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7" name="Google Shape;597;g200ff56c607_0_2530: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598" name="Google Shape;598;g200ff56c607_0_2530: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7" name="Shape 2917"/>
        <p:cNvGrpSpPr/>
        <p:nvPr/>
      </p:nvGrpSpPr>
      <p:grpSpPr>
        <a:xfrm>
          <a:off x="0" y="0"/>
          <a:ext cx="0" cy="0"/>
          <a:chOff x="0" y="0"/>
          <a:chExt cx="0" cy="0"/>
        </a:xfrm>
      </p:grpSpPr>
      <p:sp>
        <p:nvSpPr>
          <p:cNvPr id="2918" name="Google Shape;2918;g200ff56c607_0_5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9" name="Google Shape;2919;g200ff56c607_0_5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3" name="Shape 2923"/>
        <p:cNvGrpSpPr/>
        <p:nvPr/>
      </p:nvGrpSpPr>
      <p:grpSpPr>
        <a:xfrm>
          <a:off x="0" y="0"/>
          <a:ext cx="0" cy="0"/>
          <a:chOff x="0" y="0"/>
          <a:chExt cx="0" cy="0"/>
        </a:xfrm>
      </p:grpSpPr>
      <p:sp>
        <p:nvSpPr>
          <p:cNvPr id="2924" name="Google Shape;2924;g200ff56c607_0_53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5" name="Google Shape;2925;g200ff56c607_0_5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7" name="Shape 2937"/>
        <p:cNvGrpSpPr/>
        <p:nvPr/>
      </p:nvGrpSpPr>
      <p:grpSpPr>
        <a:xfrm>
          <a:off x="0" y="0"/>
          <a:ext cx="0" cy="0"/>
          <a:chOff x="0" y="0"/>
          <a:chExt cx="0" cy="0"/>
        </a:xfrm>
      </p:grpSpPr>
      <p:sp>
        <p:nvSpPr>
          <p:cNvPr id="2938" name="Google Shape;2938;g200ff56c607_0_54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9" name="Google Shape;2939;g200ff56c607_0_5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0" name="Shape 2950"/>
        <p:cNvGrpSpPr/>
        <p:nvPr/>
      </p:nvGrpSpPr>
      <p:grpSpPr>
        <a:xfrm>
          <a:off x="0" y="0"/>
          <a:ext cx="0" cy="0"/>
          <a:chOff x="0" y="0"/>
          <a:chExt cx="0" cy="0"/>
        </a:xfrm>
      </p:grpSpPr>
      <p:sp>
        <p:nvSpPr>
          <p:cNvPr id="2951" name="Google Shape;2951;g200ff56c607_0_55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2" name="Google Shape;2952;g200ff56c607_0_5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8" name="Shape 2978"/>
        <p:cNvGrpSpPr/>
        <p:nvPr/>
      </p:nvGrpSpPr>
      <p:grpSpPr>
        <a:xfrm>
          <a:off x="0" y="0"/>
          <a:ext cx="0" cy="0"/>
          <a:chOff x="0" y="0"/>
          <a:chExt cx="0" cy="0"/>
        </a:xfrm>
      </p:grpSpPr>
      <p:sp>
        <p:nvSpPr>
          <p:cNvPr id="2979" name="Google Shape;2979;g200ff56c607_0_58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0" name="Google Shape;2980;g200ff56c607_0_5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4" name="Shape 2984"/>
        <p:cNvGrpSpPr/>
        <p:nvPr/>
      </p:nvGrpSpPr>
      <p:grpSpPr>
        <a:xfrm>
          <a:off x="0" y="0"/>
          <a:ext cx="0" cy="0"/>
          <a:chOff x="0" y="0"/>
          <a:chExt cx="0" cy="0"/>
        </a:xfrm>
      </p:grpSpPr>
      <p:sp>
        <p:nvSpPr>
          <p:cNvPr id="2985" name="Google Shape;2985;g200ff56c607_0_58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6" name="Google Shape;2986;g200ff56c607_0_5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9" name="Shape 2989"/>
        <p:cNvGrpSpPr/>
        <p:nvPr/>
      </p:nvGrpSpPr>
      <p:grpSpPr>
        <a:xfrm>
          <a:off x="0" y="0"/>
          <a:ext cx="0" cy="0"/>
          <a:chOff x="0" y="0"/>
          <a:chExt cx="0" cy="0"/>
        </a:xfrm>
      </p:grpSpPr>
      <p:sp>
        <p:nvSpPr>
          <p:cNvPr id="2990" name="Google Shape;2990;g2bdae9f7030_0_969: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2991" name="Google Shape;2991;g2bdae9f7030_0_969: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992" name="Google Shape;2992;g2bdae9f7030_0_969: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Tree>
  </p:cSld>
  <p:clrMapOvr>
    <a:masterClrMapping/>
  </p:clrMapOvr>
</p:notes>
</file>

<file path=ppt/notesSlides/notesSlide3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7" name="Shape 2997"/>
        <p:cNvGrpSpPr/>
        <p:nvPr/>
      </p:nvGrpSpPr>
      <p:grpSpPr>
        <a:xfrm>
          <a:off x="0" y="0"/>
          <a:ext cx="0" cy="0"/>
          <a:chOff x="0" y="0"/>
          <a:chExt cx="0" cy="0"/>
        </a:xfrm>
      </p:grpSpPr>
      <p:sp>
        <p:nvSpPr>
          <p:cNvPr id="2998" name="Google Shape;2998;g2bdae9f7030_0_97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9" name="Google Shape;2999;g2bdae9f7030_0_976: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4" name="Shape 3004"/>
        <p:cNvGrpSpPr/>
        <p:nvPr/>
      </p:nvGrpSpPr>
      <p:grpSpPr>
        <a:xfrm>
          <a:off x="0" y="0"/>
          <a:ext cx="0" cy="0"/>
          <a:chOff x="0" y="0"/>
          <a:chExt cx="0" cy="0"/>
        </a:xfrm>
      </p:grpSpPr>
      <p:sp>
        <p:nvSpPr>
          <p:cNvPr id="3005" name="Google Shape;3005;g2bdae9f7030_0_98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6" name="Google Shape;3006;g2bdae9f7030_0_982: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1" name="Shape 3011"/>
        <p:cNvGrpSpPr/>
        <p:nvPr/>
      </p:nvGrpSpPr>
      <p:grpSpPr>
        <a:xfrm>
          <a:off x="0" y="0"/>
          <a:ext cx="0" cy="0"/>
          <a:chOff x="0" y="0"/>
          <a:chExt cx="0" cy="0"/>
        </a:xfrm>
      </p:grpSpPr>
      <p:sp>
        <p:nvSpPr>
          <p:cNvPr id="3012" name="Google Shape;3012;g2bdae9f7030_0_988: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3013" name="Google Shape;3013;g2bdae9f7030_0_988: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014" name="Google Shape;3014;g2bdae9f7030_0_988: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200fb5710e2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3" name="Google Shape;603;g200fb5710e2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4" name="Google Shape;604;g200fb5710e2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9" name="Shape 3019"/>
        <p:cNvGrpSpPr/>
        <p:nvPr/>
      </p:nvGrpSpPr>
      <p:grpSpPr>
        <a:xfrm>
          <a:off x="0" y="0"/>
          <a:ext cx="0" cy="0"/>
          <a:chOff x="0" y="0"/>
          <a:chExt cx="0" cy="0"/>
        </a:xfrm>
      </p:grpSpPr>
      <p:sp>
        <p:nvSpPr>
          <p:cNvPr id="3020" name="Google Shape;3020;g2bdae9f7030_0_995: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3021" name="Google Shape;3021;g2bdae9f7030_0_995: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022" name="Google Shape;3022;g2bdae9f7030_0_995: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Tree>
  </p:cSld>
  <p:clrMapOvr>
    <a:masterClrMapping/>
  </p:clrMapOvr>
</p:notes>
</file>

<file path=ppt/notesSlides/notesSlide3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7" name="Shape 3027"/>
        <p:cNvGrpSpPr/>
        <p:nvPr/>
      </p:nvGrpSpPr>
      <p:grpSpPr>
        <a:xfrm>
          <a:off x="0" y="0"/>
          <a:ext cx="0" cy="0"/>
          <a:chOff x="0" y="0"/>
          <a:chExt cx="0" cy="0"/>
        </a:xfrm>
      </p:grpSpPr>
      <p:sp>
        <p:nvSpPr>
          <p:cNvPr id="3028" name="Google Shape;3028;g2bdae9f7030_0_1002: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3029" name="Google Shape;3029;g2bdae9f7030_0_1002: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030" name="Google Shape;3030;g2bdae9f7030_0_1002: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Tree>
  </p:cSld>
  <p:clrMapOvr>
    <a:masterClrMapping/>
  </p:clrMapOvr>
</p:notes>
</file>

<file path=ppt/notesSlides/notesSlide3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5" name="Shape 3035"/>
        <p:cNvGrpSpPr/>
        <p:nvPr/>
      </p:nvGrpSpPr>
      <p:grpSpPr>
        <a:xfrm>
          <a:off x="0" y="0"/>
          <a:ext cx="0" cy="0"/>
          <a:chOff x="0" y="0"/>
          <a:chExt cx="0" cy="0"/>
        </a:xfrm>
      </p:grpSpPr>
      <p:sp>
        <p:nvSpPr>
          <p:cNvPr id="3036" name="Google Shape;3036;g2bdae9f7030_0_100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7" name="Google Shape;3037;g2bdae9f7030_0_1009: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4" name="Shape 3044"/>
        <p:cNvGrpSpPr/>
        <p:nvPr/>
      </p:nvGrpSpPr>
      <p:grpSpPr>
        <a:xfrm>
          <a:off x="0" y="0"/>
          <a:ext cx="0" cy="0"/>
          <a:chOff x="0" y="0"/>
          <a:chExt cx="0" cy="0"/>
        </a:xfrm>
      </p:grpSpPr>
      <p:sp>
        <p:nvSpPr>
          <p:cNvPr id="3045" name="Google Shape;3045;g2bdae9f7030_0_10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6" name="Google Shape;3046;g2bdae9f7030_0_1017: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6" name="Shape 3056"/>
        <p:cNvGrpSpPr/>
        <p:nvPr/>
      </p:nvGrpSpPr>
      <p:grpSpPr>
        <a:xfrm>
          <a:off x="0" y="0"/>
          <a:ext cx="0" cy="0"/>
          <a:chOff x="0" y="0"/>
          <a:chExt cx="0" cy="0"/>
        </a:xfrm>
      </p:grpSpPr>
      <p:sp>
        <p:nvSpPr>
          <p:cNvPr id="3057" name="Google Shape;3057;g2bdae9f7030_0_1028: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3058" name="Google Shape;3058;g2bdae9f7030_0_1028: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059" name="Google Shape;3059;g2bdae9f7030_0_1028: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Tree>
  </p:cSld>
  <p:clrMapOvr>
    <a:masterClrMapping/>
  </p:clrMapOvr>
</p:notes>
</file>

<file path=ppt/notesSlides/notesSlide3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9" name="Shape 3069"/>
        <p:cNvGrpSpPr/>
        <p:nvPr/>
      </p:nvGrpSpPr>
      <p:grpSpPr>
        <a:xfrm>
          <a:off x="0" y="0"/>
          <a:ext cx="0" cy="0"/>
          <a:chOff x="0" y="0"/>
          <a:chExt cx="0" cy="0"/>
        </a:xfrm>
      </p:grpSpPr>
      <p:sp>
        <p:nvSpPr>
          <p:cNvPr id="3070" name="Google Shape;3070;g2bdae9f7030_0_1040: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3071" name="Google Shape;3071;g2bdae9f7030_0_1040: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072" name="Google Shape;3072;g2bdae9f7030_0_1040: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Tree>
  </p:cSld>
  <p:clrMapOvr>
    <a:masterClrMapping/>
  </p:clrMapOvr>
</p:notes>
</file>

<file path=ppt/notesSlides/notesSlide3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7" name="Shape 3077"/>
        <p:cNvGrpSpPr/>
        <p:nvPr/>
      </p:nvGrpSpPr>
      <p:grpSpPr>
        <a:xfrm>
          <a:off x="0" y="0"/>
          <a:ext cx="0" cy="0"/>
          <a:chOff x="0" y="0"/>
          <a:chExt cx="0" cy="0"/>
        </a:xfrm>
      </p:grpSpPr>
      <p:sp>
        <p:nvSpPr>
          <p:cNvPr id="3078" name="Google Shape;3078;g2bdae9f7030_0_1047: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3079" name="Google Shape;3079;g2bdae9f7030_0_1047: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080" name="Google Shape;3080;g2bdae9f7030_0_1047: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Tree>
  </p:cSld>
  <p:clrMapOvr>
    <a:masterClrMapping/>
  </p:clrMapOvr>
</p:notes>
</file>

<file path=ppt/notesSlides/notesSlide3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5" name="Shape 3085"/>
        <p:cNvGrpSpPr/>
        <p:nvPr/>
      </p:nvGrpSpPr>
      <p:grpSpPr>
        <a:xfrm>
          <a:off x="0" y="0"/>
          <a:ext cx="0" cy="0"/>
          <a:chOff x="0" y="0"/>
          <a:chExt cx="0" cy="0"/>
        </a:xfrm>
      </p:grpSpPr>
      <p:sp>
        <p:nvSpPr>
          <p:cNvPr id="3086" name="Google Shape;3086;g2bdae9f7030_0_105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7" name="Google Shape;3087;g2bdae9f7030_0_1054: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1" name="Shape 3091"/>
        <p:cNvGrpSpPr/>
        <p:nvPr/>
      </p:nvGrpSpPr>
      <p:grpSpPr>
        <a:xfrm>
          <a:off x="0" y="0"/>
          <a:ext cx="0" cy="0"/>
          <a:chOff x="0" y="0"/>
          <a:chExt cx="0" cy="0"/>
        </a:xfrm>
      </p:grpSpPr>
      <p:sp>
        <p:nvSpPr>
          <p:cNvPr id="3092" name="Google Shape;3092;g2bdae9f7030_0_1059: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3093" name="Google Shape;3093;g2bdae9f7030_0_1059: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094" name="Google Shape;3094;g2bdae9f7030_0_1059: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Tree>
  </p:cSld>
  <p:clrMapOvr>
    <a:masterClrMapping/>
  </p:clrMapOvr>
</p:notes>
</file>

<file path=ppt/notesSlides/notesSlide3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9" name="Shape 3099"/>
        <p:cNvGrpSpPr/>
        <p:nvPr/>
      </p:nvGrpSpPr>
      <p:grpSpPr>
        <a:xfrm>
          <a:off x="0" y="0"/>
          <a:ext cx="0" cy="0"/>
          <a:chOff x="0" y="0"/>
          <a:chExt cx="0" cy="0"/>
        </a:xfrm>
      </p:grpSpPr>
      <p:sp>
        <p:nvSpPr>
          <p:cNvPr id="3100" name="Google Shape;3100;g2bdae9f7030_0_106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1" name="Google Shape;3101;g2bdae9f7030_0_1066: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200fb5710e2_0_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4" name="Google Shape;614;g200fb5710e2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7" name="Shape 3107"/>
        <p:cNvGrpSpPr/>
        <p:nvPr/>
      </p:nvGrpSpPr>
      <p:grpSpPr>
        <a:xfrm>
          <a:off x="0" y="0"/>
          <a:ext cx="0" cy="0"/>
          <a:chOff x="0" y="0"/>
          <a:chExt cx="0" cy="0"/>
        </a:xfrm>
      </p:grpSpPr>
      <p:sp>
        <p:nvSpPr>
          <p:cNvPr id="3108" name="Google Shape;3108;g2bdae9f7030_0_107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9" name="Google Shape;3109;g2bdae9f7030_0_1073: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6" name="Shape 3116"/>
        <p:cNvGrpSpPr/>
        <p:nvPr/>
      </p:nvGrpSpPr>
      <p:grpSpPr>
        <a:xfrm>
          <a:off x="0" y="0"/>
          <a:ext cx="0" cy="0"/>
          <a:chOff x="0" y="0"/>
          <a:chExt cx="0" cy="0"/>
        </a:xfrm>
      </p:grpSpPr>
      <p:sp>
        <p:nvSpPr>
          <p:cNvPr id="3117" name="Google Shape;3117;g2bdae9f7030_0_108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8" name="Google Shape;3118;g2bdae9f7030_0_1081: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3" name="Shape 3123"/>
        <p:cNvGrpSpPr/>
        <p:nvPr/>
      </p:nvGrpSpPr>
      <p:grpSpPr>
        <a:xfrm>
          <a:off x="0" y="0"/>
          <a:ext cx="0" cy="0"/>
          <a:chOff x="0" y="0"/>
          <a:chExt cx="0" cy="0"/>
        </a:xfrm>
      </p:grpSpPr>
      <p:sp>
        <p:nvSpPr>
          <p:cNvPr id="3124" name="Google Shape;3124;g2bdae9f7030_0_108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25" name="Google Shape;3125;g2bdae9f7030_0_1087: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0" name="Shape 3130"/>
        <p:cNvGrpSpPr/>
        <p:nvPr/>
      </p:nvGrpSpPr>
      <p:grpSpPr>
        <a:xfrm>
          <a:off x="0" y="0"/>
          <a:ext cx="0" cy="0"/>
          <a:chOff x="0" y="0"/>
          <a:chExt cx="0" cy="0"/>
        </a:xfrm>
      </p:grpSpPr>
      <p:sp>
        <p:nvSpPr>
          <p:cNvPr id="3131" name="Google Shape;3131;g2bdae9f7030_0_109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2" name="Google Shape;3132;g2bdae9f7030_0_1093: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8" name="Shape 3138"/>
        <p:cNvGrpSpPr/>
        <p:nvPr/>
      </p:nvGrpSpPr>
      <p:grpSpPr>
        <a:xfrm>
          <a:off x="0" y="0"/>
          <a:ext cx="0" cy="0"/>
          <a:chOff x="0" y="0"/>
          <a:chExt cx="0" cy="0"/>
        </a:xfrm>
      </p:grpSpPr>
      <p:sp>
        <p:nvSpPr>
          <p:cNvPr id="3139" name="Google Shape;3139;g2bdae9f7030_0_110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0" name="Google Shape;3140;g2bdae9f7030_0_1100: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7" name="Shape 3147"/>
        <p:cNvGrpSpPr/>
        <p:nvPr/>
      </p:nvGrpSpPr>
      <p:grpSpPr>
        <a:xfrm>
          <a:off x="0" y="0"/>
          <a:ext cx="0" cy="0"/>
          <a:chOff x="0" y="0"/>
          <a:chExt cx="0" cy="0"/>
        </a:xfrm>
      </p:grpSpPr>
      <p:sp>
        <p:nvSpPr>
          <p:cNvPr id="3148" name="Google Shape;3148;g2bdae9f7030_0_1108: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3149" name="Google Shape;3149;g2bdae9f7030_0_1108: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150" name="Google Shape;3150;g2bdae9f7030_0_1108: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Tree>
  </p:cSld>
  <p:clrMapOvr>
    <a:masterClrMapping/>
  </p:clrMapOvr>
</p:notes>
</file>

<file path=ppt/notesSlides/notesSlide3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4" name="Shape 3154"/>
        <p:cNvGrpSpPr/>
        <p:nvPr/>
      </p:nvGrpSpPr>
      <p:grpSpPr>
        <a:xfrm>
          <a:off x="0" y="0"/>
          <a:ext cx="0" cy="0"/>
          <a:chOff x="0" y="0"/>
          <a:chExt cx="0" cy="0"/>
        </a:xfrm>
      </p:grpSpPr>
      <p:sp>
        <p:nvSpPr>
          <p:cNvPr id="3155" name="Google Shape;3155;g2bdae9f7030_0_1114: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
        <p:nvSpPr>
          <p:cNvPr id="3156" name="Google Shape;3156;g2bdae9f7030_0_11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7" name="Google Shape;3157;g2bdae9f7030_0_1114:notes"/>
          <p:cNvSpPr txBox="1"/>
          <p:nvPr>
            <p:ph idx="12" type="sldNum"/>
          </p:nvPr>
        </p:nvSpPr>
        <p:spPr>
          <a:xfrm>
            <a:off x="3884613" y="8685213"/>
            <a:ext cx="2971800" cy="459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3" name="Shape 3163"/>
        <p:cNvGrpSpPr/>
        <p:nvPr/>
      </p:nvGrpSpPr>
      <p:grpSpPr>
        <a:xfrm>
          <a:off x="0" y="0"/>
          <a:ext cx="0" cy="0"/>
          <a:chOff x="0" y="0"/>
          <a:chExt cx="0" cy="0"/>
        </a:xfrm>
      </p:grpSpPr>
      <p:sp>
        <p:nvSpPr>
          <p:cNvPr id="3164" name="Google Shape;3164;g2bdae9f7030_0_1122: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3165" name="Google Shape;3165;g2bdae9f7030_0_1122: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166" name="Google Shape;3166;g2bdae9f7030_0_1122: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Tree>
  </p:cSld>
  <p:clrMapOvr>
    <a:masterClrMapping/>
  </p:clrMapOvr>
</p:notes>
</file>

<file path=ppt/notesSlides/notesSlide3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0" name="Shape 3170"/>
        <p:cNvGrpSpPr/>
        <p:nvPr/>
      </p:nvGrpSpPr>
      <p:grpSpPr>
        <a:xfrm>
          <a:off x="0" y="0"/>
          <a:ext cx="0" cy="0"/>
          <a:chOff x="0" y="0"/>
          <a:chExt cx="0" cy="0"/>
        </a:xfrm>
      </p:grpSpPr>
      <p:sp>
        <p:nvSpPr>
          <p:cNvPr id="3171" name="Google Shape;3171;g2bdae9f7030_0_11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2" name="Google Shape;3172;g2bdae9f7030_0_1128: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5" name="Shape 3175"/>
        <p:cNvGrpSpPr/>
        <p:nvPr/>
      </p:nvGrpSpPr>
      <p:grpSpPr>
        <a:xfrm>
          <a:off x="0" y="0"/>
          <a:ext cx="0" cy="0"/>
          <a:chOff x="0" y="0"/>
          <a:chExt cx="0" cy="0"/>
        </a:xfrm>
      </p:grpSpPr>
      <p:sp>
        <p:nvSpPr>
          <p:cNvPr id="3176" name="Google Shape;3176;g2bdae9f7030_0_113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7" name="Google Shape;3177;g2bdae9f7030_0_1132: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200fb5710e2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1" name="Google Shape;621;g200fb5710e2_0_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2" name="Google Shape;622;g200fb5710e2_0_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5" name="Shape 3185"/>
        <p:cNvGrpSpPr/>
        <p:nvPr/>
      </p:nvGrpSpPr>
      <p:grpSpPr>
        <a:xfrm>
          <a:off x="0" y="0"/>
          <a:ext cx="0" cy="0"/>
          <a:chOff x="0" y="0"/>
          <a:chExt cx="0" cy="0"/>
        </a:xfrm>
      </p:grpSpPr>
      <p:sp>
        <p:nvSpPr>
          <p:cNvPr id="3186" name="Google Shape;3186;g2bdae9f7030_0_11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7" name="Google Shape;3187;g2bdae9f7030_0_1141: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1" name="Shape 3191"/>
        <p:cNvGrpSpPr/>
        <p:nvPr/>
      </p:nvGrpSpPr>
      <p:grpSpPr>
        <a:xfrm>
          <a:off x="0" y="0"/>
          <a:ext cx="0" cy="0"/>
          <a:chOff x="0" y="0"/>
          <a:chExt cx="0" cy="0"/>
        </a:xfrm>
      </p:grpSpPr>
      <p:sp>
        <p:nvSpPr>
          <p:cNvPr id="3192" name="Google Shape;3192;g2bdae9f7030_0_11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93" name="Google Shape;3193;g2bdae9f7030_0_1146: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7" name="Shape 3197"/>
        <p:cNvGrpSpPr/>
        <p:nvPr/>
      </p:nvGrpSpPr>
      <p:grpSpPr>
        <a:xfrm>
          <a:off x="0" y="0"/>
          <a:ext cx="0" cy="0"/>
          <a:chOff x="0" y="0"/>
          <a:chExt cx="0" cy="0"/>
        </a:xfrm>
      </p:grpSpPr>
      <p:sp>
        <p:nvSpPr>
          <p:cNvPr id="3198" name="Google Shape;3198;g2bdae9f7030_0_115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99" name="Google Shape;3199;g2bdae9f7030_0_1151: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5" name="Shape 3205"/>
        <p:cNvGrpSpPr/>
        <p:nvPr/>
      </p:nvGrpSpPr>
      <p:grpSpPr>
        <a:xfrm>
          <a:off x="0" y="0"/>
          <a:ext cx="0" cy="0"/>
          <a:chOff x="0" y="0"/>
          <a:chExt cx="0" cy="0"/>
        </a:xfrm>
      </p:grpSpPr>
      <p:sp>
        <p:nvSpPr>
          <p:cNvPr id="3206" name="Google Shape;3206;g2bdae9f7030_0_1158: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3207" name="Google Shape;3207;g2bdae9f7030_0_1158: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208" name="Google Shape;3208;g2bdae9f7030_0_1158: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Tree>
  </p:cSld>
  <p:clrMapOvr>
    <a:masterClrMapping/>
  </p:clrMapOvr>
</p:notes>
</file>

<file path=ppt/notesSlides/notesSlide3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3" name="Shape 3213"/>
        <p:cNvGrpSpPr/>
        <p:nvPr/>
      </p:nvGrpSpPr>
      <p:grpSpPr>
        <a:xfrm>
          <a:off x="0" y="0"/>
          <a:ext cx="0" cy="0"/>
          <a:chOff x="0" y="0"/>
          <a:chExt cx="0" cy="0"/>
        </a:xfrm>
      </p:grpSpPr>
      <p:sp>
        <p:nvSpPr>
          <p:cNvPr id="3214" name="Google Shape;3214;g2bdae9f7030_0_1165: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3215" name="Google Shape;3215;g2bdae9f7030_0_1165: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216" name="Google Shape;3216;g2bdae9f7030_0_1165: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Tree>
  </p:cSld>
  <p:clrMapOvr>
    <a:masterClrMapping/>
  </p:clrMapOvr>
</p:notes>
</file>

<file path=ppt/notesSlides/notesSlide3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0" name="Shape 3220"/>
        <p:cNvGrpSpPr/>
        <p:nvPr/>
      </p:nvGrpSpPr>
      <p:grpSpPr>
        <a:xfrm>
          <a:off x="0" y="0"/>
          <a:ext cx="0" cy="0"/>
          <a:chOff x="0" y="0"/>
          <a:chExt cx="0" cy="0"/>
        </a:xfrm>
      </p:grpSpPr>
      <p:sp>
        <p:nvSpPr>
          <p:cNvPr id="3221" name="Google Shape;3221;g2bdae9f7030_0_117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2" name="Google Shape;3222;g2bdae9f7030_0_1171: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9" name="Shape 3229"/>
        <p:cNvGrpSpPr/>
        <p:nvPr/>
      </p:nvGrpSpPr>
      <p:grpSpPr>
        <a:xfrm>
          <a:off x="0" y="0"/>
          <a:ext cx="0" cy="0"/>
          <a:chOff x="0" y="0"/>
          <a:chExt cx="0" cy="0"/>
        </a:xfrm>
      </p:grpSpPr>
      <p:sp>
        <p:nvSpPr>
          <p:cNvPr id="3230" name="Google Shape;3230;g2bdae9f7030_0_1179: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
        <p:nvSpPr>
          <p:cNvPr id="3231" name="Google Shape;3231;g2bdae9f7030_0_117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32" name="Google Shape;3232;g2bdae9f7030_0_1179:notes"/>
          <p:cNvSpPr txBox="1"/>
          <p:nvPr>
            <p:ph idx="12" type="sldNum"/>
          </p:nvPr>
        </p:nvSpPr>
        <p:spPr>
          <a:xfrm>
            <a:off x="3884613" y="8685213"/>
            <a:ext cx="2971800" cy="4590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7" name="Shape 3247"/>
        <p:cNvGrpSpPr/>
        <p:nvPr/>
      </p:nvGrpSpPr>
      <p:grpSpPr>
        <a:xfrm>
          <a:off x="0" y="0"/>
          <a:ext cx="0" cy="0"/>
          <a:chOff x="0" y="0"/>
          <a:chExt cx="0" cy="0"/>
        </a:xfrm>
      </p:grpSpPr>
      <p:sp>
        <p:nvSpPr>
          <p:cNvPr id="3248" name="Google Shape;3248;g2bdae9f7030_0_67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9" name="Google Shape;3249;g2bdae9f7030_0_6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2" name="Shape 3252"/>
        <p:cNvGrpSpPr/>
        <p:nvPr/>
      </p:nvGrpSpPr>
      <p:grpSpPr>
        <a:xfrm>
          <a:off x="0" y="0"/>
          <a:ext cx="0" cy="0"/>
          <a:chOff x="0" y="0"/>
          <a:chExt cx="0" cy="0"/>
        </a:xfrm>
      </p:grpSpPr>
      <p:sp>
        <p:nvSpPr>
          <p:cNvPr id="3253" name="Google Shape;3253;g200ff56c607_0_5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254" name="Google Shape;3254;g200ff56c607_0_5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55" name="Google Shape;3255;g200ff56c607_0_5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0" name="Shape 3260"/>
        <p:cNvGrpSpPr/>
        <p:nvPr/>
      </p:nvGrpSpPr>
      <p:grpSpPr>
        <a:xfrm>
          <a:off x="0" y="0"/>
          <a:ext cx="0" cy="0"/>
          <a:chOff x="0" y="0"/>
          <a:chExt cx="0" cy="0"/>
        </a:xfrm>
      </p:grpSpPr>
      <p:sp>
        <p:nvSpPr>
          <p:cNvPr id="3261" name="Google Shape;3261;g200ff56c607_0_60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2" name="Google Shape;3262;g200ff56c607_0_6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200fb5710e2_0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9" name="Google Shape;629;g200fb5710e2_0_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0" name="Google Shape;630;g200fb5710e2_0_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7" name="Shape 3267"/>
        <p:cNvGrpSpPr/>
        <p:nvPr/>
      </p:nvGrpSpPr>
      <p:grpSpPr>
        <a:xfrm>
          <a:off x="0" y="0"/>
          <a:ext cx="0" cy="0"/>
          <a:chOff x="0" y="0"/>
          <a:chExt cx="0" cy="0"/>
        </a:xfrm>
      </p:grpSpPr>
      <p:sp>
        <p:nvSpPr>
          <p:cNvPr id="3268" name="Google Shape;3268;g200ff56c607_0_6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269" name="Google Shape;3269;g200ff56c607_0_6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70" name="Google Shape;3270;g200ff56c607_0_6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5" name="Shape 3275"/>
        <p:cNvGrpSpPr/>
        <p:nvPr/>
      </p:nvGrpSpPr>
      <p:grpSpPr>
        <a:xfrm>
          <a:off x="0" y="0"/>
          <a:ext cx="0" cy="0"/>
          <a:chOff x="0" y="0"/>
          <a:chExt cx="0" cy="0"/>
        </a:xfrm>
      </p:grpSpPr>
      <p:sp>
        <p:nvSpPr>
          <p:cNvPr id="3276" name="Google Shape;3276;g200ff56c607_0_6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277" name="Google Shape;3277;g200ff56c607_0_6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78" name="Google Shape;3278;g200ff56c607_0_6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6" name="Shape 3286"/>
        <p:cNvGrpSpPr/>
        <p:nvPr/>
      </p:nvGrpSpPr>
      <p:grpSpPr>
        <a:xfrm>
          <a:off x="0" y="0"/>
          <a:ext cx="0" cy="0"/>
          <a:chOff x="0" y="0"/>
          <a:chExt cx="0" cy="0"/>
        </a:xfrm>
      </p:grpSpPr>
      <p:sp>
        <p:nvSpPr>
          <p:cNvPr id="3287" name="Google Shape;3287;g200ff56c607_0_6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288" name="Google Shape;3288;g200ff56c607_0_6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89" name="Google Shape;3289;g200ff56c607_0_6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4" name="Shape 3294"/>
        <p:cNvGrpSpPr/>
        <p:nvPr/>
      </p:nvGrpSpPr>
      <p:grpSpPr>
        <a:xfrm>
          <a:off x="0" y="0"/>
          <a:ext cx="0" cy="0"/>
          <a:chOff x="0" y="0"/>
          <a:chExt cx="0" cy="0"/>
        </a:xfrm>
      </p:grpSpPr>
      <p:sp>
        <p:nvSpPr>
          <p:cNvPr id="3295" name="Google Shape;3295;g200ff56c607_0_6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296" name="Google Shape;3296;g200ff56c607_0_6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97" name="Google Shape;3297;g200ff56c607_0_6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0" name="Shape 3310"/>
        <p:cNvGrpSpPr/>
        <p:nvPr/>
      </p:nvGrpSpPr>
      <p:grpSpPr>
        <a:xfrm>
          <a:off x="0" y="0"/>
          <a:ext cx="0" cy="0"/>
          <a:chOff x="0" y="0"/>
          <a:chExt cx="0" cy="0"/>
        </a:xfrm>
      </p:grpSpPr>
      <p:sp>
        <p:nvSpPr>
          <p:cNvPr id="3311" name="Google Shape;3311;g200ff56c607_0_6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312" name="Google Shape;3312;g200ff56c607_0_6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13" name="Google Shape;3313;g200ff56c607_0_6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8" name="Shape 3328"/>
        <p:cNvGrpSpPr/>
        <p:nvPr/>
      </p:nvGrpSpPr>
      <p:grpSpPr>
        <a:xfrm>
          <a:off x="0" y="0"/>
          <a:ext cx="0" cy="0"/>
          <a:chOff x="0" y="0"/>
          <a:chExt cx="0" cy="0"/>
        </a:xfrm>
      </p:grpSpPr>
      <p:sp>
        <p:nvSpPr>
          <p:cNvPr id="3329" name="Google Shape;3329;g200ff56c607_0_6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330" name="Google Shape;3330;g200ff56c607_0_6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31" name="Google Shape;3331;g200ff56c607_0_6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1" name="Shape 3341"/>
        <p:cNvGrpSpPr/>
        <p:nvPr/>
      </p:nvGrpSpPr>
      <p:grpSpPr>
        <a:xfrm>
          <a:off x="0" y="0"/>
          <a:ext cx="0" cy="0"/>
          <a:chOff x="0" y="0"/>
          <a:chExt cx="0" cy="0"/>
        </a:xfrm>
      </p:grpSpPr>
      <p:sp>
        <p:nvSpPr>
          <p:cNvPr id="3342" name="Google Shape;3342;g200ff56c607_0_6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343" name="Google Shape;3343;g200ff56c607_0_6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44" name="Google Shape;3344;g200ff56c607_0_6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1" name="Shape 3351"/>
        <p:cNvGrpSpPr/>
        <p:nvPr/>
      </p:nvGrpSpPr>
      <p:grpSpPr>
        <a:xfrm>
          <a:off x="0" y="0"/>
          <a:ext cx="0" cy="0"/>
          <a:chOff x="0" y="0"/>
          <a:chExt cx="0" cy="0"/>
        </a:xfrm>
      </p:grpSpPr>
      <p:sp>
        <p:nvSpPr>
          <p:cNvPr id="3352" name="Google Shape;3352;g200ff56c607_0_68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3" name="Google Shape;3353;g200ff56c607_0_6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7" name="Shape 3357"/>
        <p:cNvGrpSpPr/>
        <p:nvPr/>
      </p:nvGrpSpPr>
      <p:grpSpPr>
        <a:xfrm>
          <a:off x="0" y="0"/>
          <a:ext cx="0" cy="0"/>
          <a:chOff x="0" y="0"/>
          <a:chExt cx="0" cy="0"/>
        </a:xfrm>
      </p:grpSpPr>
      <p:sp>
        <p:nvSpPr>
          <p:cNvPr id="3358" name="Google Shape;3358;g200ff56c607_0_68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9" name="Google Shape;3359;g200ff56c607_0_6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7" name="Shape 3367"/>
        <p:cNvGrpSpPr/>
        <p:nvPr/>
      </p:nvGrpSpPr>
      <p:grpSpPr>
        <a:xfrm>
          <a:off x="0" y="0"/>
          <a:ext cx="0" cy="0"/>
          <a:chOff x="0" y="0"/>
          <a:chExt cx="0" cy="0"/>
        </a:xfrm>
      </p:grpSpPr>
      <p:sp>
        <p:nvSpPr>
          <p:cNvPr id="3368" name="Google Shape;3368;g200ff56c607_0_69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9" name="Google Shape;3369;g200ff56c607_0_6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200fb5710e2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8" name="Google Shape;638;g200fb5710e2_0_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9" name="Google Shape;639;g200fb5710e2_0_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6" name="Shape 3376"/>
        <p:cNvGrpSpPr/>
        <p:nvPr/>
      </p:nvGrpSpPr>
      <p:grpSpPr>
        <a:xfrm>
          <a:off x="0" y="0"/>
          <a:ext cx="0" cy="0"/>
          <a:chOff x="0" y="0"/>
          <a:chExt cx="0" cy="0"/>
        </a:xfrm>
      </p:grpSpPr>
      <p:sp>
        <p:nvSpPr>
          <p:cNvPr id="3377" name="Google Shape;3377;g200ff56c607_0_7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378" name="Google Shape;3378;g200ff56c607_0_7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79" name="Google Shape;3379;g200ff56c607_0_7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4" name="Shape 3384"/>
        <p:cNvGrpSpPr/>
        <p:nvPr/>
      </p:nvGrpSpPr>
      <p:grpSpPr>
        <a:xfrm>
          <a:off x="0" y="0"/>
          <a:ext cx="0" cy="0"/>
          <a:chOff x="0" y="0"/>
          <a:chExt cx="0" cy="0"/>
        </a:xfrm>
      </p:grpSpPr>
      <p:sp>
        <p:nvSpPr>
          <p:cNvPr id="3385" name="Google Shape;3385;g200ff56c607_0_7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386" name="Google Shape;3386;g200ff56c607_0_7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87" name="Google Shape;3387;g200ff56c607_0_7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3" name="Shape 3393"/>
        <p:cNvGrpSpPr/>
        <p:nvPr/>
      </p:nvGrpSpPr>
      <p:grpSpPr>
        <a:xfrm>
          <a:off x="0" y="0"/>
          <a:ext cx="0" cy="0"/>
          <a:chOff x="0" y="0"/>
          <a:chExt cx="0" cy="0"/>
        </a:xfrm>
      </p:grpSpPr>
      <p:sp>
        <p:nvSpPr>
          <p:cNvPr id="3394" name="Google Shape;3394;g200ff56c607_0_7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395" name="Google Shape;3395;g200ff56c607_0_7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96" name="Google Shape;3396;g200ff56c607_0_7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3" name="Shape 3423"/>
        <p:cNvGrpSpPr/>
        <p:nvPr/>
      </p:nvGrpSpPr>
      <p:grpSpPr>
        <a:xfrm>
          <a:off x="0" y="0"/>
          <a:ext cx="0" cy="0"/>
          <a:chOff x="0" y="0"/>
          <a:chExt cx="0" cy="0"/>
        </a:xfrm>
      </p:grpSpPr>
      <p:sp>
        <p:nvSpPr>
          <p:cNvPr id="3424" name="Google Shape;3424;g200ff56c607_0_7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425" name="Google Shape;3425;g200ff56c607_0_7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26" name="Google Shape;3426;g200ff56c607_0_7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8" name="Shape 3448"/>
        <p:cNvGrpSpPr/>
        <p:nvPr/>
      </p:nvGrpSpPr>
      <p:grpSpPr>
        <a:xfrm>
          <a:off x="0" y="0"/>
          <a:ext cx="0" cy="0"/>
          <a:chOff x="0" y="0"/>
          <a:chExt cx="0" cy="0"/>
        </a:xfrm>
      </p:grpSpPr>
      <p:sp>
        <p:nvSpPr>
          <p:cNvPr id="3449" name="Google Shape;3449;g200ff56c607_0_7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450" name="Google Shape;3450;g200ff56c607_0_7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51" name="Google Shape;3451;g200ff56c607_0_7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7" name="Shape 3467"/>
        <p:cNvGrpSpPr/>
        <p:nvPr/>
      </p:nvGrpSpPr>
      <p:grpSpPr>
        <a:xfrm>
          <a:off x="0" y="0"/>
          <a:ext cx="0" cy="0"/>
          <a:chOff x="0" y="0"/>
          <a:chExt cx="0" cy="0"/>
        </a:xfrm>
      </p:grpSpPr>
      <p:sp>
        <p:nvSpPr>
          <p:cNvPr id="3468" name="Google Shape;3468;g200ff56c607_0_7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469" name="Google Shape;3469;g200ff56c607_0_7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70" name="Google Shape;3470;g200ff56c607_0_7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4" name="Shape 3474"/>
        <p:cNvGrpSpPr/>
        <p:nvPr/>
      </p:nvGrpSpPr>
      <p:grpSpPr>
        <a:xfrm>
          <a:off x="0" y="0"/>
          <a:ext cx="0" cy="0"/>
          <a:chOff x="0" y="0"/>
          <a:chExt cx="0" cy="0"/>
        </a:xfrm>
      </p:grpSpPr>
      <p:sp>
        <p:nvSpPr>
          <p:cNvPr id="3475" name="Google Shape;3475;g200ff56c607_0_7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476" name="Google Shape;3476;g200ff56c607_0_7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77" name="Google Shape;3477;g200ff56c607_0_7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1" name="Shape 3481"/>
        <p:cNvGrpSpPr/>
        <p:nvPr/>
      </p:nvGrpSpPr>
      <p:grpSpPr>
        <a:xfrm>
          <a:off x="0" y="0"/>
          <a:ext cx="0" cy="0"/>
          <a:chOff x="0" y="0"/>
          <a:chExt cx="0" cy="0"/>
        </a:xfrm>
      </p:grpSpPr>
      <p:sp>
        <p:nvSpPr>
          <p:cNvPr id="3482" name="Google Shape;3482;g200ff56c607_0_80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83" name="Google Shape;3483;g200ff56c607_0_8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9" name="Shape 3489"/>
        <p:cNvGrpSpPr/>
        <p:nvPr/>
      </p:nvGrpSpPr>
      <p:grpSpPr>
        <a:xfrm>
          <a:off x="0" y="0"/>
          <a:ext cx="0" cy="0"/>
          <a:chOff x="0" y="0"/>
          <a:chExt cx="0" cy="0"/>
        </a:xfrm>
      </p:grpSpPr>
      <p:sp>
        <p:nvSpPr>
          <p:cNvPr id="3490" name="Google Shape;3490;g200ff56c607_0_8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1" name="Google Shape;3491;g200ff56c607_0_8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5" name="Shape 3495"/>
        <p:cNvGrpSpPr/>
        <p:nvPr/>
      </p:nvGrpSpPr>
      <p:grpSpPr>
        <a:xfrm>
          <a:off x="0" y="0"/>
          <a:ext cx="0" cy="0"/>
          <a:chOff x="0" y="0"/>
          <a:chExt cx="0" cy="0"/>
        </a:xfrm>
      </p:grpSpPr>
      <p:sp>
        <p:nvSpPr>
          <p:cNvPr id="3496" name="Google Shape;3496;g200ff56c607_0_8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7" name="Google Shape;3497;g200ff56c607_0_8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200fb5710e2_0_6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7" name="Google Shape;647;g200fb5710e2_0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2" name="Shape 3502"/>
        <p:cNvGrpSpPr/>
        <p:nvPr/>
      </p:nvGrpSpPr>
      <p:grpSpPr>
        <a:xfrm>
          <a:off x="0" y="0"/>
          <a:ext cx="0" cy="0"/>
          <a:chOff x="0" y="0"/>
          <a:chExt cx="0" cy="0"/>
        </a:xfrm>
      </p:grpSpPr>
      <p:sp>
        <p:nvSpPr>
          <p:cNvPr id="3503" name="Google Shape;3503;g200ff56c607_0_8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04" name="Google Shape;3504;g200ff56c607_0_8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0" name="Shape 3510"/>
        <p:cNvGrpSpPr/>
        <p:nvPr/>
      </p:nvGrpSpPr>
      <p:grpSpPr>
        <a:xfrm>
          <a:off x="0" y="0"/>
          <a:ext cx="0" cy="0"/>
          <a:chOff x="0" y="0"/>
          <a:chExt cx="0" cy="0"/>
        </a:xfrm>
      </p:grpSpPr>
      <p:sp>
        <p:nvSpPr>
          <p:cNvPr id="3511" name="Google Shape;3511;g200ff56c607_0_8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2" name="Google Shape;3512;g200ff56c607_0_8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6" name="Shape 3516"/>
        <p:cNvGrpSpPr/>
        <p:nvPr/>
      </p:nvGrpSpPr>
      <p:grpSpPr>
        <a:xfrm>
          <a:off x="0" y="0"/>
          <a:ext cx="0" cy="0"/>
          <a:chOff x="0" y="0"/>
          <a:chExt cx="0" cy="0"/>
        </a:xfrm>
      </p:grpSpPr>
      <p:sp>
        <p:nvSpPr>
          <p:cNvPr id="3517" name="Google Shape;3517;g200ff56c607_0_8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518" name="Google Shape;3518;g200ff56c607_0_8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19" name="Google Shape;3519;g200ff56c607_0_8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4" name="Shape 3524"/>
        <p:cNvGrpSpPr/>
        <p:nvPr/>
      </p:nvGrpSpPr>
      <p:grpSpPr>
        <a:xfrm>
          <a:off x="0" y="0"/>
          <a:ext cx="0" cy="0"/>
          <a:chOff x="0" y="0"/>
          <a:chExt cx="0" cy="0"/>
        </a:xfrm>
      </p:grpSpPr>
      <p:sp>
        <p:nvSpPr>
          <p:cNvPr id="3525" name="Google Shape;3525;g200ff56c607_0_8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526" name="Google Shape;3526;g200ff56c607_0_8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27" name="Google Shape;3527;g200ff56c607_0_8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2" name="Shape 3532"/>
        <p:cNvGrpSpPr/>
        <p:nvPr/>
      </p:nvGrpSpPr>
      <p:grpSpPr>
        <a:xfrm>
          <a:off x="0" y="0"/>
          <a:ext cx="0" cy="0"/>
          <a:chOff x="0" y="0"/>
          <a:chExt cx="0" cy="0"/>
        </a:xfrm>
      </p:grpSpPr>
      <p:sp>
        <p:nvSpPr>
          <p:cNvPr id="3533" name="Google Shape;3533;g200ff56c607_0_84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34" name="Google Shape;3534;g200ff56c607_0_8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8" name="Shape 3538"/>
        <p:cNvGrpSpPr/>
        <p:nvPr/>
      </p:nvGrpSpPr>
      <p:grpSpPr>
        <a:xfrm>
          <a:off x="0" y="0"/>
          <a:ext cx="0" cy="0"/>
          <a:chOff x="0" y="0"/>
          <a:chExt cx="0" cy="0"/>
        </a:xfrm>
      </p:grpSpPr>
      <p:sp>
        <p:nvSpPr>
          <p:cNvPr id="3539" name="Google Shape;3539;g200ff56c607_0_8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0" name="Google Shape;3540;g200ff56c607_0_8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6" name="Shape 3546"/>
        <p:cNvGrpSpPr/>
        <p:nvPr/>
      </p:nvGrpSpPr>
      <p:grpSpPr>
        <a:xfrm>
          <a:off x="0" y="0"/>
          <a:ext cx="0" cy="0"/>
          <a:chOff x="0" y="0"/>
          <a:chExt cx="0" cy="0"/>
        </a:xfrm>
      </p:grpSpPr>
      <p:sp>
        <p:nvSpPr>
          <p:cNvPr id="3547" name="Google Shape;3547;g200ff56c607_0_85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8" name="Google Shape;3548;g200ff56c607_0_8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3" name="Shape 3553"/>
        <p:cNvGrpSpPr/>
        <p:nvPr/>
      </p:nvGrpSpPr>
      <p:grpSpPr>
        <a:xfrm>
          <a:off x="0" y="0"/>
          <a:ext cx="0" cy="0"/>
          <a:chOff x="0" y="0"/>
          <a:chExt cx="0" cy="0"/>
        </a:xfrm>
      </p:grpSpPr>
      <p:sp>
        <p:nvSpPr>
          <p:cNvPr id="3554" name="Google Shape;3554;g200ff56c607_0_8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555" name="Google Shape;3555;g200ff56c607_0_8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56" name="Google Shape;3556;g200ff56c607_0_8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0" name="Shape 3560"/>
        <p:cNvGrpSpPr/>
        <p:nvPr/>
      </p:nvGrpSpPr>
      <p:grpSpPr>
        <a:xfrm>
          <a:off x="0" y="0"/>
          <a:ext cx="0" cy="0"/>
          <a:chOff x="0" y="0"/>
          <a:chExt cx="0" cy="0"/>
        </a:xfrm>
      </p:grpSpPr>
      <p:sp>
        <p:nvSpPr>
          <p:cNvPr id="3561" name="Google Shape;3561;g200ff56c607_0_8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562" name="Google Shape;3562;g200ff56c607_0_8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63" name="Google Shape;3563;g200ff56c607_0_8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8" name="Shape 3568"/>
        <p:cNvGrpSpPr/>
        <p:nvPr/>
      </p:nvGrpSpPr>
      <p:grpSpPr>
        <a:xfrm>
          <a:off x="0" y="0"/>
          <a:ext cx="0" cy="0"/>
          <a:chOff x="0" y="0"/>
          <a:chExt cx="0" cy="0"/>
        </a:xfrm>
      </p:grpSpPr>
      <p:sp>
        <p:nvSpPr>
          <p:cNvPr id="3569" name="Google Shape;3569;g200ff56c607_0_87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0" name="Google Shape;3570;g200ff56c607_0_8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200fb5710e2_0_6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4" name="Google Shape;654;g200fb5710e2_0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4" name="Shape 3574"/>
        <p:cNvGrpSpPr/>
        <p:nvPr/>
      </p:nvGrpSpPr>
      <p:grpSpPr>
        <a:xfrm>
          <a:off x="0" y="0"/>
          <a:ext cx="0" cy="0"/>
          <a:chOff x="0" y="0"/>
          <a:chExt cx="0" cy="0"/>
        </a:xfrm>
      </p:grpSpPr>
      <p:sp>
        <p:nvSpPr>
          <p:cNvPr id="3575" name="Google Shape;3575;g200ff56c607_0_88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6" name="Google Shape;3576;g200ff56c607_0_8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0" name="Shape 3580"/>
        <p:cNvGrpSpPr/>
        <p:nvPr/>
      </p:nvGrpSpPr>
      <p:grpSpPr>
        <a:xfrm>
          <a:off x="0" y="0"/>
          <a:ext cx="0" cy="0"/>
          <a:chOff x="0" y="0"/>
          <a:chExt cx="0" cy="0"/>
        </a:xfrm>
      </p:grpSpPr>
      <p:sp>
        <p:nvSpPr>
          <p:cNvPr id="3581" name="Google Shape;3581;g200ff56c607_0_88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82" name="Google Shape;3582;g200ff56c607_0_8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3" name="Shape 3593"/>
        <p:cNvGrpSpPr/>
        <p:nvPr/>
      </p:nvGrpSpPr>
      <p:grpSpPr>
        <a:xfrm>
          <a:off x="0" y="0"/>
          <a:ext cx="0" cy="0"/>
          <a:chOff x="0" y="0"/>
          <a:chExt cx="0" cy="0"/>
        </a:xfrm>
      </p:grpSpPr>
      <p:sp>
        <p:nvSpPr>
          <p:cNvPr id="3594" name="Google Shape;3594;g200ff56c607_0_90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5" name="Google Shape;3595;g200ff56c607_0_9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9" name="Shape 3599"/>
        <p:cNvGrpSpPr/>
        <p:nvPr/>
      </p:nvGrpSpPr>
      <p:grpSpPr>
        <a:xfrm>
          <a:off x="0" y="0"/>
          <a:ext cx="0" cy="0"/>
          <a:chOff x="0" y="0"/>
          <a:chExt cx="0" cy="0"/>
        </a:xfrm>
      </p:grpSpPr>
      <p:sp>
        <p:nvSpPr>
          <p:cNvPr id="3600" name="Google Shape;3600;g2bdae9f7030_0_126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1" name="Google Shape;3601;g2bdae9f7030_0_12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6" name="Shape 3606"/>
        <p:cNvGrpSpPr/>
        <p:nvPr/>
      </p:nvGrpSpPr>
      <p:grpSpPr>
        <a:xfrm>
          <a:off x="0" y="0"/>
          <a:ext cx="0" cy="0"/>
          <a:chOff x="0" y="0"/>
          <a:chExt cx="0" cy="0"/>
        </a:xfrm>
      </p:grpSpPr>
      <p:sp>
        <p:nvSpPr>
          <p:cNvPr id="3607" name="Google Shape;3607;g2bdae9f7030_0_12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3608" name="Google Shape;3608;g2bdae9f7030_0_12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609" name="Google Shape;3609;g2bdae9f7030_0_12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4" name="Shape 3614"/>
        <p:cNvGrpSpPr/>
        <p:nvPr/>
      </p:nvGrpSpPr>
      <p:grpSpPr>
        <a:xfrm>
          <a:off x="0" y="0"/>
          <a:ext cx="0" cy="0"/>
          <a:chOff x="0" y="0"/>
          <a:chExt cx="0" cy="0"/>
        </a:xfrm>
      </p:grpSpPr>
      <p:sp>
        <p:nvSpPr>
          <p:cNvPr id="3615" name="Google Shape;3615;g2bdae9f7030_0_127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6" name="Google Shape;3616;g2bdae9f7030_0_12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4" name="Shape 3624"/>
        <p:cNvGrpSpPr/>
        <p:nvPr/>
      </p:nvGrpSpPr>
      <p:grpSpPr>
        <a:xfrm>
          <a:off x="0" y="0"/>
          <a:ext cx="0" cy="0"/>
          <a:chOff x="0" y="0"/>
          <a:chExt cx="0" cy="0"/>
        </a:xfrm>
      </p:grpSpPr>
      <p:sp>
        <p:nvSpPr>
          <p:cNvPr id="3625" name="Google Shape;3625;g2bdae9f7030_0_12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3626" name="Google Shape;3626;g2bdae9f7030_0_12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627" name="Google Shape;3627;g2bdae9f7030_0_12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7" name="Shape 3637"/>
        <p:cNvGrpSpPr/>
        <p:nvPr/>
      </p:nvGrpSpPr>
      <p:grpSpPr>
        <a:xfrm>
          <a:off x="0" y="0"/>
          <a:ext cx="0" cy="0"/>
          <a:chOff x="0" y="0"/>
          <a:chExt cx="0" cy="0"/>
        </a:xfrm>
      </p:grpSpPr>
      <p:sp>
        <p:nvSpPr>
          <p:cNvPr id="3638" name="Google Shape;3638;g2bdae9f7030_0_129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9" name="Google Shape;3639;g2bdae9f7030_0_12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5" name="Shape 3645"/>
        <p:cNvGrpSpPr/>
        <p:nvPr/>
      </p:nvGrpSpPr>
      <p:grpSpPr>
        <a:xfrm>
          <a:off x="0" y="0"/>
          <a:ext cx="0" cy="0"/>
          <a:chOff x="0" y="0"/>
          <a:chExt cx="0" cy="0"/>
        </a:xfrm>
      </p:grpSpPr>
      <p:sp>
        <p:nvSpPr>
          <p:cNvPr id="3646" name="Google Shape;3646;g2bdae9f7030_0_130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7" name="Google Shape;3647;g2bdae9f7030_0_13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4" name="Shape 3654"/>
        <p:cNvGrpSpPr/>
        <p:nvPr/>
      </p:nvGrpSpPr>
      <p:grpSpPr>
        <a:xfrm>
          <a:off x="0" y="0"/>
          <a:ext cx="0" cy="0"/>
          <a:chOff x="0" y="0"/>
          <a:chExt cx="0" cy="0"/>
        </a:xfrm>
      </p:grpSpPr>
      <p:sp>
        <p:nvSpPr>
          <p:cNvPr id="3655" name="Google Shape;3655;g2bdae9f7030_0_13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6" name="Google Shape;3656;g2bdae9f7030_0_13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200fb5710e2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1" name="Google Shape;661;g200fb5710e2_0_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2" name="Google Shape;662;g200fb5710e2_0_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3" name="Shape 3663"/>
        <p:cNvGrpSpPr/>
        <p:nvPr/>
      </p:nvGrpSpPr>
      <p:grpSpPr>
        <a:xfrm>
          <a:off x="0" y="0"/>
          <a:ext cx="0" cy="0"/>
          <a:chOff x="0" y="0"/>
          <a:chExt cx="0" cy="0"/>
        </a:xfrm>
      </p:grpSpPr>
      <p:sp>
        <p:nvSpPr>
          <p:cNvPr id="3664" name="Google Shape;3664;g2bdae9f7030_0_13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65" name="Google Shape;3665;g2bdae9f7030_0_13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2" name="Shape 3672"/>
        <p:cNvGrpSpPr/>
        <p:nvPr/>
      </p:nvGrpSpPr>
      <p:grpSpPr>
        <a:xfrm>
          <a:off x="0" y="0"/>
          <a:ext cx="0" cy="0"/>
          <a:chOff x="0" y="0"/>
          <a:chExt cx="0" cy="0"/>
        </a:xfrm>
      </p:grpSpPr>
      <p:sp>
        <p:nvSpPr>
          <p:cNvPr id="3673" name="Google Shape;3673;g2bdae9f7030_0_13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4" name="Google Shape;3674;g2bdae9f7030_0_13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9" name="Shape 3679"/>
        <p:cNvGrpSpPr/>
        <p:nvPr/>
      </p:nvGrpSpPr>
      <p:grpSpPr>
        <a:xfrm>
          <a:off x="0" y="0"/>
          <a:ext cx="0" cy="0"/>
          <a:chOff x="0" y="0"/>
          <a:chExt cx="0" cy="0"/>
        </a:xfrm>
      </p:grpSpPr>
      <p:sp>
        <p:nvSpPr>
          <p:cNvPr id="3680" name="Google Shape;3680;g2bdae9f7030_0_133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81" name="Google Shape;3681;g2bdae9f7030_0_13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9" name="Shape 3689"/>
        <p:cNvGrpSpPr/>
        <p:nvPr/>
      </p:nvGrpSpPr>
      <p:grpSpPr>
        <a:xfrm>
          <a:off x="0" y="0"/>
          <a:ext cx="0" cy="0"/>
          <a:chOff x="0" y="0"/>
          <a:chExt cx="0" cy="0"/>
        </a:xfrm>
      </p:grpSpPr>
      <p:sp>
        <p:nvSpPr>
          <p:cNvPr id="3690" name="Google Shape;3690;g2bdae9f7030_0_13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1" name="Google Shape;3691;g2bdae9f7030_0_13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7" name="Shape 3697"/>
        <p:cNvGrpSpPr/>
        <p:nvPr/>
      </p:nvGrpSpPr>
      <p:grpSpPr>
        <a:xfrm>
          <a:off x="0" y="0"/>
          <a:ext cx="0" cy="0"/>
          <a:chOff x="0" y="0"/>
          <a:chExt cx="0" cy="0"/>
        </a:xfrm>
      </p:grpSpPr>
      <p:sp>
        <p:nvSpPr>
          <p:cNvPr id="3698" name="Google Shape;3698;g2bdae9f7030_0_134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9" name="Google Shape;3699;g2bdae9f7030_0_13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4" name="Shape 3704"/>
        <p:cNvGrpSpPr/>
        <p:nvPr/>
      </p:nvGrpSpPr>
      <p:grpSpPr>
        <a:xfrm>
          <a:off x="0" y="0"/>
          <a:ext cx="0" cy="0"/>
          <a:chOff x="0" y="0"/>
          <a:chExt cx="0" cy="0"/>
        </a:xfrm>
      </p:grpSpPr>
      <p:sp>
        <p:nvSpPr>
          <p:cNvPr id="3705" name="Google Shape;3705;g2bdae9f7030_0_13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706" name="Google Shape;3706;g2bdae9f7030_0_13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7" name="Google Shape;3707;g2bdae9f7030_0_13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2" name="Shape 3712"/>
        <p:cNvGrpSpPr/>
        <p:nvPr/>
      </p:nvGrpSpPr>
      <p:grpSpPr>
        <a:xfrm>
          <a:off x="0" y="0"/>
          <a:ext cx="0" cy="0"/>
          <a:chOff x="0" y="0"/>
          <a:chExt cx="0" cy="0"/>
        </a:xfrm>
      </p:grpSpPr>
      <p:sp>
        <p:nvSpPr>
          <p:cNvPr id="3713" name="Google Shape;3713;g2bdae9f7030_0_13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14" name="Google Shape;3714;g2bdae9f7030_0_136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5" name="Google Shape;3715;g2bdae9f7030_0_136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3" name="Shape 3723"/>
        <p:cNvGrpSpPr/>
        <p:nvPr/>
      </p:nvGrpSpPr>
      <p:grpSpPr>
        <a:xfrm>
          <a:off x="0" y="0"/>
          <a:ext cx="0" cy="0"/>
          <a:chOff x="0" y="0"/>
          <a:chExt cx="0" cy="0"/>
        </a:xfrm>
      </p:grpSpPr>
      <p:sp>
        <p:nvSpPr>
          <p:cNvPr id="3724" name="Google Shape;3724;g2bdae9f7030_0_13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25" name="Google Shape;3725;g2bdae9f7030_0_137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6" name="Google Shape;3726;g2bdae9f7030_0_137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0" name="Shape 3730"/>
        <p:cNvGrpSpPr/>
        <p:nvPr/>
      </p:nvGrpSpPr>
      <p:grpSpPr>
        <a:xfrm>
          <a:off x="0" y="0"/>
          <a:ext cx="0" cy="0"/>
          <a:chOff x="0" y="0"/>
          <a:chExt cx="0" cy="0"/>
        </a:xfrm>
      </p:grpSpPr>
      <p:sp>
        <p:nvSpPr>
          <p:cNvPr id="3731" name="Google Shape;3731;g2bdae9f7030_0_13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32" name="Google Shape;3732;g2bdae9f7030_0_137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3" name="Google Shape;3733;g2bdae9f7030_0_137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8" name="Shape 3738"/>
        <p:cNvGrpSpPr/>
        <p:nvPr/>
      </p:nvGrpSpPr>
      <p:grpSpPr>
        <a:xfrm>
          <a:off x="0" y="0"/>
          <a:ext cx="0" cy="0"/>
          <a:chOff x="0" y="0"/>
          <a:chExt cx="0" cy="0"/>
        </a:xfrm>
      </p:grpSpPr>
      <p:sp>
        <p:nvSpPr>
          <p:cNvPr id="3739" name="Google Shape;3739;g2bdae9f7030_0_13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40" name="Google Shape;3740;g2bdae9f7030_0_138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41" name="Google Shape;3741;g2bdae9f7030_0_138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200fb5710e2_0_7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8" name="Google Shape;668;g200fb5710e2_0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6" name="Shape 3746"/>
        <p:cNvGrpSpPr/>
        <p:nvPr/>
      </p:nvGrpSpPr>
      <p:grpSpPr>
        <a:xfrm>
          <a:off x="0" y="0"/>
          <a:ext cx="0" cy="0"/>
          <a:chOff x="0" y="0"/>
          <a:chExt cx="0" cy="0"/>
        </a:xfrm>
      </p:grpSpPr>
      <p:sp>
        <p:nvSpPr>
          <p:cNvPr id="3747" name="Google Shape;3747;g2bdae9f7030_0_13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48" name="Google Shape;3748;g2bdae9f7030_0_139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49" name="Google Shape;3749;g2bdae9f7030_0_139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4" name="Shape 3754"/>
        <p:cNvGrpSpPr/>
        <p:nvPr/>
      </p:nvGrpSpPr>
      <p:grpSpPr>
        <a:xfrm>
          <a:off x="0" y="0"/>
          <a:ext cx="0" cy="0"/>
          <a:chOff x="0" y="0"/>
          <a:chExt cx="0" cy="0"/>
        </a:xfrm>
      </p:grpSpPr>
      <p:sp>
        <p:nvSpPr>
          <p:cNvPr id="3755" name="Google Shape;3755;g2bdae9f7030_0_13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56" name="Google Shape;3756;g2bdae9f7030_0_139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57" name="Google Shape;3757;g2bdae9f7030_0_139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2" name="Shape 3762"/>
        <p:cNvGrpSpPr/>
        <p:nvPr/>
      </p:nvGrpSpPr>
      <p:grpSpPr>
        <a:xfrm>
          <a:off x="0" y="0"/>
          <a:ext cx="0" cy="0"/>
          <a:chOff x="0" y="0"/>
          <a:chExt cx="0" cy="0"/>
        </a:xfrm>
      </p:grpSpPr>
      <p:sp>
        <p:nvSpPr>
          <p:cNvPr id="3763" name="Google Shape;3763;g2bdae9f7030_0_14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64" name="Google Shape;3764;g2bdae9f7030_0_140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5" name="Google Shape;3765;g2bdae9f7030_0_140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2" name="Shape 3772"/>
        <p:cNvGrpSpPr/>
        <p:nvPr/>
      </p:nvGrpSpPr>
      <p:grpSpPr>
        <a:xfrm>
          <a:off x="0" y="0"/>
          <a:ext cx="0" cy="0"/>
          <a:chOff x="0" y="0"/>
          <a:chExt cx="0" cy="0"/>
        </a:xfrm>
      </p:grpSpPr>
      <p:sp>
        <p:nvSpPr>
          <p:cNvPr id="3773" name="Google Shape;3773;g200ff56c607_0_90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74" name="Google Shape;3774;g200ff56c607_0_9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8" name="Shape 3778"/>
        <p:cNvGrpSpPr/>
        <p:nvPr/>
      </p:nvGrpSpPr>
      <p:grpSpPr>
        <a:xfrm>
          <a:off x="0" y="0"/>
          <a:ext cx="0" cy="0"/>
          <a:chOff x="0" y="0"/>
          <a:chExt cx="0" cy="0"/>
        </a:xfrm>
      </p:grpSpPr>
      <p:sp>
        <p:nvSpPr>
          <p:cNvPr id="3779" name="Google Shape;3779;g200ff56c607_0_10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780" name="Google Shape;3780;g200ff56c607_0_10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81" name="Google Shape;3781;g200ff56c607_0_10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6" name="Shape 3786"/>
        <p:cNvGrpSpPr/>
        <p:nvPr/>
      </p:nvGrpSpPr>
      <p:grpSpPr>
        <a:xfrm>
          <a:off x="0" y="0"/>
          <a:ext cx="0" cy="0"/>
          <a:chOff x="0" y="0"/>
          <a:chExt cx="0" cy="0"/>
        </a:xfrm>
      </p:grpSpPr>
      <p:sp>
        <p:nvSpPr>
          <p:cNvPr id="3787" name="Google Shape;3787;g200ff56c607_0_10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88" name="Google Shape;3788;g200ff56c607_0_10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4" name="Shape 3794"/>
        <p:cNvGrpSpPr/>
        <p:nvPr/>
      </p:nvGrpSpPr>
      <p:grpSpPr>
        <a:xfrm>
          <a:off x="0" y="0"/>
          <a:ext cx="0" cy="0"/>
          <a:chOff x="0" y="0"/>
          <a:chExt cx="0" cy="0"/>
        </a:xfrm>
      </p:grpSpPr>
      <p:sp>
        <p:nvSpPr>
          <p:cNvPr id="3795" name="Google Shape;3795;g200ff56c607_0_10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796" name="Google Shape;3796;g200ff56c607_0_10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97" name="Google Shape;3797;g200ff56c607_0_10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2" name="Shape 3802"/>
        <p:cNvGrpSpPr/>
        <p:nvPr/>
      </p:nvGrpSpPr>
      <p:grpSpPr>
        <a:xfrm>
          <a:off x="0" y="0"/>
          <a:ext cx="0" cy="0"/>
          <a:chOff x="0" y="0"/>
          <a:chExt cx="0" cy="0"/>
        </a:xfrm>
      </p:grpSpPr>
      <p:sp>
        <p:nvSpPr>
          <p:cNvPr id="3803" name="Google Shape;3803;g200ff56c607_0_104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4" name="Google Shape;3804;g200ff56c607_0_10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9" name="Shape 3809"/>
        <p:cNvGrpSpPr/>
        <p:nvPr/>
      </p:nvGrpSpPr>
      <p:grpSpPr>
        <a:xfrm>
          <a:off x="0" y="0"/>
          <a:ext cx="0" cy="0"/>
          <a:chOff x="0" y="0"/>
          <a:chExt cx="0" cy="0"/>
        </a:xfrm>
      </p:grpSpPr>
      <p:sp>
        <p:nvSpPr>
          <p:cNvPr id="3810" name="Google Shape;3810;g200ff56c607_0_105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11" name="Google Shape;3811;g200ff56c607_0_10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6" name="Shape 3816"/>
        <p:cNvGrpSpPr/>
        <p:nvPr/>
      </p:nvGrpSpPr>
      <p:grpSpPr>
        <a:xfrm>
          <a:off x="0" y="0"/>
          <a:ext cx="0" cy="0"/>
          <a:chOff x="0" y="0"/>
          <a:chExt cx="0" cy="0"/>
        </a:xfrm>
      </p:grpSpPr>
      <p:sp>
        <p:nvSpPr>
          <p:cNvPr id="3817" name="Google Shape;3817;g200ff56c607_0_105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18" name="Google Shape;3818;g200ff56c607_0_10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200fb5710e2_0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9" name="Google Shape;679;g200fb5710e2_0_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0" name="Google Shape;680;g200fb5710e2_0_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2" name="Shape 3822"/>
        <p:cNvGrpSpPr/>
        <p:nvPr/>
      </p:nvGrpSpPr>
      <p:grpSpPr>
        <a:xfrm>
          <a:off x="0" y="0"/>
          <a:ext cx="0" cy="0"/>
          <a:chOff x="0" y="0"/>
          <a:chExt cx="0" cy="0"/>
        </a:xfrm>
      </p:grpSpPr>
      <p:sp>
        <p:nvSpPr>
          <p:cNvPr id="3823" name="Google Shape;3823;g200ff56c607_0_10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824" name="Google Shape;3824;g200ff56c607_0_10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25" name="Google Shape;3825;g200ff56c607_0_10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8" name="Shape 3838"/>
        <p:cNvGrpSpPr/>
        <p:nvPr/>
      </p:nvGrpSpPr>
      <p:grpSpPr>
        <a:xfrm>
          <a:off x="0" y="0"/>
          <a:ext cx="0" cy="0"/>
          <a:chOff x="0" y="0"/>
          <a:chExt cx="0" cy="0"/>
        </a:xfrm>
      </p:grpSpPr>
      <p:sp>
        <p:nvSpPr>
          <p:cNvPr id="3839" name="Google Shape;3839;g200ff56c607_0_10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840" name="Google Shape;3840;g200ff56c607_0_10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41" name="Google Shape;3841;g200ff56c607_0_10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7" name="Shape 3847"/>
        <p:cNvGrpSpPr/>
        <p:nvPr/>
      </p:nvGrpSpPr>
      <p:grpSpPr>
        <a:xfrm>
          <a:off x="0" y="0"/>
          <a:ext cx="0" cy="0"/>
          <a:chOff x="0" y="0"/>
          <a:chExt cx="0" cy="0"/>
        </a:xfrm>
      </p:grpSpPr>
      <p:sp>
        <p:nvSpPr>
          <p:cNvPr id="3848" name="Google Shape;3848;g200ff56c607_0_10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849" name="Google Shape;3849;g200ff56c607_0_10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50" name="Google Shape;3850;g200ff56c607_0_10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5" name="Shape 3855"/>
        <p:cNvGrpSpPr/>
        <p:nvPr/>
      </p:nvGrpSpPr>
      <p:grpSpPr>
        <a:xfrm>
          <a:off x="0" y="0"/>
          <a:ext cx="0" cy="0"/>
          <a:chOff x="0" y="0"/>
          <a:chExt cx="0" cy="0"/>
        </a:xfrm>
      </p:grpSpPr>
      <p:sp>
        <p:nvSpPr>
          <p:cNvPr id="3856" name="Google Shape;3856;g200ff56c607_0_10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857" name="Google Shape;3857;g200ff56c607_0_10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58" name="Google Shape;3858;g200ff56c607_0_10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7" name="Shape 3867"/>
        <p:cNvGrpSpPr/>
        <p:nvPr/>
      </p:nvGrpSpPr>
      <p:grpSpPr>
        <a:xfrm>
          <a:off x="0" y="0"/>
          <a:ext cx="0" cy="0"/>
          <a:chOff x="0" y="0"/>
          <a:chExt cx="0" cy="0"/>
        </a:xfrm>
      </p:grpSpPr>
      <p:sp>
        <p:nvSpPr>
          <p:cNvPr id="3868" name="Google Shape;3868;g200ff56c607_0_11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869" name="Google Shape;3869;g200ff56c607_0_1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70" name="Google Shape;3870;g200ff56c607_0_11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1" name="Shape 3881"/>
        <p:cNvGrpSpPr/>
        <p:nvPr/>
      </p:nvGrpSpPr>
      <p:grpSpPr>
        <a:xfrm>
          <a:off x="0" y="0"/>
          <a:ext cx="0" cy="0"/>
          <a:chOff x="0" y="0"/>
          <a:chExt cx="0" cy="0"/>
        </a:xfrm>
      </p:grpSpPr>
      <p:sp>
        <p:nvSpPr>
          <p:cNvPr id="3882" name="Google Shape;3882;g200ff56c607_0_11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3" name="Google Shape;3883;g200ff56c607_0_1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6" name="Shape 3886"/>
        <p:cNvGrpSpPr/>
        <p:nvPr/>
      </p:nvGrpSpPr>
      <p:grpSpPr>
        <a:xfrm>
          <a:off x="0" y="0"/>
          <a:ext cx="0" cy="0"/>
          <a:chOff x="0" y="0"/>
          <a:chExt cx="0" cy="0"/>
        </a:xfrm>
      </p:grpSpPr>
      <p:sp>
        <p:nvSpPr>
          <p:cNvPr id="3887" name="Google Shape;3887;g200ff56c607_0_11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888" name="Google Shape;3888;g200ff56c607_0_1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89" name="Google Shape;3889;g200ff56c607_0_11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8" name="Shape 3898"/>
        <p:cNvGrpSpPr/>
        <p:nvPr/>
      </p:nvGrpSpPr>
      <p:grpSpPr>
        <a:xfrm>
          <a:off x="0" y="0"/>
          <a:ext cx="0" cy="0"/>
          <a:chOff x="0" y="0"/>
          <a:chExt cx="0" cy="0"/>
        </a:xfrm>
      </p:grpSpPr>
      <p:sp>
        <p:nvSpPr>
          <p:cNvPr id="3899" name="Google Shape;3899;g200ff56c607_0_11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900" name="Google Shape;3900;g200ff56c607_0_1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01" name="Google Shape;3901;g200ff56c607_0_11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0" name="Shape 3910"/>
        <p:cNvGrpSpPr/>
        <p:nvPr/>
      </p:nvGrpSpPr>
      <p:grpSpPr>
        <a:xfrm>
          <a:off x="0" y="0"/>
          <a:ext cx="0" cy="0"/>
          <a:chOff x="0" y="0"/>
          <a:chExt cx="0" cy="0"/>
        </a:xfrm>
      </p:grpSpPr>
      <p:sp>
        <p:nvSpPr>
          <p:cNvPr id="3911" name="Google Shape;3911;g200ff56c607_0_11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912" name="Google Shape;3912;g200ff56c607_0_1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13" name="Google Shape;3913;g200ff56c607_0_11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8" name="Shape 3918"/>
        <p:cNvGrpSpPr/>
        <p:nvPr/>
      </p:nvGrpSpPr>
      <p:grpSpPr>
        <a:xfrm>
          <a:off x="0" y="0"/>
          <a:ext cx="0" cy="0"/>
          <a:chOff x="0" y="0"/>
          <a:chExt cx="0" cy="0"/>
        </a:xfrm>
      </p:grpSpPr>
      <p:sp>
        <p:nvSpPr>
          <p:cNvPr id="3919" name="Google Shape;3919;g200ff56c607_0_11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920" name="Google Shape;3920;g200ff56c607_0_1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21" name="Google Shape;3921;g200ff56c607_0_11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200fb5710e2_0_9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6" name="Google Shape;686;g200fb5710e2_0_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2" name="Shape 3942"/>
        <p:cNvGrpSpPr/>
        <p:nvPr/>
      </p:nvGrpSpPr>
      <p:grpSpPr>
        <a:xfrm>
          <a:off x="0" y="0"/>
          <a:ext cx="0" cy="0"/>
          <a:chOff x="0" y="0"/>
          <a:chExt cx="0" cy="0"/>
        </a:xfrm>
      </p:grpSpPr>
      <p:sp>
        <p:nvSpPr>
          <p:cNvPr id="3943" name="Google Shape;3943;g200ff56c607_0_11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944" name="Google Shape;3944;g200ff56c607_0_11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45" name="Google Shape;3945;g200ff56c607_0_11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0" name="Shape 3950"/>
        <p:cNvGrpSpPr/>
        <p:nvPr/>
      </p:nvGrpSpPr>
      <p:grpSpPr>
        <a:xfrm>
          <a:off x="0" y="0"/>
          <a:ext cx="0" cy="0"/>
          <a:chOff x="0" y="0"/>
          <a:chExt cx="0" cy="0"/>
        </a:xfrm>
      </p:grpSpPr>
      <p:sp>
        <p:nvSpPr>
          <p:cNvPr id="3951" name="Google Shape;3951;g200ff56c607_0_11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952" name="Google Shape;3952;g200ff56c607_0_11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53" name="Google Shape;3953;g200ff56c607_0_11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8" name="Shape 3958"/>
        <p:cNvGrpSpPr/>
        <p:nvPr/>
      </p:nvGrpSpPr>
      <p:grpSpPr>
        <a:xfrm>
          <a:off x="0" y="0"/>
          <a:ext cx="0" cy="0"/>
          <a:chOff x="0" y="0"/>
          <a:chExt cx="0" cy="0"/>
        </a:xfrm>
      </p:grpSpPr>
      <p:sp>
        <p:nvSpPr>
          <p:cNvPr id="3959" name="Google Shape;3959;g200ff56c607_0_118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60" name="Google Shape;3960;g200ff56c607_0_11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5" name="Shape 3965"/>
        <p:cNvGrpSpPr/>
        <p:nvPr/>
      </p:nvGrpSpPr>
      <p:grpSpPr>
        <a:xfrm>
          <a:off x="0" y="0"/>
          <a:ext cx="0" cy="0"/>
          <a:chOff x="0" y="0"/>
          <a:chExt cx="0" cy="0"/>
        </a:xfrm>
      </p:grpSpPr>
      <p:sp>
        <p:nvSpPr>
          <p:cNvPr id="3966" name="Google Shape;3966;g200ff56c607_0_119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67" name="Google Shape;3967;g200ff56c607_0_11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2" name="Shape 3972"/>
        <p:cNvGrpSpPr/>
        <p:nvPr/>
      </p:nvGrpSpPr>
      <p:grpSpPr>
        <a:xfrm>
          <a:off x="0" y="0"/>
          <a:ext cx="0" cy="0"/>
          <a:chOff x="0" y="0"/>
          <a:chExt cx="0" cy="0"/>
        </a:xfrm>
      </p:grpSpPr>
      <p:sp>
        <p:nvSpPr>
          <p:cNvPr id="3973" name="Google Shape;3973;g200ff56c607_0_119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4" name="Google Shape;3974;g200ff56c607_0_11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1" name="Shape 3981"/>
        <p:cNvGrpSpPr/>
        <p:nvPr/>
      </p:nvGrpSpPr>
      <p:grpSpPr>
        <a:xfrm>
          <a:off x="0" y="0"/>
          <a:ext cx="0" cy="0"/>
          <a:chOff x="0" y="0"/>
          <a:chExt cx="0" cy="0"/>
        </a:xfrm>
      </p:grpSpPr>
      <p:sp>
        <p:nvSpPr>
          <p:cNvPr id="3982" name="Google Shape;3982;g200ff56c607_0_12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983" name="Google Shape;3983;g200ff56c607_0_12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84" name="Google Shape;3984;g200ff56c607_0_12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9" name="Shape 3989"/>
        <p:cNvGrpSpPr/>
        <p:nvPr/>
      </p:nvGrpSpPr>
      <p:grpSpPr>
        <a:xfrm>
          <a:off x="0" y="0"/>
          <a:ext cx="0" cy="0"/>
          <a:chOff x="0" y="0"/>
          <a:chExt cx="0" cy="0"/>
        </a:xfrm>
      </p:grpSpPr>
      <p:sp>
        <p:nvSpPr>
          <p:cNvPr id="3990" name="Google Shape;3990;g200ff56c607_0_12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991" name="Google Shape;3991;g200ff56c607_0_12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92" name="Google Shape;3992;g200ff56c607_0_12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7" name="Shape 3997"/>
        <p:cNvGrpSpPr/>
        <p:nvPr/>
      </p:nvGrpSpPr>
      <p:grpSpPr>
        <a:xfrm>
          <a:off x="0" y="0"/>
          <a:ext cx="0" cy="0"/>
          <a:chOff x="0" y="0"/>
          <a:chExt cx="0" cy="0"/>
        </a:xfrm>
      </p:grpSpPr>
      <p:sp>
        <p:nvSpPr>
          <p:cNvPr id="3998" name="Google Shape;3998;g200ff56c607_0_12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999" name="Google Shape;3999;g200ff56c607_0_12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000" name="Google Shape;4000;g200ff56c607_0_12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5" name="Shape 4005"/>
        <p:cNvGrpSpPr/>
        <p:nvPr/>
      </p:nvGrpSpPr>
      <p:grpSpPr>
        <a:xfrm>
          <a:off x="0" y="0"/>
          <a:ext cx="0" cy="0"/>
          <a:chOff x="0" y="0"/>
          <a:chExt cx="0" cy="0"/>
        </a:xfrm>
      </p:grpSpPr>
      <p:sp>
        <p:nvSpPr>
          <p:cNvPr id="4006" name="Google Shape;4006;g200ff56c607_0_123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07" name="Google Shape;4007;g200ff56c607_0_12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4" name="Shape 4014"/>
        <p:cNvGrpSpPr/>
        <p:nvPr/>
      </p:nvGrpSpPr>
      <p:grpSpPr>
        <a:xfrm>
          <a:off x="0" y="0"/>
          <a:ext cx="0" cy="0"/>
          <a:chOff x="0" y="0"/>
          <a:chExt cx="0" cy="0"/>
        </a:xfrm>
      </p:grpSpPr>
      <p:sp>
        <p:nvSpPr>
          <p:cNvPr id="4015" name="Google Shape;4015;g200ff56c607_0_124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16" name="Google Shape;4016;g200ff56c607_0_12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200fb5710e2_0_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7" name="Google Shape;697;g200fb5710e2_0_1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8" name="Google Shape;698;g200fb5710e2_0_1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1" name="Shape 4021"/>
        <p:cNvGrpSpPr/>
        <p:nvPr/>
      </p:nvGrpSpPr>
      <p:grpSpPr>
        <a:xfrm>
          <a:off x="0" y="0"/>
          <a:ext cx="0" cy="0"/>
          <a:chOff x="0" y="0"/>
          <a:chExt cx="0" cy="0"/>
        </a:xfrm>
      </p:grpSpPr>
      <p:sp>
        <p:nvSpPr>
          <p:cNvPr id="4022" name="Google Shape;4022;g200ff56c607_0_12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4023" name="Google Shape;4023;g200ff56c607_0_12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024" name="Google Shape;4024;g200ff56c607_0_12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9" name="Shape 4029"/>
        <p:cNvGrpSpPr/>
        <p:nvPr/>
      </p:nvGrpSpPr>
      <p:grpSpPr>
        <a:xfrm>
          <a:off x="0" y="0"/>
          <a:ext cx="0" cy="0"/>
          <a:chOff x="0" y="0"/>
          <a:chExt cx="0" cy="0"/>
        </a:xfrm>
      </p:grpSpPr>
      <p:sp>
        <p:nvSpPr>
          <p:cNvPr id="4030" name="Google Shape;4030;g200ff56c607_0_12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4031" name="Google Shape;4031;g200ff56c607_0_12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032" name="Google Shape;4032;g200ff56c607_0_12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7" name="Shape 4037"/>
        <p:cNvGrpSpPr/>
        <p:nvPr/>
      </p:nvGrpSpPr>
      <p:grpSpPr>
        <a:xfrm>
          <a:off x="0" y="0"/>
          <a:ext cx="0" cy="0"/>
          <a:chOff x="0" y="0"/>
          <a:chExt cx="0" cy="0"/>
        </a:xfrm>
      </p:grpSpPr>
      <p:sp>
        <p:nvSpPr>
          <p:cNvPr id="4038" name="Google Shape;4038;g200ff56c607_0_126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39" name="Google Shape;4039;g200ff56c607_0_12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4" name="Shape 4044"/>
        <p:cNvGrpSpPr/>
        <p:nvPr/>
      </p:nvGrpSpPr>
      <p:grpSpPr>
        <a:xfrm>
          <a:off x="0" y="0"/>
          <a:ext cx="0" cy="0"/>
          <a:chOff x="0" y="0"/>
          <a:chExt cx="0" cy="0"/>
        </a:xfrm>
      </p:grpSpPr>
      <p:sp>
        <p:nvSpPr>
          <p:cNvPr id="4045" name="Google Shape;4045;g200ff56c607_0_127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46" name="Google Shape;4046;g200ff56c607_0_12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4" name="Shape 4054"/>
        <p:cNvGrpSpPr/>
        <p:nvPr/>
      </p:nvGrpSpPr>
      <p:grpSpPr>
        <a:xfrm>
          <a:off x="0" y="0"/>
          <a:ext cx="0" cy="0"/>
          <a:chOff x="0" y="0"/>
          <a:chExt cx="0" cy="0"/>
        </a:xfrm>
      </p:grpSpPr>
      <p:sp>
        <p:nvSpPr>
          <p:cNvPr id="4055" name="Google Shape;4055;g200ff56c607_0_12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4056" name="Google Shape;4056;g200ff56c607_0_12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057" name="Google Shape;4057;g200ff56c607_0_12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2" name="Shape 4062"/>
        <p:cNvGrpSpPr/>
        <p:nvPr/>
      </p:nvGrpSpPr>
      <p:grpSpPr>
        <a:xfrm>
          <a:off x="0" y="0"/>
          <a:ext cx="0" cy="0"/>
          <a:chOff x="0" y="0"/>
          <a:chExt cx="0" cy="0"/>
        </a:xfrm>
      </p:grpSpPr>
      <p:sp>
        <p:nvSpPr>
          <p:cNvPr id="4063" name="Google Shape;4063;g200ff56c607_0_12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064" name="Google Shape;4064;g200ff56c607_0_12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65" name="Google Shape;4065;g200ff56c607_0_12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1" name="Shape 4071"/>
        <p:cNvGrpSpPr/>
        <p:nvPr/>
      </p:nvGrpSpPr>
      <p:grpSpPr>
        <a:xfrm>
          <a:off x="0" y="0"/>
          <a:ext cx="0" cy="0"/>
          <a:chOff x="0" y="0"/>
          <a:chExt cx="0" cy="0"/>
        </a:xfrm>
      </p:grpSpPr>
      <p:sp>
        <p:nvSpPr>
          <p:cNvPr id="4072" name="Google Shape;4072;g200ff56c607_0_129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3" name="Google Shape;4073;g200ff56c607_0_12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7" name="Shape 4077"/>
        <p:cNvGrpSpPr/>
        <p:nvPr/>
      </p:nvGrpSpPr>
      <p:grpSpPr>
        <a:xfrm>
          <a:off x="0" y="0"/>
          <a:ext cx="0" cy="0"/>
          <a:chOff x="0" y="0"/>
          <a:chExt cx="0" cy="0"/>
        </a:xfrm>
      </p:grpSpPr>
      <p:sp>
        <p:nvSpPr>
          <p:cNvPr id="4078" name="Google Shape;4078;g200ff56c607_0_130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9" name="Google Shape;4079;g200ff56c607_0_13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5" name="Shape 4085"/>
        <p:cNvGrpSpPr/>
        <p:nvPr/>
      </p:nvGrpSpPr>
      <p:grpSpPr>
        <a:xfrm>
          <a:off x="0" y="0"/>
          <a:ext cx="0" cy="0"/>
          <a:chOff x="0" y="0"/>
          <a:chExt cx="0" cy="0"/>
        </a:xfrm>
      </p:grpSpPr>
      <p:sp>
        <p:nvSpPr>
          <p:cNvPr id="4086" name="Google Shape;4086;g200ff56c607_0_130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87" name="Google Shape;4087;g200ff56c607_0_13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2" name="Shape 4092"/>
        <p:cNvGrpSpPr/>
        <p:nvPr/>
      </p:nvGrpSpPr>
      <p:grpSpPr>
        <a:xfrm>
          <a:off x="0" y="0"/>
          <a:ext cx="0" cy="0"/>
          <a:chOff x="0" y="0"/>
          <a:chExt cx="0" cy="0"/>
        </a:xfrm>
      </p:grpSpPr>
      <p:sp>
        <p:nvSpPr>
          <p:cNvPr id="4093" name="Google Shape;4093;g200ff56c607_0_13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4" name="Google Shape;4094;g200ff56c607_0_13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200fb5710e2_0_1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4" name="Google Shape;704;g200fb5710e2_0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0" name="Shape 4100"/>
        <p:cNvGrpSpPr/>
        <p:nvPr/>
      </p:nvGrpSpPr>
      <p:grpSpPr>
        <a:xfrm>
          <a:off x="0" y="0"/>
          <a:ext cx="0" cy="0"/>
          <a:chOff x="0" y="0"/>
          <a:chExt cx="0" cy="0"/>
        </a:xfrm>
      </p:grpSpPr>
      <p:sp>
        <p:nvSpPr>
          <p:cNvPr id="4101" name="Google Shape;4101;g200ff56c607_0_13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4102" name="Google Shape;4102;g200ff56c607_0_13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103" name="Google Shape;4103;g200ff56c607_0_13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3" name="Shape 4113"/>
        <p:cNvGrpSpPr/>
        <p:nvPr/>
      </p:nvGrpSpPr>
      <p:grpSpPr>
        <a:xfrm>
          <a:off x="0" y="0"/>
          <a:ext cx="0" cy="0"/>
          <a:chOff x="0" y="0"/>
          <a:chExt cx="0" cy="0"/>
        </a:xfrm>
      </p:grpSpPr>
      <p:sp>
        <p:nvSpPr>
          <p:cNvPr id="4114" name="Google Shape;4114;g200ff56c607_0_13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4115" name="Google Shape;4115;g200ff56c607_0_13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116" name="Google Shape;4116;g200ff56c607_0_13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1" name="Shape 4121"/>
        <p:cNvGrpSpPr/>
        <p:nvPr/>
      </p:nvGrpSpPr>
      <p:grpSpPr>
        <a:xfrm>
          <a:off x="0" y="0"/>
          <a:ext cx="0" cy="0"/>
          <a:chOff x="0" y="0"/>
          <a:chExt cx="0" cy="0"/>
        </a:xfrm>
      </p:grpSpPr>
      <p:sp>
        <p:nvSpPr>
          <p:cNvPr id="4122" name="Google Shape;4122;g200ff56c607_0_13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23" name="Google Shape;4123;g200ff56c607_0_13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7" name="Shape 4127"/>
        <p:cNvGrpSpPr/>
        <p:nvPr/>
      </p:nvGrpSpPr>
      <p:grpSpPr>
        <a:xfrm>
          <a:off x="0" y="0"/>
          <a:ext cx="0" cy="0"/>
          <a:chOff x="0" y="0"/>
          <a:chExt cx="0" cy="0"/>
        </a:xfrm>
      </p:grpSpPr>
      <p:sp>
        <p:nvSpPr>
          <p:cNvPr id="4128" name="Google Shape;4128;g200ff56c607_0_13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4129" name="Google Shape;4129;g200ff56c607_0_13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130" name="Google Shape;4130;g200ff56c607_0_13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5" name="Shape 4135"/>
        <p:cNvGrpSpPr/>
        <p:nvPr/>
      </p:nvGrpSpPr>
      <p:grpSpPr>
        <a:xfrm>
          <a:off x="0" y="0"/>
          <a:ext cx="0" cy="0"/>
          <a:chOff x="0" y="0"/>
          <a:chExt cx="0" cy="0"/>
        </a:xfrm>
      </p:grpSpPr>
      <p:sp>
        <p:nvSpPr>
          <p:cNvPr id="4136" name="Google Shape;4136;g200ff56c607_0_13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4137" name="Google Shape;4137;g200ff56c607_0_13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138" name="Google Shape;4138;g200ff56c607_0_13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3" name="Shape 4143"/>
        <p:cNvGrpSpPr/>
        <p:nvPr/>
      </p:nvGrpSpPr>
      <p:grpSpPr>
        <a:xfrm>
          <a:off x="0" y="0"/>
          <a:ext cx="0" cy="0"/>
          <a:chOff x="0" y="0"/>
          <a:chExt cx="0" cy="0"/>
        </a:xfrm>
      </p:grpSpPr>
      <p:sp>
        <p:nvSpPr>
          <p:cNvPr id="4144" name="Google Shape;4144;g200ff56c607_0_136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45" name="Google Shape;4145;g200ff56c607_0_13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0" name="Shape 4150"/>
        <p:cNvGrpSpPr/>
        <p:nvPr/>
      </p:nvGrpSpPr>
      <p:grpSpPr>
        <a:xfrm>
          <a:off x="0" y="0"/>
          <a:ext cx="0" cy="0"/>
          <a:chOff x="0" y="0"/>
          <a:chExt cx="0" cy="0"/>
        </a:xfrm>
      </p:grpSpPr>
      <p:sp>
        <p:nvSpPr>
          <p:cNvPr id="4151" name="Google Shape;4151;g200ff56c607_0_136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52" name="Google Shape;4152;g200ff56c607_0_13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0" name="Shape 4160"/>
        <p:cNvGrpSpPr/>
        <p:nvPr/>
      </p:nvGrpSpPr>
      <p:grpSpPr>
        <a:xfrm>
          <a:off x="0" y="0"/>
          <a:ext cx="0" cy="0"/>
          <a:chOff x="0" y="0"/>
          <a:chExt cx="0" cy="0"/>
        </a:xfrm>
      </p:grpSpPr>
      <p:sp>
        <p:nvSpPr>
          <p:cNvPr id="4161" name="Google Shape;4161;g200ff56c607_0_137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62" name="Google Shape;4162;g200ff56c607_0_13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0" name="Shape 4170"/>
        <p:cNvGrpSpPr/>
        <p:nvPr/>
      </p:nvGrpSpPr>
      <p:grpSpPr>
        <a:xfrm>
          <a:off x="0" y="0"/>
          <a:ext cx="0" cy="0"/>
          <a:chOff x="0" y="0"/>
          <a:chExt cx="0" cy="0"/>
        </a:xfrm>
      </p:grpSpPr>
      <p:sp>
        <p:nvSpPr>
          <p:cNvPr id="4171" name="Google Shape;4171;g200ff56c607_0_13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4172" name="Google Shape;4172;g200ff56c607_0_13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173" name="Google Shape;4173;g200ff56c607_0_13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6" name="Shape 4186"/>
        <p:cNvGrpSpPr/>
        <p:nvPr/>
      </p:nvGrpSpPr>
      <p:grpSpPr>
        <a:xfrm>
          <a:off x="0" y="0"/>
          <a:ext cx="0" cy="0"/>
          <a:chOff x="0" y="0"/>
          <a:chExt cx="0" cy="0"/>
        </a:xfrm>
      </p:grpSpPr>
      <p:sp>
        <p:nvSpPr>
          <p:cNvPr id="4187" name="Google Shape;4187;g200ff56c607_0_13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4188" name="Google Shape;4188;g200ff56c607_0_13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189" name="Google Shape;4189;g200ff56c607_0_13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200fb5710e2_0_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4" name="Google Shape;714;g200fb5710e2_0_1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5" name="Google Shape;715;g200fb5710e2_0_1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4" name="Shape 4204"/>
        <p:cNvGrpSpPr/>
        <p:nvPr/>
      </p:nvGrpSpPr>
      <p:grpSpPr>
        <a:xfrm>
          <a:off x="0" y="0"/>
          <a:ext cx="0" cy="0"/>
          <a:chOff x="0" y="0"/>
          <a:chExt cx="0" cy="0"/>
        </a:xfrm>
      </p:grpSpPr>
      <p:sp>
        <p:nvSpPr>
          <p:cNvPr id="4205" name="Google Shape;4205;g200ff56c607_0_14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4206" name="Google Shape;4206;g200ff56c607_0_14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207" name="Google Shape;4207;g200ff56c607_0_14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5" name="Shape 4215"/>
        <p:cNvGrpSpPr/>
        <p:nvPr/>
      </p:nvGrpSpPr>
      <p:grpSpPr>
        <a:xfrm>
          <a:off x="0" y="0"/>
          <a:ext cx="0" cy="0"/>
          <a:chOff x="0" y="0"/>
          <a:chExt cx="0" cy="0"/>
        </a:xfrm>
      </p:grpSpPr>
      <p:sp>
        <p:nvSpPr>
          <p:cNvPr id="4216" name="Google Shape;4216;g200ff56c607_0_14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17" name="Google Shape;4217;g200ff56c607_0_14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6" name="Shape 4226"/>
        <p:cNvGrpSpPr/>
        <p:nvPr/>
      </p:nvGrpSpPr>
      <p:grpSpPr>
        <a:xfrm>
          <a:off x="0" y="0"/>
          <a:ext cx="0" cy="0"/>
          <a:chOff x="0" y="0"/>
          <a:chExt cx="0" cy="0"/>
        </a:xfrm>
      </p:grpSpPr>
      <p:sp>
        <p:nvSpPr>
          <p:cNvPr id="4227" name="Google Shape;4227;g200ff56c607_0_143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28" name="Google Shape;4228;g200ff56c607_0_14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7" name="Shape 4237"/>
        <p:cNvGrpSpPr/>
        <p:nvPr/>
      </p:nvGrpSpPr>
      <p:grpSpPr>
        <a:xfrm>
          <a:off x="0" y="0"/>
          <a:ext cx="0" cy="0"/>
          <a:chOff x="0" y="0"/>
          <a:chExt cx="0" cy="0"/>
        </a:xfrm>
      </p:grpSpPr>
      <p:sp>
        <p:nvSpPr>
          <p:cNvPr id="4238" name="Google Shape;4238;g200ff56c607_0_14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4239" name="Google Shape;4239;g200ff56c607_0_14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240" name="Google Shape;4240;g200ff56c607_0_14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5" name="Shape 4245"/>
        <p:cNvGrpSpPr/>
        <p:nvPr/>
      </p:nvGrpSpPr>
      <p:grpSpPr>
        <a:xfrm>
          <a:off x="0" y="0"/>
          <a:ext cx="0" cy="0"/>
          <a:chOff x="0" y="0"/>
          <a:chExt cx="0" cy="0"/>
        </a:xfrm>
      </p:grpSpPr>
      <p:sp>
        <p:nvSpPr>
          <p:cNvPr id="4246" name="Google Shape;4246;g200ff56c607_0_14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4247" name="Google Shape;4247;g200ff56c607_0_14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248" name="Google Shape;4248;g200ff56c607_0_14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3" name="Shape 4253"/>
        <p:cNvGrpSpPr/>
        <p:nvPr/>
      </p:nvGrpSpPr>
      <p:grpSpPr>
        <a:xfrm>
          <a:off x="0" y="0"/>
          <a:ext cx="0" cy="0"/>
          <a:chOff x="0" y="0"/>
          <a:chExt cx="0" cy="0"/>
        </a:xfrm>
      </p:grpSpPr>
      <p:sp>
        <p:nvSpPr>
          <p:cNvPr id="4254" name="Google Shape;4254;g200ff56c607_0_14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4255" name="Google Shape;4255;g200ff56c607_0_14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256" name="Google Shape;4256;g200ff56c607_0_14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3" name="Shape 4263"/>
        <p:cNvGrpSpPr/>
        <p:nvPr/>
      </p:nvGrpSpPr>
      <p:grpSpPr>
        <a:xfrm>
          <a:off x="0" y="0"/>
          <a:ext cx="0" cy="0"/>
          <a:chOff x="0" y="0"/>
          <a:chExt cx="0" cy="0"/>
        </a:xfrm>
      </p:grpSpPr>
      <p:sp>
        <p:nvSpPr>
          <p:cNvPr id="4264" name="Google Shape;4264;g200ff56c607_0_146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5" name="Google Shape;4265;g200ff56c607_0_14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9" name="Shape 4269"/>
        <p:cNvGrpSpPr/>
        <p:nvPr/>
      </p:nvGrpSpPr>
      <p:grpSpPr>
        <a:xfrm>
          <a:off x="0" y="0"/>
          <a:ext cx="0" cy="0"/>
          <a:chOff x="0" y="0"/>
          <a:chExt cx="0" cy="0"/>
        </a:xfrm>
      </p:grpSpPr>
      <p:sp>
        <p:nvSpPr>
          <p:cNvPr id="4270" name="Google Shape;4270;g200ff56c607_0_147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71" name="Google Shape;4271;g200ff56c607_0_14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5" name="Shape 4275"/>
        <p:cNvGrpSpPr/>
        <p:nvPr/>
      </p:nvGrpSpPr>
      <p:grpSpPr>
        <a:xfrm>
          <a:off x="0" y="0"/>
          <a:ext cx="0" cy="0"/>
          <a:chOff x="0" y="0"/>
          <a:chExt cx="0" cy="0"/>
        </a:xfrm>
      </p:grpSpPr>
      <p:sp>
        <p:nvSpPr>
          <p:cNvPr id="4276" name="Google Shape;4276;g200ff56c607_0_147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77" name="Google Shape;4277;g200ff56c607_0_14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1" name="Shape 4281"/>
        <p:cNvGrpSpPr/>
        <p:nvPr/>
      </p:nvGrpSpPr>
      <p:grpSpPr>
        <a:xfrm>
          <a:off x="0" y="0"/>
          <a:ext cx="0" cy="0"/>
          <a:chOff x="0" y="0"/>
          <a:chExt cx="0" cy="0"/>
        </a:xfrm>
      </p:grpSpPr>
      <p:sp>
        <p:nvSpPr>
          <p:cNvPr id="4282" name="Google Shape;4282;g200ff56c607_0_148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83" name="Google Shape;4283;g200ff56c607_0_14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200fb5710e2_0_1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1" name="Google Shape;721;g200fb5710e2_0_1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2" name="Google Shape;722;g200fb5710e2_0_1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7" name="Shape 4287"/>
        <p:cNvGrpSpPr/>
        <p:nvPr/>
      </p:nvGrpSpPr>
      <p:grpSpPr>
        <a:xfrm>
          <a:off x="0" y="0"/>
          <a:ext cx="0" cy="0"/>
          <a:chOff x="0" y="0"/>
          <a:chExt cx="0" cy="0"/>
        </a:xfrm>
      </p:grpSpPr>
      <p:sp>
        <p:nvSpPr>
          <p:cNvPr id="4288" name="Google Shape;4288;g200ff56c607_0_148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89" name="Google Shape;4289;g200ff56c607_0_14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3" name="Shape 4293"/>
        <p:cNvGrpSpPr/>
        <p:nvPr/>
      </p:nvGrpSpPr>
      <p:grpSpPr>
        <a:xfrm>
          <a:off x="0" y="0"/>
          <a:ext cx="0" cy="0"/>
          <a:chOff x="0" y="0"/>
          <a:chExt cx="0" cy="0"/>
        </a:xfrm>
      </p:grpSpPr>
      <p:sp>
        <p:nvSpPr>
          <p:cNvPr id="4294" name="Google Shape;4294;g200ff56c607_0_149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95" name="Google Shape;4295;g200ff56c607_0_14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9" name="Shape 4299"/>
        <p:cNvGrpSpPr/>
        <p:nvPr/>
      </p:nvGrpSpPr>
      <p:grpSpPr>
        <a:xfrm>
          <a:off x="0" y="0"/>
          <a:ext cx="0" cy="0"/>
          <a:chOff x="0" y="0"/>
          <a:chExt cx="0" cy="0"/>
        </a:xfrm>
      </p:grpSpPr>
      <p:sp>
        <p:nvSpPr>
          <p:cNvPr id="4300" name="Google Shape;4300;g200ff56c607_0_149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01" name="Google Shape;4301;g200ff56c607_0_14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5" name="Shape 4305"/>
        <p:cNvGrpSpPr/>
        <p:nvPr/>
      </p:nvGrpSpPr>
      <p:grpSpPr>
        <a:xfrm>
          <a:off x="0" y="0"/>
          <a:ext cx="0" cy="0"/>
          <a:chOff x="0" y="0"/>
          <a:chExt cx="0" cy="0"/>
        </a:xfrm>
      </p:grpSpPr>
      <p:sp>
        <p:nvSpPr>
          <p:cNvPr id="4306" name="Google Shape;4306;g200ff56c607_0_150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07" name="Google Shape;4307;g200ff56c607_0_15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4" name="Shape 4314"/>
        <p:cNvGrpSpPr/>
        <p:nvPr/>
      </p:nvGrpSpPr>
      <p:grpSpPr>
        <a:xfrm>
          <a:off x="0" y="0"/>
          <a:ext cx="0" cy="0"/>
          <a:chOff x="0" y="0"/>
          <a:chExt cx="0" cy="0"/>
        </a:xfrm>
      </p:grpSpPr>
      <p:sp>
        <p:nvSpPr>
          <p:cNvPr id="4315" name="Google Shape;4315;g200ff56c607_0_15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16" name="Google Shape;4316;g200ff56c607_0_15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4" name="Shape 4324"/>
        <p:cNvGrpSpPr/>
        <p:nvPr/>
      </p:nvGrpSpPr>
      <p:grpSpPr>
        <a:xfrm>
          <a:off x="0" y="0"/>
          <a:ext cx="0" cy="0"/>
          <a:chOff x="0" y="0"/>
          <a:chExt cx="0" cy="0"/>
        </a:xfrm>
      </p:grpSpPr>
      <p:sp>
        <p:nvSpPr>
          <p:cNvPr id="4325" name="Google Shape;4325;g200ff56c607_0_15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6" name="Google Shape;4326;g200ff56c607_0_15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4" name="Shape 4334"/>
        <p:cNvGrpSpPr/>
        <p:nvPr/>
      </p:nvGrpSpPr>
      <p:grpSpPr>
        <a:xfrm>
          <a:off x="0" y="0"/>
          <a:ext cx="0" cy="0"/>
          <a:chOff x="0" y="0"/>
          <a:chExt cx="0" cy="0"/>
        </a:xfrm>
      </p:grpSpPr>
      <p:sp>
        <p:nvSpPr>
          <p:cNvPr id="4335" name="Google Shape;4335;g200ff56c607_0_15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36" name="Google Shape;4336;g200ff56c607_0_15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3" name="Shape 4343"/>
        <p:cNvGrpSpPr/>
        <p:nvPr/>
      </p:nvGrpSpPr>
      <p:grpSpPr>
        <a:xfrm>
          <a:off x="0" y="0"/>
          <a:ext cx="0" cy="0"/>
          <a:chOff x="0" y="0"/>
          <a:chExt cx="0" cy="0"/>
        </a:xfrm>
      </p:grpSpPr>
      <p:sp>
        <p:nvSpPr>
          <p:cNvPr id="4344" name="Google Shape;4344;g200ff56c607_0_15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45" name="Google Shape;4345;g200ff56c607_0_15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0" name="Shape 4350"/>
        <p:cNvGrpSpPr/>
        <p:nvPr/>
      </p:nvGrpSpPr>
      <p:grpSpPr>
        <a:xfrm>
          <a:off x="0" y="0"/>
          <a:ext cx="0" cy="0"/>
          <a:chOff x="0" y="0"/>
          <a:chExt cx="0" cy="0"/>
        </a:xfrm>
      </p:grpSpPr>
      <p:sp>
        <p:nvSpPr>
          <p:cNvPr id="4351" name="Google Shape;4351;g200ff56c607_0_154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52" name="Google Shape;4352;g200ff56c607_0_15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6" name="Shape 4356"/>
        <p:cNvGrpSpPr/>
        <p:nvPr/>
      </p:nvGrpSpPr>
      <p:grpSpPr>
        <a:xfrm>
          <a:off x="0" y="0"/>
          <a:ext cx="0" cy="0"/>
          <a:chOff x="0" y="0"/>
          <a:chExt cx="0" cy="0"/>
        </a:xfrm>
      </p:grpSpPr>
      <p:sp>
        <p:nvSpPr>
          <p:cNvPr id="4357" name="Google Shape;4357;g200ff56c607_0_154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58" name="Google Shape;4358;g200ff56c607_0_15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200fb5710e2_0_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9" name="Google Shape;729;g200fb5710e2_0_1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0" name="Google Shape;730;g200fb5710e2_0_1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2" name="Shape 4362"/>
        <p:cNvGrpSpPr/>
        <p:nvPr/>
      </p:nvGrpSpPr>
      <p:grpSpPr>
        <a:xfrm>
          <a:off x="0" y="0"/>
          <a:ext cx="0" cy="0"/>
          <a:chOff x="0" y="0"/>
          <a:chExt cx="0" cy="0"/>
        </a:xfrm>
      </p:grpSpPr>
      <p:sp>
        <p:nvSpPr>
          <p:cNvPr id="4363" name="Google Shape;4363;g200ff56c607_0_155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64" name="Google Shape;4364;g200ff56c607_0_15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8" name="Shape 4368"/>
        <p:cNvGrpSpPr/>
        <p:nvPr/>
      </p:nvGrpSpPr>
      <p:grpSpPr>
        <a:xfrm>
          <a:off x="0" y="0"/>
          <a:ext cx="0" cy="0"/>
          <a:chOff x="0" y="0"/>
          <a:chExt cx="0" cy="0"/>
        </a:xfrm>
      </p:grpSpPr>
      <p:sp>
        <p:nvSpPr>
          <p:cNvPr id="4369" name="Google Shape;4369;g200ff56c607_0_155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70" name="Google Shape;4370;g200ff56c607_0_15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6" name="Shape 4376"/>
        <p:cNvGrpSpPr/>
        <p:nvPr/>
      </p:nvGrpSpPr>
      <p:grpSpPr>
        <a:xfrm>
          <a:off x="0" y="0"/>
          <a:ext cx="0" cy="0"/>
          <a:chOff x="0" y="0"/>
          <a:chExt cx="0" cy="0"/>
        </a:xfrm>
      </p:grpSpPr>
      <p:sp>
        <p:nvSpPr>
          <p:cNvPr id="4377" name="Google Shape;4377;g200ff56c607_0_156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78" name="Google Shape;4378;g200ff56c607_0_15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4" name="Shape 4384"/>
        <p:cNvGrpSpPr/>
        <p:nvPr/>
      </p:nvGrpSpPr>
      <p:grpSpPr>
        <a:xfrm>
          <a:off x="0" y="0"/>
          <a:ext cx="0" cy="0"/>
          <a:chOff x="0" y="0"/>
          <a:chExt cx="0" cy="0"/>
        </a:xfrm>
      </p:grpSpPr>
      <p:sp>
        <p:nvSpPr>
          <p:cNvPr id="4385" name="Google Shape;4385;g200ff56c607_0_157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86" name="Google Shape;4386;g200ff56c607_0_15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0" name="Shape 4390"/>
        <p:cNvGrpSpPr/>
        <p:nvPr/>
      </p:nvGrpSpPr>
      <p:grpSpPr>
        <a:xfrm>
          <a:off x="0" y="0"/>
          <a:ext cx="0" cy="0"/>
          <a:chOff x="0" y="0"/>
          <a:chExt cx="0" cy="0"/>
        </a:xfrm>
      </p:grpSpPr>
      <p:sp>
        <p:nvSpPr>
          <p:cNvPr id="4391" name="Google Shape;4391;g200ff56c607_0_157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92" name="Google Shape;4392;g200ff56c607_0_15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8" name="Shape 4398"/>
        <p:cNvGrpSpPr/>
        <p:nvPr/>
      </p:nvGrpSpPr>
      <p:grpSpPr>
        <a:xfrm>
          <a:off x="0" y="0"/>
          <a:ext cx="0" cy="0"/>
          <a:chOff x="0" y="0"/>
          <a:chExt cx="0" cy="0"/>
        </a:xfrm>
      </p:grpSpPr>
      <p:sp>
        <p:nvSpPr>
          <p:cNvPr id="4399" name="Google Shape;4399;g200ff56c607_0_158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00" name="Google Shape;4400;g200ff56c607_0_15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6" name="Shape 4406"/>
        <p:cNvGrpSpPr/>
        <p:nvPr/>
      </p:nvGrpSpPr>
      <p:grpSpPr>
        <a:xfrm>
          <a:off x="0" y="0"/>
          <a:ext cx="0" cy="0"/>
          <a:chOff x="0" y="0"/>
          <a:chExt cx="0" cy="0"/>
        </a:xfrm>
      </p:grpSpPr>
      <p:sp>
        <p:nvSpPr>
          <p:cNvPr id="4407" name="Google Shape;4407;g200ff56c607_0_159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08" name="Google Shape;4408;g200ff56c607_0_15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3" name="Shape 4413"/>
        <p:cNvGrpSpPr/>
        <p:nvPr/>
      </p:nvGrpSpPr>
      <p:grpSpPr>
        <a:xfrm>
          <a:off x="0" y="0"/>
          <a:ext cx="0" cy="0"/>
          <a:chOff x="0" y="0"/>
          <a:chExt cx="0" cy="0"/>
        </a:xfrm>
      </p:grpSpPr>
      <p:sp>
        <p:nvSpPr>
          <p:cNvPr id="4414" name="Google Shape;4414;g200ff56c607_0_1692: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5" name="Google Shape;4415;g200ff56c607_0_1692: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4416" name="Google Shape;4416;g200ff56c607_0_1692: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9" name="Shape 4419"/>
        <p:cNvGrpSpPr/>
        <p:nvPr/>
      </p:nvGrpSpPr>
      <p:grpSpPr>
        <a:xfrm>
          <a:off x="0" y="0"/>
          <a:ext cx="0" cy="0"/>
          <a:chOff x="0" y="0"/>
          <a:chExt cx="0" cy="0"/>
        </a:xfrm>
      </p:grpSpPr>
      <p:sp>
        <p:nvSpPr>
          <p:cNvPr id="4420" name="Google Shape;4420;g200ff56c607_0_188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1" name="Google Shape;4421;g200ff56c607_0_1882: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6" name="Shape 4426"/>
        <p:cNvGrpSpPr/>
        <p:nvPr/>
      </p:nvGrpSpPr>
      <p:grpSpPr>
        <a:xfrm>
          <a:off x="0" y="0"/>
          <a:ext cx="0" cy="0"/>
          <a:chOff x="0" y="0"/>
          <a:chExt cx="0" cy="0"/>
        </a:xfrm>
      </p:grpSpPr>
      <p:sp>
        <p:nvSpPr>
          <p:cNvPr id="4427" name="Google Shape;4427;g200ff56c607_0_188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8" name="Google Shape;4428;g200ff56c607_0_1888: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200fb5710e2_0_1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7" name="Google Shape;737;g200fb5710e2_0_1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8" name="Google Shape;738;g200fb5710e2_0_1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3" name="Shape 4433"/>
        <p:cNvGrpSpPr/>
        <p:nvPr/>
      </p:nvGrpSpPr>
      <p:grpSpPr>
        <a:xfrm>
          <a:off x="0" y="0"/>
          <a:ext cx="0" cy="0"/>
          <a:chOff x="0" y="0"/>
          <a:chExt cx="0" cy="0"/>
        </a:xfrm>
      </p:grpSpPr>
      <p:sp>
        <p:nvSpPr>
          <p:cNvPr id="4434" name="Google Shape;4434;g200ff56c607_0_189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5" name="Google Shape;4435;g200ff56c607_0_1894: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0" name="Shape 4440"/>
        <p:cNvGrpSpPr/>
        <p:nvPr/>
      </p:nvGrpSpPr>
      <p:grpSpPr>
        <a:xfrm>
          <a:off x="0" y="0"/>
          <a:ext cx="0" cy="0"/>
          <a:chOff x="0" y="0"/>
          <a:chExt cx="0" cy="0"/>
        </a:xfrm>
      </p:grpSpPr>
      <p:sp>
        <p:nvSpPr>
          <p:cNvPr id="4441" name="Google Shape;4441;g200ff56c607_0_190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2" name="Google Shape;4442;g200ff56c607_0_1900: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7" name="Shape 4447"/>
        <p:cNvGrpSpPr/>
        <p:nvPr/>
      </p:nvGrpSpPr>
      <p:grpSpPr>
        <a:xfrm>
          <a:off x="0" y="0"/>
          <a:ext cx="0" cy="0"/>
          <a:chOff x="0" y="0"/>
          <a:chExt cx="0" cy="0"/>
        </a:xfrm>
      </p:grpSpPr>
      <p:sp>
        <p:nvSpPr>
          <p:cNvPr id="4448" name="Google Shape;4448;g200ff56c607_0_190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9" name="Google Shape;4449;g200ff56c607_0_1906: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4" name="Shape 4454"/>
        <p:cNvGrpSpPr/>
        <p:nvPr/>
      </p:nvGrpSpPr>
      <p:grpSpPr>
        <a:xfrm>
          <a:off x="0" y="0"/>
          <a:ext cx="0" cy="0"/>
          <a:chOff x="0" y="0"/>
          <a:chExt cx="0" cy="0"/>
        </a:xfrm>
      </p:grpSpPr>
      <p:sp>
        <p:nvSpPr>
          <p:cNvPr id="4455" name="Google Shape;4455;g200ff56c607_0_19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56" name="Google Shape;4456;g200ff56c607_0_1912: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1" name="Shape 4461"/>
        <p:cNvGrpSpPr/>
        <p:nvPr/>
      </p:nvGrpSpPr>
      <p:grpSpPr>
        <a:xfrm>
          <a:off x="0" y="0"/>
          <a:ext cx="0" cy="0"/>
          <a:chOff x="0" y="0"/>
          <a:chExt cx="0" cy="0"/>
        </a:xfrm>
      </p:grpSpPr>
      <p:sp>
        <p:nvSpPr>
          <p:cNvPr id="4462" name="Google Shape;4462;g200ff56c607_0_19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3" name="Google Shape;4463;g200ff56c607_0_1918: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9" name="Shape 4469"/>
        <p:cNvGrpSpPr/>
        <p:nvPr/>
      </p:nvGrpSpPr>
      <p:grpSpPr>
        <a:xfrm>
          <a:off x="0" y="0"/>
          <a:ext cx="0" cy="0"/>
          <a:chOff x="0" y="0"/>
          <a:chExt cx="0" cy="0"/>
        </a:xfrm>
      </p:grpSpPr>
      <p:sp>
        <p:nvSpPr>
          <p:cNvPr id="4470" name="Google Shape;4470;g200ff56c607_0_19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71" name="Google Shape;4471;g200ff56c607_0_1925: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6" name="Shape 4476"/>
        <p:cNvGrpSpPr/>
        <p:nvPr/>
      </p:nvGrpSpPr>
      <p:grpSpPr>
        <a:xfrm>
          <a:off x="0" y="0"/>
          <a:ext cx="0" cy="0"/>
          <a:chOff x="0" y="0"/>
          <a:chExt cx="0" cy="0"/>
        </a:xfrm>
      </p:grpSpPr>
      <p:sp>
        <p:nvSpPr>
          <p:cNvPr id="4477" name="Google Shape;4477;g200ff56c607_0_19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78" name="Google Shape;4478;g200ff56c607_0_1931: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6" name="Shape 4486"/>
        <p:cNvGrpSpPr/>
        <p:nvPr/>
      </p:nvGrpSpPr>
      <p:grpSpPr>
        <a:xfrm>
          <a:off x="0" y="0"/>
          <a:ext cx="0" cy="0"/>
          <a:chOff x="0" y="0"/>
          <a:chExt cx="0" cy="0"/>
        </a:xfrm>
      </p:grpSpPr>
      <p:sp>
        <p:nvSpPr>
          <p:cNvPr id="4487" name="Google Shape;4487;g200ff56c607_0_19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88" name="Google Shape;4488;g200ff56c607_0_1940: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9" name="Shape 4499"/>
        <p:cNvGrpSpPr/>
        <p:nvPr/>
      </p:nvGrpSpPr>
      <p:grpSpPr>
        <a:xfrm>
          <a:off x="0" y="0"/>
          <a:ext cx="0" cy="0"/>
          <a:chOff x="0" y="0"/>
          <a:chExt cx="0" cy="0"/>
        </a:xfrm>
      </p:grpSpPr>
      <p:sp>
        <p:nvSpPr>
          <p:cNvPr id="4500" name="Google Shape;4500;g200ff56c607_0_19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01" name="Google Shape;4501;g200ff56c607_0_1952: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9" name="Shape 4509"/>
        <p:cNvGrpSpPr/>
        <p:nvPr/>
      </p:nvGrpSpPr>
      <p:grpSpPr>
        <a:xfrm>
          <a:off x="0" y="0"/>
          <a:ext cx="0" cy="0"/>
          <a:chOff x="0" y="0"/>
          <a:chExt cx="0" cy="0"/>
        </a:xfrm>
      </p:grpSpPr>
      <p:sp>
        <p:nvSpPr>
          <p:cNvPr id="4510" name="Google Shape;4510;g200ff56c607_0_196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11" name="Google Shape;4511;g200ff56c607_0_1961: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200fb5710e2_0_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4" name="Google Shape;744;g200fb5710e2_0_1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5" name="Google Shape;745;g200fb5710e2_0_1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6" name="Shape 4516"/>
        <p:cNvGrpSpPr/>
        <p:nvPr/>
      </p:nvGrpSpPr>
      <p:grpSpPr>
        <a:xfrm>
          <a:off x="0" y="0"/>
          <a:ext cx="0" cy="0"/>
          <a:chOff x="0" y="0"/>
          <a:chExt cx="0" cy="0"/>
        </a:xfrm>
      </p:grpSpPr>
      <p:sp>
        <p:nvSpPr>
          <p:cNvPr id="4517" name="Google Shape;4517;g200ff56c607_0_196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18" name="Google Shape;4518;g200ff56c607_0_1967: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2" name="Shape 4522"/>
        <p:cNvGrpSpPr/>
        <p:nvPr/>
      </p:nvGrpSpPr>
      <p:grpSpPr>
        <a:xfrm>
          <a:off x="0" y="0"/>
          <a:ext cx="0" cy="0"/>
          <a:chOff x="0" y="0"/>
          <a:chExt cx="0" cy="0"/>
        </a:xfrm>
      </p:grpSpPr>
      <p:sp>
        <p:nvSpPr>
          <p:cNvPr id="4523" name="Google Shape;4523;g200ff56c607_0_1972: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524" name="Google Shape;4524;g200ff56c607_0_1972: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4525" name="Google Shape;4525;g200ff56c607_0_1972: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1" name="Shape 4531"/>
        <p:cNvGrpSpPr/>
        <p:nvPr/>
      </p:nvGrpSpPr>
      <p:grpSpPr>
        <a:xfrm>
          <a:off x="0" y="0"/>
          <a:ext cx="0" cy="0"/>
          <a:chOff x="0" y="0"/>
          <a:chExt cx="0" cy="0"/>
        </a:xfrm>
      </p:grpSpPr>
      <p:sp>
        <p:nvSpPr>
          <p:cNvPr id="4532" name="Google Shape;4532;g200ff56c607_0_198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3" name="Google Shape;4533;g200ff56c607_0_1980: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4" name="Shape 4544"/>
        <p:cNvGrpSpPr/>
        <p:nvPr/>
      </p:nvGrpSpPr>
      <p:grpSpPr>
        <a:xfrm>
          <a:off x="0" y="0"/>
          <a:ext cx="0" cy="0"/>
          <a:chOff x="0" y="0"/>
          <a:chExt cx="0" cy="0"/>
        </a:xfrm>
      </p:grpSpPr>
      <p:sp>
        <p:nvSpPr>
          <p:cNvPr id="4545" name="Google Shape;4545;g200ff56c607_0_199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46" name="Google Shape;4546;g200ff56c607_0_1992: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0" name="Shape 4550"/>
        <p:cNvGrpSpPr/>
        <p:nvPr/>
      </p:nvGrpSpPr>
      <p:grpSpPr>
        <a:xfrm>
          <a:off x="0" y="0"/>
          <a:ext cx="0" cy="0"/>
          <a:chOff x="0" y="0"/>
          <a:chExt cx="0" cy="0"/>
        </a:xfrm>
      </p:grpSpPr>
      <p:sp>
        <p:nvSpPr>
          <p:cNvPr id="4551" name="Google Shape;4551;g200ff56c607_0_199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52" name="Google Shape;4552;g200ff56c607_0_1997: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6" name="Shape 4556"/>
        <p:cNvGrpSpPr/>
        <p:nvPr/>
      </p:nvGrpSpPr>
      <p:grpSpPr>
        <a:xfrm>
          <a:off x="0" y="0"/>
          <a:ext cx="0" cy="0"/>
          <a:chOff x="0" y="0"/>
          <a:chExt cx="0" cy="0"/>
        </a:xfrm>
      </p:grpSpPr>
      <p:sp>
        <p:nvSpPr>
          <p:cNvPr id="4557" name="Google Shape;4557;g200ff56c607_0_200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58" name="Google Shape;4558;g200ff56c607_0_2002: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6" name="Shape 4566"/>
        <p:cNvGrpSpPr/>
        <p:nvPr/>
      </p:nvGrpSpPr>
      <p:grpSpPr>
        <a:xfrm>
          <a:off x="0" y="0"/>
          <a:ext cx="0" cy="0"/>
          <a:chOff x="0" y="0"/>
          <a:chExt cx="0" cy="0"/>
        </a:xfrm>
      </p:grpSpPr>
      <p:sp>
        <p:nvSpPr>
          <p:cNvPr id="4567" name="Google Shape;4567;g200ff56c607_0_20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8" name="Google Shape;4568;g200ff56c607_0_2011: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4" name="Shape 4574"/>
        <p:cNvGrpSpPr/>
        <p:nvPr/>
      </p:nvGrpSpPr>
      <p:grpSpPr>
        <a:xfrm>
          <a:off x="0" y="0"/>
          <a:ext cx="0" cy="0"/>
          <a:chOff x="0" y="0"/>
          <a:chExt cx="0" cy="0"/>
        </a:xfrm>
      </p:grpSpPr>
      <p:sp>
        <p:nvSpPr>
          <p:cNvPr id="4575" name="Google Shape;4575;g200ff56c607_0_20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6" name="Google Shape;4576;g200ff56c607_0_20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7" name="Google Shape;4577;g200ff56c607_0_20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0" name="Shape 4580"/>
        <p:cNvGrpSpPr/>
        <p:nvPr/>
      </p:nvGrpSpPr>
      <p:grpSpPr>
        <a:xfrm>
          <a:off x="0" y="0"/>
          <a:ext cx="0" cy="0"/>
          <a:chOff x="0" y="0"/>
          <a:chExt cx="0" cy="0"/>
        </a:xfrm>
      </p:grpSpPr>
      <p:sp>
        <p:nvSpPr>
          <p:cNvPr id="4581" name="Google Shape;4581;g200ff56c607_0_205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2" name="Google Shape;4582;g200ff56c607_0_20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7" name="Shape 4587"/>
        <p:cNvGrpSpPr/>
        <p:nvPr/>
      </p:nvGrpSpPr>
      <p:grpSpPr>
        <a:xfrm>
          <a:off x="0" y="0"/>
          <a:ext cx="0" cy="0"/>
          <a:chOff x="0" y="0"/>
          <a:chExt cx="0" cy="0"/>
        </a:xfrm>
      </p:grpSpPr>
      <p:sp>
        <p:nvSpPr>
          <p:cNvPr id="4588" name="Google Shape;4588;g200ff56c607_0_205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9" name="Google Shape;4589;g200ff56c607_0_20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200fb5710e2_0_1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0" name="Google Shape;750;g200fb5710e2_0_1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1" name="Google Shape;751;g200fb5710e2_0_1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5" name="Shape 4595"/>
        <p:cNvGrpSpPr/>
        <p:nvPr/>
      </p:nvGrpSpPr>
      <p:grpSpPr>
        <a:xfrm>
          <a:off x="0" y="0"/>
          <a:ext cx="0" cy="0"/>
          <a:chOff x="0" y="0"/>
          <a:chExt cx="0" cy="0"/>
        </a:xfrm>
      </p:grpSpPr>
      <p:sp>
        <p:nvSpPr>
          <p:cNvPr id="4596" name="Google Shape;4596;g200ff56c607_0_206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97" name="Google Shape;4597;g200ff56c607_0_20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2" name="Shape 4602"/>
        <p:cNvGrpSpPr/>
        <p:nvPr/>
      </p:nvGrpSpPr>
      <p:grpSpPr>
        <a:xfrm>
          <a:off x="0" y="0"/>
          <a:ext cx="0" cy="0"/>
          <a:chOff x="0" y="0"/>
          <a:chExt cx="0" cy="0"/>
        </a:xfrm>
      </p:grpSpPr>
      <p:sp>
        <p:nvSpPr>
          <p:cNvPr id="4603" name="Google Shape;4603;g200ff56c607_0_207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4" name="Google Shape;4604;g200ff56c607_0_20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9" name="Shape 4609"/>
        <p:cNvGrpSpPr/>
        <p:nvPr/>
      </p:nvGrpSpPr>
      <p:grpSpPr>
        <a:xfrm>
          <a:off x="0" y="0"/>
          <a:ext cx="0" cy="0"/>
          <a:chOff x="0" y="0"/>
          <a:chExt cx="0" cy="0"/>
        </a:xfrm>
      </p:grpSpPr>
      <p:sp>
        <p:nvSpPr>
          <p:cNvPr id="4610" name="Google Shape;4610;g200ff56c607_0_207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11" name="Google Shape;4611;g200ff56c607_0_20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6" name="Shape 4616"/>
        <p:cNvGrpSpPr/>
        <p:nvPr/>
      </p:nvGrpSpPr>
      <p:grpSpPr>
        <a:xfrm>
          <a:off x="0" y="0"/>
          <a:ext cx="0" cy="0"/>
          <a:chOff x="0" y="0"/>
          <a:chExt cx="0" cy="0"/>
        </a:xfrm>
      </p:grpSpPr>
      <p:sp>
        <p:nvSpPr>
          <p:cNvPr id="4617" name="Google Shape;4617;g200ff56c607_0_208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18" name="Google Shape;4618;g200ff56c607_0_20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8" name="Shape 4628"/>
        <p:cNvGrpSpPr/>
        <p:nvPr/>
      </p:nvGrpSpPr>
      <p:grpSpPr>
        <a:xfrm>
          <a:off x="0" y="0"/>
          <a:ext cx="0" cy="0"/>
          <a:chOff x="0" y="0"/>
          <a:chExt cx="0" cy="0"/>
        </a:xfrm>
      </p:grpSpPr>
      <p:sp>
        <p:nvSpPr>
          <p:cNvPr id="4629" name="Google Shape;4629;g200ff56c607_0_209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0" name="Google Shape;4630;g200ff56c607_0_20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3" name="Shape 4633"/>
        <p:cNvGrpSpPr/>
        <p:nvPr/>
      </p:nvGrpSpPr>
      <p:grpSpPr>
        <a:xfrm>
          <a:off x="0" y="0"/>
          <a:ext cx="0" cy="0"/>
          <a:chOff x="0" y="0"/>
          <a:chExt cx="0" cy="0"/>
        </a:xfrm>
      </p:grpSpPr>
      <p:sp>
        <p:nvSpPr>
          <p:cNvPr id="4634" name="Google Shape;4634;g200ff56c607_0_209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5" name="Google Shape;4635;g200ff56c607_0_20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0" name="Shape 4640"/>
        <p:cNvGrpSpPr/>
        <p:nvPr/>
      </p:nvGrpSpPr>
      <p:grpSpPr>
        <a:xfrm>
          <a:off x="0" y="0"/>
          <a:ext cx="0" cy="0"/>
          <a:chOff x="0" y="0"/>
          <a:chExt cx="0" cy="0"/>
        </a:xfrm>
      </p:grpSpPr>
      <p:sp>
        <p:nvSpPr>
          <p:cNvPr id="4641" name="Google Shape;4641;g200ff56c607_0_210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2" name="Google Shape;4642;g200ff56c607_0_2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7" name="Shape 4647"/>
        <p:cNvGrpSpPr/>
        <p:nvPr/>
      </p:nvGrpSpPr>
      <p:grpSpPr>
        <a:xfrm>
          <a:off x="0" y="0"/>
          <a:ext cx="0" cy="0"/>
          <a:chOff x="0" y="0"/>
          <a:chExt cx="0" cy="0"/>
        </a:xfrm>
      </p:grpSpPr>
      <p:sp>
        <p:nvSpPr>
          <p:cNvPr id="4648" name="Google Shape;4648;g200ff56c607_0_210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9" name="Google Shape;4649;g200ff56c607_0_2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0" name="Shape 4660"/>
        <p:cNvGrpSpPr/>
        <p:nvPr/>
      </p:nvGrpSpPr>
      <p:grpSpPr>
        <a:xfrm>
          <a:off x="0" y="0"/>
          <a:ext cx="0" cy="0"/>
          <a:chOff x="0" y="0"/>
          <a:chExt cx="0" cy="0"/>
        </a:xfrm>
      </p:grpSpPr>
      <p:sp>
        <p:nvSpPr>
          <p:cNvPr id="4661" name="Google Shape;4661;g200ff56c607_0_21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2" name="Google Shape;4662;g200ff56c607_0_2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3" name="Shape 4683"/>
        <p:cNvGrpSpPr/>
        <p:nvPr/>
      </p:nvGrpSpPr>
      <p:grpSpPr>
        <a:xfrm>
          <a:off x="0" y="0"/>
          <a:ext cx="0" cy="0"/>
          <a:chOff x="0" y="0"/>
          <a:chExt cx="0" cy="0"/>
        </a:xfrm>
      </p:grpSpPr>
      <p:sp>
        <p:nvSpPr>
          <p:cNvPr id="4684" name="Google Shape;4684;g200ff56c607_0_214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85" name="Google Shape;4685;g200ff56c607_0_2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200fb5710e2_0_1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8" name="Google Shape;758;g200fb5710e2_0_1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9" name="Google Shape;759;g200fb5710e2_0_1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8" name="Shape 4698"/>
        <p:cNvGrpSpPr/>
        <p:nvPr/>
      </p:nvGrpSpPr>
      <p:grpSpPr>
        <a:xfrm>
          <a:off x="0" y="0"/>
          <a:ext cx="0" cy="0"/>
          <a:chOff x="0" y="0"/>
          <a:chExt cx="0" cy="0"/>
        </a:xfrm>
      </p:grpSpPr>
      <p:sp>
        <p:nvSpPr>
          <p:cNvPr id="4699" name="Google Shape;4699;g200ff56c607_0_215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0" name="Google Shape;4700;g200ff56c607_0_21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5" name="Shape 4705"/>
        <p:cNvGrpSpPr/>
        <p:nvPr/>
      </p:nvGrpSpPr>
      <p:grpSpPr>
        <a:xfrm>
          <a:off x="0" y="0"/>
          <a:ext cx="0" cy="0"/>
          <a:chOff x="0" y="0"/>
          <a:chExt cx="0" cy="0"/>
        </a:xfrm>
      </p:grpSpPr>
      <p:sp>
        <p:nvSpPr>
          <p:cNvPr id="4706" name="Google Shape;4706;g200ff56c607_0_216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7" name="Google Shape;4707;g200ff56c607_0_21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2" name="Shape 4712"/>
        <p:cNvGrpSpPr/>
        <p:nvPr/>
      </p:nvGrpSpPr>
      <p:grpSpPr>
        <a:xfrm>
          <a:off x="0" y="0"/>
          <a:ext cx="0" cy="0"/>
          <a:chOff x="0" y="0"/>
          <a:chExt cx="0" cy="0"/>
        </a:xfrm>
      </p:grpSpPr>
      <p:sp>
        <p:nvSpPr>
          <p:cNvPr id="4713" name="Google Shape;4713;g200ff56c607_0_216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14" name="Google Shape;4714;g200ff56c607_0_21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1" name="Shape 4721"/>
        <p:cNvGrpSpPr/>
        <p:nvPr/>
      </p:nvGrpSpPr>
      <p:grpSpPr>
        <a:xfrm>
          <a:off x="0" y="0"/>
          <a:ext cx="0" cy="0"/>
          <a:chOff x="0" y="0"/>
          <a:chExt cx="0" cy="0"/>
        </a:xfrm>
      </p:grpSpPr>
      <p:sp>
        <p:nvSpPr>
          <p:cNvPr id="4722" name="Google Shape;4722;g200ff56c607_0_217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3" name="Google Shape;4723;g200ff56c607_0_2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2" name="Shape 4732"/>
        <p:cNvGrpSpPr/>
        <p:nvPr/>
      </p:nvGrpSpPr>
      <p:grpSpPr>
        <a:xfrm>
          <a:off x="0" y="0"/>
          <a:ext cx="0" cy="0"/>
          <a:chOff x="0" y="0"/>
          <a:chExt cx="0" cy="0"/>
        </a:xfrm>
      </p:grpSpPr>
      <p:sp>
        <p:nvSpPr>
          <p:cNvPr id="4733" name="Google Shape;4733;g200ff56c607_0_218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4" name="Google Shape;4734;g200ff56c607_0_21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8" name="Shape 4738"/>
        <p:cNvGrpSpPr/>
        <p:nvPr/>
      </p:nvGrpSpPr>
      <p:grpSpPr>
        <a:xfrm>
          <a:off x="0" y="0"/>
          <a:ext cx="0" cy="0"/>
          <a:chOff x="0" y="0"/>
          <a:chExt cx="0" cy="0"/>
        </a:xfrm>
      </p:grpSpPr>
      <p:sp>
        <p:nvSpPr>
          <p:cNvPr id="4739" name="Google Shape;4739;g200ff56c607_0_219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0" name="Google Shape;4740;g200ff56c607_0_21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1" name="Shape 4751"/>
        <p:cNvGrpSpPr/>
        <p:nvPr/>
      </p:nvGrpSpPr>
      <p:grpSpPr>
        <a:xfrm>
          <a:off x="0" y="0"/>
          <a:ext cx="0" cy="0"/>
          <a:chOff x="0" y="0"/>
          <a:chExt cx="0" cy="0"/>
        </a:xfrm>
      </p:grpSpPr>
      <p:sp>
        <p:nvSpPr>
          <p:cNvPr id="4752" name="Google Shape;4752;g200ff56c607_0_220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53" name="Google Shape;4753;g200ff56c607_0_22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7" name="Shape 4767"/>
        <p:cNvGrpSpPr/>
        <p:nvPr/>
      </p:nvGrpSpPr>
      <p:grpSpPr>
        <a:xfrm>
          <a:off x="0" y="0"/>
          <a:ext cx="0" cy="0"/>
          <a:chOff x="0" y="0"/>
          <a:chExt cx="0" cy="0"/>
        </a:xfrm>
      </p:grpSpPr>
      <p:sp>
        <p:nvSpPr>
          <p:cNvPr id="4768" name="Google Shape;4768;g200ff56c607_0_22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9" name="Google Shape;4769;g200ff56c607_0_22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3" name="Shape 4773"/>
        <p:cNvGrpSpPr/>
        <p:nvPr/>
      </p:nvGrpSpPr>
      <p:grpSpPr>
        <a:xfrm>
          <a:off x="0" y="0"/>
          <a:ext cx="0" cy="0"/>
          <a:chOff x="0" y="0"/>
          <a:chExt cx="0" cy="0"/>
        </a:xfrm>
      </p:grpSpPr>
      <p:sp>
        <p:nvSpPr>
          <p:cNvPr id="4774" name="Google Shape;4774;g200ff56c607_0_22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5" name="Google Shape;4775;g200ff56c607_0_22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0" name="Shape 4780"/>
        <p:cNvGrpSpPr/>
        <p:nvPr/>
      </p:nvGrpSpPr>
      <p:grpSpPr>
        <a:xfrm>
          <a:off x="0" y="0"/>
          <a:ext cx="0" cy="0"/>
          <a:chOff x="0" y="0"/>
          <a:chExt cx="0" cy="0"/>
        </a:xfrm>
      </p:grpSpPr>
      <p:sp>
        <p:nvSpPr>
          <p:cNvPr id="4781" name="Google Shape;4781;g200ff56c607_0_22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2" name="Google Shape;4782;g200ff56c607_0_22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200fb5710e2_0_1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7" name="Google Shape;767;g200fb5710e2_0_1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8" name="Google Shape;768;g200fb5710e2_0_1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3" name="Shape 4793"/>
        <p:cNvGrpSpPr/>
        <p:nvPr/>
      </p:nvGrpSpPr>
      <p:grpSpPr>
        <a:xfrm>
          <a:off x="0" y="0"/>
          <a:ext cx="0" cy="0"/>
          <a:chOff x="0" y="0"/>
          <a:chExt cx="0" cy="0"/>
        </a:xfrm>
      </p:grpSpPr>
      <p:sp>
        <p:nvSpPr>
          <p:cNvPr id="4794" name="Google Shape;4794;g200ff56c607_0_22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5" name="Google Shape;4795;g200ff56c607_0_22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0" name="Shape 4800"/>
        <p:cNvGrpSpPr/>
        <p:nvPr/>
      </p:nvGrpSpPr>
      <p:grpSpPr>
        <a:xfrm>
          <a:off x="0" y="0"/>
          <a:ext cx="0" cy="0"/>
          <a:chOff x="0" y="0"/>
          <a:chExt cx="0" cy="0"/>
        </a:xfrm>
      </p:grpSpPr>
      <p:sp>
        <p:nvSpPr>
          <p:cNvPr id="4801" name="Google Shape;4801;g200ff56c607_0_224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02" name="Google Shape;4802;g200ff56c607_0_22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7" name="Shape 4807"/>
        <p:cNvGrpSpPr/>
        <p:nvPr/>
      </p:nvGrpSpPr>
      <p:grpSpPr>
        <a:xfrm>
          <a:off x="0" y="0"/>
          <a:ext cx="0" cy="0"/>
          <a:chOff x="0" y="0"/>
          <a:chExt cx="0" cy="0"/>
        </a:xfrm>
      </p:grpSpPr>
      <p:sp>
        <p:nvSpPr>
          <p:cNvPr id="4808" name="Google Shape;4808;g200ff56c607_0_225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09" name="Google Shape;4809;g200ff56c607_0_22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4" name="Shape 4814"/>
        <p:cNvGrpSpPr/>
        <p:nvPr/>
      </p:nvGrpSpPr>
      <p:grpSpPr>
        <a:xfrm>
          <a:off x="0" y="0"/>
          <a:ext cx="0" cy="0"/>
          <a:chOff x="0" y="0"/>
          <a:chExt cx="0" cy="0"/>
        </a:xfrm>
      </p:grpSpPr>
      <p:sp>
        <p:nvSpPr>
          <p:cNvPr id="4815" name="Google Shape;4815;g200ff56c607_0_226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16" name="Google Shape;4816;g200ff56c607_0_22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1" name="Shape 4821"/>
        <p:cNvGrpSpPr/>
        <p:nvPr/>
      </p:nvGrpSpPr>
      <p:grpSpPr>
        <a:xfrm>
          <a:off x="0" y="0"/>
          <a:ext cx="0" cy="0"/>
          <a:chOff x="0" y="0"/>
          <a:chExt cx="0" cy="0"/>
        </a:xfrm>
      </p:grpSpPr>
      <p:sp>
        <p:nvSpPr>
          <p:cNvPr id="4822" name="Google Shape;4822;g200ff56c607_0_226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23" name="Google Shape;4823;g200ff56c607_0_22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8" name="Shape 4828"/>
        <p:cNvGrpSpPr/>
        <p:nvPr/>
      </p:nvGrpSpPr>
      <p:grpSpPr>
        <a:xfrm>
          <a:off x="0" y="0"/>
          <a:ext cx="0" cy="0"/>
          <a:chOff x="0" y="0"/>
          <a:chExt cx="0" cy="0"/>
        </a:xfrm>
      </p:grpSpPr>
      <p:sp>
        <p:nvSpPr>
          <p:cNvPr id="4829" name="Google Shape;4829;g200ff56c607_0_227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30" name="Google Shape;4830;g200ff56c607_0_22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5" name="Shape 4835"/>
        <p:cNvGrpSpPr/>
        <p:nvPr/>
      </p:nvGrpSpPr>
      <p:grpSpPr>
        <a:xfrm>
          <a:off x="0" y="0"/>
          <a:ext cx="0" cy="0"/>
          <a:chOff x="0" y="0"/>
          <a:chExt cx="0" cy="0"/>
        </a:xfrm>
      </p:grpSpPr>
      <p:sp>
        <p:nvSpPr>
          <p:cNvPr id="4836" name="Google Shape;4836;g200ff56c607_0_227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37" name="Google Shape;4837;g200ff56c607_0_22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4" name="Shape 4844"/>
        <p:cNvGrpSpPr/>
        <p:nvPr/>
      </p:nvGrpSpPr>
      <p:grpSpPr>
        <a:xfrm>
          <a:off x="0" y="0"/>
          <a:ext cx="0" cy="0"/>
          <a:chOff x="0" y="0"/>
          <a:chExt cx="0" cy="0"/>
        </a:xfrm>
      </p:grpSpPr>
      <p:sp>
        <p:nvSpPr>
          <p:cNvPr id="4845" name="Google Shape;4845;g200ff56c607_0_228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46" name="Google Shape;4846;g200ff56c607_0_22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1" name="Shape 4851"/>
        <p:cNvGrpSpPr/>
        <p:nvPr/>
      </p:nvGrpSpPr>
      <p:grpSpPr>
        <a:xfrm>
          <a:off x="0" y="0"/>
          <a:ext cx="0" cy="0"/>
          <a:chOff x="0" y="0"/>
          <a:chExt cx="0" cy="0"/>
        </a:xfrm>
      </p:grpSpPr>
      <p:sp>
        <p:nvSpPr>
          <p:cNvPr id="4852" name="Google Shape;4852;g200ff56c607_0_229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3" name="Google Shape;4853;g200ff56c607_0_22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0" name="Shape 4860"/>
        <p:cNvGrpSpPr/>
        <p:nvPr/>
      </p:nvGrpSpPr>
      <p:grpSpPr>
        <a:xfrm>
          <a:off x="0" y="0"/>
          <a:ext cx="0" cy="0"/>
          <a:chOff x="0" y="0"/>
          <a:chExt cx="0" cy="0"/>
        </a:xfrm>
      </p:grpSpPr>
      <p:sp>
        <p:nvSpPr>
          <p:cNvPr id="4861" name="Google Shape;4861;g200ff56c607_0_230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2" name="Google Shape;4862;g200ff56c607_0_23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200fb5710e2_0_2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5" name="Google Shape;775;g200fb5710e2_0_2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6" name="Google Shape;776;g200fb5710e2_0_2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1" name="Shape 4871"/>
        <p:cNvGrpSpPr/>
        <p:nvPr/>
      </p:nvGrpSpPr>
      <p:grpSpPr>
        <a:xfrm>
          <a:off x="0" y="0"/>
          <a:ext cx="0" cy="0"/>
          <a:chOff x="0" y="0"/>
          <a:chExt cx="0" cy="0"/>
        </a:xfrm>
      </p:grpSpPr>
      <p:sp>
        <p:nvSpPr>
          <p:cNvPr id="4872" name="Google Shape;4872;g200ff56c607_0_23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73" name="Google Shape;4873;g200ff56c607_0_23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3" name="Shape 4883"/>
        <p:cNvGrpSpPr/>
        <p:nvPr/>
      </p:nvGrpSpPr>
      <p:grpSpPr>
        <a:xfrm>
          <a:off x="0" y="0"/>
          <a:ext cx="0" cy="0"/>
          <a:chOff x="0" y="0"/>
          <a:chExt cx="0" cy="0"/>
        </a:xfrm>
      </p:grpSpPr>
      <p:sp>
        <p:nvSpPr>
          <p:cNvPr id="4884" name="Google Shape;4884;g200ff56c607_0_23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85" name="Google Shape;4885;g200ff56c607_0_23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3" name="Shape 4893"/>
        <p:cNvGrpSpPr/>
        <p:nvPr/>
      </p:nvGrpSpPr>
      <p:grpSpPr>
        <a:xfrm>
          <a:off x="0" y="0"/>
          <a:ext cx="0" cy="0"/>
          <a:chOff x="0" y="0"/>
          <a:chExt cx="0" cy="0"/>
        </a:xfrm>
      </p:grpSpPr>
      <p:sp>
        <p:nvSpPr>
          <p:cNvPr id="4894" name="Google Shape;4894;g200ff56c607_0_23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95" name="Google Shape;4895;g200ff56c607_0_23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3" name="Shape 4903"/>
        <p:cNvGrpSpPr/>
        <p:nvPr/>
      </p:nvGrpSpPr>
      <p:grpSpPr>
        <a:xfrm>
          <a:off x="0" y="0"/>
          <a:ext cx="0" cy="0"/>
          <a:chOff x="0" y="0"/>
          <a:chExt cx="0" cy="0"/>
        </a:xfrm>
      </p:grpSpPr>
      <p:sp>
        <p:nvSpPr>
          <p:cNvPr id="4904" name="Google Shape;4904;g200ff56c607_0_25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905" name="Google Shape;4905;g200ff56c607_0_255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06" name="Google Shape;4906;g200ff56c607_0_255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200fb5710e2_0_2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3" name="Google Shape;783;g200fb5710e2_0_2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4" name="Google Shape;784;g200fb5710e2_0_2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200fb5710e2_0_2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1" name="Google Shape;791;g200fb5710e2_0_2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2" name="Google Shape;792;g200fb5710e2_0_2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200fb5710e2_0_2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9" name="Google Shape;799;g200fb5710e2_0_2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0" name="Google Shape;800;g200fb5710e2_0_2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200fb5710e2_0_29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7" name="Google Shape;807;g200fb5710e2_0_2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200fb5710e2_0_3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9" name="Google Shape;829;g200fb5710e2_0_3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200fb5710e2_0_3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6" name="Google Shape;836;g200fb5710e2_0_3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200fb5710e2_0_3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7" name="Google Shape;847;g200fb5710e2_0_3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200fb5710e2_0_33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6" name="Google Shape;856;g200fb5710e2_0_3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200fb5710e2_0_34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3" name="Google Shape;863;g200fb5710e2_0_3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200fb5710e2_0_35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0" name="Google Shape;870;g200fb5710e2_0_3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200fb5710e2_0_35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7" name="Google Shape;877;g200fb5710e2_0_3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g200fb5710e2_0_36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4" name="Google Shape;884;g200fb5710e2_0_3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200fb5710e2_0_3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3" name="Google Shape;893;g200fb5710e2_0_3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4" name="Google Shape;894;g200fb5710e2_0_3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200fb5710e2_0_3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4" name="Google Shape;904;g200fb5710e2_0_3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5" name="Google Shape;905;g200fb5710e2_0_3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g200fb5710e2_0_3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5" name="Google Shape;915;g200fb5710e2_0_3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6" name="Google Shape;916;g200fb5710e2_0_3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g200fb5710e2_0_3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3" name="Google Shape;923;g200fb5710e2_0_3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4" name="Google Shape;924;g200fb5710e2_0_3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200fb5710e2_0_4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6" name="Google Shape;936;g200fb5710e2_0_4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 name="Google Shape;36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g200fb5710e2_0_43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3" name="Google Shape;943;g200fb5710e2_0_4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g200fb5710e2_0_44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9" name="Google Shape;949;g200fb5710e2_0_4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g200fb5710e2_0_44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4" name="Google Shape;954;g200fb5710e2_0_4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g200fb5710e2_0_45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1" name="Google Shape;961;g200fb5710e2_0_4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g200fb5710e2_0_46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8" name="Google Shape;968;g200fb5710e2_0_4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g200fb5710e2_0_4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4" name="Google Shape;974;g200fb5710e2_0_4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5" name="Google Shape;975;g200fb5710e2_0_4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g200fb5710e2_0_5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2" name="Google Shape;982;g200fb5710e2_0_5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3" name="Google Shape;983;g200fb5710e2_0_5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g200fb5710e2_0_50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8" name="Google Shape;988;g200fb5710e2_0_5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g200fb5710e2_0_5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8" name="Google Shape;998;g200fb5710e2_0_5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g200fb5710e2_0_5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5" name="Google Shape;1005;g200fb5710e2_0_5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g200fb5710e2_0_5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3" name="Google Shape;1013;g200fb5710e2_0_5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g200fb5710e2_0_5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0" name="Google Shape;1020;g200fb5710e2_0_5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1" name="Google Shape;1021;g200fb5710e2_0_5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g200fb5710e2_0_5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8" name="Google Shape;1028;g200fb5710e2_0_5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9" name="Google Shape;1029;g200fb5710e2_0_5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g200fb5710e2_0_5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6" name="Google Shape;1036;g200fb5710e2_0_5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7" name="Google Shape;1037;g200fb5710e2_0_5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g200ff56c607_0_2535: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4" name="Google Shape;1044;g200ff56c607_0_2535: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045" name="Google Shape;1045;g200ff56c607_0_2535: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g200fb5710e2_0_6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0" name="Google Shape;1050;g200fb5710e2_0_6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g200fb5710e2_0_63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1" name="Google Shape;1061;g200fb5710e2_0_6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2" name="Shape 1072"/>
        <p:cNvGrpSpPr/>
        <p:nvPr/>
      </p:nvGrpSpPr>
      <p:grpSpPr>
        <a:xfrm>
          <a:off x="0" y="0"/>
          <a:ext cx="0" cy="0"/>
          <a:chOff x="0" y="0"/>
          <a:chExt cx="0" cy="0"/>
        </a:xfrm>
      </p:grpSpPr>
      <p:sp>
        <p:nvSpPr>
          <p:cNvPr id="1073" name="Google Shape;1073;g200fb5710e2_0_64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4" name="Google Shape;1074;g200fb5710e2_0_6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g200fb5710e2_0_6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9" name="Google Shape;1079;g200fb5710e2_0_6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6" name="Shape 1086"/>
        <p:cNvGrpSpPr/>
        <p:nvPr/>
      </p:nvGrpSpPr>
      <p:grpSpPr>
        <a:xfrm>
          <a:off x="0" y="0"/>
          <a:ext cx="0" cy="0"/>
          <a:chOff x="0" y="0"/>
          <a:chExt cx="0" cy="0"/>
        </a:xfrm>
      </p:grpSpPr>
      <p:sp>
        <p:nvSpPr>
          <p:cNvPr id="1087" name="Google Shape;1087;g200fb5710e2_0_66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8" name="Google Shape;1088;g200fb5710e2_0_6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 name="Google Shape;38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5" name="Shape 1095"/>
        <p:cNvGrpSpPr/>
        <p:nvPr/>
      </p:nvGrpSpPr>
      <p:grpSpPr>
        <a:xfrm>
          <a:off x="0" y="0"/>
          <a:ext cx="0" cy="0"/>
          <a:chOff x="0" y="0"/>
          <a:chExt cx="0" cy="0"/>
        </a:xfrm>
      </p:grpSpPr>
      <p:sp>
        <p:nvSpPr>
          <p:cNvPr id="1096" name="Google Shape;1096;g200fb5710e2_0_66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7" name="Google Shape;1097;g200fb5710e2_0_6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g200fb5710e2_0_67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3" name="Google Shape;1103;g200fb5710e2_0_6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g200fb5710e2_0_67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9" name="Google Shape;1109;g200fb5710e2_0_6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6" name="Shape 1116"/>
        <p:cNvGrpSpPr/>
        <p:nvPr/>
      </p:nvGrpSpPr>
      <p:grpSpPr>
        <a:xfrm>
          <a:off x="0" y="0"/>
          <a:ext cx="0" cy="0"/>
          <a:chOff x="0" y="0"/>
          <a:chExt cx="0" cy="0"/>
        </a:xfrm>
      </p:grpSpPr>
      <p:sp>
        <p:nvSpPr>
          <p:cNvPr id="1117" name="Google Shape;1117;g200fb5710e2_0_68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8" name="Google Shape;1118;g200fb5710e2_0_6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g200fb5710e2_0_69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5" name="Google Shape;1125;g200fb5710e2_0_6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0" name="Shape 1130"/>
        <p:cNvGrpSpPr/>
        <p:nvPr/>
      </p:nvGrpSpPr>
      <p:grpSpPr>
        <a:xfrm>
          <a:off x="0" y="0"/>
          <a:ext cx="0" cy="0"/>
          <a:chOff x="0" y="0"/>
          <a:chExt cx="0" cy="0"/>
        </a:xfrm>
      </p:grpSpPr>
      <p:sp>
        <p:nvSpPr>
          <p:cNvPr id="1131" name="Google Shape;1131;g200fb5710e2_0_7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2" name="Google Shape;1132;g200fb5710e2_0_7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6" name="Shape 1136"/>
        <p:cNvGrpSpPr/>
        <p:nvPr/>
      </p:nvGrpSpPr>
      <p:grpSpPr>
        <a:xfrm>
          <a:off x="0" y="0"/>
          <a:ext cx="0" cy="0"/>
          <a:chOff x="0" y="0"/>
          <a:chExt cx="0" cy="0"/>
        </a:xfrm>
      </p:grpSpPr>
      <p:sp>
        <p:nvSpPr>
          <p:cNvPr id="1137" name="Google Shape;1137;g200fb5710e2_0_7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8" name="Google Shape;1138;g200fb5710e2_0_7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3" name="Shape 1143"/>
        <p:cNvGrpSpPr/>
        <p:nvPr/>
      </p:nvGrpSpPr>
      <p:grpSpPr>
        <a:xfrm>
          <a:off x="0" y="0"/>
          <a:ext cx="0" cy="0"/>
          <a:chOff x="0" y="0"/>
          <a:chExt cx="0" cy="0"/>
        </a:xfrm>
      </p:grpSpPr>
      <p:sp>
        <p:nvSpPr>
          <p:cNvPr id="1144" name="Google Shape;1144;g200fb5710e2_0_73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5" name="Google Shape;1145;g200fb5710e2_0_7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0" name="Shape 1150"/>
        <p:cNvGrpSpPr/>
        <p:nvPr/>
      </p:nvGrpSpPr>
      <p:grpSpPr>
        <a:xfrm>
          <a:off x="0" y="0"/>
          <a:ext cx="0" cy="0"/>
          <a:chOff x="0" y="0"/>
          <a:chExt cx="0" cy="0"/>
        </a:xfrm>
      </p:grpSpPr>
      <p:sp>
        <p:nvSpPr>
          <p:cNvPr id="1151" name="Google Shape;1151;g200fb5710e2_0_7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2" name="Google Shape;1152;g200fb5710e2_0_7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8" name="Shape 1158"/>
        <p:cNvGrpSpPr/>
        <p:nvPr/>
      </p:nvGrpSpPr>
      <p:grpSpPr>
        <a:xfrm>
          <a:off x="0" y="0"/>
          <a:ext cx="0" cy="0"/>
          <a:chOff x="0" y="0"/>
          <a:chExt cx="0" cy="0"/>
        </a:xfrm>
      </p:grpSpPr>
      <p:sp>
        <p:nvSpPr>
          <p:cNvPr id="1159" name="Google Shape;1159;g200ff56c607_0_2540: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0" name="Google Shape;1160;g200ff56c607_0_2540: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161" name="Google Shape;1161;g200ff56c607_0_2540: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6" name="Shape 16"/>
        <p:cNvGrpSpPr/>
        <p:nvPr/>
      </p:nvGrpSpPr>
      <p:grpSpPr>
        <a:xfrm>
          <a:off x="0" y="0"/>
          <a:ext cx="0" cy="0"/>
          <a:chOff x="0" y="0"/>
          <a:chExt cx="0" cy="0"/>
        </a:xfrm>
      </p:grpSpPr>
      <p:sp>
        <p:nvSpPr>
          <p:cNvPr id="17" name="Google Shape;17;p16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5400"/>
              <a:buFont typeface="Calibri"/>
              <a:buNone/>
              <a:defRPr sz="54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16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atin typeface="Calibri"/>
                <a:ea typeface="Calibri"/>
                <a:cs typeface="Calibri"/>
                <a:sym typeface="Calibri"/>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descr="drury[1]" id="19" name="Google Shape;19;p160"/>
          <p:cNvPicPr preferRelativeResize="0"/>
          <p:nvPr/>
        </p:nvPicPr>
        <p:blipFill rotWithShape="1">
          <a:blip r:embed="rId2">
            <a:alphaModFix/>
          </a:blip>
          <a:srcRect b="0" l="0" r="0" t="0"/>
          <a:stretch/>
        </p:blipFill>
        <p:spPr>
          <a:xfrm>
            <a:off x="0" y="5511691"/>
            <a:ext cx="1292232" cy="133530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66" name="Shape 66"/>
        <p:cNvGrpSpPr/>
        <p:nvPr/>
      </p:nvGrpSpPr>
      <p:grpSpPr>
        <a:xfrm>
          <a:off x="0" y="0"/>
          <a:ext cx="0" cy="0"/>
          <a:chOff x="0" y="0"/>
          <a:chExt cx="0" cy="0"/>
        </a:xfrm>
      </p:grpSpPr>
      <p:sp>
        <p:nvSpPr>
          <p:cNvPr id="67" name="Google Shape;67;g200fb5710e2_0_2185"/>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5400"/>
              <a:buFont typeface="Calibri"/>
              <a:buNone/>
              <a:defRPr sz="5400">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8" name="Google Shape;68;g200fb5710e2_0_2185"/>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atin typeface="Calibri"/>
                <a:ea typeface="Calibri"/>
                <a:cs typeface="Calibri"/>
                <a:sym typeface="Calibri"/>
              </a:defRPr>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pic>
        <p:nvPicPr>
          <p:cNvPr descr="drury[1]" id="69" name="Google Shape;69;g200fb5710e2_0_2185"/>
          <p:cNvPicPr preferRelativeResize="0"/>
          <p:nvPr/>
        </p:nvPicPr>
        <p:blipFill rotWithShape="1">
          <a:blip r:embed="rId2">
            <a:alphaModFix/>
          </a:blip>
          <a:srcRect b="0" l="0" r="0" t="0"/>
          <a:stretch/>
        </p:blipFill>
        <p:spPr>
          <a:xfrm>
            <a:off x="0" y="5511691"/>
            <a:ext cx="1292232" cy="133530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lt2"/>
        </a:solidFill>
      </p:bgPr>
    </p:bg>
    <p:spTree>
      <p:nvGrpSpPr>
        <p:cNvPr id="70" name="Shape 70"/>
        <p:cNvGrpSpPr/>
        <p:nvPr/>
      </p:nvGrpSpPr>
      <p:grpSpPr>
        <a:xfrm>
          <a:off x="0" y="0"/>
          <a:ext cx="0" cy="0"/>
          <a:chOff x="0" y="0"/>
          <a:chExt cx="0" cy="0"/>
        </a:xfrm>
      </p:grpSpPr>
      <p:sp>
        <p:nvSpPr>
          <p:cNvPr id="71" name="Google Shape;71;g200fb5710e2_0_2189"/>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Calibri"/>
              <a:buNone/>
              <a:defRPr b="1" sz="6000">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2" name="Google Shape;72;g200fb5710e2_0_2189"/>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rtl="0" algn="ctr">
              <a:lnSpc>
                <a:spcPct val="90000"/>
              </a:lnSpc>
              <a:spcBef>
                <a:spcPts val="1000"/>
              </a:spcBef>
              <a:spcAft>
                <a:spcPts val="0"/>
              </a:spcAft>
              <a:buClr>
                <a:schemeClr val="dk1"/>
              </a:buClr>
              <a:buSzPts val="2400"/>
              <a:buNone/>
              <a:defRPr sz="2400">
                <a:solidFill>
                  <a:schemeClr val="dk1"/>
                </a:solidFill>
                <a:latin typeface="Calibri"/>
                <a:ea typeface="Calibri"/>
                <a:cs typeface="Calibri"/>
                <a:sym typeface="Calibri"/>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pic>
        <p:nvPicPr>
          <p:cNvPr descr="drury[1]" id="73" name="Google Shape;73;g200fb5710e2_0_2189"/>
          <p:cNvPicPr preferRelativeResize="0"/>
          <p:nvPr/>
        </p:nvPicPr>
        <p:blipFill rotWithShape="1">
          <a:blip r:embed="rId2">
            <a:alphaModFix/>
          </a:blip>
          <a:srcRect b="0" l="0" r="0" t="0"/>
          <a:stretch/>
        </p:blipFill>
        <p:spPr>
          <a:xfrm>
            <a:off x="0" y="5522694"/>
            <a:ext cx="1292232" cy="133530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4" name="Shape 74"/>
        <p:cNvGrpSpPr/>
        <p:nvPr/>
      </p:nvGrpSpPr>
      <p:grpSpPr>
        <a:xfrm>
          <a:off x="0" y="0"/>
          <a:ext cx="0" cy="0"/>
          <a:chOff x="0" y="0"/>
          <a:chExt cx="0" cy="0"/>
        </a:xfrm>
      </p:grpSpPr>
      <p:sp>
        <p:nvSpPr>
          <p:cNvPr id="75" name="Google Shape;75;g200fb5710e2_0_219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chemeClr val="dk1"/>
              </a:buClr>
              <a:buSzPts val="4400"/>
              <a:buFont typeface="Calibri"/>
              <a:buNone/>
              <a:defRPr b="1">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6" name="Google Shape;76;g200fb5710e2_0_219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81000" lvl="0" marL="457200" rtl="0" algn="l">
              <a:lnSpc>
                <a:spcPct val="90000"/>
              </a:lnSpc>
              <a:spcBef>
                <a:spcPts val="1000"/>
              </a:spcBef>
              <a:spcAft>
                <a:spcPts val="0"/>
              </a:spcAft>
              <a:buClr>
                <a:schemeClr val="dk1"/>
              </a:buClr>
              <a:buSzPts val="2400"/>
              <a:buChar char="•"/>
              <a:defRPr>
                <a:latin typeface="Calibri"/>
                <a:ea typeface="Calibri"/>
                <a:cs typeface="Calibri"/>
                <a:sym typeface="Calibri"/>
              </a:defRPr>
            </a:lvl1pPr>
            <a:lvl2pPr indent="-381000" lvl="1" marL="914400" rtl="0" algn="l">
              <a:lnSpc>
                <a:spcPct val="90000"/>
              </a:lnSpc>
              <a:spcBef>
                <a:spcPts val="500"/>
              </a:spcBef>
              <a:spcAft>
                <a:spcPts val="0"/>
              </a:spcAft>
              <a:buClr>
                <a:schemeClr val="dk1"/>
              </a:buClr>
              <a:buSzPts val="2400"/>
              <a:buChar char="•"/>
              <a:defRPr>
                <a:latin typeface="Calibri"/>
                <a:ea typeface="Calibri"/>
                <a:cs typeface="Calibri"/>
                <a:sym typeface="Calibri"/>
              </a:defRPr>
            </a:lvl2pPr>
            <a:lvl3pPr indent="-381000" lvl="2" marL="1371600" rtl="0" algn="l">
              <a:lnSpc>
                <a:spcPct val="90000"/>
              </a:lnSpc>
              <a:spcBef>
                <a:spcPts val="500"/>
              </a:spcBef>
              <a:spcAft>
                <a:spcPts val="0"/>
              </a:spcAft>
              <a:buClr>
                <a:schemeClr val="dk1"/>
              </a:buClr>
              <a:buSzPts val="2400"/>
              <a:buChar char="•"/>
              <a:defRPr>
                <a:latin typeface="Calibri"/>
                <a:ea typeface="Calibri"/>
                <a:cs typeface="Calibri"/>
                <a:sym typeface="Calibri"/>
              </a:defRPr>
            </a:lvl3pPr>
            <a:lvl4pPr indent="-381000" lvl="3" marL="1828800" rtl="0" algn="l">
              <a:lnSpc>
                <a:spcPct val="90000"/>
              </a:lnSpc>
              <a:spcBef>
                <a:spcPts val="500"/>
              </a:spcBef>
              <a:spcAft>
                <a:spcPts val="0"/>
              </a:spcAft>
              <a:buClr>
                <a:schemeClr val="dk1"/>
              </a:buClr>
              <a:buSzPts val="2400"/>
              <a:buChar char="•"/>
              <a:defRPr>
                <a:latin typeface="Calibri"/>
                <a:ea typeface="Calibri"/>
                <a:cs typeface="Calibri"/>
                <a:sym typeface="Calibri"/>
              </a:defRPr>
            </a:lvl4pPr>
            <a:lvl5pPr indent="-381000" lvl="4" marL="2286000" rtl="0" algn="l">
              <a:lnSpc>
                <a:spcPct val="90000"/>
              </a:lnSpc>
              <a:spcBef>
                <a:spcPts val="500"/>
              </a:spcBef>
              <a:spcAft>
                <a:spcPts val="0"/>
              </a:spcAft>
              <a:buClr>
                <a:schemeClr val="dk1"/>
              </a:buClr>
              <a:buSzPts val="2400"/>
              <a:buChar char="•"/>
              <a:defRPr>
                <a:latin typeface="Calibri"/>
                <a:ea typeface="Calibri"/>
                <a:cs typeface="Calibri"/>
                <a:sym typeface="Calibri"/>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descr="drury[1]" id="77" name="Google Shape;77;g200fb5710e2_0_2193"/>
          <p:cNvPicPr preferRelativeResize="0"/>
          <p:nvPr/>
        </p:nvPicPr>
        <p:blipFill rotWithShape="1">
          <a:blip r:embed="rId2">
            <a:alphaModFix/>
          </a:blip>
          <a:srcRect b="0" l="0" r="0" t="0"/>
          <a:stretch/>
        </p:blipFill>
        <p:spPr>
          <a:xfrm>
            <a:off x="0" y="5522694"/>
            <a:ext cx="1292232" cy="133530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78" name="Shape 78"/>
        <p:cNvGrpSpPr/>
        <p:nvPr/>
      </p:nvGrpSpPr>
      <p:grpSpPr>
        <a:xfrm>
          <a:off x="0" y="0"/>
          <a:ext cx="0" cy="0"/>
          <a:chOff x="0" y="0"/>
          <a:chExt cx="0" cy="0"/>
        </a:xfrm>
      </p:grpSpPr>
      <p:sp>
        <p:nvSpPr>
          <p:cNvPr id="79" name="Google Shape;79;g200fb5710e2_0_2197"/>
          <p:cNvSpPr txBox="1"/>
          <p:nvPr>
            <p:ph type="title"/>
          </p:nvPr>
        </p:nvSpPr>
        <p:spPr>
          <a:xfrm>
            <a:off x="812800" y="274638"/>
            <a:ext cx="10566300" cy="11430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0" name="Google Shape;80;g200fb5710e2_0_219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1" name="Google Shape;81;g200fb5710e2_0_219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2" name="Google Shape;82;g200fb5710e2_0_219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83" name="Google Shape;83;g200fb5710e2_0_2197"/>
          <p:cNvSpPr txBox="1"/>
          <p:nvPr>
            <p:ph idx="1" type="body"/>
          </p:nvPr>
        </p:nvSpPr>
        <p:spPr>
          <a:xfrm>
            <a:off x="812800" y="1600200"/>
            <a:ext cx="10566300" cy="41148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4" name="Shape 84"/>
        <p:cNvGrpSpPr/>
        <p:nvPr/>
      </p:nvGrpSpPr>
      <p:grpSpPr>
        <a:xfrm>
          <a:off x="0" y="0"/>
          <a:ext cx="0" cy="0"/>
          <a:chOff x="0" y="0"/>
          <a:chExt cx="0" cy="0"/>
        </a:xfrm>
      </p:grpSpPr>
      <p:sp>
        <p:nvSpPr>
          <p:cNvPr id="85" name="Google Shape;85;g200fb5710e2_0_2203"/>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chemeClr val="dk1"/>
              </a:buClr>
              <a:buSzPts val="4400"/>
              <a:buFont typeface="Calibri"/>
              <a:buNone/>
              <a:defRPr b="1">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6" name="Google Shape;86;g200fb5710e2_0_2203"/>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rtl="0" algn="ctr">
              <a:lnSpc>
                <a:spcPct val="90000"/>
              </a:lnSpc>
              <a:spcBef>
                <a:spcPts val="1000"/>
              </a:spcBef>
              <a:spcAft>
                <a:spcPts val="0"/>
              </a:spcAft>
              <a:buClr>
                <a:schemeClr val="dk1"/>
              </a:buClr>
              <a:buSzPts val="3200"/>
              <a:buNone/>
              <a:defRPr b="1" sz="32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87" name="Google Shape;87;g200fb5710e2_0_2203"/>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8" name="Google Shape;88;g200fb5710e2_0_2203"/>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rtl="0" algn="ctr">
              <a:lnSpc>
                <a:spcPct val="90000"/>
              </a:lnSpc>
              <a:spcBef>
                <a:spcPts val="1000"/>
              </a:spcBef>
              <a:spcAft>
                <a:spcPts val="0"/>
              </a:spcAft>
              <a:buClr>
                <a:schemeClr val="dk1"/>
              </a:buClr>
              <a:buSzPts val="3200"/>
              <a:buNone/>
              <a:defRPr b="1" sz="32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89" name="Google Shape;89;g200fb5710e2_0_2203"/>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descr="drury[1]" id="90" name="Google Shape;90;g200fb5710e2_0_2203"/>
          <p:cNvPicPr preferRelativeResize="0"/>
          <p:nvPr/>
        </p:nvPicPr>
        <p:blipFill rotWithShape="1">
          <a:blip r:embed="rId2">
            <a:alphaModFix/>
          </a:blip>
          <a:srcRect b="0" l="0" r="0" t="0"/>
          <a:stretch/>
        </p:blipFill>
        <p:spPr>
          <a:xfrm>
            <a:off x="0" y="5522694"/>
            <a:ext cx="1292232" cy="133530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type="twoObj">
  <p:cSld name="TWO_OBJECTS">
    <p:spTree>
      <p:nvGrpSpPr>
        <p:cNvPr id="91" name="Shape 91"/>
        <p:cNvGrpSpPr/>
        <p:nvPr/>
      </p:nvGrpSpPr>
      <p:grpSpPr>
        <a:xfrm>
          <a:off x="0" y="0"/>
          <a:ext cx="0" cy="0"/>
          <a:chOff x="0" y="0"/>
          <a:chExt cx="0" cy="0"/>
        </a:xfrm>
      </p:grpSpPr>
      <p:sp>
        <p:nvSpPr>
          <p:cNvPr id="92" name="Google Shape;92;g200fb5710e2_0_2210"/>
          <p:cNvSpPr txBox="1"/>
          <p:nvPr>
            <p:ph idx="1" type="body"/>
          </p:nvPr>
        </p:nvSpPr>
        <p:spPr>
          <a:xfrm>
            <a:off x="812800" y="1600200"/>
            <a:ext cx="4978500" cy="41148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81000" lvl="4" marL="2286000" rtl="0" algn="l">
              <a:lnSpc>
                <a:spcPct val="90000"/>
              </a:lnSpc>
              <a:spcBef>
                <a:spcPts val="500"/>
              </a:spcBef>
              <a:spcAft>
                <a:spcPts val="0"/>
              </a:spcAft>
              <a:buClr>
                <a:schemeClr val="dk1"/>
              </a:buClr>
              <a:buSzPts val="2400"/>
              <a:buChar char="•"/>
              <a:defRPr/>
            </a:lvl5pPr>
            <a:lvl6pPr indent="-342900" lvl="5" marL="2743200" rtl="0" algn="l">
              <a:lnSpc>
                <a:spcPct val="90000"/>
              </a:lnSpc>
              <a:spcBef>
                <a:spcPts val="500"/>
              </a:spcBef>
              <a:spcAft>
                <a:spcPts val="0"/>
              </a:spcAft>
              <a:buClr>
                <a:schemeClr val="dk2"/>
              </a:buClr>
              <a:buSzPts val="1800"/>
              <a:buFont typeface="Arial"/>
              <a:buChar char="•"/>
              <a:defRPr/>
            </a:lvl6pPr>
            <a:lvl7pPr indent="-342900" lvl="6" marL="3200400" rtl="0" algn="l">
              <a:lnSpc>
                <a:spcPct val="90000"/>
              </a:lnSpc>
              <a:spcBef>
                <a:spcPts val="500"/>
              </a:spcBef>
              <a:spcAft>
                <a:spcPts val="0"/>
              </a:spcAft>
              <a:buClr>
                <a:schemeClr val="dk2"/>
              </a:buClr>
              <a:buSzPts val="1800"/>
              <a:buFont typeface="Arial"/>
              <a:buChar char="•"/>
              <a:defRPr/>
            </a:lvl7pPr>
            <a:lvl8pPr indent="-342900" lvl="7" marL="3657600" rtl="0" algn="l">
              <a:lnSpc>
                <a:spcPct val="90000"/>
              </a:lnSpc>
              <a:spcBef>
                <a:spcPts val="500"/>
              </a:spcBef>
              <a:spcAft>
                <a:spcPts val="0"/>
              </a:spcAft>
              <a:buClr>
                <a:schemeClr val="dk2"/>
              </a:buClr>
              <a:buSzPts val="1800"/>
              <a:buFont typeface="Arial"/>
              <a:buChar char="•"/>
              <a:defRPr/>
            </a:lvl8pPr>
            <a:lvl9pPr indent="-342900" lvl="8" marL="4114800" rtl="0" algn="l">
              <a:lnSpc>
                <a:spcPct val="90000"/>
              </a:lnSpc>
              <a:spcBef>
                <a:spcPts val="500"/>
              </a:spcBef>
              <a:spcAft>
                <a:spcPts val="0"/>
              </a:spcAft>
              <a:buClr>
                <a:schemeClr val="dk2"/>
              </a:buClr>
              <a:buSzPts val="1800"/>
              <a:buFont typeface="Arial"/>
              <a:buChar char="•"/>
              <a:defRPr/>
            </a:lvl9pPr>
          </a:lstStyle>
          <a:p/>
        </p:txBody>
      </p:sp>
      <p:sp>
        <p:nvSpPr>
          <p:cNvPr id="93" name="Google Shape;93;g200fb5710e2_0_2210"/>
          <p:cNvSpPr txBox="1"/>
          <p:nvPr>
            <p:ph idx="2" type="body"/>
          </p:nvPr>
        </p:nvSpPr>
        <p:spPr>
          <a:xfrm>
            <a:off x="6400800" y="1600200"/>
            <a:ext cx="4978500" cy="41148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2"/>
              </a:buClr>
              <a:buSzPts val="1800"/>
              <a:buChar char="•"/>
              <a:defRPr/>
            </a:lvl6pPr>
            <a:lvl7pPr indent="-342900" lvl="6" marL="3200400" rtl="0" algn="l">
              <a:lnSpc>
                <a:spcPct val="90000"/>
              </a:lnSpc>
              <a:spcBef>
                <a:spcPts val="500"/>
              </a:spcBef>
              <a:spcAft>
                <a:spcPts val="0"/>
              </a:spcAft>
              <a:buClr>
                <a:schemeClr val="dk2"/>
              </a:buClr>
              <a:buSzPts val="1800"/>
              <a:buChar char="•"/>
              <a:defRPr/>
            </a:lvl7pPr>
            <a:lvl8pPr indent="-342900" lvl="7" marL="3657600" rtl="0" algn="l">
              <a:lnSpc>
                <a:spcPct val="90000"/>
              </a:lnSpc>
              <a:spcBef>
                <a:spcPts val="500"/>
              </a:spcBef>
              <a:spcAft>
                <a:spcPts val="0"/>
              </a:spcAft>
              <a:buClr>
                <a:schemeClr val="dk2"/>
              </a:buClr>
              <a:buSzPts val="1800"/>
              <a:buChar char="•"/>
              <a:defRPr/>
            </a:lvl8pPr>
            <a:lvl9pPr indent="-342900" lvl="8" marL="4114800" rtl="0" algn="l">
              <a:lnSpc>
                <a:spcPct val="90000"/>
              </a:lnSpc>
              <a:spcBef>
                <a:spcPts val="500"/>
              </a:spcBef>
              <a:spcAft>
                <a:spcPts val="0"/>
              </a:spcAft>
              <a:buClr>
                <a:schemeClr val="dk2"/>
              </a:buClr>
              <a:buSzPts val="1800"/>
              <a:buChar char="•"/>
              <a:defRPr/>
            </a:lvl9pPr>
          </a:lstStyle>
          <a:p/>
        </p:txBody>
      </p:sp>
      <p:sp>
        <p:nvSpPr>
          <p:cNvPr id="94" name="Google Shape;94;g200fb5710e2_0_2210"/>
          <p:cNvSpPr txBox="1"/>
          <p:nvPr>
            <p:ph type="title"/>
          </p:nvPr>
        </p:nvSpPr>
        <p:spPr>
          <a:xfrm>
            <a:off x="812800" y="274638"/>
            <a:ext cx="10566300" cy="11430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5" name="Google Shape;95;g200fb5710e2_0_221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6" name="Google Shape;96;g200fb5710e2_0_221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7" name="Google Shape;97;g200fb5710e2_0_221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98" name="Shape 98"/>
        <p:cNvGrpSpPr/>
        <p:nvPr/>
      </p:nvGrpSpPr>
      <p:grpSpPr>
        <a:xfrm>
          <a:off x="0" y="0"/>
          <a:ext cx="0" cy="0"/>
          <a:chOff x="0" y="0"/>
          <a:chExt cx="0" cy="0"/>
        </a:xfrm>
      </p:grpSpPr>
      <p:sp>
        <p:nvSpPr>
          <p:cNvPr id="99" name="Google Shape;99;g200fb5710e2_0_221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chemeClr val="dk1"/>
              </a:buClr>
              <a:buSzPts val="4400"/>
              <a:buFont typeface="Calibri"/>
              <a:buNone/>
              <a:defRPr b="1">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0" name="Google Shape;100;g200fb5710e2_0_2217"/>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81000" lvl="0" marL="457200" rtl="0" algn="l">
              <a:lnSpc>
                <a:spcPct val="90000"/>
              </a:lnSpc>
              <a:spcBef>
                <a:spcPts val="1000"/>
              </a:spcBef>
              <a:spcAft>
                <a:spcPts val="0"/>
              </a:spcAft>
              <a:buClr>
                <a:schemeClr val="dk1"/>
              </a:buClr>
              <a:buSzPts val="2400"/>
              <a:buChar char="•"/>
              <a:defRPr>
                <a:latin typeface="Calibri"/>
                <a:ea typeface="Calibri"/>
                <a:cs typeface="Calibri"/>
                <a:sym typeface="Calibri"/>
              </a:defRPr>
            </a:lvl1pPr>
            <a:lvl2pPr indent="-381000" lvl="1" marL="914400" rtl="0" algn="l">
              <a:lnSpc>
                <a:spcPct val="90000"/>
              </a:lnSpc>
              <a:spcBef>
                <a:spcPts val="500"/>
              </a:spcBef>
              <a:spcAft>
                <a:spcPts val="0"/>
              </a:spcAft>
              <a:buClr>
                <a:schemeClr val="dk1"/>
              </a:buClr>
              <a:buSzPts val="2400"/>
              <a:buChar char="•"/>
              <a:defRPr>
                <a:latin typeface="Calibri"/>
                <a:ea typeface="Calibri"/>
                <a:cs typeface="Calibri"/>
                <a:sym typeface="Calibri"/>
              </a:defRPr>
            </a:lvl2pPr>
            <a:lvl3pPr indent="-381000" lvl="2" marL="1371600" rtl="0" algn="l">
              <a:lnSpc>
                <a:spcPct val="90000"/>
              </a:lnSpc>
              <a:spcBef>
                <a:spcPts val="500"/>
              </a:spcBef>
              <a:spcAft>
                <a:spcPts val="0"/>
              </a:spcAft>
              <a:buClr>
                <a:schemeClr val="dk1"/>
              </a:buClr>
              <a:buSzPts val="2400"/>
              <a:buChar char="•"/>
              <a:defRPr>
                <a:latin typeface="Calibri"/>
                <a:ea typeface="Calibri"/>
                <a:cs typeface="Calibri"/>
                <a:sym typeface="Calibri"/>
              </a:defRPr>
            </a:lvl3pPr>
            <a:lvl4pPr indent="-381000" lvl="3" marL="1828800" rtl="0" algn="l">
              <a:lnSpc>
                <a:spcPct val="90000"/>
              </a:lnSpc>
              <a:spcBef>
                <a:spcPts val="500"/>
              </a:spcBef>
              <a:spcAft>
                <a:spcPts val="0"/>
              </a:spcAft>
              <a:buClr>
                <a:schemeClr val="dk1"/>
              </a:buClr>
              <a:buSzPts val="2400"/>
              <a:buChar char="•"/>
              <a:defRPr>
                <a:latin typeface="Calibri"/>
                <a:ea typeface="Calibri"/>
                <a:cs typeface="Calibri"/>
                <a:sym typeface="Calibri"/>
              </a:defRPr>
            </a:lvl4pPr>
            <a:lvl5pPr indent="-381000" lvl="4" marL="2286000" rtl="0" algn="l">
              <a:lnSpc>
                <a:spcPct val="90000"/>
              </a:lnSpc>
              <a:spcBef>
                <a:spcPts val="500"/>
              </a:spcBef>
              <a:spcAft>
                <a:spcPts val="0"/>
              </a:spcAft>
              <a:buClr>
                <a:schemeClr val="dk1"/>
              </a:buClr>
              <a:buSzPts val="2400"/>
              <a:buChar char="•"/>
              <a:defRPr>
                <a:latin typeface="Calibri"/>
                <a:ea typeface="Calibri"/>
                <a:cs typeface="Calibri"/>
                <a:sym typeface="Calibri"/>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1" name="Google Shape;101;g200fb5710e2_0_2217"/>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81000" lvl="0" marL="457200" rtl="0" algn="l">
              <a:lnSpc>
                <a:spcPct val="90000"/>
              </a:lnSpc>
              <a:spcBef>
                <a:spcPts val="1000"/>
              </a:spcBef>
              <a:spcAft>
                <a:spcPts val="0"/>
              </a:spcAft>
              <a:buClr>
                <a:schemeClr val="dk1"/>
              </a:buClr>
              <a:buSzPts val="2400"/>
              <a:buChar char="•"/>
              <a:defRPr>
                <a:latin typeface="Calibri"/>
                <a:ea typeface="Calibri"/>
                <a:cs typeface="Calibri"/>
                <a:sym typeface="Calibri"/>
              </a:defRPr>
            </a:lvl1pPr>
            <a:lvl2pPr indent="-381000" lvl="1" marL="914400" rtl="0" algn="l">
              <a:lnSpc>
                <a:spcPct val="90000"/>
              </a:lnSpc>
              <a:spcBef>
                <a:spcPts val="500"/>
              </a:spcBef>
              <a:spcAft>
                <a:spcPts val="0"/>
              </a:spcAft>
              <a:buClr>
                <a:schemeClr val="dk1"/>
              </a:buClr>
              <a:buSzPts val="2400"/>
              <a:buChar char="•"/>
              <a:defRPr>
                <a:latin typeface="Calibri"/>
                <a:ea typeface="Calibri"/>
                <a:cs typeface="Calibri"/>
                <a:sym typeface="Calibri"/>
              </a:defRPr>
            </a:lvl2pPr>
            <a:lvl3pPr indent="-381000" lvl="2" marL="1371600" rtl="0" algn="l">
              <a:lnSpc>
                <a:spcPct val="90000"/>
              </a:lnSpc>
              <a:spcBef>
                <a:spcPts val="500"/>
              </a:spcBef>
              <a:spcAft>
                <a:spcPts val="0"/>
              </a:spcAft>
              <a:buClr>
                <a:schemeClr val="dk1"/>
              </a:buClr>
              <a:buSzPts val="2400"/>
              <a:buChar char="•"/>
              <a:defRPr>
                <a:latin typeface="Calibri"/>
                <a:ea typeface="Calibri"/>
                <a:cs typeface="Calibri"/>
                <a:sym typeface="Calibri"/>
              </a:defRPr>
            </a:lvl3pPr>
            <a:lvl4pPr indent="-381000" lvl="3" marL="1828800" rtl="0" algn="l">
              <a:lnSpc>
                <a:spcPct val="90000"/>
              </a:lnSpc>
              <a:spcBef>
                <a:spcPts val="500"/>
              </a:spcBef>
              <a:spcAft>
                <a:spcPts val="0"/>
              </a:spcAft>
              <a:buClr>
                <a:schemeClr val="dk1"/>
              </a:buClr>
              <a:buSzPts val="2400"/>
              <a:buChar char="•"/>
              <a:defRPr>
                <a:latin typeface="Calibri"/>
                <a:ea typeface="Calibri"/>
                <a:cs typeface="Calibri"/>
                <a:sym typeface="Calibri"/>
              </a:defRPr>
            </a:lvl4pPr>
            <a:lvl5pPr indent="-381000" lvl="4" marL="2286000" rtl="0" algn="l">
              <a:lnSpc>
                <a:spcPct val="90000"/>
              </a:lnSpc>
              <a:spcBef>
                <a:spcPts val="500"/>
              </a:spcBef>
              <a:spcAft>
                <a:spcPts val="0"/>
              </a:spcAft>
              <a:buClr>
                <a:schemeClr val="dk1"/>
              </a:buClr>
              <a:buSzPts val="2400"/>
              <a:buChar char="•"/>
              <a:defRPr>
                <a:latin typeface="Calibri"/>
                <a:ea typeface="Calibri"/>
                <a:cs typeface="Calibri"/>
                <a:sym typeface="Calibri"/>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descr="drury[1]" id="102" name="Google Shape;102;g200fb5710e2_0_2217"/>
          <p:cNvPicPr preferRelativeResize="0"/>
          <p:nvPr/>
        </p:nvPicPr>
        <p:blipFill rotWithShape="1">
          <a:blip r:embed="rId2">
            <a:alphaModFix/>
          </a:blip>
          <a:srcRect b="0" l="0" r="0" t="0"/>
          <a:stretch/>
        </p:blipFill>
        <p:spPr>
          <a:xfrm>
            <a:off x="0" y="5522694"/>
            <a:ext cx="1292232" cy="1335306"/>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3" name="Shape 103"/>
        <p:cNvGrpSpPr/>
        <p:nvPr/>
      </p:nvGrpSpPr>
      <p:grpSpPr>
        <a:xfrm>
          <a:off x="0" y="0"/>
          <a:ext cx="0" cy="0"/>
          <a:chOff x="0" y="0"/>
          <a:chExt cx="0" cy="0"/>
        </a:xfrm>
      </p:grpSpPr>
      <p:sp>
        <p:nvSpPr>
          <p:cNvPr id="104" name="Google Shape;104;g200fb5710e2_0_222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chemeClr val="dk1"/>
              </a:buClr>
              <a:buSzPts val="4400"/>
              <a:buFont typeface="Calibri"/>
              <a:buNone/>
              <a:defRPr b="1">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descr="drury[1]" id="105" name="Google Shape;105;g200fb5710e2_0_2222"/>
          <p:cNvPicPr preferRelativeResize="0"/>
          <p:nvPr/>
        </p:nvPicPr>
        <p:blipFill rotWithShape="1">
          <a:blip r:embed="rId2">
            <a:alphaModFix/>
          </a:blip>
          <a:srcRect b="0" l="0" r="0" t="0"/>
          <a:stretch/>
        </p:blipFill>
        <p:spPr>
          <a:xfrm>
            <a:off x="0" y="5522694"/>
            <a:ext cx="1292232" cy="1335306"/>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6" name="Shape 106"/>
        <p:cNvGrpSpPr/>
        <p:nvPr/>
      </p:nvGrpSpPr>
      <p:grpSpPr>
        <a:xfrm>
          <a:off x="0" y="0"/>
          <a:ext cx="0" cy="0"/>
          <a:chOff x="0" y="0"/>
          <a:chExt cx="0" cy="0"/>
        </a:xfrm>
      </p:grpSpPr>
      <p:pic>
        <p:nvPicPr>
          <p:cNvPr descr="drury[1]" id="107" name="Google Shape;107;g200fb5710e2_0_2225"/>
          <p:cNvPicPr preferRelativeResize="0"/>
          <p:nvPr/>
        </p:nvPicPr>
        <p:blipFill rotWithShape="1">
          <a:blip r:embed="rId2">
            <a:alphaModFix/>
          </a:blip>
          <a:srcRect b="0" l="0" r="0" t="0"/>
          <a:stretch/>
        </p:blipFill>
        <p:spPr>
          <a:xfrm>
            <a:off x="0" y="5522694"/>
            <a:ext cx="1292232" cy="1335306"/>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over Content" type="txOverObj">
  <p:cSld name="TEXT_OVER_OBJECT">
    <p:spTree>
      <p:nvGrpSpPr>
        <p:cNvPr id="108" name="Shape 108"/>
        <p:cNvGrpSpPr/>
        <p:nvPr/>
      </p:nvGrpSpPr>
      <p:grpSpPr>
        <a:xfrm>
          <a:off x="0" y="0"/>
          <a:ext cx="0" cy="0"/>
          <a:chOff x="0" y="0"/>
          <a:chExt cx="0" cy="0"/>
        </a:xfrm>
      </p:grpSpPr>
      <p:sp>
        <p:nvSpPr>
          <p:cNvPr id="109" name="Google Shape;109;g200fb5710e2_0_2927"/>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0" name="Google Shape;110;g200fb5710e2_0_2927"/>
          <p:cNvSpPr txBox="1"/>
          <p:nvPr>
            <p:ph idx="1" type="body"/>
          </p:nvPr>
        </p:nvSpPr>
        <p:spPr>
          <a:xfrm>
            <a:off x="914400" y="1981200"/>
            <a:ext cx="10363200" cy="198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11" name="Google Shape;111;g200fb5710e2_0_2927"/>
          <p:cNvSpPr txBox="1"/>
          <p:nvPr>
            <p:ph idx="2" type="body"/>
          </p:nvPr>
        </p:nvSpPr>
        <p:spPr>
          <a:xfrm>
            <a:off x="914400" y="4114800"/>
            <a:ext cx="10363200" cy="198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12" name="Google Shape;112;g200fb5710e2_0_2927"/>
          <p:cNvSpPr txBox="1"/>
          <p:nvPr>
            <p:ph idx="10" type="dt"/>
          </p:nvPr>
        </p:nvSpPr>
        <p:spPr>
          <a:xfrm>
            <a:off x="914400" y="6248400"/>
            <a:ext cx="25401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3" name="Google Shape;113;g200fb5710e2_0_2927"/>
          <p:cNvSpPr txBox="1"/>
          <p:nvPr>
            <p:ph idx="11" type="ftr"/>
          </p:nvPr>
        </p:nvSpPr>
        <p:spPr>
          <a:xfrm>
            <a:off x="4165600" y="6248400"/>
            <a:ext cx="38607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4" name="Google Shape;114;g200fb5710e2_0_2927"/>
          <p:cNvSpPr txBox="1"/>
          <p:nvPr>
            <p:ph idx="12" type="sldNum"/>
          </p:nvPr>
        </p:nvSpPr>
        <p:spPr>
          <a:xfrm>
            <a:off x="8737600" y="6248400"/>
            <a:ext cx="2540100" cy="4572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lt2"/>
        </a:solidFill>
      </p:bgPr>
    </p:bg>
    <p:spTree>
      <p:nvGrpSpPr>
        <p:cNvPr id="20" name="Shape 20"/>
        <p:cNvGrpSpPr/>
        <p:nvPr/>
      </p:nvGrpSpPr>
      <p:grpSpPr>
        <a:xfrm>
          <a:off x="0" y="0"/>
          <a:ext cx="0" cy="0"/>
          <a:chOff x="0" y="0"/>
          <a:chExt cx="0" cy="0"/>
        </a:xfrm>
      </p:grpSpPr>
      <p:sp>
        <p:nvSpPr>
          <p:cNvPr id="21" name="Google Shape;21;p16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b="1" sz="60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16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400"/>
              <a:buNone/>
              <a:defRPr sz="2400">
                <a:solidFill>
                  <a:schemeClr val="dk1"/>
                </a:solidFill>
                <a:latin typeface="Calibri"/>
                <a:ea typeface="Calibri"/>
                <a:cs typeface="Calibri"/>
                <a:sym typeface="Calibri"/>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pic>
        <p:nvPicPr>
          <p:cNvPr descr="drury[1]" id="23" name="Google Shape;23;p161"/>
          <p:cNvPicPr preferRelativeResize="0"/>
          <p:nvPr/>
        </p:nvPicPr>
        <p:blipFill rotWithShape="1">
          <a:blip r:embed="rId2">
            <a:alphaModFix/>
          </a:blip>
          <a:srcRect b="0" l="0" r="0" t="0"/>
          <a:stretch/>
        </p:blipFill>
        <p:spPr>
          <a:xfrm>
            <a:off x="0" y="5522694"/>
            <a:ext cx="1292232" cy="1335306"/>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ontent" type="txAndObj">
  <p:cSld name="TEXT_AND_OBJECT">
    <p:spTree>
      <p:nvGrpSpPr>
        <p:cNvPr id="115" name="Shape 115"/>
        <p:cNvGrpSpPr/>
        <p:nvPr/>
      </p:nvGrpSpPr>
      <p:grpSpPr>
        <a:xfrm>
          <a:off x="0" y="0"/>
          <a:ext cx="0" cy="0"/>
          <a:chOff x="0" y="0"/>
          <a:chExt cx="0" cy="0"/>
        </a:xfrm>
      </p:grpSpPr>
      <p:sp>
        <p:nvSpPr>
          <p:cNvPr id="116" name="Google Shape;116;g200fb5710e2_0_2934"/>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7" name="Google Shape;117;g200fb5710e2_0_2934"/>
          <p:cNvSpPr txBox="1"/>
          <p:nvPr>
            <p:ph idx="1" type="body"/>
          </p:nvPr>
        </p:nvSpPr>
        <p:spPr>
          <a:xfrm>
            <a:off x="914400" y="1981200"/>
            <a:ext cx="5079900" cy="41148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18" name="Google Shape;118;g200fb5710e2_0_2934"/>
          <p:cNvSpPr txBox="1"/>
          <p:nvPr>
            <p:ph idx="2" type="body"/>
          </p:nvPr>
        </p:nvSpPr>
        <p:spPr>
          <a:xfrm>
            <a:off x="6197600" y="1981200"/>
            <a:ext cx="5079900" cy="41148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19" name="Google Shape;119;g200fb5710e2_0_2934"/>
          <p:cNvSpPr txBox="1"/>
          <p:nvPr>
            <p:ph idx="10" type="dt"/>
          </p:nvPr>
        </p:nvSpPr>
        <p:spPr>
          <a:xfrm>
            <a:off x="914400" y="6248400"/>
            <a:ext cx="25401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0" name="Google Shape;120;g200fb5710e2_0_2934"/>
          <p:cNvSpPr txBox="1"/>
          <p:nvPr>
            <p:ph idx="11" type="ftr"/>
          </p:nvPr>
        </p:nvSpPr>
        <p:spPr>
          <a:xfrm>
            <a:off x="4165600" y="6248400"/>
            <a:ext cx="38607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1" name="Google Shape;121;g200fb5710e2_0_2934"/>
          <p:cNvSpPr txBox="1"/>
          <p:nvPr>
            <p:ph idx="12" type="sldNum"/>
          </p:nvPr>
        </p:nvSpPr>
        <p:spPr>
          <a:xfrm>
            <a:off x="8737600" y="6248400"/>
            <a:ext cx="2540100" cy="4572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Text" type="objAndTx">
  <p:cSld name="OBJECT_AND_TEXT">
    <p:spTree>
      <p:nvGrpSpPr>
        <p:cNvPr id="122" name="Shape 122"/>
        <p:cNvGrpSpPr/>
        <p:nvPr/>
      </p:nvGrpSpPr>
      <p:grpSpPr>
        <a:xfrm>
          <a:off x="0" y="0"/>
          <a:ext cx="0" cy="0"/>
          <a:chOff x="0" y="0"/>
          <a:chExt cx="0" cy="0"/>
        </a:xfrm>
      </p:grpSpPr>
      <p:sp>
        <p:nvSpPr>
          <p:cNvPr id="123" name="Google Shape;123;g200fb5710e2_0_2941"/>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4" name="Google Shape;124;g200fb5710e2_0_2941"/>
          <p:cNvSpPr txBox="1"/>
          <p:nvPr>
            <p:ph idx="1" type="body"/>
          </p:nvPr>
        </p:nvSpPr>
        <p:spPr>
          <a:xfrm>
            <a:off x="914400" y="1981200"/>
            <a:ext cx="5079900" cy="41148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5" name="Google Shape;125;g200fb5710e2_0_2941"/>
          <p:cNvSpPr txBox="1"/>
          <p:nvPr>
            <p:ph idx="2" type="body"/>
          </p:nvPr>
        </p:nvSpPr>
        <p:spPr>
          <a:xfrm>
            <a:off x="6197600" y="1981200"/>
            <a:ext cx="5079900" cy="41148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6" name="Google Shape;126;g200fb5710e2_0_2941"/>
          <p:cNvSpPr txBox="1"/>
          <p:nvPr>
            <p:ph idx="10" type="dt"/>
          </p:nvPr>
        </p:nvSpPr>
        <p:spPr>
          <a:xfrm>
            <a:off x="914400" y="6248400"/>
            <a:ext cx="25401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7" name="Google Shape;127;g200fb5710e2_0_2941"/>
          <p:cNvSpPr txBox="1"/>
          <p:nvPr>
            <p:ph idx="11" type="ftr"/>
          </p:nvPr>
        </p:nvSpPr>
        <p:spPr>
          <a:xfrm>
            <a:off x="4165600" y="6248400"/>
            <a:ext cx="38607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8" name="Google Shape;128;g200fb5710e2_0_2941"/>
          <p:cNvSpPr txBox="1"/>
          <p:nvPr>
            <p:ph idx="12" type="sldNum"/>
          </p:nvPr>
        </p:nvSpPr>
        <p:spPr>
          <a:xfrm>
            <a:off x="8737600" y="6248400"/>
            <a:ext cx="2540100" cy="4572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over Text" type="objOverTx">
  <p:cSld name="OBJECT_OVER_TEXT">
    <p:spTree>
      <p:nvGrpSpPr>
        <p:cNvPr id="129" name="Shape 129"/>
        <p:cNvGrpSpPr/>
        <p:nvPr/>
      </p:nvGrpSpPr>
      <p:grpSpPr>
        <a:xfrm>
          <a:off x="0" y="0"/>
          <a:ext cx="0" cy="0"/>
          <a:chOff x="0" y="0"/>
          <a:chExt cx="0" cy="0"/>
        </a:xfrm>
      </p:grpSpPr>
      <p:sp>
        <p:nvSpPr>
          <p:cNvPr id="130" name="Google Shape;130;g200fb5710e2_0_2948"/>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1" name="Google Shape;131;g200fb5710e2_0_2948"/>
          <p:cNvSpPr txBox="1"/>
          <p:nvPr>
            <p:ph idx="1" type="body"/>
          </p:nvPr>
        </p:nvSpPr>
        <p:spPr>
          <a:xfrm>
            <a:off x="914400" y="1981200"/>
            <a:ext cx="10363200" cy="198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32" name="Google Shape;132;g200fb5710e2_0_2948"/>
          <p:cNvSpPr txBox="1"/>
          <p:nvPr>
            <p:ph idx="2" type="body"/>
          </p:nvPr>
        </p:nvSpPr>
        <p:spPr>
          <a:xfrm>
            <a:off x="914400" y="4114800"/>
            <a:ext cx="10363200" cy="198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33" name="Google Shape;133;g200fb5710e2_0_2948"/>
          <p:cNvSpPr txBox="1"/>
          <p:nvPr>
            <p:ph idx="10" type="dt"/>
          </p:nvPr>
        </p:nvSpPr>
        <p:spPr>
          <a:xfrm>
            <a:off x="914400" y="6248400"/>
            <a:ext cx="25401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4" name="Google Shape;134;g200fb5710e2_0_2948"/>
          <p:cNvSpPr txBox="1"/>
          <p:nvPr>
            <p:ph idx="11" type="ftr"/>
          </p:nvPr>
        </p:nvSpPr>
        <p:spPr>
          <a:xfrm>
            <a:off x="4165600" y="6248400"/>
            <a:ext cx="38607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5" name="Google Shape;135;g200fb5710e2_0_2948"/>
          <p:cNvSpPr txBox="1"/>
          <p:nvPr>
            <p:ph idx="12" type="sldNum"/>
          </p:nvPr>
        </p:nvSpPr>
        <p:spPr>
          <a:xfrm>
            <a:off x="8737600" y="6248400"/>
            <a:ext cx="2540100" cy="4572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able" type="tbl">
  <p:cSld name="TABLE">
    <p:spTree>
      <p:nvGrpSpPr>
        <p:cNvPr id="136" name="Shape 136"/>
        <p:cNvGrpSpPr/>
        <p:nvPr/>
      </p:nvGrpSpPr>
      <p:grpSpPr>
        <a:xfrm>
          <a:off x="0" y="0"/>
          <a:ext cx="0" cy="0"/>
          <a:chOff x="0" y="0"/>
          <a:chExt cx="0" cy="0"/>
        </a:xfrm>
      </p:grpSpPr>
      <p:sp>
        <p:nvSpPr>
          <p:cNvPr id="137" name="Google Shape;137;g200ff56c607_0_2496"/>
          <p:cNvSpPr txBox="1"/>
          <p:nvPr>
            <p:ph type="title"/>
          </p:nvPr>
        </p:nvSpPr>
        <p:spPr>
          <a:xfrm>
            <a:off x="914400" y="609600"/>
            <a:ext cx="10363200" cy="11430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8" name="Google Shape;138;g200ff56c607_0_2496"/>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9" name="Google Shape;139;g200ff56c607_0_2496"/>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0" name="Google Shape;140;g200ff56c607_0_249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Text" type="twoObjAndTx">
  <p:cSld name="TWO_OBJECTS_AND_TEXT">
    <p:spTree>
      <p:nvGrpSpPr>
        <p:cNvPr id="141" name="Shape 141"/>
        <p:cNvGrpSpPr/>
        <p:nvPr/>
      </p:nvGrpSpPr>
      <p:grpSpPr>
        <a:xfrm>
          <a:off x="0" y="0"/>
          <a:ext cx="0" cy="0"/>
          <a:chOff x="0" y="0"/>
          <a:chExt cx="0" cy="0"/>
        </a:xfrm>
      </p:grpSpPr>
      <p:sp>
        <p:nvSpPr>
          <p:cNvPr id="142" name="Google Shape;142;g200ff56c607_0_2501"/>
          <p:cNvSpPr txBox="1"/>
          <p:nvPr>
            <p:ph type="title"/>
          </p:nvPr>
        </p:nvSpPr>
        <p:spPr>
          <a:xfrm>
            <a:off x="0" y="152400"/>
            <a:ext cx="12192000" cy="11430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3" name="Google Shape;143;g200ff56c607_0_2501"/>
          <p:cNvSpPr txBox="1"/>
          <p:nvPr>
            <p:ph idx="1" type="body"/>
          </p:nvPr>
        </p:nvSpPr>
        <p:spPr>
          <a:xfrm>
            <a:off x="914400" y="1981200"/>
            <a:ext cx="5079900" cy="198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4" name="Google Shape;144;g200ff56c607_0_2501"/>
          <p:cNvSpPr txBox="1"/>
          <p:nvPr>
            <p:ph idx="2" type="body"/>
          </p:nvPr>
        </p:nvSpPr>
        <p:spPr>
          <a:xfrm>
            <a:off x="914400" y="4114800"/>
            <a:ext cx="5079900" cy="198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5" name="Google Shape;145;g200ff56c607_0_2501"/>
          <p:cNvSpPr txBox="1"/>
          <p:nvPr>
            <p:ph idx="3" type="body"/>
          </p:nvPr>
        </p:nvSpPr>
        <p:spPr>
          <a:xfrm>
            <a:off x="6197600" y="1981200"/>
            <a:ext cx="5079900" cy="41148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6" name="Google Shape;146;g200ff56c607_0_250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7" name="Google Shape;147;g200ff56c607_0_2501"/>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8" name="Google Shape;148;g200ff56c607_0_2501"/>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2 Content" type="txAndTwoObj">
  <p:cSld name="TEXT_AND_TWO_OBJECTS">
    <p:spTree>
      <p:nvGrpSpPr>
        <p:cNvPr id="149" name="Shape 149"/>
        <p:cNvGrpSpPr/>
        <p:nvPr/>
      </p:nvGrpSpPr>
      <p:grpSpPr>
        <a:xfrm>
          <a:off x="0" y="0"/>
          <a:ext cx="0" cy="0"/>
          <a:chOff x="0" y="0"/>
          <a:chExt cx="0" cy="0"/>
        </a:xfrm>
      </p:grpSpPr>
      <p:sp>
        <p:nvSpPr>
          <p:cNvPr id="150" name="Google Shape;150;g200ff56c607_0_2509"/>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1" name="Google Shape;151;g200ff56c607_0_2509"/>
          <p:cNvSpPr txBox="1"/>
          <p:nvPr>
            <p:ph idx="1" type="body"/>
          </p:nvPr>
        </p:nvSpPr>
        <p:spPr>
          <a:xfrm>
            <a:off x="914400" y="1981200"/>
            <a:ext cx="5079900" cy="41148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52" name="Google Shape;152;g200ff56c607_0_2509"/>
          <p:cNvSpPr txBox="1"/>
          <p:nvPr>
            <p:ph idx="2" type="body"/>
          </p:nvPr>
        </p:nvSpPr>
        <p:spPr>
          <a:xfrm>
            <a:off x="6197600" y="1981200"/>
            <a:ext cx="5079900" cy="198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53" name="Google Shape;153;g200ff56c607_0_2509"/>
          <p:cNvSpPr txBox="1"/>
          <p:nvPr>
            <p:ph idx="3" type="body"/>
          </p:nvPr>
        </p:nvSpPr>
        <p:spPr>
          <a:xfrm>
            <a:off x="6197600" y="4114800"/>
            <a:ext cx="5079900" cy="198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54" name="Google Shape;154;g200ff56c607_0_2509"/>
          <p:cNvSpPr txBox="1"/>
          <p:nvPr>
            <p:ph idx="10" type="dt"/>
          </p:nvPr>
        </p:nvSpPr>
        <p:spPr>
          <a:xfrm>
            <a:off x="914400" y="6248400"/>
            <a:ext cx="25401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5" name="Google Shape;155;g200ff56c607_0_2509"/>
          <p:cNvSpPr txBox="1"/>
          <p:nvPr>
            <p:ph idx="11" type="ftr"/>
          </p:nvPr>
        </p:nvSpPr>
        <p:spPr>
          <a:xfrm>
            <a:off x="4165600" y="6248400"/>
            <a:ext cx="38607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6" name="Google Shape;156;g200ff56c607_0_2509"/>
          <p:cNvSpPr txBox="1"/>
          <p:nvPr>
            <p:ph idx="12" type="sldNum"/>
          </p:nvPr>
        </p:nvSpPr>
        <p:spPr>
          <a:xfrm>
            <a:off x="8737600" y="6248400"/>
            <a:ext cx="2540100" cy="4572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Text 1">
  <p:cSld name="TWO_OBJECTS_AND_TEXT_1">
    <p:spTree>
      <p:nvGrpSpPr>
        <p:cNvPr id="157" name="Shape 157"/>
        <p:cNvGrpSpPr/>
        <p:nvPr/>
      </p:nvGrpSpPr>
      <p:grpSpPr>
        <a:xfrm>
          <a:off x="0" y="0"/>
          <a:ext cx="0" cy="0"/>
          <a:chOff x="0" y="0"/>
          <a:chExt cx="0" cy="0"/>
        </a:xfrm>
      </p:grpSpPr>
      <p:sp>
        <p:nvSpPr>
          <p:cNvPr id="158" name="Google Shape;158;g200ff56c607_0_2517"/>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9" name="Google Shape;159;g200ff56c607_0_2517"/>
          <p:cNvSpPr txBox="1"/>
          <p:nvPr>
            <p:ph idx="1" type="body"/>
          </p:nvPr>
        </p:nvSpPr>
        <p:spPr>
          <a:xfrm>
            <a:off x="914400" y="1981200"/>
            <a:ext cx="5079900" cy="198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60" name="Google Shape;160;g200ff56c607_0_2517"/>
          <p:cNvSpPr txBox="1"/>
          <p:nvPr>
            <p:ph idx="2" type="body"/>
          </p:nvPr>
        </p:nvSpPr>
        <p:spPr>
          <a:xfrm>
            <a:off x="914400" y="4114800"/>
            <a:ext cx="5079900" cy="198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61" name="Google Shape;161;g200ff56c607_0_2517"/>
          <p:cNvSpPr txBox="1"/>
          <p:nvPr>
            <p:ph idx="3" type="body"/>
          </p:nvPr>
        </p:nvSpPr>
        <p:spPr>
          <a:xfrm>
            <a:off x="6197600" y="1981200"/>
            <a:ext cx="5079900" cy="41148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62" name="Google Shape;162;g200ff56c607_0_2517"/>
          <p:cNvSpPr txBox="1"/>
          <p:nvPr>
            <p:ph idx="10" type="dt"/>
          </p:nvPr>
        </p:nvSpPr>
        <p:spPr>
          <a:xfrm>
            <a:off x="914400" y="6248400"/>
            <a:ext cx="25401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3" name="Google Shape;163;g200ff56c607_0_2517"/>
          <p:cNvSpPr txBox="1"/>
          <p:nvPr>
            <p:ph idx="11" type="ftr"/>
          </p:nvPr>
        </p:nvSpPr>
        <p:spPr>
          <a:xfrm>
            <a:off x="4165600" y="6248400"/>
            <a:ext cx="38607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4" name="Google Shape;164;g200ff56c607_0_2517"/>
          <p:cNvSpPr txBox="1"/>
          <p:nvPr>
            <p:ph idx="12" type="sldNum"/>
          </p:nvPr>
        </p:nvSpPr>
        <p:spPr>
          <a:xfrm>
            <a:off x="8737600" y="6248400"/>
            <a:ext cx="2540100" cy="4572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72" name="Shape 172"/>
        <p:cNvGrpSpPr/>
        <p:nvPr/>
      </p:nvGrpSpPr>
      <p:grpSpPr>
        <a:xfrm>
          <a:off x="0" y="0"/>
          <a:ext cx="0" cy="0"/>
          <a:chOff x="0" y="0"/>
          <a:chExt cx="0" cy="0"/>
        </a:xfrm>
      </p:grpSpPr>
      <p:sp>
        <p:nvSpPr>
          <p:cNvPr id="173" name="Google Shape;173;g2bdae9f7030_0_603"/>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5400"/>
              <a:buFont typeface="Calibri"/>
              <a:buNone/>
              <a:defRPr sz="5400">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4" name="Google Shape;174;g2bdae9f7030_0_603"/>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atin typeface="Calibri"/>
                <a:ea typeface="Calibri"/>
                <a:cs typeface="Calibri"/>
                <a:sym typeface="Calibri"/>
              </a:defRPr>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pic>
        <p:nvPicPr>
          <p:cNvPr descr="drury[1]" id="175" name="Google Shape;175;g2bdae9f7030_0_603"/>
          <p:cNvPicPr preferRelativeResize="0"/>
          <p:nvPr/>
        </p:nvPicPr>
        <p:blipFill rotWithShape="1">
          <a:blip r:embed="rId2">
            <a:alphaModFix/>
          </a:blip>
          <a:srcRect b="0" l="0" r="0" t="0"/>
          <a:stretch/>
        </p:blipFill>
        <p:spPr>
          <a:xfrm>
            <a:off x="0" y="5511691"/>
            <a:ext cx="1292232" cy="1335306"/>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lt2"/>
        </a:solidFill>
      </p:bgPr>
    </p:bg>
    <p:spTree>
      <p:nvGrpSpPr>
        <p:cNvPr id="176" name="Shape 176"/>
        <p:cNvGrpSpPr/>
        <p:nvPr/>
      </p:nvGrpSpPr>
      <p:grpSpPr>
        <a:xfrm>
          <a:off x="0" y="0"/>
          <a:ext cx="0" cy="0"/>
          <a:chOff x="0" y="0"/>
          <a:chExt cx="0" cy="0"/>
        </a:xfrm>
      </p:grpSpPr>
      <p:sp>
        <p:nvSpPr>
          <p:cNvPr id="177" name="Google Shape;177;g2bdae9f7030_0_607"/>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Calibri"/>
              <a:buNone/>
              <a:defRPr b="1" sz="6000">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8" name="Google Shape;178;g2bdae9f7030_0_607"/>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rtl="0" algn="ctr">
              <a:lnSpc>
                <a:spcPct val="90000"/>
              </a:lnSpc>
              <a:spcBef>
                <a:spcPts val="1000"/>
              </a:spcBef>
              <a:spcAft>
                <a:spcPts val="0"/>
              </a:spcAft>
              <a:buClr>
                <a:schemeClr val="dk1"/>
              </a:buClr>
              <a:buSzPts val="2400"/>
              <a:buNone/>
              <a:defRPr sz="2400">
                <a:solidFill>
                  <a:schemeClr val="dk1"/>
                </a:solidFill>
                <a:latin typeface="Calibri"/>
                <a:ea typeface="Calibri"/>
                <a:cs typeface="Calibri"/>
                <a:sym typeface="Calibri"/>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pic>
        <p:nvPicPr>
          <p:cNvPr descr="drury[1]" id="179" name="Google Shape;179;g2bdae9f7030_0_607"/>
          <p:cNvPicPr preferRelativeResize="0"/>
          <p:nvPr/>
        </p:nvPicPr>
        <p:blipFill rotWithShape="1">
          <a:blip r:embed="rId2">
            <a:alphaModFix/>
          </a:blip>
          <a:srcRect b="0" l="0" r="0" t="0"/>
          <a:stretch/>
        </p:blipFill>
        <p:spPr>
          <a:xfrm>
            <a:off x="0" y="5522694"/>
            <a:ext cx="1292232" cy="1335306"/>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0" name="Shape 180"/>
        <p:cNvGrpSpPr/>
        <p:nvPr/>
      </p:nvGrpSpPr>
      <p:grpSpPr>
        <a:xfrm>
          <a:off x="0" y="0"/>
          <a:ext cx="0" cy="0"/>
          <a:chOff x="0" y="0"/>
          <a:chExt cx="0" cy="0"/>
        </a:xfrm>
      </p:grpSpPr>
      <p:sp>
        <p:nvSpPr>
          <p:cNvPr id="181" name="Google Shape;181;g2bdae9f7030_0_61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chemeClr val="dk1"/>
              </a:buClr>
              <a:buSzPts val="4400"/>
              <a:buFont typeface="Calibri"/>
              <a:buNone/>
              <a:defRPr b="1">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2" name="Google Shape;182;g2bdae9f7030_0_61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81000" lvl="0" marL="457200" rtl="0" algn="l">
              <a:lnSpc>
                <a:spcPct val="90000"/>
              </a:lnSpc>
              <a:spcBef>
                <a:spcPts val="1000"/>
              </a:spcBef>
              <a:spcAft>
                <a:spcPts val="0"/>
              </a:spcAft>
              <a:buClr>
                <a:schemeClr val="dk1"/>
              </a:buClr>
              <a:buSzPts val="2400"/>
              <a:buChar char="•"/>
              <a:defRPr>
                <a:latin typeface="Calibri"/>
                <a:ea typeface="Calibri"/>
                <a:cs typeface="Calibri"/>
                <a:sym typeface="Calibri"/>
              </a:defRPr>
            </a:lvl1pPr>
            <a:lvl2pPr indent="-381000" lvl="1" marL="914400" rtl="0" algn="l">
              <a:lnSpc>
                <a:spcPct val="90000"/>
              </a:lnSpc>
              <a:spcBef>
                <a:spcPts val="500"/>
              </a:spcBef>
              <a:spcAft>
                <a:spcPts val="0"/>
              </a:spcAft>
              <a:buClr>
                <a:schemeClr val="dk1"/>
              </a:buClr>
              <a:buSzPts val="2400"/>
              <a:buChar char="•"/>
              <a:defRPr>
                <a:latin typeface="Calibri"/>
                <a:ea typeface="Calibri"/>
                <a:cs typeface="Calibri"/>
                <a:sym typeface="Calibri"/>
              </a:defRPr>
            </a:lvl2pPr>
            <a:lvl3pPr indent="-381000" lvl="2" marL="1371600" rtl="0" algn="l">
              <a:lnSpc>
                <a:spcPct val="90000"/>
              </a:lnSpc>
              <a:spcBef>
                <a:spcPts val="500"/>
              </a:spcBef>
              <a:spcAft>
                <a:spcPts val="0"/>
              </a:spcAft>
              <a:buClr>
                <a:schemeClr val="dk1"/>
              </a:buClr>
              <a:buSzPts val="2400"/>
              <a:buChar char="•"/>
              <a:defRPr>
                <a:latin typeface="Calibri"/>
                <a:ea typeface="Calibri"/>
                <a:cs typeface="Calibri"/>
                <a:sym typeface="Calibri"/>
              </a:defRPr>
            </a:lvl3pPr>
            <a:lvl4pPr indent="-381000" lvl="3" marL="1828800" rtl="0" algn="l">
              <a:lnSpc>
                <a:spcPct val="90000"/>
              </a:lnSpc>
              <a:spcBef>
                <a:spcPts val="500"/>
              </a:spcBef>
              <a:spcAft>
                <a:spcPts val="0"/>
              </a:spcAft>
              <a:buClr>
                <a:schemeClr val="dk1"/>
              </a:buClr>
              <a:buSzPts val="2400"/>
              <a:buChar char="•"/>
              <a:defRPr>
                <a:latin typeface="Calibri"/>
                <a:ea typeface="Calibri"/>
                <a:cs typeface="Calibri"/>
                <a:sym typeface="Calibri"/>
              </a:defRPr>
            </a:lvl4pPr>
            <a:lvl5pPr indent="-381000" lvl="4" marL="2286000" rtl="0" algn="l">
              <a:lnSpc>
                <a:spcPct val="90000"/>
              </a:lnSpc>
              <a:spcBef>
                <a:spcPts val="500"/>
              </a:spcBef>
              <a:spcAft>
                <a:spcPts val="0"/>
              </a:spcAft>
              <a:buClr>
                <a:schemeClr val="dk1"/>
              </a:buClr>
              <a:buSzPts val="2400"/>
              <a:buChar char="•"/>
              <a:defRPr>
                <a:latin typeface="Calibri"/>
                <a:ea typeface="Calibri"/>
                <a:cs typeface="Calibri"/>
                <a:sym typeface="Calibri"/>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descr="drury[1]" id="183" name="Google Shape;183;g2bdae9f7030_0_611"/>
          <p:cNvPicPr preferRelativeResize="0"/>
          <p:nvPr/>
        </p:nvPicPr>
        <p:blipFill rotWithShape="1">
          <a:blip r:embed="rId2">
            <a:alphaModFix/>
          </a:blip>
          <a:srcRect b="0" l="0" r="0" t="0"/>
          <a:stretch/>
        </p:blipFill>
        <p:spPr>
          <a:xfrm>
            <a:off x="0" y="5522694"/>
            <a:ext cx="1292232" cy="133530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 name="Shape 24"/>
        <p:cNvGrpSpPr/>
        <p:nvPr/>
      </p:nvGrpSpPr>
      <p:grpSpPr>
        <a:xfrm>
          <a:off x="0" y="0"/>
          <a:ext cx="0" cy="0"/>
          <a:chOff x="0" y="0"/>
          <a:chExt cx="0" cy="0"/>
        </a:xfrm>
      </p:grpSpPr>
      <p:sp>
        <p:nvSpPr>
          <p:cNvPr id="25" name="Google Shape;25;p16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400"/>
              <a:buFont typeface="Calibri"/>
              <a:buNone/>
              <a:defRPr b="1">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16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a:latin typeface="Calibri"/>
                <a:ea typeface="Calibri"/>
                <a:cs typeface="Calibri"/>
                <a:sym typeface="Calibri"/>
              </a:defRPr>
            </a:lvl1pPr>
            <a:lvl2pPr indent="-381000" lvl="1" marL="9144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indent="-381000" lvl="2" marL="1371600" algn="l">
              <a:lnSpc>
                <a:spcPct val="90000"/>
              </a:lnSpc>
              <a:spcBef>
                <a:spcPts val="500"/>
              </a:spcBef>
              <a:spcAft>
                <a:spcPts val="0"/>
              </a:spcAft>
              <a:buClr>
                <a:schemeClr val="dk1"/>
              </a:buClr>
              <a:buSzPts val="2400"/>
              <a:buChar char="•"/>
              <a:defRPr>
                <a:latin typeface="Calibri"/>
                <a:ea typeface="Calibri"/>
                <a:cs typeface="Calibri"/>
                <a:sym typeface="Calibri"/>
              </a:defRPr>
            </a:lvl3pPr>
            <a:lvl4pPr indent="-381000" lvl="3" marL="1828800" algn="l">
              <a:lnSpc>
                <a:spcPct val="90000"/>
              </a:lnSpc>
              <a:spcBef>
                <a:spcPts val="500"/>
              </a:spcBef>
              <a:spcAft>
                <a:spcPts val="0"/>
              </a:spcAft>
              <a:buClr>
                <a:schemeClr val="dk1"/>
              </a:buClr>
              <a:buSzPts val="2400"/>
              <a:buChar char="•"/>
              <a:defRPr>
                <a:latin typeface="Calibri"/>
                <a:ea typeface="Calibri"/>
                <a:cs typeface="Calibri"/>
                <a:sym typeface="Calibri"/>
              </a:defRPr>
            </a:lvl4pPr>
            <a:lvl5pPr indent="-381000" lvl="4" marL="2286000" algn="l">
              <a:lnSpc>
                <a:spcPct val="90000"/>
              </a:lnSpc>
              <a:spcBef>
                <a:spcPts val="500"/>
              </a:spcBef>
              <a:spcAft>
                <a:spcPts val="0"/>
              </a:spcAft>
              <a:buClr>
                <a:schemeClr val="dk1"/>
              </a:buClr>
              <a:buSzPts val="2400"/>
              <a:buChar char="•"/>
              <a:defRPr>
                <a:latin typeface="Calibri"/>
                <a:ea typeface="Calibri"/>
                <a:cs typeface="Calibri"/>
                <a:sym typeface="Calibri"/>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drury[1]" id="27" name="Google Shape;27;p162"/>
          <p:cNvPicPr preferRelativeResize="0"/>
          <p:nvPr/>
        </p:nvPicPr>
        <p:blipFill rotWithShape="1">
          <a:blip r:embed="rId2">
            <a:alphaModFix/>
          </a:blip>
          <a:srcRect b="0" l="0" r="0" t="0"/>
          <a:stretch/>
        </p:blipFill>
        <p:spPr>
          <a:xfrm>
            <a:off x="0" y="5522694"/>
            <a:ext cx="1292232" cy="1335306"/>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Text" type="objAndTx">
  <p:cSld name="OBJECT_AND_TEXT">
    <p:spTree>
      <p:nvGrpSpPr>
        <p:cNvPr id="184" name="Shape 184"/>
        <p:cNvGrpSpPr/>
        <p:nvPr/>
      </p:nvGrpSpPr>
      <p:grpSpPr>
        <a:xfrm>
          <a:off x="0" y="0"/>
          <a:ext cx="0" cy="0"/>
          <a:chOff x="0" y="0"/>
          <a:chExt cx="0" cy="0"/>
        </a:xfrm>
      </p:grpSpPr>
      <p:sp>
        <p:nvSpPr>
          <p:cNvPr id="185" name="Google Shape;185;g2bdae9f7030_0_615"/>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6" name="Google Shape;186;g2bdae9f7030_0_615"/>
          <p:cNvSpPr txBox="1"/>
          <p:nvPr>
            <p:ph idx="1" type="body"/>
          </p:nvPr>
        </p:nvSpPr>
        <p:spPr>
          <a:xfrm>
            <a:off x="914400" y="1981200"/>
            <a:ext cx="5079900" cy="41148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87" name="Google Shape;187;g2bdae9f7030_0_615"/>
          <p:cNvSpPr txBox="1"/>
          <p:nvPr>
            <p:ph idx="2" type="body"/>
          </p:nvPr>
        </p:nvSpPr>
        <p:spPr>
          <a:xfrm>
            <a:off x="6197600" y="1981200"/>
            <a:ext cx="5079900" cy="41148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88" name="Google Shape;188;g2bdae9f7030_0_615"/>
          <p:cNvSpPr txBox="1"/>
          <p:nvPr>
            <p:ph idx="10" type="dt"/>
          </p:nvPr>
        </p:nvSpPr>
        <p:spPr>
          <a:xfrm>
            <a:off x="914400" y="6248400"/>
            <a:ext cx="25401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9" name="Google Shape;189;g2bdae9f7030_0_615"/>
          <p:cNvSpPr txBox="1"/>
          <p:nvPr>
            <p:ph idx="11" type="ftr"/>
          </p:nvPr>
        </p:nvSpPr>
        <p:spPr>
          <a:xfrm>
            <a:off x="4165600" y="6248400"/>
            <a:ext cx="38607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0" name="Google Shape;190;g2bdae9f7030_0_615"/>
          <p:cNvSpPr txBox="1"/>
          <p:nvPr>
            <p:ph idx="12" type="sldNum"/>
          </p:nvPr>
        </p:nvSpPr>
        <p:spPr>
          <a:xfrm>
            <a:off x="8737600" y="6248400"/>
            <a:ext cx="2540100" cy="4572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over Content" type="txOverObj">
  <p:cSld name="TEXT_OVER_OBJECT">
    <p:spTree>
      <p:nvGrpSpPr>
        <p:cNvPr id="191" name="Shape 191"/>
        <p:cNvGrpSpPr/>
        <p:nvPr/>
      </p:nvGrpSpPr>
      <p:grpSpPr>
        <a:xfrm>
          <a:off x="0" y="0"/>
          <a:ext cx="0" cy="0"/>
          <a:chOff x="0" y="0"/>
          <a:chExt cx="0" cy="0"/>
        </a:xfrm>
      </p:grpSpPr>
      <p:sp>
        <p:nvSpPr>
          <p:cNvPr id="192" name="Google Shape;192;g2bdae9f7030_0_622"/>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3" name="Google Shape;193;g2bdae9f7030_0_622"/>
          <p:cNvSpPr txBox="1"/>
          <p:nvPr>
            <p:ph idx="1" type="body"/>
          </p:nvPr>
        </p:nvSpPr>
        <p:spPr>
          <a:xfrm>
            <a:off x="914400" y="1981200"/>
            <a:ext cx="10363200" cy="198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94" name="Google Shape;194;g2bdae9f7030_0_622"/>
          <p:cNvSpPr txBox="1"/>
          <p:nvPr>
            <p:ph idx="2" type="body"/>
          </p:nvPr>
        </p:nvSpPr>
        <p:spPr>
          <a:xfrm>
            <a:off x="914400" y="4114800"/>
            <a:ext cx="10363200" cy="198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95" name="Google Shape;195;g2bdae9f7030_0_622"/>
          <p:cNvSpPr txBox="1"/>
          <p:nvPr>
            <p:ph idx="10" type="dt"/>
          </p:nvPr>
        </p:nvSpPr>
        <p:spPr>
          <a:xfrm>
            <a:off x="914400" y="6248400"/>
            <a:ext cx="25401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6" name="Google Shape;196;g2bdae9f7030_0_622"/>
          <p:cNvSpPr txBox="1"/>
          <p:nvPr>
            <p:ph idx="11" type="ftr"/>
          </p:nvPr>
        </p:nvSpPr>
        <p:spPr>
          <a:xfrm>
            <a:off x="4165600" y="6248400"/>
            <a:ext cx="38607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7" name="Google Shape;197;g2bdae9f7030_0_622"/>
          <p:cNvSpPr txBox="1"/>
          <p:nvPr>
            <p:ph idx="12" type="sldNum"/>
          </p:nvPr>
        </p:nvSpPr>
        <p:spPr>
          <a:xfrm>
            <a:off x="8737600" y="6248400"/>
            <a:ext cx="2540100" cy="4572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98" name="Shape 198"/>
        <p:cNvGrpSpPr/>
        <p:nvPr/>
      </p:nvGrpSpPr>
      <p:grpSpPr>
        <a:xfrm>
          <a:off x="0" y="0"/>
          <a:ext cx="0" cy="0"/>
          <a:chOff x="0" y="0"/>
          <a:chExt cx="0" cy="0"/>
        </a:xfrm>
      </p:grpSpPr>
      <p:sp>
        <p:nvSpPr>
          <p:cNvPr id="199" name="Google Shape;199;g2bdae9f7030_0_62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chemeClr val="dk1"/>
              </a:buClr>
              <a:buSzPts val="4400"/>
              <a:buFont typeface="Calibri"/>
              <a:buNone/>
              <a:defRPr b="1">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0" name="Google Shape;200;g2bdae9f7030_0_629"/>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81000" lvl="0" marL="457200" rtl="0" algn="l">
              <a:lnSpc>
                <a:spcPct val="90000"/>
              </a:lnSpc>
              <a:spcBef>
                <a:spcPts val="1000"/>
              </a:spcBef>
              <a:spcAft>
                <a:spcPts val="0"/>
              </a:spcAft>
              <a:buClr>
                <a:schemeClr val="dk1"/>
              </a:buClr>
              <a:buSzPts val="2400"/>
              <a:buChar char="•"/>
              <a:defRPr>
                <a:latin typeface="Calibri"/>
                <a:ea typeface="Calibri"/>
                <a:cs typeface="Calibri"/>
                <a:sym typeface="Calibri"/>
              </a:defRPr>
            </a:lvl1pPr>
            <a:lvl2pPr indent="-381000" lvl="1" marL="914400" rtl="0" algn="l">
              <a:lnSpc>
                <a:spcPct val="90000"/>
              </a:lnSpc>
              <a:spcBef>
                <a:spcPts val="500"/>
              </a:spcBef>
              <a:spcAft>
                <a:spcPts val="0"/>
              </a:spcAft>
              <a:buClr>
                <a:schemeClr val="dk1"/>
              </a:buClr>
              <a:buSzPts val="2400"/>
              <a:buChar char="•"/>
              <a:defRPr>
                <a:latin typeface="Calibri"/>
                <a:ea typeface="Calibri"/>
                <a:cs typeface="Calibri"/>
                <a:sym typeface="Calibri"/>
              </a:defRPr>
            </a:lvl2pPr>
            <a:lvl3pPr indent="-381000" lvl="2" marL="1371600" rtl="0" algn="l">
              <a:lnSpc>
                <a:spcPct val="90000"/>
              </a:lnSpc>
              <a:spcBef>
                <a:spcPts val="500"/>
              </a:spcBef>
              <a:spcAft>
                <a:spcPts val="0"/>
              </a:spcAft>
              <a:buClr>
                <a:schemeClr val="dk1"/>
              </a:buClr>
              <a:buSzPts val="2400"/>
              <a:buChar char="•"/>
              <a:defRPr>
                <a:latin typeface="Calibri"/>
                <a:ea typeface="Calibri"/>
                <a:cs typeface="Calibri"/>
                <a:sym typeface="Calibri"/>
              </a:defRPr>
            </a:lvl3pPr>
            <a:lvl4pPr indent="-381000" lvl="3" marL="1828800" rtl="0" algn="l">
              <a:lnSpc>
                <a:spcPct val="90000"/>
              </a:lnSpc>
              <a:spcBef>
                <a:spcPts val="500"/>
              </a:spcBef>
              <a:spcAft>
                <a:spcPts val="0"/>
              </a:spcAft>
              <a:buClr>
                <a:schemeClr val="dk1"/>
              </a:buClr>
              <a:buSzPts val="2400"/>
              <a:buChar char="•"/>
              <a:defRPr>
                <a:latin typeface="Calibri"/>
                <a:ea typeface="Calibri"/>
                <a:cs typeface="Calibri"/>
                <a:sym typeface="Calibri"/>
              </a:defRPr>
            </a:lvl4pPr>
            <a:lvl5pPr indent="-381000" lvl="4" marL="2286000" rtl="0" algn="l">
              <a:lnSpc>
                <a:spcPct val="90000"/>
              </a:lnSpc>
              <a:spcBef>
                <a:spcPts val="500"/>
              </a:spcBef>
              <a:spcAft>
                <a:spcPts val="0"/>
              </a:spcAft>
              <a:buClr>
                <a:schemeClr val="dk1"/>
              </a:buClr>
              <a:buSzPts val="2400"/>
              <a:buChar char="•"/>
              <a:defRPr>
                <a:latin typeface="Calibri"/>
                <a:ea typeface="Calibri"/>
                <a:cs typeface="Calibri"/>
                <a:sym typeface="Calibri"/>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01" name="Google Shape;201;g2bdae9f7030_0_629"/>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81000" lvl="0" marL="457200" rtl="0" algn="l">
              <a:lnSpc>
                <a:spcPct val="90000"/>
              </a:lnSpc>
              <a:spcBef>
                <a:spcPts val="1000"/>
              </a:spcBef>
              <a:spcAft>
                <a:spcPts val="0"/>
              </a:spcAft>
              <a:buClr>
                <a:schemeClr val="dk1"/>
              </a:buClr>
              <a:buSzPts val="2400"/>
              <a:buChar char="•"/>
              <a:defRPr>
                <a:latin typeface="Calibri"/>
                <a:ea typeface="Calibri"/>
                <a:cs typeface="Calibri"/>
                <a:sym typeface="Calibri"/>
              </a:defRPr>
            </a:lvl1pPr>
            <a:lvl2pPr indent="-381000" lvl="1" marL="914400" rtl="0" algn="l">
              <a:lnSpc>
                <a:spcPct val="90000"/>
              </a:lnSpc>
              <a:spcBef>
                <a:spcPts val="500"/>
              </a:spcBef>
              <a:spcAft>
                <a:spcPts val="0"/>
              </a:spcAft>
              <a:buClr>
                <a:schemeClr val="dk1"/>
              </a:buClr>
              <a:buSzPts val="2400"/>
              <a:buChar char="•"/>
              <a:defRPr>
                <a:latin typeface="Calibri"/>
                <a:ea typeface="Calibri"/>
                <a:cs typeface="Calibri"/>
                <a:sym typeface="Calibri"/>
              </a:defRPr>
            </a:lvl2pPr>
            <a:lvl3pPr indent="-381000" lvl="2" marL="1371600" rtl="0" algn="l">
              <a:lnSpc>
                <a:spcPct val="90000"/>
              </a:lnSpc>
              <a:spcBef>
                <a:spcPts val="500"/>
              </a:spcBef>
              <a:spcAft>
                <a:spcPts val="0"/>
              </a:spcAft>
              <a:buClr>
                <a:schemeClr val="dk1"/>
              </a:buClr>
              <a:buSzPts val="2400"/>
              <a:buChar char="•"/>
              <a:defRPr>
                <a:latin typeface="Calibri"/>
                <a:ea typeface="Calibri"/>
                <a:cs typeface="Calibri"/>
                <a:sym typeface="Calibri"/>
              </a:defRPr>
            </a:lvl3pPr>
            <a:lvl4pPr indent="-381000" lvl="3" marL="1828800" rtl="0" algn="l">
              <a:lnSpc>
                <a:spcPct val="90000"/>
              </a:lnSpc>
              <a:spcBef>
                <a:spcPts val="500"/>
              </a:spcBef>
              <a:spcAft>
                <a:spcPts val="0"/>
              </a:spcAft>
              <a:buClr>
                <a:schemeClr val="dk1"/>
              </a:buClr>
              <a:buSzPts val="2400"/>
              <a:buChar char="•"/>
              <a:defRPr>
                <a:latin typeface="Calibri"/>
                <a:ea typeface="Calibri"/>
                <a:cs typeface="Calibri"/>
                <a:sym typeface="Calibri"/>
              </a:defRPr>
            </a:lvl4pPr>
            <a:lvl5pPr indent="-381000" lvl="4" marL="2286000" rtl="0" algn="l">
              <a:lnSpc>
                <a:spcPct val="90000"/>
              </a:lnSpc>
              <a:spcBef>
                <a:spcPts val="500"/>
              </a:spcBef>
              <a:spcAft>
                <a:spcPts val="0"/>
              </a:spcAft>
              <a:buClr>
                <a:schemeClr val="dk1"/>
              </a:buClr>
              <a:buSzPts val="2400"/>
              <a:buChar char="•"/>
              <a:defRPr>
                <a:latin typeface="Calibri"/>
                <a:ea typeface="Calibri"/>
                <a:cs typeface="Calibri"/>
                <a:sym typeface="Calibri"/>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descr="drury[1]" id="202" name="Google Shape;202;g2bdae9f7030_0_629"/>
          <p:cNvPicPr preferRelativeResize="0"/>
          <p:nvPr/>
        </p:nvPicPr>
        <p:blipFill rotWithShape="1">
          <a:blip r:embed="rId2">
            <a:alphaModFix/>
          </a:blip>
          <a:srcRect b="0" l="0" r="0" t="0"/>
          <a:stretch/>
        </p:blipFill>
        <p:spPr>
          <a:xfrm>
            <a:off x="0" y="5522694"/>
            <a:ext cx="1292232" cy="1335306"/>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ontent" type="txAndObj">
  <p:cSld name="TEXT_AND_OBJECT">
    <p:spTree>
      <p:nvGrpSpPr>
        <p:cNvPr id="203" name="Shape 203"/>
        <p:cNvGrpSpPr/>
        <p:nvPr/>
      </p:nvGrpSpPr>
      <p:grpSpPr>
        <a:xfrm>
          <a:off x="0" y="0"/>
          <a:ext cx="0" cy="0"/>
          <a:chOff x="0" y="0"/>
          <a:chExt cx="0" cy="0"/>
        </a:xfrm>
      </p:grpSpPr>
      <p:sp>
        <p:nvSpPr>
          <p:cNvPr id="204" name="Google Shape;204;g2bdae9f7030_0_634"/>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5" name="Google Shape;205;g2bdae9f7030_0_634"/>
          <p:cNvSpPr txBox="1"/>
          <p:nvPr>
            <p:ph idx="1" type="body"/>
          </p:nvPr>
        </p:nvSpPr>
        <p:spPr>
          <a:xfrm>
            <a:off x="914400" y="1981200"/>
            <a:ext cx="5079900" cy="41148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06" name="Google Shape;206;g2bdae9f7030_0_634"/>
          <p:cNvSpPr txBox="1"/>
          <p:nvPr>
            <p:ph idx="2" type="body"/>
          </p:nvPr>
        </p:nvSpPr>
        <p:spPr>
          <a:xfrm>
            <a:off x="6197600" y="1981200"/>
            <a:ext cx="5079900" cy="41148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07" name="Google Shape;207;g2bdae9f7030_0_634"/>
          <p:cNvSpPr txBox="1"/>
          <p:nvPr>
            <p:ph idx="10" type="dt"/>
          </p:nvPr>
        </p:nvSpPr>
        <p:spPr>
          <a:xfrm>
            <a:off x="914400" y="6248400"/>
            <a:ext cx="25401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8" name="Google Shape;208;g2bdae9f7030_0_634"/>
          <p:cNvSpPr txBox="1"/>
          <p:nvPr>
            <p:ph idx="11" type="ftr"/>
          </p:nvPr>
        </p:nvSpPr>
        <p:spPr>
          <a:xfrm>
            <a:off x="4165600" y="6248400"/>
            <a:ext cx="38607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9" name="Google Shape;209;g2bdae9f7030_0_634"/>
          <p:cNvSpPr txBox="1"/>
          <p:nvPr>
            <p:ph idx="12" type="sldNum"/>
          </p:nvPr>
        </p:nvSpPr>
        <p:spPr>
          <a:xfrm>
            <a:off x="8737600" y="6248400"/>
            <a:ext cx="2540100" cy="4572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able" type="tbl">
  <p:cSld name="TABLE">
    <p:spTree>
      <p:nvGrpSpPr>
        <p:cNvPr id="210" name="Shape 210"/>
        <p:cNvGrpSpPr/>
        <p:nvPr/>
      </p:nvGrpSpPr>
      <p:grpSpPr>
        <a:xfrm>
          <a:off x="0" y="0"/>
          <a:ext cx="0" cy="0"/>
          <a:chOff x="0" y="0"/>
          <a:chExt cx="0" cy="0"/>
        </a:xfrm>
      </p:grpSpPr>
      <p:sp>
        <p:nvSpPr>
          <p:cNvPr id="211" name="Google Shape;211;g2bdae9f7030_0_641"/>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2" name="Google Shape;212;g2bdae9f7030_0_641"/>
          <p:cNvSpPr txBox="1"/>
          <p:nvPr>
            <p:ph idx="10" type="dt"/>
          </p:nvPr>
        </p:nvSpPr>
        <p:spPr>
          <a:xfrm>
            <a:off x="914400" y="6248400"/>
            <a:ext cx="25401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3" name="Google Shape;213;g2bdae9f7030_0_641"/>
          <p:cNvSpPr txBox="1"/>
          <p:nvPr>
            <p:ph idx="11" type="ftr"/>
          </p:nvPr>
        </p:nvSpPr>
        <p:spPr>
          <a:xfrm>
            <a:off x="4165600" y="6248400"/>
            <a:ext cx="38607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4" name="Google Shape;214;g2bdae9f7030_0_641"/>
          <p:cNvSpPr txBox="1"/>
          <p:nvPr>
            <p:ph idx="12" type="sldNum"/>
          </p:nvPr>
        </p:nvSpPr>
        <p:spPr>
          <a:xfrm>
            <a:off x="8737600" y="6248400"/>
            <a:ext cx="2540100" cy="4572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over Text" type="objOverTx">
  <p:cSld name="OBJECT_OVER_TEXT">
    <p:spTree>
      <p:nvGrpSpPr>
        <p:cNvPr id="215" name="Shape 215"/>
        <p:cNvGrpSpPr/>
        <p:nvPr/>
      </p:nvGrpSpPr>
      <p:grpSpPr>
        <a:xfrm>
          <a:off x="0" y="0"/>
          <a:ext cx="0" cy="0"/>
          <a:chOff x="0" y="0"/>
          <a:chExt cx="0" cy="0"/>
        </a:xfrm>
      </p:grpSpPr>
      <p:sp>
        <p:nvSpPr>
          <p:cNvPr id="216" name="Google Shape;216;g2bdae9f7030_0_646"/>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7" name="Google Shape;217;g2bdae9f7030_0_646"/>
          <p:cNvSpPr txBox="1"/>
          <p:nvPr>
            <p:ph idx="1" type="body"/>
          </p:nvPr>
        </p:nvSpPr>
        <p:spPr>
          <a:xfrm>
            <a:off x="914400" y="1981200"/>
            <a:ext cx="10363200" cy="198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18" name="Google Shape;218;g2bdae9f7030_0_646"/>
          <p:cNvSpPr txBox="1"/>
          <p:nvPr>
            <p:ph idx="2" type="body"/>
          </p:nvPr>
        </p:nvSpPr>
        <p:spPr>
          <a:xfrm>
            <a:off x="914400" y="4114800"/>
            <a:ext cx="10363200" cy="198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19" name="Google Shape;219;g2bdae9f7030_0_646"/>
          <p:cNvSpPr txBox="1"/>
          <p:nvPr>
            <p:ph idx="10" type="dt"/>
          </p:nvPr>
        </p:nvSpPr>
        <p:spPr>
          <a:xfrm>
            <a:off x="914400" y="6248400"/>
            <a:ext cx="25401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0" name="Google Shape;220;g2bdae9f7030_0_646"/>
          <p:cNvSpPr txBox="1"/>
          <p:nvPr>
            <p:ph idx="11" type="ftr"/>
          </p:nvPr>
        </p:nvSpPr>
        <p:spPr>
          <a:xfrm>
            <a:off x="4165600" y="6248400"/>
            <a:ext cx="38607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1" name="Google Shape;221;g2bdae9f7030_0_646"/>
          <p:cNvSpPr txBox="1"/>
          <p:nvPr>
            <p:ph idx="12" type="sldNum"/>
          </p:nvPr>
        </p:nvSpPr>
        <p:spPr>
          <a:xfrm>
            <a:off x="8737600" y="6248400"/>
            <a:ext cx="2540100" cy="4572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2 Content" type="txAndTwoObj">
  <p:cSld name="TEXT_AND_TWO_OBJECTS">
    <p:spTree>
      <p:nvGrpSpPr>
        <p:cNvPr id="222" name="Shape 222"/>
        <p:cNvGrpSpPr/>
        <p:nvPr/>
      </p:nvGrpSpPr>
      <p:grpSpPr>
        <a:xfrm>
          <a:off x="0" y="0"/>
          <a:ext cx="0" cy="0"/>
          <a:chOff x="0" y="0"/>
          <a:chExt cx="0" cy="0"/>
        </a:xfrm>
      </p:grpSpPr>
      <p:sp>
        <p:nvSpPr>
          <p:cNvPr id="223" name="Google Shape;223;g2bdae9f7030_0_653"/>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24" name="Google Shape;224;g2bdae9f7030_0_653"/>
          <p:cNvSpPr txBox="1"/>
          <p:nvPr>
            <p:ph idx="1" type="body"/>
          </p:nvPr>
        </p:nvSpPr>
        <p:spPr>
          <a:xfrm>
            <a:off x="914400" y="1981200"/>
            <a:ext cx="5079900" cy="41148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25" name="Google Shape;225;g2bdae9f7030_0_653"/>
          <p:cNvSpPr txBox="1"/>
          <p:nvPr>
            <p:ph idx="2" type="body"/>
          </p:nvPr>
        </p:nvSpPr>
        <p:spPr>
          <a:xfrm>
            <a:off x="6197600" y="1981200"/>
            <a:ext cx="5079900" cy="198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26" name="Google Shape;226;g2bdae9f7030_0_653"/>
          <p:cNvSpPr txBox="1"/>
          <p:nvPr>
            <p:ph idx="3" type="body"/>
          </p:nvPr>
        </p:nvSpPr>
        <p:spPr>
          <a:xfrm>
            <a:off x="6197600" y="4114800"/>
            <a:ext cx="5079900" cy="198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27" name="Google Shape;227;g2bdae9f7030_0_653"/>
          <p:cNvSpPr txBox="1"/>
          <p:nvPr>
            <p:ph idx="10" type="dt"/>
          </p:nvPr>
        </p:nvSpPr>
        <p:spPr>
          <a:xfrm>
            <a:off x="914400" y="6248400"/>
            <a:ext cx="25401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8" name="Google Shape;228;g2bdae9f7030_0_653"/>
          <p:cNvSpPr txBox="1"/>
          <p:nvPr>
            <p:ph idx="11" type="ftr"/>
          </p:nvPr>
        </p:nvSpPr>
        <p:spPr>
          <a:xfrm>
            <a:off x="4165600" y="6248400"/>
            <a:ext cx="38607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9" name="Google Shape;229;g2bdae9f7030_0_653"/>
          <p:cNvSpPr txBox="1"/>
          <p:nvPr>
            <p:ph idx="12" type="sldNum"/>
          </p:nvPr>
        </p:nvSpPr>
        <p:spPr>
          <a:xfrm>
            <a:off x="8737600" y="6248400"/>
            <a:ext cx="2540100" cy="4572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30" name="Shape 230"/>
        <p:cNvGrpSpPr/>
        <p:nvPr/>
      </p:nvGrpSpPr>
      <p:grpSpPr>
        <a:xfrm>
          <a:off x="0" y="0"/>
          <a:ext cx="0" cy="0"/>
          <a:chOff x="0" y="0"/>
          <a:chExt cx="0" cy="0"/>
        </a:xfrm>
      </p:grpSpPr>
      <p:sp>
        <p:nvSpPr>
          <p:cNvPr id="231" name="Google Shape;231;g2bdae9f7030_0_661"/>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chemeClr val="dk1"/>
              </a:buClr>
              <a:buSzPts val="4400"/>
              <a:buFont typeface="Calibri"/>
              <a:buNone/>
              <a:defRPr b="1">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2" name="Google Shape;232;g2bdae9f7030_0_661"/>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rtl="0" algn="ctr">
              <a:lnSpc>
                <a:spcPct val="90000"/>
              </a:lnSpc>
              <a:spcBef>
                <a:spcPts val="1000"/>
              </a:spcBef>
              <a:spcAft>
                <a:spcPts val="0"/>
              </a:spcAft>
              <a:buClr>
                <a:schemeClr val="dk1"/>
              </a:buClr>
              <a:buSzPts val="3200"/>
              <a:buNone/>
              <a:defRPr b="1" sz="32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233" name="Google Shape;233;g2bdae9f7030_0_661"/>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34" name="Google Shape;234;g2bdae9f7030_0_661"/>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rtl="0" algn="ctr">
              <a:lnSpc>
                <a:spcPct val="90000"/>
              </a:lnSpc>
              <a:spcBef>
                <a:spcPts val="1000"/>
              </a:spcBef>
              <a:spcAft>
                <a:spcPts val="0"/>
              </a:spcAft>
              <a:buClr>
                <a:schemeClr val="dk1"/>
              </a:buClr>
              <a:buSzPts val="3200"/>
              <a:buNone/>
              <a:defRPr b="1" sz="32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235" name="Google Shape;235;g2bdae9f7030_0_661"/>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descr="drury[1]" id="236" name="Google Shape;236;g2bdae9f7030_0_661"/>
          <p:cNvPicPr preferRelativeResize="0"/>
          <p:nvPr/>
        </p:nvPicPr>
        <p:blipFill rotWithShape="1">
          <a:blip r:embed="rId2">
            <a:alphaModFix/>
          </a:blip>
          <a:srcRect b="0" l="0" r="0" t="0"/>
          <a:stretch/>
        </p:blipFill>
        <p:spPr>
          <a:xfrm>
            <a:off x="0" y="5522694"/>
            <a:ext cx="1292232" cy="1335306"/>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7" name="Shape 237"/>
        <p:cNvGrpSpPr/>
        <p:nvPr/>
      </p:nvGrpSpPr>
      <p:grpSpPr>
        <a:xfrm>
          <a:off x="0" y="0"/>
          <a:ext cx="0" cy="0"/>
          <a:chOff x="0" y="0"/>
          <a:chExt cx="0" cy="0"/>
        </a:xfrm>
      </p:grpSpPr>
      <p:sp>
        <p:nvSpPr>
          <p:cNvPr id="238" name="Google Shape;238;g2bdae9f7030_0_66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chemeClr val="dk1"/>
              </a:buClr>
              <a:buSzPts val="4400"/>
              <a:buFont typeface="Calibri"/>
              <a:buNone/>
              <a:defRPr b="1">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descr="drury[1]" id="239" name="Google Shape;239;g2bdae9f7030_0_668"/>
          <p:cNvPicPr preferRelativeResize="0"/>
          <p:nvPr/>
        </p:nvPicPr>
        <p:blipFill rotWithShape="1">
          <a:blip r:embed="rId2">
            <a:alphaModFix/>
          </a:blip>
          <a:srcRect b="0" l="0" r="0" t="0"/>
          <a:stretch/>
        </p:blipFill>
        <p:spPr>
          <a:xfrm>
            <a:off x="0" y="5522694"/>
            <a:ext cx="1292232" cy="1335306"/>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40" name="Shape 240"/>
        <p:cNvGrpSpPr/>
        <p:nvPr/>
      </p:nvGrpSpPr>
      <p:grpSpPr>
        <a:xfrm>
          <a:off x="0" y="0"/>
          <a:ext cx="0" cy="0"/>
          <a:chOff x="0" y="0"/>
          <a:chExt cx="0" cy="0"/>
        </a:xfrm>
      </p:grpSpPr>
      <p:pic>
        <p:nvPicPr>
          <p:cNvPr descr="drury[1]" id="241" name="Google Shape;241;g2bdae9f7030_0_671"/>
          <p:cNvPicPr preferRelativeResize="0"/>
          <p:nvPr/>
        </p:nvPicPr>
        <p:blipFill rotWithShape="1">
          <a:blip r:embed="rId2">
            <a:alphaModFix/>
          </a:blip>
          <a:srcRect b="0" l="0" r="0" t="0"/>
          <a:stretch/>
        </p:blipFill>
        <p:spPr>
          <a:xfrm>
            <a:off x="0" y="5522694"/>
            <a:ext cx="1292232" cy="133530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8" name="Shape 28"/>
        <p:cNvGrpSpPr/>
        <p:nvPr/>
      </p:nvGrpSpPr>
      <p:grpSpPr>
        <a:xfrm>
          <a:off x="0" y="0"/>
          <a:ext cx="0" cy="0"/>
          <a:chOff x="0" y="0"/>
          <a:chExt cx="0" cy="0"/>
        </a:xfrm>
      </p:grpSpPr>
      <p:sp>
        <p:nvSpPr>
          <p:cNvPr id="29" name="Google Shape;29;p16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400"/>
              <a:buFont typeface="Calibri"/>
              <a:buNone/>
              <a:defRPr b="1">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16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a:latin typeface="Calibri"/>
                <a:ea typeface="Calibri"/>
                <a:cs typeface="Calibri"/>
                <a:sym typeface="Calibri"/>
              </a:defRPr>
            </a:lvl1pPr>
            <a:lvl2pPr indent="-381000" lvl="1" marL="9144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indent="-381000" lvl="2" marL="1371600" algn="l">
              <a:lnSpc>
                <a:spcPct val="90000"/>
              </a:lnSpc>
              <a:spcBef>
                <a:spcPts val="500"/>
              </a:spcBef>
              <a:spcAft>
                <a:spcPts val="0"/>
              </a:spcAft>
              <a:buClr>
                <a:schemeClr val="dk1"/>
              </a:buClr>
              <a:buSzPts val="2400"/>
              <a:buChar char="•"/>
              <a:defRPr>
                <a:latin typeface="Calibri"/>
                <a:ea typeface="Calibri"/>
                <a:cs typeface="Calibri"/>
                <a:sym typeface="Calibri"/>
              </a:defRPr>
            </a:lvl3pPr>
            <a:lvl4pPr indent="-381000" lvl="3" marL="1828800" algn="l">
              <a:lnSpc>
                <a:spcPct val="90000"/>
              </a:lnSpc>
              <a:spcBef>
                <a:spcPts val="500"/>
              </a:spcBef>
              <a:spcAft>
                <a:spcPts val="0"/>
              </a:spcAft>
              <a:buClr>
                <a:schemeClr val="dk1"/>
              </a:buClr>
              <a:buSzPts val="2400"/>
              <a:buChar char="•"/>
              <a:defRPr>
                <a:latin typeface="Calibri"/>
                <a:ea typeface="Calibri"/>
                <a:cs typeface="Calibri"/>
                <a:sym typeface="Calibri"/>
              </a:defRPr>
            </a:lvl4pPr>
            <a:lvl5pPr indent="-381000" lvl="4" marL="2286000" algn="l">
              <a:lnSpc>
                <a:spcPct val="90000"/>
              </a:lnSpc>
              <a:spcBef>
                <a:spcPts val="500"/>
              </a:spcBef>
              <a:spcAft>
                <a:spcPts val="0"/>
              </a:spcAft>
              <a:buClr>
                <a:schemeClr val="dk1"/>
              </a:buClr>
              <a:buSzPts val="2400"/>
              <a:buChar char="•"/>
              <a:defRPr>
                <a:latin typeface="Calibri"/>
                <a:ea typeface="Calibri"/>
                <a:cs typeface="Calibri"/>
                <a:sym typeface="Calibri"/>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16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a:latin typeface="Calibri"/>
                <a:ea typeface="Calibri"/>
                <a:cs typeface="Calibri"/>
                <a:sym typeface="Calibri"/>
              </a:defRPr>
            </a:lvl1pPr>
            <a:lvl2pPr indent="-381000" lvl="1" marL="9144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indent="-381000" lvl="2" marL="1371600" algn="l">
              <a:lnSpc>
                <a:spcPct val="90000"/>
              </a:lnSpc>
              <a:spcBef>
                <a:spcPts val="500"/>
              </a:spcBef>
              <a:spcAft>
                <a:spcPts val="0"/>
              </a:spcAft>
              <a:buClr>
                <a:schemeClr val="dk1"/>
              </a:buClr>
              <a:buSzPts val="2400"/>
              <a:buChar char="•"/>
              <a:defRPr>
                <a:latin typeface="Calibri"/>
                <a:ea typeface="Calibri"/>
                <a:cs typeface="Calibri"/>
                <a:sym typeface="Calibri"/>
              </a:defRPr>
            </a:lvl3pPr>
            <a:lvl4pPr indent="-381000" lvl="3" marL="1828800" algn="l">
              <a:lnSpc>
                <a:spcPct val="90000"/>
              </a:lnSpc>
              <a:spcBef>
                <a:spcPts val="500"/>
              </a:spcBef>
              <a:spcAft>
                <a:spcPts val="0"/>
              </a:spcAft>
              <a:buClr>
                <a:schemeClr val="dk1"/>
              </a:buClr>
              <a:buSzPts val="2400"/>
              <a:buChar char="•"/>
              <a:defRPr>
                <a:latin typeface="Calibri"/>
                <a:ea typeface="Calibri"/>
                <a:cs typeface="Calibri"/>
                <a:sym typeface="Calibri"/>
              </a:defRPr>
            </a:lvl4pPr>
            <a:lvl5pPr indent="-381000" lvl="4" marL="2286000" algn="l">
              <a:lnSpc>
                <a:spcPct val="90000"/>
              </a:lnSpc>
              <a:spcBef>
                <a:spcPts val="500"/>
              </a:spcBef>
              <a:spcAft>
                <a:spcPts val="0"/>
              </a:spcAft>
              <a:buClr>
                <a:schemeClr val="dk1"/>
              </a:buClr>
              <a:buSzPts val="2400"/>
              <a:buChar char="•"/>
              <a:defRPr>
                <a:latin typeface="Calibri"/>
                <a:ea typeface="Calibri"/>
                <a:cs typeface="Calibri"/>
                <a:sym typeface="Calibri"/>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drury[1]" id="32" name="Google Shape;32;p163"/>
          <p:cNvPicPr preferRelativeResize="0"/>
          <p:nvPr/>
        </p:nvPicPr>
        <p:blipFill rotWithShape="1">
          <a:blip r:embed="rId2">
            <a:alphaModFix/>
          </a:blip>
          <a:srcRect b="0" l="0" r="0" t="0"/>
          <a:stretch/>
        </p:blipFill>
        <p:spPr>
          <a:xfrm>
            <a:off x="0" y="5522694"/>
            <a:ext cx="1292232" cy="1335306"/>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49" name="Shape 249"/>
        <p:cNvGrpSpPr/>
        <p:nvPr/>
      </p:nvGrpSpPr>
      <p:grpSpPr>
        <a:xfrm>
          <a:off x="0" y="0"/>
          <a:ext cx="0" cy="0"/>
          <a:chOff x="0" y="0"/>
          <a:chExt cx="0" cy="0"/>
        </a:xfrm>
      </p:grpSpPr>
      <p:sp>
        <p:nvSpPr>
          <p:cNvPr id="250" name="Google Shape;250;g2bdae9f7030_0_1203"/>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5400"/>
              <a:buFont typeface="Calibri"/>
              <a:buNone/>
              <a:defRPr sz="5400">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1" name="Google Shape;251;g2bdae9f7030_0_1203"/>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atin typeface="Calibri"/>
                <a:ea typeface="Calibri"/>
                <a:cs typeface="Calibri"/>
                <a:sym typeface="Calibri"/>
              </a:defRPr>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pic>
        <p:nvPicPr>
          <p:cNvPr descr="drury[1]" id="252" name="Google Shape;252;g2bdae9f7030_0_1203"/>
          <p:cNvPicPr preferRelativeResize="0"/>
          <p:nvPr/>
        </p:nvPicPr>
        <p:blipFill rotWithShape="1">
          <a:blip r:embed="rId2">
            <a:alphaModFix/>
          </a:blip>
          <a:srcRect b="0" l="0" r="0" t="0"/>
          <a:stretch/>
        </p:blipFill>
        <p:spPr>
          <a:xfrm>
            <a:off x="0" y="5511691"/>
            <a:ext cx="1292232" cy="1335306"/>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lt2"/>
        </a:solidFill>
      </p:bgPr>
    </p:bg>
    <p:spTree>
      <p:nvGrpSpPr>
        <p:cNvPr id="253" name="Shape 253"/>
        <p:cNvGrpSpPr/>
        <p:nvPr/>
      </p:nvGrpSpPr>
      <p:grpSpPr>
        <a:xfrm>
          <a:off x="0" y="0"/>
          <a:ext cx="0" cy="0"/>
          <a:chOff x="0" y="0"/>
          <a:chExt cx="0" cy="0"/>
        </a:xfrm>
      </p:grpSpPr>
      <p:sp>
        <p:nvSpPr>
          <p:cNvPr id="254" name="Google Shape;254;g2bdae9f7030_0_1207"/>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Calibri"/>
              <a:buNone/>
              <a:defRPr b="1" sz="6000">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5" name="Google Shape;255;g2bdae9f7030_0_1207"/>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rtl="0" algn="ctr">
              <a:lnSpc>
                <a:spcPct val="90000"/>
              </a:lnSpc>
              <a:spcBef>
                <a:spcPts val="1000"/>
              </a:spcBef>
              <a:spcAft>
                <a:spcPts val="0"/>
              </a:spcAft>
              <a:buClr>
                <a:schemeClr val="dk1"/>
              </a:buClr>
              <a:buSzPts val="2400"/>
              <a:buNone/>
              <a:defRPr sz="2400">
                <a:solidFill>
                  <a:schemeClr val="dk1"/>
                </a:solidFill>
                <a:latin typeface="Calibri"/>
                <a:ea typeface="Calibri"/>
                <a:cs typeface="Calibri"/>
                <a:sym typeface="Calibri"/>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pic>
        <p:nvPicPr>
          <p:cNvPr descr="drury[1]" id="256" name="Google Shape;256;g2bdae9f7030_0_1207"/>
          <p:cNvPicPr preferRelativeResize="0"/>
          <p:nvPr/>
        </p:nvPicPr>
        <p:blipFill rotWithShape="1">
          <a:blip r:embed="rId2">
            <a:alphaModFix/>
          </a:blip>
          <a:srcRect b="0" l="0" r="0" t="0"/>
          <a:stretch/>
        </p:blipFill>
        <p:spPr>
          <a:xfrm>
            <a:off x="0" y="5522694"/>
            <a:ext cx="1292232" cy="1335306"/>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7" name="Shape 257"/>
        <p:cNvGrpSpPr/>
        <p:nvPr/>
      </p:nvGrpSpPr>
      <p:grpSpPr>
        <a:xfrm>
          <a:off x="0" y="0"/>
          <a:ext cx="0" cy="0"/>
          <a:chOff x="0" y="0"/>
          <a:chExt cx="0" cy="0"/>
        </a:xfrm>
      </p:grpSpPr>
      <p:sp>
        <p:nvSpPr>
          <p:cNvPr id="258" name="Google Shape;258;g2bdae9f7030_0_121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chemeClr val="dk1"/>
              </a:buClr>
              <a:buSzPts val="4400"/>
              <a:buFont typeface="Calibri"/>
              <a:buNone/>
              <a:defRPr b="1">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9" name="Google Shape;259;g2bdae9f7030_0_121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81000" lvl="0" marL="457200" rtl="0" algn="l">
              <a:lnSpc>
                <a:spcPct val="90000"/>
              </a:lnSpc>
              <a:spcBef>
                <a:spcPts val="1000"/>
              </a:spcBef>
              <a:spcAft>
                <a:spcPts val="0"/>
              </a:spcAft>
              <a:buClr>
                <a:schemeClr val="dk1"/>
              </a:buClr>
              <a:buSzPts val="2400"/>
              <a:buChar char="•"/>
              <a:defRPr>
                <a:latin typeface="Calibri"/>
                <a:ea typeface="Calibri"/>
                <a:cs typeface="Calibri"/>
                <a:sym typeface="Calibri"/>
              </a:defRPr>
            </a:lvl1pPr>
            <a:lvl2pPr indent="-381000" lvl="1" marL="914400" rtl="0" algn="l">
              <a:lnSpc>
                <a:spcPct val="90000"/>
              </a:lnSpc>
              <a:spcBef>
                <a:spcPts val="500"/>
              </a:spcBef>
              <a:spcAft>
                <a:spcPts val="0"/>
              </a:spcAft>
              <a:buClr>
                <a:schemeClr val="dk1"/>
              </a:buClr>
              <a:buSzPts val="2400"/>
              <a:buChar char="•"/>
              <a:defRPr>
                <a:latin typeface="Calibri"/>
                <a:ea typeface="Calibri"/>
                <a:cs typeface="Calibri"/>
                <a:sym typeface="Calibri"/>
              </a:defRPr>
            </a:lvl2pPr>
            <a:lvl3pPr indent="-381000" lvl="2" marL="1371600" rtl="0" algn="l">
              <a:lnSpc>
                <a:spcPct val="90000"/>
              </a:lnSpc>
              <a:spcBef>
                <a:spcPts val="500"/>
              </a:spcBef>
              <a:spcAft>
                <a:spcPts val="0"/>
              </a:spcAft>
              <a:buClr>
                <a:schemeClr val="dk1"/>
              </a:buClr>
              <a:buSzPts val="2400"/>
              <a:buChar char="•"/>
              <a:defRPr>
                <a:latin typeface="Calibri"/>
                <a:ea typeface="Calibri"/>
                <a:cs typeface="Calibri"/>
                <a:sym typeface="Calibri"/>
              </a:defRPr>
            </a:lvl3pPr>
            <a:lvl4pPr indent="-381000" lvl="3" marL="1828800" rtl="0" algn="l">
              <a:lnSpc>
                <a:spcPct val="90000"/>
              </a:lnSpc>
              <a:spcBef>
                <a:spcPts val="500"/>
              </a:spcBef>
              <a:spcAft>
                <a:spcPts val="0"/>
              </a:spcAft>
              <a:buClr>
                <a:schemeClr val="dk1"/>
              </a:buClr>
              <a:buSzPts val="2400"/>
              <a:buChar char="•"/>
              <a:defRPr>
                <a:latin typeface="Calibri"/>
                <a:ea typeface="Calibri"/>
                <a:cs typeface="Calibri"/>
                <a:sym typeface="Calibri"/>
              </a:defRPr>
            </a:lvl4pPr>
            <a:lvl5pPr indent="-381000" lvl="4" marL="2286000" rtl="0" algn="l">
              <a:lnSpc>
                <a:spcPct val="90000"/>
              </a:lnSpc>
              <a:spcBef>
                <a:spcPts val="500"/>
              </a:spcBef>
              <a:spcAft>
                <a:spcPts val="0"/>
              </a:spcAft>
              <a:buClr>
                <a:schemeClr val="dk1"/>
              </a:buClr>
              <a:buSzPts val="2400"/>
              <a:buChar char="•"/>
              <a:defRPr>
                <a:latin typeface="Calibri"/>
                <a:ea typeface="Calibri"/>
                <a:cs typeface="Calibri"/>
                <a:sym typeface="Calibri"/>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descr="drury[1]" id="260" name="Google Shape;260;g2bdae9f7030_0_1211"/>
          <p:cNvPicPr preferRelativeResize="0"/>
          <p:nvPr/>
        </p:nvPicPr>
        <p:blipFill rotWithShape="1">
          <a:blip r:embed="rId2">
            <a:alphaModFix/>
          </a:blip>
          <a:srcRect b="0" l="0" r="0" t="0"/>
          <a:stretch/>
        </p:blipFill>
        <p:spPr>
          <a:xfrm>
            <a:off x="0" y="5522694"/>
            <a:ext cx="1292232" cy="1335306"/>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Text" type="objAndTx">
  <p:cSld name="OBJECT_AND_TEXT">
    <p:spTree>
      <p:nvGrpSpPr>
        <p:cNvPr id="261" name="Shape 261"/>
        <p:cNvGrpSpPr/>
        <p:nvPr/>
      </p:nvGrpSpPr>
      <p:grpSpPr>
        <a:xfrm>
          <a:off x="0" y="0"/>
          <a:ext cx="0" cy="0"/>
          <a:chOff x="0" y="0"/>
          <a:chExt cx="0" cy="0"/>
        </a:xfrm>
      </p:grpSpPr>
      <p:sp>
        <p:nvSpPr>
          <p:cNvPr id="262" name="Google Shape;262;g2bdae9f7030_0_1215"/>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63" name="Google Shape;263;g2bdae9f7030_0_1215"/>
          <p:cNvSpPr txBox="1"/>
          <p:nvPr>
            <p:ph idx="1" type="body"/>
          </p:nvPr>
        </p:nvSpPr>
        <p:spPr>
          <a:xfrm>
            <a:off x="914400" y="1981200"/>
            <a:ext cx="5079900" cy="41148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64" name="Google Shape;264;g2bdae9f7030_0_1215"/>
          <p:cNvSpPr txBox="1"/>
          <p:nvPr>
            <p:ph idx="2" type="body"/>
          </p:nvPr>
        </p:nvSpPr>
        <p:spPr>
          <a:xfrm>
            <a:off x="6197600" y="1981200"/>
            <a:ext cx="5079900" cy="41148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65" name="Google Shape;265;g2bdae9f7030_0_1215"/>
          <p:cNvSpPr txBox="1"/>
          <p:nvPr>
            <p:ph idx="10" type="dt"/>
          </p:nvPr>
        </p:nvSpPr>
        <p:spPr>
          <a:xfrm>
            <a:off x="914400" y="6248400"/>
            <a:ext cx="25401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66" name="Google Shape;266;g2bdae9f7030_0_1215"/>
          <p:cNvSpPr txBox="1"/>
          <p:nvPr>
            <p:ph idx="11" type="ftr"/>
          </p:nvPr>
        </p:nvSpPr>
        <p:spPr>
          <a:xfrm>
            <a:off x="4165600" y="6248400"/>
            <a:ext cx="38607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67" name="Google Shape;267;g2bdae9f7030_0_1215"/>
          <p:cNvSpPr txBox="1"/>
          <p:nvPr>
            <p:ph idx="12" type="sldNum"/>
          </p:nvPr>
        </p:nvSpPr>
        <p:spPr>
          <a:xfrm>
            <a:off x="8737600" y="6248400"/>
            <a:ext cx="2540100" cy="4572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68" name="Shape 268"/>
        <p:cNvGrpSpPr/>
        <p:nvPr/>
      </p:nvGrpSpPr>
      <p:grpSpPr>
        <a:xfrm>
          <a:off x="0" y="0"/>
          <a:ext cx="0" cy="0"/>
          <a:chOff x="0" y="0"/>
          <a:chExt cx="0" cy="0"/>
        </a:xfrm>
      </p:grpSpPr>
      <p:sp>
        <p:nvSpPr>
          <p:cNvPr id="269" name="Google Shape;269;g2bdae9f7030_0_122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chemeClr val="dk1"/>
              </a:buClr>
              <a:buSzPts val="4400"/>
              <a:buFont typeface="Calibri"/>
              <a:buNone/>
              <a:defRPr b="1">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70" name="Google Shape;270;g2bdae9f7030_0_1222"/>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81000" lvl="0" marL="457200" rtl="0" algn="l">
              <a:lnSpc>
                <a:spcPct val="90000"/>
              </a:lnSpc>
              <a:spcBef>
                <a:spcPts val="1000"/>
              </a:spcBef>
              <a:spcAft>
                <a:spcPts val="0"/>
              </a:spcAft>
              <a:buClr>
                <a:schemeClr val="dk1"/>
              </a:buClr>
              <a:buSzPts val="2400"/>
              <a:buChar char="•"/>
              <a:defRPr>
                <a:latin typeface="Calibri"/>
                <a:ea typeface="Calibri"/>
                <a:cs typeface="Calibri"/>
                <a:sym typeface="Calibri"/>
              </a:defRPr>
            </a:lvl1pPr>
            <a:lvl2pPr indent="-381000" lvl="1" marL="914400" rtl="0" algn="l">
              <a:lnSpc>
                <a:spcPct val="90000"/>
              </a:lnSpc>
              <a:spcBef>
                <a:spcPts val="500"/>
              </a:spcBef>
              <a:spcAft>
                <a:spcPts val="0"/>
              </a:spcAft>
              <a:buClr>
                <a:schemeClr val="dk1"/>
              </a:buClr>
              <a:buSzPts val="2400"/>
              <a:buChar char="•"/>
              <a:defRPr>
                <a:latin typeface="Calibri"/>
                <a:ea typeface="Calibri"/>
                <a:cs typeface="Calibri"/>
                <a:sym typeface="Calibri"/>
              </a:defRPr>
            </a:lvl2pPr>
            <a:lvl3pPr indent="-381000" lvl="2" marL="1371600" rtl="0" algn="l">
              <a:lnSpc>
                <a:spcPct val="90000"/>
              </a:lnSpc>
              <a:spcBef>
                <a:spcPts val="500"/>
              </a:spcBef>
              <a:spcAft>
                <a:spcPts val="0"/>
              </a:spcAft>
              <a:buClr>
                <a:schemeClr val="dk1"/>
              </a:buClr>
              <a:buSzPts val="2400"/>
              <a:buChar char="•"/>
              <a:defRPr>
                <a:latin typeface="Calibri"/>
                <a:ea typeface="Calibri"/>
                <a:cs typeface="Calibri"/>
                <a:sym typeface="Calibri"/>
              </a:defRPr>
            </a:lvl3pPr>
            <a:lvl4pPr indent="-381000" lvl="3" marL="1828800" rtl="0" algn="l">
              <a:lnSpc>
                <a:spcPct val="90000"/>
              </a:lnSpc>
              <a:spcBef>
                <a:spcPts val="500"/>
              </a:spcBef>
              <a:spcAft>
                <a:spcPts val="0"/>
              </a:spcAft>
              <a:buClr>
                <a:schemeClr val="dk1"/>
              </a:buClr>
              <a:buSzPts val="2400"/>
              <a:buChar char="•"/>
              <a:defRPr>
                <a:latin typeface="Calibri"/>
                <a:ea typeface="Calibri"/>
                <a:cs typeface="Calibri"/>
                <a:sym typeface="Calibri"/>
              </a:defRPr>
            </a:lvl4pPr>
            <a:lvl5pPr indent="-381000" lvl="4" marL="2286000" rtl="0" algn="l">
              <a:lnSpc>
                <a:spcPct val="90000"/>
              </a:lnSpc>
              <a:spcBef>
                <a:spcPts val="500"/>
              </a:spcBef>
              <a:spcAft>
                <a:spcPts val="0"/>
              </a:spcAft>
              <a:buClr>
                <a:schemeClr val="dk1"/>
              </a:buClr>
              <a:buSzPts val="2400"/>
              <a:buChar char="•"/>
              <a:defRPr>
                <a:latin typeface="Calibri"/>
                <a:ea typeface="Calibri"/>
                <a:cs typeface="Calibri"/>
                <a:sym typeface="Calibri"/>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71" name="Google Shape;271;g2bdae9f7030_0_1222"/>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81000" lvl="0" marL="457200" rtl="0" algn="l">
              <a:lnSpc>
                <a:spcPct val="90000"/>
              </a:lnSpc>
              <a:spcBef>
                <a:spcPts val="1000"/>
              </a:spcBef>
              <a:spcAft>
                <a:spcPts val="0"/>
              </a:spcAft>
              <a:buClr>
                <a:schemeClr val="dk1"/>
              </a:buClr>
              <a:buSzPts val="2400"/>
              <a:buChar char="•"/>
              <a:defRPr>
                <a:latin typeface="Calibri"/>
                <a:ea typeface="Calibri"/>
                <a:cs typeface="Calibri"/>
                <a:sym typeface="Calibri"/>
              </a:defRPr>
            </a:lvl1pPr>
            <a:lvl2pPr indent="-381000" lvl="1" marL="914400" rtl="0" algn="l">
              <a:lnSpc>
                <a:spcPct val="90000"/>
              </a:lnSpc>
              <a:spcBef>
                <a:spcPts val="500"/>
              </a:spcBef>
              <a:spcAft>
                <a:spcPts val="0"/>
              </a:spcAft>
              <a:buClr>
                <a:schemeClr val="dk1"/>
              </a:buClr>
              <a:buSzPts val="2400"/>
              <a:buChar char="•"/>
              <a:defRPr>
                <a:latin typeface="Calibri"/>
                <a:ea typeface="Calibri"/>
                <a:cs typeface="Calibri"/>
                <a:sym typeface="Calibri"/>
              </a:defRPr>
            </a:lvl2pPr>
            <a:lvl3pPr indent="-381000" lvl="2" marL="1371600" rtl="0" algn="l">
              <a:lnSpc>
                <a:spcPct val="90000"/>
              </a:lnSpc>
              <a:spcBef>
                <a:spcPts val="500"/>
              </a:spcBef>
              <a:spcAft>
                <a:spcPts val="0"/>
              </a:spcAft>
              <a:buClr>
                <a:schemeClr val="dk1"/>
              </a:buClr>
              <a:buSzPts val="2400"/>
              <a:buChar char="•"/>
              <a:defRPr>
                <a:latin typeface="Calibri"/>
                <a:ea typeface="Calibri"/>
                <a:cs typeface="Calibri"/>
                <a:sym typeface="Calibri"/>
              </a:defRPr>
            </a:lvl3pPr>
            <a:lvl4pPr indent="-381000" lvl="3" marL="1828800" rtl="0" algn="l">
              <a:lnSpc>
                <a:spcPct val="90000"/>
              </a:lnSpc>
              <a:spcBef>
                <a:spcPts val="500"/>
              </a:spcBef>
              <a:spcAft>
                <a:spcPts val="0"/>
              </a:spcAft>
              <a:buClr>
                <a:schemeClr val="dk1"/>
              </a:buClr>
              <a:buSzPts val="2400"/>
              <a:buChar char="•"/>
              <a:defRPr>
                <a:latin typeface="Calibri"/>
                <a:ea typeface="Calibri"/>
                <a:cs typeface="Calibri"/>
                <a:sym typeface="Calibri"/>
              </a:defRPr>
            </a:lvl4pPr>
            <a:lvl5pPr indent="-381000" lvl="4" marL="2286000" rtl="0" algn="l">
              <a:lnSpc>
                <a:spcPct val="90000"/>
              </a:lnSpc>
              <a:spcBef>
                <a:spcPts val="500"/>
              </a:spcBef>
              <a:spcAft>
                <a:spcPts val="0"/>
              </a:spcAft>
              <a:buClr>
                <a:schemeClr val="dk1"/>
              </a:buClr>
              <a:buSzPts val="2400"/>
              <a:buChar char="•"/>
              <a:defRPr>
                <a:latin typeface="Calibri"/>
                <a:ea typeface="Calibri"/>
                <a:cs typeface="Calibri"/>
                <a:sym typeface="Calibri"/>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descr="drury[1]" id="272" name="Google Shape;272;g2bdae9f7030_0_1222"/>
          <p:cNvPicPr preferRelativeResize="0"/>
          <p:nvPr/>
        </p:nvPicPr>
        <p:blipFill rotWithShape="1">
          <a:blip r:embed="rId2">
            <a:alphaModFix/>
          </a:blip>
          <a:srcRect b="0" l="0" r="0" t="0"/>
          <a:stretch/>
        </p:blipFill>
        <p:spPr>
          <a:xfrm>
            <a:off x="0" y="5522694"/>
            <a:ext cx="1292232" cy="1335306"/>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Text" type="twoObjAndTx">
  <p:cSld name="TWO_OBJECTS_AND_TEXT">
    <p:spTree>
      <p:nvGrpSpPr>
        <p:cNvPr id="273" name="Shape 273"/>
        <p:cNvGrpSpPr/>
        <p:nvPr/>
      </p:nvGrpSpPr>
      <p:grpSpPr>
        <a:xfrm>
          <a:off x="0" y="0"/>
          <a:ext cx="0" cy="0"/>
          <a:chOff x="0" y="0"/>
          <a:chExt cx="0" cy="0"/>
        </a:xfrm>
      </p:grpSpPr>
      <p:sp>
        <p:nvSpPr>
          <p:cNvPr id="274" name="Google Shape;274;g2bdae9f7030_0_1227"/>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75" name="Google Shape;275;g2bdae9f7030_0_1227"/>
          <p:cNvSpPr txBox="1"/>
          <p:nvPr>
            <p:ph idx="1" type="body"/>
          </p:nvPr>
        </p:nvSpPr>
        <p:spPr>
          <a:xfrm>
            <a:off x="914400" y="1981200"/>
            <a:ext cx="5079900" cy="198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76" name="Google Shape;276;g2bdae9f7030_0_1227"/>
          <p:cNvSpPr txBox="1"/>
          <p:nvPr>
            <p:ph idx="2" type="body"/>
          </p:nvPr>
        </p:nvSpPr>
        <p:spPr>
          <a:xfrm>
            <a:off x="914400" y="4114800"/>
            <a:ext cx="5079900" cy="198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77" name="Google Shape;277;g2bdae9f7030_0_1227"/>
          <p:cNvSpPr txBox="1"/>
          <p:nvPr>
            <p:ph idx="3" type="body"/>
          </p:nvPr>
        </p:nvSpPr>
        <p:spPr>
          <a:xfrm>
            <a:off x="6197600" y="1981200"/>
            <a:ext cx="5079900" cy="41148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78" name="Google Shape;278;g2bdae9f7030_0_1227"/>
          <p:cNvSpPr txBox="1"/>
          <p:nvPr>
            <p:ph idx="10" type="dt"/>
          </p:nvPr>
        </p:nvSpPr>
        <p:spPr>
          <a:xfrm>
            <a:off x="914400" y="6248400"/>
            <a:ext cx="25401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9" name="Google Shape;279;g2bdae9f7030_0_1227"/>
          <p:cNvSpPr txBox="1"/>
          <p:nvPr>
            <p:ph idx="11" type="ftr"/>
          </p:nvPr>
        </p:nvSpPr>
        <p:spPr>
          <a:xfrm>
            <a:off x="4165600" y="6248400"/>
            <a:ext cx="38607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80" name="Google Shape;280;g2bdae9f7030_0_1227"/>
          <p:cNvSpPr txBox="1"/>
          <p:nvPr>
            <p:ph idx="12" type="sldNum"/>
          </p:nvPr>
        </p:nvSpPr>
        <p:spPr>
          <a:xfrm>
            <a:off x="8737600" y="6248400"/>
            <a:ext cx="2540100" cy="4572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ontent" type="txAndObj">
  <p:cSld name="TEXT_AND_OBJECT">
    <p:spTree>
      <p:nvGrpSpPr>
        <p:cNvPr id="281" name="Shape 281"/>
        <p:cNvGrpSpPr/>
        <p:nvPr/>
      </p:nvGrpSpPr>
      <p:grpSpPr>
        <a:xfrm>
          <a:off x="0" y="0"/>
          <a:ext cx="0" cy="0"/>
          <a:chOff x="0" y="0"/>
          <a:chExt cx="0" cy="0"/>
        </a:xfrm>
      </p:grpSpPr>
      <p:sp>
        <p:nvSpPr>
          <p:cNvPr id="282" name="Google Shape;282;g2bdae9f7030_0_1235"/>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3" name="Google Shape;283;g2bdae9f7030_0_1235"/>
          <p:cNvSpPr txBox="1"/>
          <p:nvPr>
            <p:ph idx="1" type="body"/>
          </p:nvPr>
        </p:nvSpPr>
        <p:spPr>
          <a:xfrm>
            <a:off x="914400" y="1981200"/>
            <a:ext cx="5079900" cy="41148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84" name="Google Shape;284;g2bdae9f7030_0_1235"/>
          <p:cNvSpPr txBox="1"/>
          <p:nvPr>
            <p:ph idx="2" type="body"/>
          </p:nvPr>
        </p:nvSpPr>
        <p:spPr>
          <a:xfrm>
            <a:off x="6197600" y="1981200"/>
            <a:ext cx="5079900" cy="41148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85" name="Google Shape;285;g2bdae9f7030_0_1235"/>
          <p:cNvSpPr txBox="1"/>
          <p:nvPr>
            <p:ph idx="10" type="dt"/>
          </p:nvPr>
        </p:nvSpPr>
        <p:spPr>
          <a:xfrm>
            <a:off x="914400" y="6248400"/>
            <a:ext cx="25401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86" name="Google Shape;286;g2bdae9f7030_0_1235"/>
          <p:cNvSpPr txBox="1"/>
          <p:nvPr>
            <p:ph idx="11" type="ftr"/>
          </p:nvPr>
        </p:nvSpPr>
        <p:spPr>
          <a:xfrm>
            <a:off x="4165600" y="6248400"/>
            <a:ext cx="38607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87" name="Google Shape;287;g2bdae9f7030_0_1235"/>
          <p:cNvSpPr txBox="1"/>
          <p:nvPr>
            <p:ph idx="12" type="sldNum"/>
          </p:nvPr>
        </p:nvSpPr>
        <p:spPr>
          <a:xfrm>
            <a:off x="8737600" y="6248400"/>
            <a:ext cx="2540100" cy="4572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over Content" type="txOverObj">
  <p:cSld name="TEXT_OVER_OBJECT">
    <p:spTree>
      <p:nvGrpSpPr>
        <p:cNvPr id="288" name="Shape 288"/>
        <p:cNvGrpSpPr/>
        <p:nvPr/>
      </p:nvGrpSpPr>
      <p:grpSpPr>
        <a:xfrm>
          <a:off x="0" y="0"/>
          <a:ext cx="0" cy="0"/>
          <a:chOff x="0" y="0"/>
          <a:chExt cx="0" cy="0"/>
        </a:xfrm>
      </p:grpSpPr>
      <p:sp>
        <p:nvSpPr>
          <p:cNvPr id="289" name="Google Shape;289;g2bdae9f7030_0_1242"/>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0" name="Google Shape;290;g2bdae9f7030_0_1242"/>
          <p:cNvSpPr txBox="1"/>
          <p:nvPr>
            <p:ph idx="1" type="body"/>
          </p:nvPr>
        </p:nvSpPr>
        <p:spPr>
          <a:xfrm>
            <a:off x="914400" y="1981200"/>
            <a:ext cx="10363200" cy="198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91" name="Google Shape;291;g2bdae9f7030_0_1242"/>
          <p:cNvSpPr txBox="1"/>
          <p:nvPr>
            <p:ph idx="2" type="body"/>
          </p:nvPr>
        </p:nvSpPr>
        <p:spPr>
          <a:xfrm>
            <a:off x="914400" y="4114800"/>
            <a:ext cx="10363200" cy="198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92" name="Google Shape;292;g2bdae9f7030_0_1242"/>
          <p:cNvSpPr txBox="1"/>
          <p:nvPr>
            <p:ph idx="10" type="dt"/>
          </p:nvPr>
        </p:nvSpPr>
        <p:spPr>
          <a:xfrm>
            <a:off x="914400" y="6248400"/>
            <a:ext cx="25401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93" name="Google Shape;293;g2bdae9f7030_0_1242"/>
          <p:cNvSpPr txBox="1"/>
          <p:nvPr>
            <p:ph idx="11" type="ftr"/>
          </p:nvPr>
        </p:nvSpPr>
        <p:spPr>
          <a:xfrm>
            <a:off x="4165600" y="6248400"/>
            <a:ext cx="38607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94" name="Google Shape;294;g2bdae9f7030_0_1242"/>
          <p:cNvSpPr txBox="1"/>
          <p:nvPr>
            <p:ph idx="12" type="sldNum"/>
          </p:nvPr>
        </p:nvSpPr>
        <p:spPr>
          <a:xfrm>
            <a:off x="8737600" y="6248400"/>
            <a:ext cx="2540100" cy="4572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95" name="Shape 295"/>
        <p:cNvGrpSpPr/>
        <p:nvPr/>
      </p:nvGrpSpPr>
      <p:grpSpPr>
        <a:xfrm>
          <a:off x="0" y="0"/>
          <a:ext cx="0" cy="0"/>
          <a:chOff x="0" y="0"/>
          <a:chExt cx="0" cy="0"/>
        </a:xfrm>
      </p:grpSpPr>
      <p:sp>
        <p:nvSpPr>
          <p:cNvPr id="296" name="Google Shape;296;g2bdae9f7030_0_1249"/>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chemeClr val="dk1"/>
              </a:buClr>
              <a:buSzPts val="4400"/>
              <a:buFont typeface="Calibri"/>
              <a:buNone/>
              <a:defRPr b="1">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7" name="Google Shape;297;g2bdae9f7030_0_1249"/>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rtl="0" algn="ctr">
              <a:lnSpc>
                <a:spcPct val="90000"/>
              </a:lnSpc>
              <a:spcBef>
                <a:spcPts val="1000"/>
              </a:spcBef>
              <a:spcAft>
                <a:spcPts val="0"/>
              </a:spcAft>
              <a:buClr>
                <a:schemeClr val="dk1"/>
              </a:buClr>
              <a:buSzPts val="3200"/>
              <a:buNone/>
              <a:defRPr b="1" sz="32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298" name="Google Shape;298;g2bdae9f7030_0_1249"/>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99" name="Google Shape;299;g2bdae9f7030_0_1249"/>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rtl="0" algn="ctr">
              <a:lnSpc>
                <a:spcPct val="90000"/>
              </a:lnSpc>
              <a:spcBef>
                <a:spcPts val="1000"/>
              </a:spcBef>
              <a:spcAft>
                <a:spcPts val="0"/>
              </a:spcAft>
              <a:buClr>
                <a:schemeClr val="dk1"/>
              </a:buClr>
              <a:buSzPts val="3200"/>
              <a:buNone/>
              <a:defRPr b="1" sz="32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300" name="Google Shape;300;g2bdae9f7030_0_1249"/>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descr="drury[1]" id="301" name="Google Shape;301;g2bdae9f7030_0_1249"/>
          <p:cNvPicPr preferRelativeResize="0"/>
          <p:nvPr/>
        </p:nvPicPr>
        <p:blipFill rotWithShape="1">
          <a:blip r:embed="rId2">
            <a:alphaModFix/>
          </a:blip>
          <a:srcRect b="0" l="0" r="0" t="0"/>
          <a:stretch/>
        </p:blipFill>
        <p:spPr>
          <a:xfrm>
            <a:off x="0" y="5522694"/>
            <a:ext cx="1292232" cy="1335306"/>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2" name="Shape 302"/>
        <p:cNvGrpSpPr/>
        <p:nvPr/>
      </p:nvGrpSpPr>
      <p:grpSpPr>
        <a:xfrm>
          <a:off x="0" y="0"/>
          <a:ext cx="0" cy="0"/>
          <a:chOff x="0" y="0"/>
          <a:chExt cx="0" cy="0"/>
        </a:xfrm>
      </p:grpSpPr>
      <p:sp>
        <p:nvSpPr>
          <p:cNvPr id="303" name="Google Shape;303;g2bdae9f7030_0_125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chemeClr val="dk1"/>
              </a:buClr>
              <a:buSzPts val="4400"/>
              <a:buFont typeface="Calibri"/>
              <a:buNone/>
              <a:defRPr b="1">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descr="drury[1]" id="304" name="Google Shape;304;g2bdae9f7030_0_1256"/>
          <p:cNvPicPr preferRelativeResize="0"/>
          <p:nvPr/>
        </p:nvPicPr>
        <p:blipFill rotWithShape="1">
          <a:blip r:embed="rId2">
            <a:alphaModFix/>
          </a:blip>
          <a:srcRect b="0" l="0" r="0" t="0"/>
          <a:stretch/>
        </p:blipFill>
        <p:spPr>
          <a:xfrm>
            <a:off x="0" y="5522694"/>
            <a:ext cx="1292232" cy="133530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over Content" type="txOverObj">
  <p:cSld name="TEXT_OVER_OBJECT">
    <p:spTree>
      <p:nvGrpSpPr>
        <p:cNvPr id="33" name="Shape 33"/>
        <p:cNvGrpSpPr/>
        <p:nvPr/>
      </p:nvGrpSpPr>
      <p:grpSpPr>
        <a:xfrm>
          <a:off x="0" y="0"/>
          <a:ext cx="0" cy="0"/>
          <a:chOff x="0" y="0"/>
          <a:chExt cx="0" cy="0"/>
        </a:xfrm>
      </p:grpSpPr>
      <p:sp>
        <p:nvSpPr>
          <p:cNvPr id="34" name="Google Shape;34;p164"/>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164"/>
          <p:cNvSpPr txBox="1"/>
          <p:nvPr>
            <p:ph idx="1" type="body"/>
          </p:nvPr>
        </p:nvSpPr>
        <p:spPr>
          <a:xfrm>
            <a:off x="914400" y="1981200"/>
            <a:ext cx="10363200" cy="198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164"/>
          <p:cNvSpPr txBox="1"/>
          <p:nvPr>
            <p:ph idx="2" type="body"/>
          </p:nvPr>
        </p:nvSpPr>
        <p:spPr>
          <a:xfrm>
            <a:off x="914400" y="4114800"/>
            <a:ext cx="10363200" cy="198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164"/>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 name="Google Shape;38;p164"/>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9" name="Google Shape;39;p164"/>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05" name="Shape 305"/>
        <p:cNvGrpSpPr/>
        <p:nvPr/>
      </p:nvGrpSpPr>
      <p:grpSpPr>
        <a:xfrm>
          <a:off x="0" y="0"/>
          <a:ext cx="0" cy="0"/>
          <a:chOff x="0" y="0"/>
          <a:chExt cx="0" cy="0"/>
        </a:xfrm>
      </p:grpSpPr>
      <p:pic>
        <p:nvPicPr>
          <p:cNvPr descr="drury[1]" id="306" name="Google Shape;306;g2bdae9f7030_0_1259"/>
          <p:cNvPicPr preferRelativeResize="0"/>
          <p:nvPr/>
        </p:nvPicPr>
        <p:blipFill rotWithShape="1">
          <a:blip r:embed="rId2">
            <a:alphaModFix/>
          </a:blip>
          <a:srcRect b="0" l="0" r="0" t="0"/>
          <a:stretch/>
        </p:blipFill>
        <p:spPr>
          <a:xfrm>
            <a:off x="0" y="5522694"/>
            <a:ext cx="1292232" cy="133530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ontent" type="txAndObj">
  <p:cSld name="TEXT_AND_OBJECT">
    <p:spTree>
      <p:nvGrpSpPr>
        <p:cNvPr id="40" name="Shape 40"/>
        <p:cNvGrpSpPr/>
        <p:nvPr/>
      </p:nvGrpSpPr>
      <p:grpSpPr>
        <a:xfrm>
          <a:off x="0" y="0"/>
          <a:ext cx="0" cy="0"/>
          <a:chOff x="0" y="0"/>
          <a:chExt cx="0" cy="0"/>
        </a:xfrm>
      </p:grpSpPr>
      <p:sp>
        <p:nvSpPr>
          <p:cNvPr id="41" name="Google Shape;41;p165"/>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165"/>
          <p:cNvSpPr txBox="1"/>
          <p:nvPr>
            <p:ph idx="1" type="body"/>
          </p:nvPr>
        </p:nvSpPr>
        <p:spPr>
          <a:xfrm>
            <a:off x="914400" y="1981200"/>
            <a:ext cx="5080000" cy="41148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165"/>
          <p:cNvSpPr txBox="1"/>
          <p:nvPr>
            <p:ph idx="2" type="body"/>
          </p:nvPr>
        </p:nvSpPr>
        <p:spPr>
          <a:xfrm>
            <a:off x="6197600" y="1981200"/>
            <a:ext cx="5080000" cy="41148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165"/>
          <p:cNvSpPr txBox="1"/>
          <p:nvPr>
            <p:ph idx="10" type="dt"/>
          </p:nvPr>
        </p:nvSpPr>
        <p:spPr>
          <a:xfrm>
            <a:off x="914400" y="6248400"/>
            <a:ext cx="25400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5" name="Google Shape;45;p165"/>
          <p:cNvSpPr txBox="1"/>
          <p:nvPr>
            <p:ph idx="11" type="ftr"/>
          </p:nvPr>
        </p:nvSpPr>
        <p:spPr>
          <a:xfrm>
            <a:off x="4165600" y="6248400"/>
            <a:ext cx="3860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6" name="Google Shape;46;p165"/>
          <p:cNvSpPr txBox="1"/>
          <p:nvPr>
            <p:ph idx="12" type="sldNum"/>
          </p:nvPr>
        </p:nvSpPr>
        <p:spPr>
          <a:xfrm>
            <a:off x="8737600" y="6248400"/>
            <a:ext cx="2540000" cy="4572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7" name="Shape 47"/>
        <p:cNvGrpSpPr/>
        <p:nvPr/>
      </p:nvGrpSpPr>
      <p:grpSpPr>
        <a:xfrm>
          <a:off x="0" y="0"/>
          <a:ext cx="0" cy="0"/>
          <a:chOff x="0" y="0"/>
          <a:chExt cx="0" cy="0"/>
        </a:xfrm>
      </p:grpSpPr>
      <p:sp>
        <p:nvSpPr>
          <p:cNvPr id="48" name="Google Shape;48;p16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400"/>
              <a:buFont typeface="Calibri"/>
              <a:buNone/>
              <a:defRPr b="1">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16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3200"/>
              <a:buNone/>
              <a:defRPr b="1" sz="32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0" name="Google Shape;50;p16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16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3200"/>
              <a:buNone/>
              <a:defRPr b="1" sz="32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16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drury[1]" id="53" name="Google Shape;53;p166"/>
          <p:cNvPicPr preferRelativeResize="0"/>
          <p:nvPr/>
        </p:nvPicPr>
        <p:blipFill rotWithShape="1">
          <a:blip r:embed="rId2">
            <a:alphaModFix/>
          </a:blip>
          <a:srcRect b="0" l="0" r="0" t="0"/>
          <a:stretch/>
        </p:blipFill>
        <p:spPr>
          <a:xfrm>
            <a:off x="0" y="5522694"/>
            <a:ext cx="1292232" cy="133530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 name="Shape 54"/>
        <p:cNvGrpSpPr/>
        <p:nvPr/>
      </p:nvGrpSpPr>
      <p:grpSpPr>
        <a:xfrm>
          <a:off x="0" y="0"/>
          <a:ext cx="0" cy="0"/>
          <a:chOff x="0" y="0"/>
          <a:chExt cx="0" cy="0"/>
        </a:xfrm>
      </p:grpSpPr>
      <p:sp>
        <p:nvSpPr>
          <p:cNvPr id="55" name="Google Shape;55;p16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400"/>
              <a:buFont typeface="Calibri"/>
              <a:buNone/>
              <a:defRPr b="1">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descr="drury[1]" id="56" name="Google Shape;56;p167"/>
          <p:cNvPicPr preferRelativeResize="0"/>
          <p:nvPr/>
        </p:nvPicPr>
        <p:blipFill rotWithShape="1">
          <a:blip r:embed="rId2">
            <a:alphaModFix/>
          </a:blip>
          <a:srcRect b="0" l="0" r="0" t="0"/>
          <a:stretch/>
        </p:blipFill>
        <p:spPr>
          <a:xfrm>
            <a:off x="0" y="5522694"/>
            <a:ext cx="1292232" cy="133530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pic>
        <p:nvPicPr>
          <p:cNvPr descr="drury[1]" id="58" name="Google Shape;58;p168"/>
          <p:cNvPicPr preferRelativeResize="0"/>
          <p:nvPr/>
        </p:nvPicPr>
        <p:blipFill rotWithShape="1">
          <a:blip r:embed="rId2">
            <a:alphaModFix/>
          </a:blip>
          <a:srcRect b="0" l="0" r="0" t="0"/>
          <a:stretch/>
        </p:blipFill>
        <p:spPr>
          <a:xfrm>
            <a:off x="0" y="5522694"/>
            <a:ext cx="1292232" cy="133530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7.xml"/><Relationship Id="rId10" Type="http://schemas.openxmlformats.org/officeDocument/2006/relationships/slideLayout" Target="../slideLayouts/slideLayout6.xml"/><Relationship Id="rId13" Type="http://schemas.openxmlformats.org/officeDocument/2006/relationships/slideLayout" Target="../slideLayouts/slideLayout9.xml"/><Relationship Id="rId12" Type="http://schemas.openxmlformats.org/officeDocument/2006/relationships/slideLayout" Target="../slideLayouts/slideLayout8.xml"/><Relationship Id="rId1" Type="http://schemas.openxmlformats.org/officeDocument/2006/relationships/image" Target="../media/image2.jpg"/><Relationship Id="rId2" Type="http://schemas.openxmlformats.org/officeDocument/2006/relationships/image" Target="../media/image9.gif"/><Relationship Id="rId3" Type="http://schemas.openxmlformats.org/officeDocument/2006/relationships/hyperlink" Target="http://www.chemisme.com/" TargetMode="External"/><Relationship Id="rId4" Type="http://schemas.openxmlformats.org/officeDocument/2006/relationships/hyperlink" Target="http://www.chemisme.com/ap-chemistry.html" TargetMode="External"/><Relationship Id="rId9" Type="http://schemas.openxmlformats.org/officeDocument/2006/relationships/slideLayout" Target="../slideLayouts/slideLayout5.xml"/><Relationship Id="rId14" Type="http://schemas.openxmlformats.org/officeDocument/2006/relationships/theme" Target="../theme/theme1.xml"/><Relationship Id="rId5" Type="http://schemas.openxmlformats.org/officeDocument/2006/relationships/slideLayout" Target="../slideLayouts/slideLayout1.xml"/><Relationship Id="rId6" Type="http://schemas.openxmlformats.org/officeDocument/2006/relationships/slideLayout" Target="../slideLayouts/slideLayout2.xml"/><Relationship Id="rId7" Type="http://schemas.openxmlformats.org/officeDocument/2006/relationships/slideLayout" Target="../slideLayouts/slideLayout3.xml"/><Relationship Id="rId8"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25.xml"/><Relationship Id="rId11" Type="http://schemas.openxmlformats.org/officeDocument/2006/relationships/slideLayout" Target="../slideLayouts/slideLayout16.xml"/><Relationship Id="rId22" Type="http://schemas.openxmlformats.org/officeDocument/2006/relationships/theme" Target="../theme/theme4.xml"/><Relationship Id="rId10" Type="http://schemas.openxmlformats.org/officeDocument/2006/relationships/slideLayout" Target="../slideLayouts/slideLayout15.xml"/><Relationship Id="rId21" Type="http://schemas.openxmlformats.org/officeDocument/2006/relationships/slideLayout" Target="../slideLayouts/slideLayout26.xml"/><Relationship Id="rId13" Type="http://schemas.openxmlformats.org/officeDocument/2006/relationships/slideLayout" Target="../slideLayouts/slideLayout18.xml"/><Relationship Id="rId12" Type="http://schemas.openxmlformats.org/officeDocument/2006/relationships/slideLayout" Target="../slideLayouts/slideLayout17.xml"/><Relationship Id="rId1" Type="http://schemas.openxmlformats.org/officeDocument/2006/relationships/image" Target="../media/image2.jpg"/><Relationship Id="rId2" Type="http://schemas.openxmlformats.org/officeDocument/2006/relationships/image" Target="../media/image9.gif"/><Relationship Id="rId3" Type="http://schemas.openxmlformats.org/officeDocument/2006/relationships/hyperlink" Target="http://www.chemisme.com/" TargetMode="External"/><Relationship Id="rId4" Type="http://schemas.openxmlformats.org/officeDocument/2006/relationships/hyperlink" Target="http://www.chemisme.com/ap-chemistry.html" TargetMode="External"/><Relationship Id="rId9" Type="http://schemas.openxmlformats.org/officeDocument/2006/relationships/slideLayout" Target="../slideLayouts/slideLayout14.xml"/><Relationship Id="rId15" Type="http://schemas.openxmlformats.org/officeDocument/2006/relationships/slideLayout" Target="../slideLayouts/slideLayout20.xml"/><Relationship Id="rId14" Type="http://schemas.openxmlformats.org/officeDocument/2006/relationships/slideLayout" Target="../slideLayouts/slideLayout19.xml"/><Relationship Id="rId17" Type="http://schemas.openxmlformats.org/officeDocument/2006/relationships/slideLayout" Target="../slideLayouts/slideLayout22.xml"/><Relationship Id="rId16" Type="http://schemas.openxmlformats.org/officeDocument/2006/relationships/slideLayout" Target="../slideLayouts/slideLayout21.xml"/><Relationship Id="rId5" Type="http://schemas.openxmlformats.org/officeDocument/2006/relationships/slideLayout" Target="../slideLayouts/slideLayout10.xml"/><Relationship Id="rId19" Type="http://schemas.openxmlformats.org/officeDocument/2006/relationships/slideLayout" Target="../slideLayouts/slideLayout24.xml"/><Relationship Id="rId6" Type="http://schemas.openxmlformats.org/officeDocument/2006/relationships/slideLayout" Target="../slideLayouts/slideLayout11.xml"/><Relationship Id="rId18" Type="http://schemas.openxmlformats.org/officeDocument/2006/relationships/slideLayout" Target="../slideLayouts/slideLayout23.xml"/><Relationship Id="rId7" Type="http://schemas.openxmlformats.org/officeDocument/2006/relationships/slideLayout" Target="../slideLayouts/slideLayout12.xml"/><Relationship Id="rId8"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 Type="http://schemas.openxmlformats.org/officeDocument/2006/relationships/image" Target="../media/image2.jpg"/><Relationship Id="rId2" Type="http://schemas.openxmlformats.org/officeDocument/2006/relationships/image" Target="../media/image9.gif"/><Relationship Id="rId3" Type="http://schemas.openxmlformats.org/officeDocument/2006/relationships/hyperlink" Target="http://www.chemisme.com/" TargetMode="External"/><Relationship Id="rId4" Type="http://schemas.openxmlformats.org/officeDocument/2006/relationships/hyperlink" Target="http://www.chemisme.com/ap-chemistry.html" TargetMode="External"/><Relationship Id="rId9" Type="http://schemas.openxmlformats.org/officeDocument/2006/relationships/slideLayout" Target="../slideLayouts/slideLayout31.xml"/><Relationship Id="rId15" Type="http://schemas.openxmlformats.org/officeDocument/2006/relationships/slideLayout" Target="../slideLayouts/slideLayout37.xml"/><Relationship Id="rId14" Type="http://schemas.openxmlformats.org/officeDocument/2006/relationships/slideLayout" Target="../slideLayouts/slideLayout36.xml"/><Relationship Id="rId17" Type="http://schemas.openxmlformats.org/officeDocument/2006/relationships/slideLayout" Target="../slideLayouts/slideLayout39.xml"/><Relationship Id="rId16" Type="http://schemas.openxmlformats.org/officeDocument/2006/relationships/slideLayout" Target="../slideLayouts/slideLayout38.xml"/><Relationship Id="rId5" Type="http://schemas.openxmlformats.org/officeDocument/2006/relationships/slideLayout" Target="../slideLayouts/slideLayout27.xml"/><Relationship Id="rId6" Type="http://schemas.openxmlformats.org/officeDocument/2006/relationships/slideLayout" Target="../slideLayouts/slideLayout28.xml"/><Relationship Id="rId18" Type="http://schemas.openxmlformats.org/officeDocument/2006/relationships/theme" Target="../theme/theme2.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0" Type="http://schemas.openxmlformats.org/officeDocument/2006/relationships/slideLayout" Target="../slideLayouts/slideLayout45.xml"/><Relationship Id="rId13" Type="http://schemas.openxmlformats.org/officeDocument/2006/relationships/slideLayout" Target="../slideLayouts/slideLayout48.xml"/><Relationship Id="rId12" Type="http://schemas.openxmlformats.org/officeDocument/2006/relationships/slideLayout" Target="../slideLayouts/slideLayout47.xml"/><Relationship Id="rId1" Type="http://schemas.openxmlformats.org/officeDocument/2006/relationships/image" Target="../media/image2.jpg"/><Relationship Id="rId2" Type="http://schemas.openxmlformats.org/officeDocument/2006/relationships/image" Target="../media/image9.gif"/><Relationship Id="rId3" Type="http://schemas.openxmlformats.org/officeDocument/2006/relationships/hyperlink" Target="http://www.chemisme.com/" TargetMode="External"/><Relationship Id="rId4" Type="http://schemas.openxmlformats.org/officeDocument/2006/relationships/hyperlink" Target="http://www.chemisme.com/ap-chemistry.html" TargetMode="External"/><Relationship Id="rId9" Type="http://schemas.openxmlformats.org/officeDocument/2006/relationships/slideLayout" Target="../slideLayouts/slideLayout44.xml"/><Relationship Id="rId15" Type="http://schemas.openxmlformats.org/officeDocument/2006/relationships/slideLayout" Target="../slideLayouts/slideLayout50.xml"/><Relationship Id="rId14" Type="http://schemas.openxmlformats.org/officeDocument/2006/relationships/slideLayout" Target="../slideLayouts/slideLayout49.xml"/><Relationship Id="rId16" Type="http://schemas.openxmlformats.org/officeDocument/2006/relationships/theme" Target="../theme/theme5.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dk1"/>
              </a:buClr>
              <a:buSzPts val="4400"/>
              <a:buFont typeface="Calibri"/>
              <a:buNone/>
              <a:defRPr b="1"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5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81000" lvl="3" marL="18288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4pPr>
            <a:lvl5pPr indent="-381000" lvl="4" marL="22860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drury[1]" id="12" name="Google Shape;12;p159"/>
          <p:cNvPicPr preferRelativeResize="0"/>
          <p:nvPr/>
        </p:nvPicPr>
        <p:blipFill rotWithShape="1">
          <a:blip r:embed="rId1">
            <a:alphaModFix/>
          </a:blip>
          <a:srcRect b="0" l="0" r="0" t="0"/>
          <a:stretch/>
        </p:blipFill>
        <p:spPr>
          <a:xfrm>
            <a:off x="-36516" y="5522694"/>
            <a:ext cx="1292232" cy="1335306"/>
          </a:xfrm>
          <a:prstGeom prst="rect">
            <a:avLst/>
          </a:prstGeom>
          <a:noFill/>
          <a:ln>
            <a:noFill/>
          </a:ln>
        </p:spPr>
      </p:pic>
      <p:pic>
        <p:nvPicPr>
          <p:cNvPr id="13" name="Google Shape;13;p159"/>
          <p:cNvPicPr preferRelativeResize="0"/>
          <p:nvPr/>
        </p:nvPicPr>
        <p:blipFill rotWithShape="1">
          <a:blip r:embed="rId2">
            <a:alphaModFix/>
          </a:blip>
          <a:srcRect b="0" l="0" r="0" t="0"/>
          <a:stretch/>
        </p:blipFill>
        <p:spPr>
          <a:xfrm>
            <a:off x="9766187" y="5379443"/>
            <a:ext cx="2686493" cy="1953813"/>
          </a:xfrm>
          <a:prstGeom prst="rect">
            <a:avLst/>
          </a:prstGeom>
          <a:noFill/>
          <a:ln>
            <a:noFill/>
          </a:ln>
        </p:spPr>
      </p:pic>
      <p:sp>
        <p:nvSpPr>
          <p:cNvPr id="14" name="Google Shape;14;p159">
            <a:hlinkClick r:id="rId3"/>
          </p:cNvPr>
          <p:cNvSpPr txBox="1"/>
          <p:nvPr/>
        </p:nvSpPr>
        <p:spPr>
          <a:xfrm>
            <a:off x="4508938" y="6462830"/>
            <a:ext cx="220717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rgbClr val="0070C0"/>
                </a:solidFill>
                <a:latin typeface="Calibri"/>
                <a:ea typeface="Calibri"/>
                <a:cs typeface="Calibri"/>
                <a:sym typeface="Calibri"/>
              </a:rPr>
              <a:t>www.chemisme.com </a:t>
            </a:r>
            <a:endParaRPr sz="1800">
              <a:solidFill>
                <a:srgbClr val="0070C0"/>
              </a:solidFill>
              <a:latin typeface="Calibri"/>
              <a:ea typeface="Calibri"/>
              <a:cs typeface="Calibri"/>
              <a:sym typeface="Calibri"/>
            </a:endParaRPr>
          </a:p>
        </p:txBody>
      </p:sp>
      <p:sp>
        <p:nvSpPr>
          <p:cNvPr id="15" name="Google Shape;15;p159">
            <a:hlinkClick r:id="rId4"/>
          </p:cNvPr>
          <p:cNvSpPr txBox="1"/>
          <p:nvPr/>
        </p:nvSpPr>
        <p:spPr>
          <a:xfrm>
            <a:off x="8496792" y="6462830"/>
            <a:ext cx="220717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C00000"/>
                </a:solidFill>
                <a:latin typeface="Calibri"/>
                <a:ea typeface="Calibri"/>
                <a:cs typeface="Calibri"/>
                <a:sym typeface="Calibri"/>
              </a:rPr>
              <a:t>AP Chemistry</a:t>
            </a:r>
            <a:endParaRPr/>
          </a:p>
        </p:txBody>
      </p:sp>
    </p:spTree>
  </p:cSld>
  <p:clrMap accent1="accent1" accent2="accent2" accent3="accent3" accent4="accent4" accent5="accent5" accent6="accent6" bg1="lt1" bg2="dk2" tx1="dk1" tx2="lt2" folHlink="folHlink" hlink="hlink"/>
  <p:sldLayoutIdLst>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 name="Shape 59"/>
        <p:cNvGrpSpPr/>
        <p:nvPr/>
      </p:nvGrpSpPr>
      <p:grpSpPr>
        <a:xfrm>
          <a:off x="0" y="0"/>
          <a:ext cx="0" cy="0"/>
          <a:chOff x="0" y="0"/>
          <a:chExt cx="0" cy="0"/>
        </a:xfrm>
      </p:grpSpPr>
      <p:sp>
        <p:nvSpPr>
          <p:cNvPr id="60" name="Google Shape;60;g200fb5710e2_0_217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dk1"/>
              </a:buClr>
              <a:buSzPts val="4400"/>
              <a:buFont typeface="Calibri"/>
              <a:buNone/>
              <a:defRPr b="1"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61" name="Google Shape;61;g200fb5710e2_0_217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81000" lvl="3" marL="18288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4pPr>
            <a:lvl5pPr indent="-381000" lvl="4" marL="22860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drury[1]" id="62" name="Google Shape;62;g200fb5710e2_0_2178"/>
          <p:cNvPicPr preferRelativeResize="0"/>
          <p:nvPr/>
        </p:nvPicPr>
        <p:blipFill rotWithShape="1">
          <a:blip r:embed="rId1">
            <a:alphaModFix/>
          </a:blip>
          <a:srcRect b="0" l="0" r="0" t="0"/>
          <a:stretch/>
        </p:blipFill>
        <p:spPr>
          <a:xfrm>
            <a:off x="-36516" y="5522694"/>
            <a:ext cx="1292232" cy="1335306"/>
          </a:xfrm>
          <a:prstGeom prst="rect">
            <a:avLst/>
          </a:prstGeom>
          <a:noFill/>
          <a:ln>
            <a:noFill/>
          </a:ln>
        </p:spPr>
      </p:pic>
      <p:pic>
        <p:nvPicPr>
          <p:cNvPr id="63" name="Google Shape;63;g200fb5710e2_0_2178"/>
          <p:cNvPicPr preferRelativeResize="0"/>
          <p:nvPr/>
        </p:nvPicPr>
        <p:blipFill rotWithShape="1">
          <a:blip r:embed="rId2">
            <a:alphaModFix/>
          </a:blip>
          <a:srcRect b="0" l="0" r="0" t="0"/>
          <a:stretch/>
        </p:blipFill>
        <p:spPr>
          <a:xfrm>
            <a:off x="9766187" y="5379443"/>
            <a:ext cx="2686493" cy="1953813"/>
          </a:xfrm>
          <a:prstGeom prst="rect">
            <a:avLst/>
          </a:prstGeom>
          <a:noFill/>
          <a:ln>
            <a:noFill/>
          </a:ln>
        </p:spPr>
      </p:pic>
      <p:sp>
        <p:nvSpPr>
          <p:cNvPr id="64" name="Google Shape;64;g200fb5710e2_0_2178">
            <a:hlinkClick r:id="rId3"/>
          </p:cNvPr>
          <p:cNvSpPr txBox="1"/>
          <p:nvPr/>
        </p:nvSpPr>
        <p:spPr>
          <a:xfrm>
            <a:off x="4508938" y="6462830"/>
            <a:ext cx="2207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rgbClr val="0070C0"/>
                </a:solidFill>
                <a:latin typeface="Calibri"/>
                <a:ea typeface="Calibri"/>
                <a:cs typeface="Calibri"/>
                <a:sym typeface="Calibri"/>
              </a:rPr>
              <a:t>www.chemisme.com </a:t>
            </a:r>
            <a:endParaRPr sz="1800">
              <a:solidFill>
                <a:srgbClr val="0070C0"/>
              </a:solidFill>
              <a:latin typeface="Calibri"/>
              <a:ea typeface="Calibri"/>
              <a:cs typeface="Calibri"/>
              <a:sym typeface="Calibri"/>
            </a:endParaRPr>
          </a:p>
        </p:txBody>
      </p:sp>
      <p:sp>
        <p:nvSpPr>
          <p:cNvPr id="65" name="Google Shape;65;g200fb5710e2_0_2178">
            <a:hlinkClick r:id="rId4"/>
          </p:cNvPr>
          <p:cNvSpPr txBox="1"/>
          <p:nvPr/>
        </p:nvSpPr>
        <p:spPr>
          <a:xfrm>
            <a:off x="8496792" y="6462830"/>
            <a:ext cx="2207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C00000"/>
                </a:solidFill>
                <a:latin typeface="Calibri"/>
                <a:ea typeface="Calibri"/>
                <a:cs typeface="Calibri"/>
                <a:sym typeface="Calibri"/>
              </a:rPr>
              <a:t>AP Chemistry</a:t>
            </a:r>
            <a:endParaRPr/>
          </a:p>
        </p:txBody>
      </p:sp>
    </p:spTree>
  </p:cSld>
  <p:clrMap accent1="accent1" accent2="accent2" accent3="accent3" accent4="accent4" accent5="accent5" accent6="accent6" bg1="lt1" bg2="dk2" tx1="dk1" tx2="lt2" folHlink="folHlink" hlink="hlink"/>
  <p:sldLayoutIdLst>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 id="2147483673" r:id="rId19"/>
    <p:sldLayoutId id="2147483674" r:id="rId20"/>
    <p:sldLayoutId id="2147483675"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5" name="Shape 165"/>
        <p:cNvGrpSpPr/>
        <p:nvPr/>
      </p:nvGrpSpPr>
      <p:grpSpPr>
        <a:xfrm>
          <a:off x="0" y="0"/>
          <a:ext cx="0" cy="0"/>
          <a:chOff x="0" y="0"/>
          <a:chExt cx="0" cy="0"/>
        </a:xfrm>
      </p:grpSpPr>
      <p:sp>
        <p:nvSpPr>
          <p:cNvPr id="166" name="Google Shape;166;g2bdae9f7030_0_59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dk1"/>
              </a:buClr>
              <a:buSzPts val="4400"/>
              <a:buFont typeface="Calibri"/>
              <a:buNone/>
              <a:defRPr b="1"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67" name="Google Shape;167;g2bdae9f7030_0_59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81000" lvl="3" marL="18288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4pPr>
            <a:lvl5pPr indent="-381000" lvl="4" marL="22860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drury[1]" id="168" name="Google Shape;168;g2bdae9f7030_0_596"/>
          <p:cNvPicPr preferRelativeResize="0"/>
          <p:nvPr/>
        </p:nvPicPr>
        <p:blipFill rotWithShape="1">
          <a:blip r:embed="rId1">
            <a:alphaModFix/>
          </a:blip>
          <a:srcRect b="0" l="0" r="0" t="0"/>
          <a:stretch/>
        </p:blipFill>
        <p:spPr>
          <a:xfrm>
            <a:off x="-36516" y="5522694"/>
            <a:ext cx="1292232" cy="1335306"/>
          </a:xfrm>
          <a:prstGeom prst="rect">
            <a:avLst/>
          </a:prstGeom>
          <a:noFill/>
          <a:ln>
            <a:noFill/>
          </a:ln>
        </p:spPr>
      </p:pic>
      <p:pic>
        <p:nvPicPr>
          <p:cNvPr id="169" name="Google Shape;169;g2bdae9f7030_0_596"/>
          <p:cNvPicPr preferRelativeResize="0"/>
          <p:nvPr/>
        </p:nvPicPr>
        <p:blipFill rotWithShape="1">
          <a:blip r:embed="rId2">
            <a:alphaModFix/>
          </a:blip>
          <a:srcRect b="0" l="0" r="0" t="0"/>
          <a:stretch/>
        </p:blipFill>
        <p:spPr>
          <a:xfrm>
            <a:off x="9766187" y="5379443"/>
            <a:ext cx="2686493" cy="1953813"/>
          </a:xfrm>
          <a:prstGeom prst="rect">
            <a:avLst/>
          </a:prstGeom>
          <a:noFill/>
          <a:ln>
            <a:noFill/>
          </a:ln>
        </p:spPr>
      </p:pic>
      <p:sp>
        <p:nvSpPr>
          <p:cNvPr id="170" name="Google Shape;170;g2bdae9f7030_0_596">
            <a:hlinkClick r:id="rId3"/>
          </p:cNvPr>
          <p:cNvSpPr txBox="1"/>
          <p:nvPr/>
        </p:nvSpPr>
        <p:spPr>
          <a:xfrm>
            <a:off x="4508938" y="6462830"/>
            <a:ext cx="2207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rgbClr val="0070C0"/>
                </a:solidFill>
                <a:latin typeface="Calibri"/>
                <a:ea typeface="Calibri"/>
                <a:cs typeface="Calibri"/>
                <a:sym typeface="Calibri"/>
              </a:rPr>
              <a:t>www.chemisme.com </a:t>
            </a:r>
            <a:endParaRPr sz="1800">
              <a:solidFill>
                <a:srgbClr val="0070C0"/>
              </a:solidFill>
              <a:latin typeface="Calibri"/>
              <a:ea typeface="Calibri"/>
              <a:cs typeface="Calibri"/>
              <a:sym typeface="Calibri"/>
            </a:endParaRPr>
          </a:p>
        </p:txBody>
      </p:sp>
      <p:sp>
        <p:nvSpPr>
          <p:cNvPr id="171" name="Google Shape;171;g2bdae9f7030_0_596">
            <a:hlinkClick r:id="rId4"/>
          </p:cNvPr>
          <p:cNvSpPr txBox="1"/>
          <p:nvPr/>
        </p:nvSpPr>
        <p:spPr>
          <a:xfrm>
            <a:off x="8496792" y="6462830"/>
            <a:ext cx="2207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C00000"/>
                </a:solidFill>
                <a:latin typeface="Calibri"/>
                <a:ea typeface="Calibri"/>
                <a:cs typeface="Calibri"/>
                <a:sym typeface="Calibri"/>
              </a:rPr>
              <a:t>AP Chemistry</a:t>
            </a:r>
            <a:endParaRPr/>
          </a:p>
        </p:txBody>
      </p:sp>
    </p:spTree>
  </p:cSld>
  <p:clrMap accent1="accent1" accent2="accent2" accent3="accent3" accent4="accent4" accent5="accent5" accent6="accent6" bg1="lt1" bg2="dk2" tx1="dk1" tx2="lt2" folHlink="folHlink" hlink="hlink"/>
  <p:sldLayoutIdLst>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2" name="Shape 242"/>
        <p:cNvGrpSpPr/>
        <p:nvPr/>
      </p:nvGrpSpPr>
      <p:grpSpPr>
        <a:xfrm>
          <a:off x="0" y="0"/>
          <a:ext cx="0" cy="0"/>
          <a:chOff x="0" y="0"/>
          <a:chExt cx="0" cy="0"/>
        </a:xfrm>
      </p:grpSpPr>
      <p:sp>
        <p:nvSpPr>
          <p:cNvPr id="243" name="Google Shape;243;g2bdae9f7030_0_119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dk1"/>
              </a:buClr>
              <a:buSzPts val="4400"/>
              <a:buFont typeface="Calibri"/>
              <a:buNone/>
              <a:defRPr b="1"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44" name="Google Shape;244;g2bdae9f7030_0_119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81000" lvl="3" marL="18288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4pPr>
            <a:lvl5pPr indent="-381000" lvl="4" marL="22860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drury[1]" id="245" name="Google Shape;245;g2bdae9f7030_0_1196"/>
          <p:cNvPicPr preferRelativeResize="0"/>
          <p:nvPr/>
        </p:nvPicPr>
        <p:blipFill rotWithShape="1">
          <a:blip r:embed="rId1">
            <a:alphaModFix/>
          </a:blip>
          <a:srcRect b="0" l="0" r="0" t="0"/>
          <a:stretch/>
        </p:blipFill>
        <p:spPr>
          <a:xfrm>
            <a:off x="-36516" y="5522694"/>
            <a:ext cx="1292232" cy="1335306"/>
          </a:xfrm>
          <a:prstGeom prst="rect">
            <a:avLst/>
          </a:prstGeom>
          <a:noFill/>
          <a:ln>
            <a:noFill/>
          </a:ln>
        </p:spPr>
      </p:pic>
      <p:pic>
        <p:nvPicPr>
          <p:cNvPr id="246" name="Google Shape;246;g2bdae9f7030_0_1196"/>
          <p:cNvPicPr preferRelativeResize="0"/>
          <p:nvPr/>
        </p:nvPicPr>
        <p:blipFill rotWithShape="1">
          <a:blip r:embed="rId2">
            <a:alphaModFix/>
          </a:blip>
          <a:srcRect b="0" l="0" r="0" t="0"/>
          <a:stretch/>
        </p:blipFill>
        <p:spPr>
          <a:xfrm>
            <a:off x="9766187" y="5379443"/>
            <a:ext cx="2686493" cy="1953813"/>
          </a:xfrm>
          <a:prstGeom prst="rect">
            <a:avLst/>
          </a:prstGeom>
          <a:noFill/>
          <a:ln>
            <a:noFill/>
          </a:ln>
        </p:spPr>
      </p:pic>
      <p:sp>
        <p:nvSpPr>
          <p:cNvPr id="247" name="Google Shape;247;g2bdae9f7030_0_1196">
            <a:hlinkClick r:id="rId3"/>
          </p:cNvPr>
          <p:cNvSpPr txBox="1"/>
          <p:nvPr/>
        </p:nvSpPr>
        <p:spPr>
          <a:xfrm>
            <a:off x="4508938" y="6462830"/>
            <a:ext cx="2207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rgbClr val="0070C0"/>
                </a:solidFill>
                <a:latin typeface="Calibri"/>
                <a:ea typeface="Calibri"/>
                <a:cs typeface="Calibri"/>
                <a:sym typeface="Calibri"/>
              </a:rPr>
              <a:t>www.chemisme.com </a:t>
            </a:r>
            <a:endParaRPr sz="1800">
              <a:solidFill>
                <a:srgbClr val="0070C0"/>
              </a:solidFill>
              <a:latin typeface="Calibri"/>
              <a:ea typeface="Calibri"/>
              <a:cs typeface="Calibri"/>
              <a:sym typeface="Calibri"/>
            </a:endParaRPr>
          </a:p>
        </p:txBody>
      </p:sp>
      <p:sp>
        <p:nvSpPr>
          <p:cNvPr id="248" name="Google Shape;248;g2bdae9f7030_0_1196">
            <a:hlinkClick r:id="rId4"/>
          </p:cNvPr>
          <p:cNvSpPr txBox="1"/>
          <p:nvPr/>
        </p:nvSpPr>
        <p:spPr>
          <a:xfrm>
            <a:off x="8496792" y="6462830"/>
            <a:ext cx="2207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C00000"/>
                </a:solidFill>
                <a:latin typeface="Calibri"/>
                <a:ea typeface="Calibri"/>
                <a:cs typeface="Calibri"/>
                <a:sym typeface="Calibri"/>
              </a:rPr>
              <a:t>AP Chemistry</a:t>
            </a:r>
            <a:endParaRPr/>
          </a:p>
        </p:txBody>
      </p:sp>
    </p:spTree>
  </p:cSld>
  <p:clrMap accent1="accent1" accent2="accent2" accent3="accent3" accent4="accent4" accent5="accent5" accent6="accent6" bg1="lt1" bg2="dk2" tx1="dk1" tx2="lt2" folHlink="folHlink" hlink="hlink"/>
  <p:sldLayoutIdLst>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4.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1.xml"/><Relationship Id="rId3" Type="http://schemas.openxmlformats.org/officeDocument/2006/relationships/image" Target="../media/image133.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 Id="rId3" Type="http://schemas.openxmlformats.org/officeDocument/2006/relationships/image" Target="../media/image140.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 Id="rId3" Type="http://schemas.openxmlformats.org/officeDocument/2006/relationships/image" Target="../media/image86.jpg"/><Relationship Id="rId4" Type="http://schemas.openxmlformats.org/officeDocument/2006/relationships/image" Target="../media/image85.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 Id="rId3" Type="http://schemas.openxmlformats.org/officeDocument/2006/relationships/image" Target="../media/image82.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5.xml"/><Relationship Id="rId3" Type="http://schemas.openxmlformats.org/officeDocument/2006/relationships/image" Target="../media/image97.gif"/></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6.xml"/><Relationship Id="rId3" Type="http://schemas.openxmlformats.org/officeDocument/2006/relationships/image" Target="../media/image81.png"/><Relationship Id="rId4" Type="http://schemas.openxmlformats.org/officeDocument/2006/relationships/image" Target="../media/image102.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7.xml"/><Relationship Id="rId3" Type="http://schemas.openxmlformats.org/officeDocument/2006/relationships/image" Target="../media/image94.gif"/></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8.xml"/><Relationship Id="rId3" Type="http://schemas.openxmlformats.org/officeDocument/2006/relationships/image" Target="../media/image92.gif"/></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 Id="rId3" Type="http://schemas.openxmlformats.org/officeDocument/2006/relationships/image" Target="../media/image126.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 Id="rId3" Type="http://schemas.openxmlformats.org/officeDocument/2006/relationships/image" Target="../media/image96.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 Id="rId3" Type="http://schemas.openxmlformats.org/officeDocument/2006/relationships/image" Target="../media/image107.jp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 Id="rId3" Type="http://schemas.openxmlformats.org/officeDocument/2006/relationships/image" Target="../media/image112.gif"/></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3.xml"/><Relationship Id="rId3" Type="http://schemas.openxmlformats.org/officeDocument/2006/relationships/image" Target="../media/image100.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 Id="rId3" Type="http://schemas.openxmlformats.org/officeDocument/2006/relationships/image" Target="../media/image106.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 Id="rId3" Type="http://schemas.openxmlformats.org/officeDocument/2006/relationships/image" Target="../media/image140.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3.xml"/><Relationship Id="rId3" Type="http://schemas.openxmlformats.org/officeDocument/2006/relationships/hyperlink" Target="https://people.chem.umass.edu/chandler/molecules/CCL4.GIF" TargetMode="External"/><Relationship Id="rId4" Type="http://schemas.openxmlformats.org/officeDocument/2006/relationships/image" Target="../media/image95.jp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4.xml"/><Relationship Id="rId3" Type="http://schemas.openxmlformats.org/officeDocument/2006/relationships/image" Target="../media/image104.png"/><Relationship Id="rId4" Type="http://schemas.openxmlformats.org/officeDocument/2006/relationships/image" Target="../media/image128.png"/><Relationship Id="rId5" Type="http://schemas.openxmlformats.org/officeDocument/2006/relationships/image" Target="../media/image101.png"/><Relationship Id="rId6" Type="http://schemas.openxmlformats.org/officeDocument/2006/relationships/image" Target="../media/image99.jpg"/><Relationship Id="rId7" Type="http://schemas.openxmlformats.org/officeDocument/2006/relationships/image" Target="../media/image103.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6.xml"/><Relationship Id="rId3" Type="http://schemas.openxmlformats.org/officeDocument/2006/relationships/image" Target="../media/image123.jpg"/><Relationship Id="rId4" Type="http://schemas.openxmlformats.org/officeDocument/2006/relationships/image" Target="../media/image122.gif"/><Relationship Id="rId5" Type="http://schemas.openxmlformats.org/officeDocument/2006/relationships/image" Target="../media/image105.png"/><Relationship Id="rId6" Type="http://schemas.openxmlformats.org/officeDocument/2006/relationships/image" Target="../media/image109.jpg"/><Relationship Id="rId7" Type="http://schemas.openxmlformats.org/officeDocument/2006/relationships/image" Target="../media/image110.png"/><Relationship Id="rId8" Type="http://schemas.openxmlformats.org/officeDocument/2006/relationships/image" Target="../media/image111.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7.xml"/><Relationship Id="rId3" Type="http://schemas.openxmlformats.org/officeDocument/2006/relationships/image" Target="../media/image108.png"/><Relationship Id="rId4" Type="http://schemas.openxmlformats.org/officeDocument/2006/relationships/image" Target="../media/image130.png"/><Relationship Id="rId5" Type="http://schemas.openxmlformats.org/officeDocument/2006/relationships/image" Target="../media/image121.gif"/><Relationship Id="rId6" Type="http://schemas.openxmlformats.org/officeDocument/2006/relationships/image" Target="../media/image114.jp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9.xml"/><Relationship Id="rId3" Type="http://schemas.openxmlformats.org/officeDocument/2006/relationships/image" Target="../media/image113.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0.xml"/><Relationship Id="rId3" Type="http://schemas.openxmlformats.org/officeDocument/2006/relationships/image" Target="../media/image124.png"/><Relationship Id="rId4" Type="http://schemas.openxmlformats.org/officeDocument/2006/relationships/image" Target="../media/image119.png"/><Relationship Id="rId5" Type="http://schemas.openxmlformats.org/officeDocument/2006/relationships/image" Target="../media/image116.png"/><Relationship Id="rId6" Type="http://schemas.openxmlformats.org/officeDocument/2006/relationships/image" Target="../media/image129.png"/><Relationship Id="rId7" Type="http://schemas.openxmlformats.org/officeDocument/2006/relationships/image" Target="../media/image118.png"/><Relationship Id="rId8" Type="http://schemas.openxmlformats.org/officeDocument/2006/relationships/image" Target="../media/image136.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1.xml"/><Relationship Id="rId3" Type="http://schemas.openxmlformats.org/officeDocument/2006/relationships/image" Target="../media/image149.png"/><Relationship Id="rId4" Type="http://schemas.openxmlformats.org/officeDocument/2006/relationships/image" Target="../media/image132.gif"/></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2.xml"/><Relationship Id="rId3" Type="http://schemas.openxmlformats.org/officeDocument/2006/relationships/image" Target="../media/image135.jpg"/><Relationship Id="rId4" Type="http://schemas.openxmlformats.org/officeDocument/2006/relationships/image" Target="../media/image142.jpg"/><Relationship Id="rId5" Type="http://schemas.openxmlformats.org/officeDocument/2006/relationships/image" Target="../media/image127.jpg"/><Relationship Id="rId6" Type="http://schemas.openxmlformats.org/officeDocument/2006/relationships/image" Target="../media/image168.jp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3.xml"/><Relationship Id="rId3" Type="http://schemas.openxmlformats.org/officeDocument/2006/relationships/image" Target="../media/image155.gif"/><Relationship Id="rId4" Type="http://schemas.openxmlformats.org/officeDocument/2006/relationships/image" Target="../media/image141.png"/><Relationship Id="rId5" Type="http://schemas.openxmlformats.org/officeDocument/2006/relationships/image" Target="../media/image131.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4.xml"/><Relationship Id="rId3" Type="http://schemas.openxmlformats.org/officeDocument/2006/relationships/image" Target="../media/image139.png"/><Relationship Id="rId4" Type="http://schemas.openxmlformats.org/officeDocument/2006/relationships/image" Target="../media/image137.png"/><Relationship Id="rId5" Type="http://schemas.openxmlformats.org/officeDocument/2006/relationships/image" Target="../media/image138.png"/><Relationship Id="rId6" Type="http://schemas.openxmlformats.org/officeDocument/2006/relationships/image" Target="../media/image152.png"/><Relationship Id="rId7" Type="http://schemas.openxmlformats.org/officeDocument/2006/relationships/image" Target="../media/image146.png"/><Relationship Id="rId8" Type="http://schemas.openxmlformats.org/officeDocument/2006/relationships/image" Target="../media/image134.jp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5.xml"/><Relationship Id="rId3" Type="http://schemas.openxmlformats.org/officeDocument/2006/relationships/image" Target="../media/image145.jp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6.xml"/><Relationship Id="rId3" Type="http://schemas.openxmlformats.org/officeDocument/2006/relationships/image" Target="../media/image151.jpg"/><Relationship Id="rId4" Type="http://schemas.openxmlformats.org/officeDocument/2006/relationships/image" Target="../media/image161.jp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7.xml"/><Relationship Id="rId3" Type="http://schemas.openxmlformats.org/officeDocument/2006/relationships/image" Target="../media/image154.jpg"/><Relationship Id="rId4" Type="http://schemas.openxmlformats.org/officeDocument/2006/relationships/image" Target="../media/image147.jp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8.xml"/><Relationship Id="rId3" Type="http://schemas.openxmlformats.org/officeDocument/2006/relationships/image" Target="../media/image143.gif"/></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0.xml"/><Relationship Id="rId3" Type="http://schemas.openxmlformats.org/officeDocument/2006/relationships/image" Target="../media/image144.png"/><Relationship Id="rId4" Type="http://schemas.openxmlformats.org/officeDocument/2006/relationships/image" Target="../media/image159.jp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2.xml"/><Relationship Id="rId3" Type="http://schemas.openxmlformats.org/officeDocument/2006/relationships/image" Target="../media/image180.jpg"/><Relationship Id="rId4" Type="http://schemas.openxmlformats.org/officeDocument/2006/relationships/image" Target="../media/image157.jp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4.xml"/><Relationship Id="rId3" Type="http://schemas.openxmlformats.org/officeDocument/2006/relationships/image" Target="../media/image138.png"/><Relationship Id="rId4" Type="http://schemas.openxmlformats.org/officeDocument/2006/relationships/image" Target="../media/image163.jpg"/><Relationship Id="rId5" Type="http://schemas.openxmlformats.org/officeDocument/2006/relationships/image" Target="../media/image166.png"/><Relationship Id="rId6" Type="http://schemas.openxmlformats.org/officeDocument/2006/relationships/image" Target="../media/image150.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6.xml"/><Relationship Id="rId3" Type="http://schemas.openxmlformats.org/officeDocument/2006/relationships/image" Target="../media/image157.jpg"/><Relationship Id="rId4" Type="http://schemas.openxmlformats.org/officeDocument/2006/relationships/image" Target="../media/image180.jpg"/><Relationship Id="rId5" Type="http://schemas.openxmlformats.org/officeDocument/2006/relationships/image" Target="../media/image153.png"/><Relationship Id="rId6" Type="http://schemas.openxmlformats.org/officeDocument/2006/relationships/image" Target="../media/image165.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9.xml"/><Relationship Id="rId3" Type="http://schemas.openxmlformats.org/officeDocument/2006/relationships/image" Target="../media/image15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0.xml"/><Relationship Id="rId3" Type="http://schemas.openxmlformats.org/officeDocument/2006/relationships/image" Target="../media/image158.jp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1.xml"/><Relationship Id="rId3" Type="http://schemas.openxmlformats.org/officeDocument/2006/relationships/image" Target="../media/image164.jpg"/><Relationship Id="rId4" Type="http://schemas.openxmlformats.org/officeDocument/2006/relationships/image" Target="../media/image176.jp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2.xml"/><Relationship Id="rId3" Type="http://schemas.openxmlformats.org/officeDocument/2006/relationships/image" Target="../media/image167.jp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3.xml"/><Relationship Id="rId3" Type="http://schemas.openxmlformats.org/officeDocument/2006/relationships/image" Target="../media/image160.jp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4.xml"/><Relationship Id="rId3" Type="http://schemas.openxmlformats.org/officeDocument/2006/relationships/image" Target="../media/image170.jp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5.xml"/><Relationship Id="rId3" Type="http://schemas.openxmlformats.org/officeDocument/2006/relationships/image" Target="../media/image171.jp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6.xml"/><Relationship Id="rId3" Type="http://schemas.openxmlformats.org/officeDocument/2006/relationships/image" Target="../media/image172.jp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7.xml"/><Relationship Id="rId3" Type="http://schemas.openxmlformats.org/officeDocument/2006/relationships/image" Target="../media/image169.gif"/></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0.xml"/><Relationship Id="rId3" Type="http://schemas.openxmlformats.org/officeDocument/2006/relationships/image" Target="../media/image186.jp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2.xml"/><Relationship Id="rId3" Type="http://schemas.openxmlformats.org/officeDocument/2006/relationships/image" Target="../media/image174.gif"/></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3.xml"/><Relationship Id="rId3" Type="http://schemas.openxmlformats.org/officeDocument/2006/relationships/image" Target="../media/image183.gif"/></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5.xml"/><Relationship Id="rId3" Type="http://schemas.openxmlformats.org/officeDocument/2006/relationships/image" Target="../media/image182.gif"/></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6.xml"/><Relationship Id="rId3" Type="http://schemas.openxmlformats.org/officeDocument/2006/relationships/image" Target="../media/image177.gif"/></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7.xml"/><Relationship Id="rId3" Type="http://schemas.openxmlformats.org/officeDocument/2006/relationships/image" Target="../media/image179.gif"/></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1.xml"/><Relationship Id="rId3" Type="http://schemas.openxmlformats.org/officeDocument/2006/relationships/image" Target="../media/image173.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2.xml"/><Relationship Id="rId3" Type="http://schemas.openxmlformats.org/officeDocument/2006/relationships/image" Target="../media/image192.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3.xml"/><Relationship Id="rId3" Type="http://schemas.openxmlformats.org/officeDocument/2006/relationships/image" Target="../media/image194.jp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4.xml"/><Relationship Id="rId3" Type="http://schemas.openxmlformats.org/officeDocument/2006/relationships/image" Target="../media/image181.gif"/></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5.xml"/><Relationship Id="rId3" Type="http://schemas.openxmlformats.org/officeDocument/2006/relationships/image" Target="../media/image188.gif"/></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6.xml"/><Relationship Id="rId3" Type="http://schemas.openxmlformats.org/officeDocument/2006/relationships/image" Target="../media/image190.gif"/></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7.xml"/><Relationship Id="rId3" Type="http://schemas.openxmlformats.org/officeDocument/2006/relationships/image" Target="../media/image199.jp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8.xml"/><Relationship Id="rId3" Type="http://schemas.openxmlformats.org/officeDocument/2006/relationships/image" Target="../media/image178.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9.xml"/><Relationship Id="rId3" Type="http://schemas.openxmlformats.org/officeDocument/2006/relationships/image" Target="../media/image191.png"/><Relationship Id="rId4" Type="http://schemas.openxmlformats.org/officeDocument/2006/relationships/image" Target="../media/image2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2.xml"/><Relationship Id="rId3" Type="http://schemas.openxmlformats.org/officeDocument/2006/relationships/image" Target="../media/image185.gif"/></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3.xml"/><Relationship Id="rId3" Type="http://schemas.openxmlformats.org/officeDocument/2006/relationships/image" Target="../media/image184.gif"/></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4.xml"/><Relationship Id="rId3" Type="http://schemas.openxmlformats.org/officeDocument/2006/relationships/image" Target="../media/image203.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6.xml"/><Relationship Id="rId3" Type="http://schemas.openxmlformats.org/officeDocument/2006/relationships/image" Target="../media/image196.jpg"/><Relationship Id="rId4" Type="http://schemas.openxmlformats.org/officeDocument/2006/relationships/image" Target="../media/image189.jp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7.xml"/><Relationship Id="rId3" Type="http://schemas.openxmlformats.org/officeDocument/2006/relationships/image" Target="../media/image195.jp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8.xml"/><Relationship Id="rId3" Type="http://schemas.openxmlformats.org/officeDocument/2006/relationships/image" Target="../media/image197.gif"/></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9.xml"/><Relationship Id="rId3" Type="http://schemas.openxmlformats.org/officeDocument/2006/relationships/image" Target="../media/image22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0.xml"/><Relationship Id="rId3" Type="http://schemas.openxmlformats.org/officeDocument/2006/relationships/hyperlink" Target="http://www.youtube.com/watch?v=CKs4WKv6foI&amp;feature=player_detailpage" TargetMode="External"/><Relationship Id="rId4" Type="http://schemas.openxmlformats.org/officeDocument/2006/relationships/image" Target="../media/image202.jpg"/><Relationship Id="rId5" Type="http://schemas.openxmlformats.org/officeDocument/2006/relationships/image" Target="../media/image193.gif"/><Relationship Id="rId6" Type="http://schemas.openxmlformats.org/officeDocument/2006/relationships/image" Target="../media/image253.jp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1.xml"/><Relationship Id="rId3" Type="http://schemas.openxmlformats.org/officeDocument/2006/relationships/image" Target="../media/image205.png"/><Relationship Id="rId4" Type="http://schemas.openxmlformats.org/officeDocument/2006/relationships/image" Target="../media/image207.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2.xml"/><Relationship Id="rId3" Type="http://schemas.openxmlformats.org/officeDocument/2006/relationships/image" Target="../media/image205.png"/><Relationship Id="rId4" Type="http://schemas.openxmlformats.org/officeDocument/2006/relationships/image" Target="../media/image206.jp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3.xml"/><Relationship Id="rId3" Type="http://schemas.openxmlformats.org/officeDocument/2006/relationships/image" Target="../media/image205.png"/><Relationship Id="rId4" Type="http://schemas.openxmlformats.org/officeDocument/2006/relationships/image" Target="../media/image198.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4.xml"/><Relationship Id="rId3" Type="http://schemas.openxmlformats.org/officeDocument/2006/relationships/image" Target="../media/image221.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5.xml"/><Relationship Id="rId3" Type="http://schemas.openxmlformats.org/officeDocument/2006/relationships/image" Target="../media/image222.jp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6.xml"/><Relationship Id="rId3" Type="http://schemas.openxmlformats.org/officeDocument/2006/relationships/image" Target="../media/image257.jp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7.xml"/><Relationship Id="rId3" Type="http://schemas.openxmlformats.org/officeDocument/2006/relationships/image" Target="../media/image211.jp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8.xml"/><Relationship Id="rId3" Type="http://schemas.openxmlformats.org/officeDocument/2006/relationships/image" Target="../media/image201.gif"/></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0.xml"/><Relationship Id="rId3" Type="http://schemas.openxmlformats.org/officeDocument/2006/relationships/image" Target="../media/image200.gif"/></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1.xml"/><Relationship Id="rId3" Type="http://schemas.openxmlformats.org/officeDocument/2006/relationships/image" Target="../media/image216.jpg"/><Relationship Id="rId4" Type="http://schemas.openxmlformats.org/officeDocument/2006/relationships/image" Target="../media/image212.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2.xml"/><Relationship Id="rId3" Type="http://schemas.openxmlformats.org/officeDocument/2006/relationships/image" Target="../media/image209.gif"/></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3.xml"/><Relationship Id="rId3" Type="http://schemas.openxmlformats.org/officeDocument/2006/relationships/image" Target="../media/image214.jp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4.xml"/><Relationship Id="rId3" Type="http://schemas.openxmlformats.org/officeDocument/2006/relationships/image" Target="../media/image213.png"/><Relationship Id="rId4" Type="http://schemas.openxmlformats.org/officeDocument/2006/relationships/image" Target="../media/image228.jp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5.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6.xml"/><Relationship Id="rId3" Type="http://schemas.openxmlformats.org/officeDocument/2006/relationships/image" Target="../media/image215.gif"/></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08.xml"/><Relationship Id="rId3" Type="http://schemas.openxmlformats.org/officeDocument/2006/relationships/hyperlink" Target="http://www.youtube.com/watch?v=Qhsxo7vY8ac" TargetMode="External"/><Relationship Id="rId4" Type="http://schemas.openxmlformats.org/officeDocument/2006/relationships/image" Target="../media/image210.pn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09.xml"/><Relationship Id="rId3" Type="http://schemas.openxmlformats.org/officeDocument/2006/relationships/image" Target="../media/image219.jpg"/><Relationship Id="rId4" Type="http://schemas.openxmlformats.org/officeDocument/2006/relationships/image" Target="../media/image20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0.xml"/><Relationship Id="rId3" Type="http://schemas.openxmlformats.org/officeDocument/2006/relationships/image" Target="../media/image220.gif"/></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1.xml"/><Relationship Id="rId3" Type="http://schemas.openxmlformats.org/officeDocument/2006/relationships/image" Target="../media/image226.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2.xml"/><Relationship Id="rId3" Type="http://schemas.openxmlformats.org/officeDocument/2006/relationships/image" Target="../media/image227.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13.xml"/><Relationship Id="rId3" Type="http://schemas.openxmlformats.org/officeDocument/2006/relationships/image" Target="../media/image224.jp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14.xml"/><Relationship Id="rId3" Type="http://schemas.openxmlformats.org/officeDocument/2006/relationships/image" Target="../media/image252.jp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15.xml"/><Relationship Id="rId3" Type="http://schemas.openxmlformats.org/officeDocument/2006/relationships/hyperlink" Target="http://www.youtube.com/watch?v=0wifFbGDv4I" TargetMode="External"/><Relationship Id="rId4" Type="http://schemas.openxmlformats.org/officeDocument/2006/relationships/image" Target="../media/image229.jp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16.xml"/><Relationship Id="rId3" Type="http://schemas.openxmlformats.org/officeDocument/2006/relationships/image" Target="../media/image245.jp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17.xml"/><Relationship Id="rId3" Type="http://schemas.openxmlformats.org/officeDocument/2006/relationships/image" Target="../media/image238.jpg"/><Relationship Id="rId4" Type="http://schemas.openxmlformats.org/officeDocument/2006/relationships/image" Target="../media/image218.jp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18.xml"/><Relationship Id="rId3" Type="http://schemas.openxmlformats.org/officeDocument/2006/relationships/image" Target="../media/image239.jp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19.xml"/><Relationship Id="rId3" Type="http://schemas.openxmlformats.org/officeDocument/2006/relationships/image" Target="../media/image23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20.xml"/><Relationship Id="rId3" Type="http://schemas.openxmlformats.org/officeDocument/2006/relationships/image" Target="../media/image225.jp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1.xml"/><Relationship Id="rId3" Type="http://schemas.openxmlformats.org/officeDocument/2006/relationships/image" Target="../media/image230.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23.xml"/><Relationship Id="rId3" Type="http://schemas.openxmlformats.org/officeDocument/2006/relationships/image" Target="../media/image260.jp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24.xml"/><Relationship Id="rId3" Type="http://schemas.openxmlformats.org/officeDocument/2006/relationships/image" Target="../media/image233.jp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25.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26.xml"/><Relationship Id="rId3" Type="http://schemas.openxmlformats.org/officeDocument/2006/relationships/image" Target="../media/image231.jp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27.xml"/><Relationship Id="rId3" Type="http://schemas.openxmlformats.org/officeDocument/2006/relationships/image" Target="../media/image247.pn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28.xml"/><Relationship Id="rId3" Type="http://schemas.openxmlformats.org/officeDocument/2006/relationships/image" Target="../media/image242.jp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29.xml"/><Relationship Id="rId3" Type="http://schemas.openxmlformats.org/officeDocument/2006/relationships/image" Target="../media/image250.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30.xml"/><Relationship Id="rId3" Type="http://schemas.openxmlformats.org/officeDocument/2006/relationships/image" Target="../media/image241.jp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31.xml"/><Relationship Id="rId3" Type="http://schemas.openxmlformats.org/officeDocument/2006/relationships/image" Target="../media/image234.jp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32.xml"/><Relationship Id="rId3" Type="http://schemas.openxmlformats.org/officeDocument/2006/relationships/image" Target="../media/image232.jp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33.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34.xml"/><Relationship Id="rId3" Type="http://schemas.openxmlformats.org/officeDocument/2006/relationships/image" Target="../media/image246.pn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35.xml"/><Relationship Id="rId3" Type="http://schemas.openxmlformats.org/officeDocument/2006/relationships/image" Target="../media/image246.pn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36.xml"/><Relationship Id="rId3" Type="http://schemas.openxmlformats.org/officeDocument/2006/relationships/image" Target="../media/image235.pn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3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38.xml"/><Relationship Id="rId3" Type="http://schemas.openxmlformats.org/officeDocument/2006/relationships/image" Target="../media/image264.png"/></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39.xml"/><Relationship Id="rId3" Type="http://schemas.openxmlformats.org/officeDocument/2006/relationships/image" Target="../media/image23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40.xml"/><Relationship Id="rId3" Type="http://schemas.openxmlformats.org/officeDocument/2006/relationships/image" Target="../media/image236.jp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41.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4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43.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44.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45.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46.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4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48.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4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50.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1.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2.xml"/><Relationship Id="rId3" Type="http://schemas.openxmlformats.org/officeDocument/2006/relationships/image" Target="../media/image249.png"/></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3.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4.xml"/><Relationship Id="rId3" Type="http://schemas.openxmlformats.org/officeDocument/2006/relationships/image" Target="../media/image244.jpg"/><Relationship Id="rId4" Type="http://schemas.openxmlformats.org/officeDocument/2006/relationships/image" Target="../media/image261.jp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55.xml"/><Relationship Id="rId3" Type="http://schemas.openxmlformats.org/officeDocument/2006/relationships/image" Target="../media/image244.jp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56.xml"/><Relationship Id="rId3" Type="http://schemas.openxmlformats.org/officeDocument/2006/relationships/image" Target="../media/image243.png"/></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57.xml"/><Relationship Id="rId3" Type="http://schemas.openxmlformats.org/officeDocument/2006/relationships/image" Target="../media/image255.jpg"/></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58.xml"/><Relationship Id="rId3" Type="http://schemas.openxmlformats.org/officeDocument/2006/relationships/image" Target="../media/image256.jpg"/><Relationship Id="rId4" Type="http://schemas.openxmlformats.org/officeDocument/2006/relationships/image" Target="../media/image248.pn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59.xml"/><Relationship Id="rId3" Type="http://schemas.openxmlformats.org/officeDocument/2006/relationships/image" Target="../media/image25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3.gif"/></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60.xml"/><Relationship Id="rId3" Type="http://schemas.openxmlformats.org/officeDocument/2006/relationships/image" Target="../media/image254.jpg"/></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61.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2.xml"/><Relationship Id="rId3" Type="http://schemas.openxmlformats.org/officeDocument/2006/relationships/image" Target="../media/image280.png"/></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3.xml"/><Relationship Id="rId3" Type="http://schemas.openxmlformats.org/officeDocument/2006/relationships/image" Target="../media/image304.png"/></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4.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5.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66.xml"/><Relationship Id="rId3" Type="http://schemas.openxmlformats.org/officeDocument/2006/relationships/image" Target="../media/image265.png"/></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67.xml"/><Relationship Id="rId3" Type="http://schemas.openxmlformats.org/officeDocument/2006/relationships/image" Target="../media/image265.png"/></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8.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6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70.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71.xml"/><Relationship Id="rId3" Type="http://schemas.openxmlformats.org/officeDocument/2006/relationships/image" Target="../media/image275.png"/></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3.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74.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75.xml"/><Relationship Id="rId3" Type="http://schemas.openxmlformats.org/officeDocument/2006/relationships/image" Target="../media/image262.png"/></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76.xml"/><Relationship Id="rId3" Type="http://schemas.openxmlformats.org/officeDocument/2006/relationships/image" Target="../media/image262.png"/></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77.xml"/><Relationship Id="rId3" Type="http://schemas.openxmlformats.org/officeDocument/2006/relationships/image" Target="../media/image269.png"/><Relationship Id="rId4" Type="http://schemas.openxmlformats.org/officeDocument/2006/relationships/image" Target="../media/image266.jpg"/></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78.xml"/><Relationship Id="rId3" Type="http://schemas.openxmlformats.org/officeDocument/2006/relationships/image" Target="../media/image262.png"/></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9.xml"/><Relationship Id="rId3" Type="http://schemas.openxmlformats.org/officeDocument/2006/relationships/image" Target="../media/image27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80.xml"/><Relationship Id="rId3" Type="http://schemas.openxmlformats.org/officeDocument/2006/relationships/image" Target="../media/image271.jpg"/><Relationship Id="rId4" Type="http://schemas.openxmlformats.org/officeDocument/2006/relationships/image" Target="../media/image276.jpg"/></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81.xml"/><Relationship Id="rId3" Type="http://schemas.openxmlformats.org/officeDocument/2006/relationships/image" Target="../media/image274.jpg"/><Relationship Id="rId4" Type="http://schemas.openxmlformats.org/officeDocument/2006/relationships/image" Target="../media/image314.png"/></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82.xml"/><Relationship Id="rId3" Type="http://schemas.openxmlformats.org/officeDocument/2006/relationships/image" Target="../media/image268.jpg"/></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83.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84.xml"/><Relationship Id="rId3" Type="http://schemas.openxmlformats.org/officeDocument/2006/relationships/image" Target="../media/image267.jpg"/></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85.xml"/><Relationship Id="rId3" Type="http://schemas.openxmlformats.org/officeDocument/2006/relationships/image" Target="../media/image273.png"/><Relationship Id="rId4" Type="http://schemas.openxmlformats.org/officeDocument/2006/relationships/image" Target="../media/image279.jpg"/></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86.xml"/><Relationship Id="rId3" Type="http://schemas.openxmlformats.org/officeDocument/2006/relationships/image" Target="../media/image272.jpg"/></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87.xml"/><Relationship Id="rId3" Type="http://schemas.openxmlformats.org/officeDocument/2006/relationships/image" Target="../media/image277.png"/></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88.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8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90.xml"/><Relationship Id="rId3" Type="http://schemas.openxmlformats.org/officeDocument/2006/relationships/image" Target="../media/image290.jpg"/></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1.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2.xml"/><Relationship Id="rId3" Type="http://schemas.openxmlformats.org/officeDocument/2006/relationships/image" Target="../media/image284.jpg"/></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93.xml"/><Relationship Id="rId3" Type="http://schemas.openxmlformats.org/officeDocument/2006/relationships/image" Target="../media/image278.png"/></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4.xml"/><Relationship Id="rId3" Type="http://schemas.openxmlformats.org/officeDocument/2006/relationships/image" Target="../media/image302.jpg"/></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5.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96.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97.xml"/><Relationship Id="rId3" Type="http://schemas.openxmlformats.org/officeDocument/2006/relationships/image" Target="../media/image294.png"/><Relationship Id="rId4" Type="http://schemas.openxmlformats.org/officeDocument/2006/relationships/image" Target="../media/image286.png"/></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98.xml"/><Relationship Id="rId3" Type="http://schemas.openxmlformats.org/officeDocument/2006/relationships/image" Target="../media/image294.png"/></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0.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01.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0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03.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4.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5.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06.xml"/><Relationship Id="rId3" Type="http://schemas.openxmlformats.org/officeDocument/2006/relationships/image" Target="../media/image283.jpg"/></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07.xml"/><Relationship Id="rId3" Type="http://schemas.openxmlformats.org/officeDocument/2006/relationships/image" Target="../media/image288.png"/></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08.xml"/><Relationship Id="rId3" Type="http://schemas.openxmlformats.org/officeDocument/2006/relationships/image" Target="../media/image282.jpg"/></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09.xml"/><Relationship Id="rId3" Type="http://schemas.openxmlformats.org/officeDocument/2006/relationships/image" Target="../media/image28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1.jpg"/><Relationship Id="rId4" Type="http://schemas.openxmlformats.org/officeDocument/2006/relationships/image" Target="../media/image26.jpg"/><Relationship Id="rId5" Type="http://schemas.openxmlformats.org/officeDocument/2006/relationships/image" Target="../media/image12.jpg"/></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10.xml"/><Relationship Id="rId3" Type="http://schemas.openxmlformats.org/officeDocument/2006/relationships/image" Target="../media/image281.png"/></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11.xml"/><Relationship Id="rId3" Type="http://schemas.openxmlformats.org/officeDocument/2006/relationships/image" Target="../media/image281.png"/></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12.xml"/><Relationship Id="rId3" Type="http://schemas.openxmlformats.org/officeDocument/2006/relationships/image" Target="../media/image422.png"/></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13.xml"/><Relationship Id="rId3" Type="http://schemas.openxmlformats.org/officeDocument/2006/relationships/image" Target="../media/image287.png"/></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14.xml"/><Relationship Id="rId3" Type="http://schemas.openxmlformats.org/officeDocument/2006/relationships/image" Target="../media/image297.png"/><Relationship Id="rId4" Type="http://schemas.openxmlformats.org/officeDocument/2006/relationships/image" Target="../media/image299.png"/></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15.xml"/><Relationship Id="rId3" Type="http://schemas.openxmlformats.org/officeDocument/2006/relationships/image" Target="../media/image289.jpg"/></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16.xml"/><Relationship Id="rId3" Type="http://schemas.openxmlformats.org/officeDocument/2006/relationships/image" Target="../media/image295.png"/></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17.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18.xml"/><Relationship Id="rId3" Type="http://schemas.openxmlformats.org/officeDocument/2006/relationships/image" Target="../media/image300.jpg"/></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5.jpg"/></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20.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21.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2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23.xml"/><Relationship Id="rId3" Type="http://schemas.openxmlformats.org/officeDocument/2006/relationships/image" Target="../media/image226.png"/></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24.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25.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26.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27.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28.xml"/><Relationship Id="rId3" Type="http://schemas.openxmlformats.org/officeDocument/2006/relationships/image" Target="../media/image291.png"/></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6.jpg"/></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30.xml"/><Relationship Id="rId3" Type="http://schemas.openxmlformats.org/officeDocument/2006/relationships/image" Target="../media/image296.png"/><Relationship Id="rId4" Type="http://schemas.openxmlformats.org/officeDocument/2006/relationships/image" Target="../media/image298.jpg"/></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31.xml"/><Relationship Id="rId3" Type="http://schemas.openxmlformats.org/officeDocument/2006/relationships/image" Target="../media/image318.png"/></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32.xml"/><Relationship Id="rId3" Type="http://schemas.openxmlformats.org/officeDocument/2006/relationships/image" Target="../media/image305.png"/></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33.xml"/><Relationship Id="rId3" Type="http://schemas.openxmlformats.org/officeDocument/2006/relationships/image" Target="../media/image308.png"/></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34.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35.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36.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7.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38.xml"/><Relationship Id="rId3" Type="http://schemas.openxmlformats.org/officeDocument/2006/relationships/image" Target="../media/image301.jpg"/></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9.xml"/><Relationship Id="rId3" Type="http://schemas.openxmlformats.org/officeDocument/2006/relationships/image" Target="../media/image29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5.jpg"/><Relationship Id="rId4" Type="http://schemas.openxmlformats.org/officeDocument/2006/relationships/image" Target="../media/image35.png"/></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40.xml"/><Relationship Id="rId3" Type="http://schemas.openxmlformats.org/officeDocument/2006/relationships/image" Target="../media/image301.jpg"/></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1.xml"/><Relationship Id="rId3" Type="http://schemas.openxmlformats.org/officeDocument/2006/relationships/image" Target="../media/image320.jpg"/></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3.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4.xml"/><Relationship Id="rId3" Type="http://schemas.openxmlformats.org/officeDocument/2006/relationships/image" Target="../media/image320.jpg"/></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5.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46.xml"/><Relationship Id="rId3" Type="http://schemas.openxmlformats.org/officeDocument/2006/relationships/image" Target="../media/image312.jpg"/></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7.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8.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9.jpg"/><Relationship Id="rId4" Type="http://schemas.openxmlformats.org/officeDocument/2006/relationships/image" Target="../media/image19.png"/></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50.xml"/><Relationship Id="rId3" Type="http://schemas.openxmlformats.org/officeDocument/2006/relationships/image" Target="../media/image313.jpg"/></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51.xml"/><Relationship Id="rId3" Type="http://schemas.openxmlformats.org/officeDocument/2006/relationships/image" Target="../media/image325.jpg"/></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2.xml"/><Relationship Id="rId3" Type="http://schemas.openxmlformats.org/officeDocument/2006/relationships/image" Target="../media/image309.jpg"/></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3.xml"/><Relationship Id="rId3" Type="http://schemas.openxmlformats.org/officeDocument/2006/relationships/image" Target="../media/image309.jpg"/></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4.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5.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6.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7.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8.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5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0.jpg"/></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0.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1.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62.xml"/><Relationship Id="rId3" Type="http://schemas.openxmlformats.org/officeDocument/2006/relationships/image" Target="../media/image310.jpg"/></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63.xml"/><Relationship Id="rId3" Type="http://schemas.openxmlformats.org/officeDocument/2006/relationships/image" Target="../media/image322.jpg"/></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4.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5.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6.xml"/><Relationship Id="rId3" Type="http://schemas.openxmlformats.org/officeDocument/2006/relationships/image" Target="../media/image332.jpg"/></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7.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68.xml"/><Relationship Id="rId3" Type="http://schemas.openxmlformats.org/officeDocument/2006/relationships/image" Target="../media/image315.jpg"/></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7.gif"/></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0.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1.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2.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3.xml"/><Relationship Id="rId3" Type="http://schemas.openxmlformats.org/officeDocument/2006/relationships/image" Target="../media/image353.png"/></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74.xml"/><Relationship Id="rId3" Type="http://schemas.openxmlformats.org/officeDocument/2006/relationships/image" Target="../media/image323.png"/></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5.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6.xml"/><Relationship Id="rId3" Type="http://schemas.openxmlformats.org/officeDocument/2006/relationships/image" Target="../media/image309.jpg"/></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7.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8.xml"/><Relationship Id="rId3" Type="http://schemas.openxmlformats.org/officeDocument/2006/relationships/image" Target="../media/image317.jpg"/></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9.xml"/><Relationship Id="rId3" Type="http://schemas.openxmlformats.org/officeDocument/2006/relationships/image" Target="../media/image33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7.png"/></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0.xml"/><Relationship Id="rId3" Type="http://schemas.openxmlformats.org/officeDocument/2006/relationships/image" Target="../media/image316.png"/></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1.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2.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3.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4.xml"/><Relationship Id="rId3" Type="http://schemas.openxmlformats.org/officeDocument/2006/relationships/image" Target="../media/image330.jpg"/></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5.xml"/><Relationship Id="rId3" Type="http://schemas.openxmlformats.org/officeDocument/2006/relationships/image" Target="../media/image324.png"/></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6.xml"/><Relationship Id="rId3" Type="http://schemas.openxmlformats.org/officeDocument/2006/relationships/image" Target="../media/image326.png"/></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7.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8.xml"/><Relationship Id="rId3" Type="http://schemas.openxmlformats.org/officeDocument/2006/relationships/image" Target="../media/image328.png"/></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9.xml"/><Relationship Id="rId3" Type="http://schemas.openxmlformats.org/officeDocument/2006/relationships/image" Target="../media/image35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4.png"/><Relationship Id="rId4" Type="http://schemas.openxmlformats.org/officeDocument/2006/relationships/image" Target="../media/image30.png"/></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0.xml"/><Relationship Id="rId3" Type="http://schemas.openxmlformats.org/officeDocument/2006/relationships/image" Target="../media/image329.png"/></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1.xml"/><Relationship Id="rId3" Type="http://schemas.openxmlformats.org/officeDocument/2006/relationships/image" Target="../media/image339.png"/></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2.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3.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4.xml"/><Relationship Id="rId3" Type="http://schemas.openxmlformats.org/officeDocument/2006/relationships/image" Target="../media/image327.png"/></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5.xml"/><Relationship Id="rId3" Type="http://schemas.openxmlformats.org/officeDocument/2006/relationships/image" Target="../media/image336.png"/></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6.xml"/><Relationship Id="rId3" Type="http://schemas.openxmlformats.org/officeDocument/2006/relationships/image" Target="../media/image337.png"/></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7.xml"/><Relationship Id="rId3" Type="http://schemas.openxmlformats.org/officeDocument/2006/relationships/image" Target="../media/image344.png"/></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8.xml"/><Relationship Id="rId3" Type="http://schemas.openxmlformats.org/officeDocument/2006/relationships/image" Target="../media/image335.png"/></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9.xml"/><Relationship Id="rId3" Type="http://schemas.openxmlformats.org/officeDocument/2006/relationships/image" Target="../media/image3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8.png"/></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0.xml"/><Relationship Id="rId3" Type="http://schemas.openxmlformats.org/officeDocument/2006/relationships/image" Target="../media/image309.jpg"/></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01.xml"/><Relationship Id="rId3" Type="http://schemas.openxmlformats.org/officeDocument/2006/relationships/image" Target="../media/image343.jpg"/></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2.xml"/><Relationship Id="rId3" Type="http://schemas.openxmlformats.org/officeDocument/2006/relationships/image" Target="../media/image309.jpg"/></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03.xml"/></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4.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5.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6.xml"/><Relationship Id="rId3" Type="http://schemas.openxmlformats.org/officeDocument/2006/relationships/image" Target="../media/image342.png"/></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07.xml"/><Relationship Id="rId3" Type="http://schemas.openxmlformats.org/officeDocument/2006/relationships/image" Target="../media/image349.jpg"/></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08.xml"/><Relationship Id="rId3" Type="http://schemas.openxmlformats.org/officeDocument/2006/relationships/image" Target="../media/image347.jpg"/></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9.xml"/><Relationship Id="rId3" Type="http://schemas.openxmlformats.org/officeDocument/2006/relationships/image" Target="../media/image30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41.png"/><Relationship Id="rId4" Type="http://schemas.openxmlformats.org/officeDocument/2006/relationships/image" Target="../media/image91.png"/></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10.xml"/><Relationship Id="rId3" Type="http://schemas.openxmlformats.org/officeDocument/2006/relationships/image" Target="../media/image341.jpg"/></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11.xml"/><Relationship Id="rId3" Type="http://schemas.openxmlformats.org/officeDocument/2006/relationships/image" Target="../media/image338.jpg"/></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2.xml"/><Relationship Id="rId3" Type="http://schemas.openxmlformats.org/officeDocument/2006/relationships/image" Target="../media/image361.png"/></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3.xml"/><Relationship Id="rId3" Type="http://schemas.openxmlformats.org/officeDocument/2006/relationships/image" Target="../media/image361.png"/></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4.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15.xml"/><Relationship Id="rId3" Type="http://schemas.openxmlformats.org/officeDocument/2006/relationships/image" Target="../media/image346.jpg"/></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16.xml"/><Relationship Id="rId3" Type="http://schemas.openxmlformats.org/officeDocument/2006/relationships/image" Target="../media/image352.jpg"/></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17.xml"/><Relationship Id="rId3" Type="http://schemas.openxmlformats.org/officeDocument/2006/relationships/image" Target="../media/image356.jpg"/></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8.xml"/><Relationship Id="rId3" Type="http://schemas.openxmlformats.org/officeDocument/2006/relationships/image" Target="../media/image340.png"/></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1.jpg"/></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20.xml"/><Relationship Id="rId3" Type="http://schemas.openxmlformats.org/officeDocument/2006/relationships/image" Target="../media/image241.jpg"/></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21.xml"/><Relationship Id="rId3" Type="http://schemas.openxmlformats.org/officeDocument/2006/relationships/image" Target="../media/image234.jpg"/></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2.xml"/><Relationship Id="rId3" Type="http://schemas.openxmlformats.org/officeDocument/2006/relationships/image" Target="../media/image232.jpg"/></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3.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24.xml"/><Relationship Id="rId3" Type="http://schemas.openxmlformats.org/officeDocument/2006/relationships/image" Target="../media/image246.png"/></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25.xml"/><Relationship Id="rId3" Type="http://schemas.openxmlformats.org/officeDocument/2006/relationships/image" Target="../media/image246.png"/></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6.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7.xml"/></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8.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40.png"/></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0.xml"/><Relationship Id="rId3" Type="http://schemas.openxmlformats.org/officeDocument/2006/relationships/image" Target="../media/image309.jpg"/></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31.xml"/><Relationship Id="rId3" Type="http://schemas.openxmlformats.org/officeDocument/2006/relationships/image" Target="../media/image358.jpg"/></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32.xml"/><Relationship Id="rId3" Type="http://schemas.openxmlformats.org/officeDocument/2006/relationships/image" Target="../media/image367.png"/></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33.xml"/><Relationship Id="rId3" Type="http://schemas.openxmlformats.org/officeDocument/2006/relationships/image" Target="../media/image357.jpg"/></Relationships>
</file>

<file path=ppt/slides/_rels/slide43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34.xml"/><Relationship Id="rId3" Type="http://schemas.openxmlformats.org/officeDocument/2006/relationships/image" Target="../media/image362.jpg"/></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5.xm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6.xml"/></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7.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8.xml"/><Relationship Id="rId3" Type="http://schemas.openxmlformats.org/officeDocument/2006/relationships/image" Target="../media/image375.jpg"/></Relationships>
</file>

<file path=ppt/slides/_rels/slide4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0.xml"/></Relationships>
</file>

<file path=ppt/slides/_rels/slide4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1.xml"/></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2.xml"/></Relationships>
</file>

<file path=ppt/slides/_rels/slide44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43.xml"/><Relationship Id="rId3" Type="http://schemas.openxmlformats.org/officeDocument/2006/relationships/image" Target="../media/image368.png"/></Relationships>
</file>

<file path=ppt/slides/_rels/slide44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44.xml"/><Relationship Id="rId3" Type="http://schemas.openxmlformats.org/officeDocument/2006/relationships/image" Target="../media/image364.jpg"/></Relationships>
</file>

<file path=ppt/slides/_rels/slide44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45.xml"/><Relationship Id="rId3" Type="http://schemas.openxmlformats.org/officeDocument/2006/relationships/image" Target="../media/image386.jpg"/></Relationships>
</file>

<file path=ppt/slides/_rels/slide4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6.xml"/></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7.xml"/></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8.xml"/></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39.gif"/></Relationships>
</file>

<file path=ppt/slides/_rels/slide4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0.xml"/></Relationships>
</file>

<file path=ppt/slides/_rels/slide4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1.xml"/></Relationships>
</file>

<file path=ppt/slides/_rels/slide4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2.xml"/></Relationships>
</file>

<file path=ppt/slides/_rels/slide45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3.xml"/><Relationship Id="rId3" Type="http://schemas.openxmlformats.org/officeDocument/2006/relationships/image" Target="../media/image368.png"/></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4.xml"/><Relationship Id="rId3" Type="http://schemas.openxmlformats.org/officeDocument/2006/relationships/image" Target="../media/image368.png"/></Relationships>
</file>

<file path=ppt/slides/_rels/slide45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5.xml"/><Relationship Id="rId3" Type="http://schemas.openxmlformats.org/officeDocument/2006/relationships/image" Target="../media/image368.png"/></Relationships>
</file>

<file path=ppt/slides/_rels/slide45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6.xml"/><Relationship Id="rId3" Type="http://schemas.openxmlformats.org/officeDocument/2006/relationships/image" Target="../media/image368.png"/></Relationships>
</file>

<file path=ppt/slides/_rels/slide4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7.xml"/><Relationship Id="rId3" Type="http://schemas.openxmlformats.org/officeDocument/2006/relationships/image" Target="../media/image377.jpg"/></Relationships>
</file>

<file path=ppt/slides/_rels/slide4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8.xml"/></Relationships>
</file>

<file path=ppt/slides/_rels/slide4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34.png"/></Relationships>
</file>

<file path=ppt/slides/_rels/slide4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0.xml"/></Relationships>
</file>

<file path=ppt/slides/_rels/slide4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1.xml"/></Relationships>
</file>

<file path=ppt/slides/_rels/slide4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2.xml"/></Relationships>
</file>

<file path=ppt/slides/_rels/slide4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3.xml"/></Relationships>
</file>

<file path=ppt/slides/_rels/slide4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4.xml"/><Relationship Id="rId3" Type="http://schemas.openxmlformats.org/officeDocument/2006/relationships/image" Target="../media/image369.jpg"/></Relationships>
</file>

<file path=ppt/slides/_rels/slide4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5.xml"/></Relationships>
</file>

<file path=ppt/slides/_rels/slide4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6.xml"/><Relationship Id="rId3" Type="http://schemas.openxmlformats.org/officeDocument/2006/relationships/image" Target="../media/image370.jpg"/></Relationships>
</file>

<file path=ppt/slides/_rels/slide46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7.xml"/></Relationships>
</file>

<file path=ppt/slides/_rels/slide4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8.xml"/><Relationship Id="rId3" Type="http://schemas.openxmlformats.org/officeDocument/2006/relationships/image" Target="../media/image378.jpg"/></Relationships>
</file>

<file path=ppt/slides/_rels/slide4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9.xml"/><Relationship Id="rId3" Type="http://schemas.openxmlformats.org/officeDocument/2006/relationships/image" Target="../media/image36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38.gif"/></Relationships>
</file>

<file path=ppt/slides/_rels/slide4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0.xml"/><Relationship Id="rId3" Type="http://schemas.openxmlformats.org/officeDocument/2006/relationships/image" Target="../media/image395.jpg"/></Relationships>
</file>

<file path=ppt/slides/_rels/slide47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71.xml"/><Relationship Id="rId3" Type="http://schemas.openxmlformats.org/officeDocument/2006/relationships/image" Target="../media/image372.png"/></Relationships>
</file>

<file path=ppt/slides/_rels/slide47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72.xml"/><Relationship Id="rId3" Type="http://schemas.openxmlformats.org/officeDocument/2006/relationships/image" Target="../media/image384.jpg"/></Relationships>
</file>

<file path=ppt/slides/_rels/slide47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73.xml"/><Relationship Id="rId3" Type="http://schemas.openxmlformats.org/officeDocument/2006/relationships/image" Target="../media/image373.png"/></Relationships>
</file>

<file path=ppt/slides/_rels/slide4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4.xml"/><Relationship Id="rId3" Type="http://schemas.openxmlformats.org/officeDocument/2006/relationships/image" Target="../media/image380.jpg"/><Relationship Id="rId4" Type="http://schemas.openxmlformats.org/officeDocument/2006/relationships/image" Target="../media/image382.jpg"/></Relationships>
</file>

<file path=ppt/slides/_rels/slide4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5.xml"/><Relationship Id="rId3" Type="http://schemas.openxmlformats.org/officeDocument/2006/relationships/image" Target="../media/image376.jpg"/></Relationships>
</file>

<file path=ppt/slides/_rels/slide4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6.xml"/></Relationships>
</file>

<file path=ppt/slides/_rels/slide4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7.xml"/><Relationship Id="rId3" Type="http://schemas.openxmlformats.org/officeDocument/2006/relationships/image" Target="../media/image383.jpg"/></Relationships>
</file>

<file path=ppt/slides/_rels/slide47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8.xml"/></Relationships>
</file>

<file path=ppt/slides/_rels/slide4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8.xml"/><Relationship Id="rId3" Type="http://schemas.openxmlformats.org/officeDocument/2006/relationships/image" Target="../media/image32.gif"/></Relationships>
</file>

<file path=ppt/slides/_rels/slide48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0.xml"/><Relationship Id="rId3" Type="http://schemas.openxmlformats.org/officeDocument/2006/relationships/image" Target="../media/image379.jpg"/></Relationships>
</file>

<file path=ppt/slides/_rels/slide48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1.xml"/><Relationship Id="rId3" Type="http://schemas.openxmlformats.org/officeDocument/2006/relationships/image" Target="../media/image374.jpg"/><Relationship Id="rId4" Type="http://schemas.openxmlformats.org/officeDocument/2006/relationships/image" Target="../media/image381.png"/></Relationships>
</file>

<file path=ppt/slides/_rels/slide48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2.xml"/><Relationship Id="rId3" Type="http://schemas.openxmlformats.org/officeDocument/2006/relationships/image" Target="../media/image371.png"/></Relationships>
</file>

<file path=ppt/slides/_rels/slide48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3.xml"/></Relationships>
</file>

<file path=ppt/slides/_rels/slide48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4.xml"/></Relationships>
</file>

<file path=ppt/slides/_rels/slide48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5.xml"/></Relationships>
</file>

<file path=ppt/slides/_rels/slide48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6.xml"/><Relationship Id="rId3" Type="http://schemas.openxmlformats.org/officeDocument/2006/relationships/image" Target="../media/image388.png"/><Relationship Id="rId4" Type="http://schemas.openxmlformats.org/officeDocument/2006/relationships/image" Target="../media/image394.jpg"/></Relationships>
</file>

<file path=ppt/slides/_rels/slide48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7.xml"/></Relationships>
</file>

<file path=ppt/slides/_rels/slide48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88.xml"/><Relationship Id="rId3" Type="http://schemas.openxmlformats.org/officeDocument/2006/relationships/image" Target="../media/image392.jpg"/></Relationships>
</file>

<file path=ppt/slides/_rels/slide48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89.xml"/><Relationship Id="rId3" Type="http://schemas.openxmlformats.org/officeDocument/2006/relationships/image" Target="../media/image407.jpg"/><Relationship Id="rId4" Type="http://schemas.openxmlformats.org/officeDocument/2006/relationships/image" Target="../media/image38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32.gif"/></Relationships>
</file>

<file path=ppt/slides/_rels/slide49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90.xml"/><Relationship Id="rId3" Type="http://schemas.openxmlformats.org/officeDocument/2006/relationships/image" Target="../media/image407.jpg"/></Relationships>
</file>

<file path=ppt/slides/_rels/slide49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91.xml"/><Relationship Id="rId3" Type="http://schemas.openxmlformats.org/officeDocument/2006/relationships/image" Target="../media/image396.jpg"/></Relationships>
</file>

<file path=ppt/slides/_rels/slide49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2.xml"/><Relationship Id="rId3" Type="http://schemas.openxmlformats.org/officeDocument/2006/relationships/image" Target="../media/image400.png"/></Relationships>
</file>

<file path=ppt/slides/_rels/slide49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3.xml"/><Relationship Id="rId3" Type="http://schemas.openxmlformats.org/officeDocument/2006/relationships/image" Target="../media/image391.png"/></Relationships>
</file>

<file path=ppt/slides/_rels/slide49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4.xml"/><Relationship Id="rId3" Type="http://schemas.openxmlformats.org/officeDocument/2006/relationships/image" Target="../media/image393.png"/></Relationships>
</file>

<file path=ppt/slides/_rels/slide49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95.xml"/><Relationship Id="rId3" Type="http://schemas.openxmlformats.org/officeDocument/2006/relationships/image" Target="../media/image385.png"/></Relationships>
</file>

<file path=ppt/slides/_rels/slide49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96.xml"/><Relationship Id="rId3" Type="http://schemas.openxmlformats.org/officeDocument/2006/relationships/image" Target="../media/image390.jpg"/></Relationships>
</file>

<file path=ppt/slides/_rels/slide49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7.xml"/></Relationships>
</file>

<file path=ppt/slides/_rels/slide49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98.xml"/><Relationship Id="rId3" Type="http://schemas.openxmlformats.org/officeDocument/2006/relationships/image" Target="../media/image410.jpg"/></Relationships>
</file>

<file path=ppt/slides/_rels/slide49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47.gif"/></Relationships>
</file>

<file path=ppt/slides/_rels/slide50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0.xml"/><Relationship Id="rId3" Type="http://schemas.openxmlformats.org/officeDocument/2006/relationships/image" Target="../media/image389.jpg"/></Relationships>
</file>

<file path=ppt/slides/_rels/slide50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1.xml"/><Relationship Id="rId3" Type="http://schemas.openxmlformats.org/officeDocument/2006/relationships/image" Target="../media/image399.jpg"/></Relationships>
</file>

<file path=ppt/slides/_rels/slide50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2.xml"/><Relationship Id="rId3" Type="http://schemas.openxmlformats.org/officeDocument/2006/relationships/image" Target="../media/image402.png"/></Relationships>
</file>

<file path=ppt/slides/_rels/slide50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3.xml"/><Relationship Id="rId3" Type="http://schemas.openxmlformats.org/officeDocument/2006/relationships/image" Target="../media/image398.png"/></Relationships>
</file>

<file path=ppt/slides/_rels/slide50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4.xml"/></Relationships>
</file>

<file path=ppt/slides/_rels/slide50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5.xml"/><Relationship Id="rId3" Type="http://schemas.openxmlformats.org/officeDocument/2006/relationships/image" Target="../media/image412.jpg"/><Relationship Id="rId4" Type="http://schemas.openxmlformats.org/officeDocument/2006/relationships/image" Target="../media/image397.png"/></Relationships>
</file>

<file path=ppt/slides/_rels/slide50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6.xml"/></Relationships>
</file>

<file path=ppt/slides/_rels/slide50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7.xml"/><Relationship Id="rId3" Type="http://schemas.openxmlformats.org/officeDocument/2006/relationships/image" Target="../media/image408.png"/></Relationships>
</file>

<file path=ppt/slides/_rels/slide50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08.xml"/><Relationship Id="rId3" Type="http://schemas.openxmlformats.org/officeDocument/2006/relationships/image" Target="../media/image401.jpg"/></Relationships>
</file>

<file path=ppt/slides/_rels/slide50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9.xml"/><Relationship Id="rId3" Type="http://schemas.openxmlformats.org/officeDocument/2006/relationships/image" Target="../media/image40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48.jpg"/></Relationships>
</file>

<file path=ppt/slides/_rels/slide5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0.xml"/><Relationship Id="rId3" Type="http://schemas.openxmlformats.org/officeDocument/2006/relationships/image" Target="../media/image419.gif"/></Relationships>
</file>

<file path=ppt/slides/_rels/slide5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11.xml"/><Relationship Id="rId3" Type="http://schemas.openxmlformats.org/officeDocument/2006/relationships/image" Target="../media/image418.gif"/></Relationships>
</file>

<file path=ppt/slides/_rels/slide5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12.xml"/><Relationship Id="rId3" Type="http://schemas.openxmlformats.org/officeDocument/2006/relationships/image" Target="../media/image409.jpg"/></Relationships>
</file>

<file path=ppt/slides/_rels/slide5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13.xml"/><Relationship Id="rId3" Type="http://schemas.openxmlformats.org/officeDocument/2006/relationships/image" Target="../media/image421.jpg"/></Relationships>
</file>

<file path=ppt/slides/_rels/slide5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14.xml"/><Relationship Id="rId3" Type="http://schemas.openxmlformats.org/officeDocument/2006/relationships/image" Target="../media/image421.jpg"/></Relationships>
</file>

<file path=ppt/slides/_rels/slide5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15.xml"/><Relationship Id="rId3" Type="http://schemas.openxmlformats.org/officeDocument/2006/relationships/image" Target="../media/image413.jpg"/></Relationships>
</file>

<file path=ppt/slides/_rels/slide5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6.xml"/></Relationships>
</file>

<file path=ppt/slides/_rels/slide5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7.xml"/><Relationship Id="rId3" Type="http://schemas.openxmlformats.org/officeDocument/2006/relationships/image" Target="../media/image403.jpg"/></Relationships>
</file>

<file path=ppt/slides/_rels/slide5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8.xml"/><Relationship Id="rId3" Type="http://schemas.openxmlformats.org/officeDocument/2006/relationships/image" Target="../media/image417.png"/><Relationship Id="rId4" Type="http://schemas.openxmlformats.org/officeDocument/2006/relationships/image" Target="../media/image405.png"/></Relationships>
</file>

<file path=ppt/slides/_rels/slide5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9.xml"/><Relationship Id="rId3" Type="http://schemas.openxmlformats.org/officeDocument/2006/relationships/image" Target="../media/image41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55.png"/></Relationships>
</file>

<file path=ppt/slides/_rels/slide5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0.xml"/><Relationship Id="rId3" Type="http://schemas.openxmlformats.org/officeDocument/2006/relationships/image" Target="../media/image411.png"/></Relationships>
</file>

<file path=ppt/slides/_rels/slide5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1.xml"/><Relationship Id="rId3" Type="http://schemas.openxmlformats.org/officeDocument/2006/relationships/image" Target="../media/image414.png"/></Relationships>
</file>

<file path=ppt/slides/_rels/slide5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2.xml"/><Relationship Id="rId3" Type="http://schemas.openxmlformats.org/officeDocument/2006/relationships/image" Target="../media/image415.png"/></Relationships>
</file>

<file path=ppt/slides/_rels/slide5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3.xml"/><Relationship Id="rId3" Type="http://schemas.openxmlformats.org/officeDocument/2006/relationships/hyperlink" Target="http://www.chemisme.com" TargetMode="External"/><Relationship Id="rId4" Type="http://schemas.openxmlformats.org/officeDocument/2006/relationships/hyperlink" Target="mailto:chemisme@gmail.com"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67.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51.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59.gi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43.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60.gi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57.gi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50.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7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7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64.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74.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6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5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5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5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5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6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75.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7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7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80.gi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6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 Id="rId3" Type="http://schemas.openxmlformats.org/officeDocument/2006/relationships/image" Target="../media/image62.gi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6.xml"/><Relationship Id="rId3" Type="http://schemas.openxmlformats.org/officeDocument/2006/relationships/image" Target="../media/image65.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hyperlink" Target="http://images.google.com/imgres?imgurl=http://farm3.static.flickr.com/2021/2457622122_83f8d1c466_m.jpg&amp;imgrefurl=http://community.livejournal.com/kqaquizzes/93056.html&amp;usg=__zNmwgNFqxcYfSodVoc4MiCR_gg4=&amp;h=240&amp;w=180&amp;sz=17&amp;hl=en&amp;start=15&amp;tbnid=FyA7LZ3xT33_gM:&amp;tbnh=110&amp;tbnw=83&amp;prev=/images?q=planks+constant&amp;gbv=2&amp;hl=en" TargetMode="External"/><Relationship Id="rId4" Type="http://schemas.openxmlformats.org/officeDocument/2006/relationships/image" Target="../media/image77.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hyperlink" Target="http://www.google.com/imgres?imgurl=http://msnbcmedia3.msn.com/j/msnbc/Components/Photos/z_Projects_in_progress/050418_Einstein/050405_einstein_tongue.widec.jpg&amp;imgrefurl=http://www.msnbc.msn.com/id/7318759/&amp;h=371&amp;w=298&amp;sz=21&amp;tbnid=RgRRLzOyJnsD4M:&amp;tbnh=122&amp;tbnw=98&amp;prev=/images?q=einstein&amp;usg=__XygjpVXJF2egoul2El0PgAilRxk=&amp;ei=RuKSSvm5ItDAlAe3z8nBDA&amp;sa=X&amp;oi=image_result&amp;resnum=4&amp;ct=image" TargetMode="External"/><Relationship Id="rId4" Type="http://schemas.openxmlformats.org/officeDocument/2006/relationships/image" Target="../media/image79.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hyperlink" Target="http://images.google.com/imgres?imgurl=http://www.aip.org/history/newsletter/spring2003/images/17306_de_broglie-lg.jpg&amp;imgrefurl=http://www.aip.org/history/newsletter/spring2003/photos-larger.htm&amp;usg=__iaC2G-iFkl5WgoaEEifgMCH6JS0=&amp;h=495&amp;w=400&amp;sz=14&amp;hl=en&amp;start=1&amp;um=1&amp;tbnid=PCEwm5xxZmv3oM:&amp;tbnh=130&amp;tbnw=105&amp;prev=/images?q=debroglie&amp;hl=en&amp;rlz=1T4GGLL_enUS330US331&amp;um=1" TargetMode="External"/><Relationship Id="rId4" Type="http://schemas.openxmlformats.org/officeDocument/2006/relationships/image" Target="../media/image88.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 Id="rId3" Type="http://schemas.openxmlformats.org/officeDocument/2006/relationships/image" Target="../media/image69.gi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3.xml"/><Relationship Id="rId3" Type="http://schemas.openxmlformats.org/officeDocument/2006/relationships/image" Target="../media/image68.gi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57.gi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50.gi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89.gi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59.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 Id="rId3" Type="http://schemas.openxmlformats.org/officeDocument/2006/relationships/image" Target="../media/image78.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78.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image" Target="../media/image8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image" Target="../media/image9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g200fb5710e2_1_0"/>
          <p:cNvSpPr txBox="1"/>
          <p:nvPr>
            <p:ph type="ctrTitle"/>
          </p:nvPr>
        </p:nvSpPr>
        <p:spPr>
          <a:xfrm>
            <a:off x="-1500" y="0"/>
            <a:ext cx="12080700" cy="8271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rPr lang="en-US" sz="5100">
                <a:solidFill>
                  <a:schemeClr val="accent2"/>
                </a:solidFill>
              </a:rPr>
              <a:t>Welcome to the AP Chemistry Exam Review</a:t>
            </a:r>
            <a:endParaRPr sz="5100">
              <a:solidFill>
                <a:schemeClr val="accent2"/>
              </a:solidFill>
            </a:endParaRPr>
          </a:p>
        </p:txBody>
      </p:sp>
      <p:sp>
        <p:nvSpPr>
          <p:cNvPr id="313" name="Google Shape;313;g200fb5710e2_1_0"/>
          <p:cNvSpPr txBox="1"/>
          <p:nvPr>
            <p:ph idx="1" type="subTitle"/>
          </p:nvPr>
        </p:nvSpPr>
        <p:spPr>
          <a:xfrm>
            <a:off x="8513700" y="4749025"/>
            <a:ext cx="3678300" cy="1655700"/>
          </a:xfrm>
          <a:prstGeom prst="rect">
            <a:avLst/>
          </a:prstGeom>
        </p:spPr>
        <p:txBody>
          <a:bodyPr anchorCtr="0" anchor="t" bIns="45700" lIns="91425" spcFirstLastPara="1" rIns="91425" wrap="square" tIns="45700">
            <a:normAutofit/>
          </a:bodyPr>
          <a:lstStyle/>
          <a:p>
            <a:pPr indent="0" lvl="0" marL="0" rtl="0" algn="r">
              <a:spcBef>
                <a:spcPts val="1000"/>
              </a:spcBef>
              <a:spcAft>
                <a:spcPts val="0"/>
              </a:spcAft>
              <a:buNone/>
            </a:pPr>
            <a:r>
              <a:rPr lang="en-US"/>
              <a:t>Kristen Drury</a:t>
            </a:r>
            <a:endParaRPr/>
          </a:p>
          <a:p>
            <a:pPr indent="0" lvl="0" marL="0" rtl="0" algn="r">
              <a:spcBef>
                <a:spcPts val="1000"/>
              </a:spcBef>
              <a:spcAft>
                <a:spcPts val="0"/>
              </a:spcAft>
              <a:buNone/>
            </a:pPr>
            <a:r>
              <a:rPr lang="en-US"/>
              <a:t>William Floyd High School</a:t>
            </a:r>
            <a:endParaRPr/>
          </a:p>
        </p:txBody>
      </p:sp>
      <p:sp>
        <p:nvSpPr>
          <p:cNvPr id="314" name="Google Shape;314;g200fb5710e2_1_0"/>
          <p:cNvSpPr txBox="1"/>
          <p:nvPr/>
        </p:nvSpPr>
        <p:spPr>
          <a:xfrm>
            <a:off x="922675" y="1049350"/>
            <a:ext cx="8923500" cy="38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dk1"/>
                </a:solidFill>
                <a:latin typeface="Calibri"/>
                <a:ea typeface="Calibri"/>
                <a:cs typeface="Calibri"/>
                <a:sym typeface="Calibri"/>
              </a:rPr>
              <a:t>Unit 1: </a:t>
            </a:r>
            <a:r>
              <a:rPr lang="en-US" sz="2400">
                <a:solidFill>
                  <a:schemeClr val="dk1"/>
                </a:solidFill>
                <a:latin typeface="Calibri"/>
                <a:ea typeface="Calibri"/>
                <a:cs typeface="Calibri"/>
                <a:sym typeface="Calibri"/>
              </a:rPr>
              <a:t>Stoichiometry</a:t>
            </a:r>
            <a:r>
              <a:rPr lang="en-US" sz="2400">
                <a:solidFill>
                  <a:schemeClr val="dk1"/>
                </a:solidFill>
                <a:latin typeface="Calibri"/>
                <a:ea typeface="Calibri"/>
                <a:cs typeface="Calibri"/>
                <a:sym typeface="Calibri"/>
              </a:rPr>
              <a:t> (moles), Atomic Structure, Periodic Table</a:t>
            </a:r>
            <a:endParaRPr sz="2400">
              <a:solidFill>
                <a:schemeClr val="dk1"/>
              </a:solidFill>
              <a:latin typeface="Calibri"/>
              <a:ea typeface="Calibri"/>
              <a:cs typeface="Calibri"/>
              <a:sym typeface="Calibri"/>
            </a:endParaRPr>
          </a:p>
          <a:p>
            <a:pPr indent="0" lvl="0" marL="0" rtl="0" algn="l">
              <a:spcBef>
                <a:spcPts val="0"/>
              </a:spcBef>
              <a:spcAft>
                <a:spcPts val="0"/>
              </a:spcAft>
              <a:buNone/>
            </a:pPr>
            <a:r>
              <a:rPr lang="en-US" sz="2400">
                <a:solidFill>
                  <a:schemeClr val="dk1"/>
                </a:solidFill>
                <a:latin typeface="Calibri"/>
                <a:ea typeface="Calibri"/>
                <a:cs typeface="Calibri"/>
                <a:sym typeface="Calibri"/>
              </a:rPr>
              <a:t>Unit 2: Bonding</a:t>
            </a:r>
            <a:endParaRPr sz="2400">
              <a:solidFill>
                <a:schemeClr val="dk1"/>
              </a:solidFill>
              <a:latin typeface="Calibri"/>
              <a:ea typeface="Calibri"/>
              <a:cs typeface="Calibri"/>
              <a:sym typeface="Calibri"/>
            </a:endParaRPr>
          </a:p>
          <a:p>
            <a:pPr indent="0" lvl="0" marL="0" rtl="0" algn="l">
              <a:spcBef>
                <a:spcPts val="0"/>
              </a:spcBef>
              <a:spcAft>
                <a:spcPts val="0"/>
              </a:spcAft>
              <a:buNone/>
            </a:pPr>
            <a:r>
              <a:rPr lang="en-US" sz="2400">
                <a:solidFill>
                  <a:schemeClr val="dk1"/>
                </a:solidFill>
                <a:latin typeface="Calibri"/>
                <a:ea typeface="Calibri"/>
                <a:cs typeface="Calibri"/>
                <a:sym typeface="Calibri"/>
              </a:rPr>
              <a:t>Unit 3: IMF and Matter</a:t>
            </a:r>
            <a:endParaRPr sz="2400">
              <a:solidFill>
                <a:schemeClr val="dk1"/>
              </a:solidFill>
              <a:latin typeface="Calibri"/>
              <a:ea typeface="Calibri"/>
              <a:cs typeface="Calibri"/>
              <a:sym typeface="Calibri"/>
            </a:endParaRPr>
          </a:p>
          <a:p>
            <a:pPr indent="0" lvl="0" marL="0" rtl="0" algn="l">
              <a:spcBef>
                <a:spcPts val="0"/>
              </a:spcBef>
              <a:spcAft>
                <a:spcPts val="0"/>
              </a:spcAft>
              <a:buNone/>
            </a:pPr>
            <a:r>
              <a:rPr b="1" lang="en-US" sz="2400">
                <a:solidFill>
                  <a:schemeClr val="dk1"/>
                </a:solidFill>
                <a:latin typeface="Calibri"/>
                <a:ea typeface="Calibri"/>
                <a:cs typeface="Calibri"/>
                <a:sym typeface="Calibri"/>
              </a:rPr>
              <a:t>Unit 4: Net Ionic equations</a:t>
            </a:r>
            <a:endParaRPr b="1" sz="2400">
              <a:solidFill>
                <a:schemeClr val="dk1"/>
              </a:solidFill>
              <a:latin typeface="Calibri"/>
              <a:ea typeface="Calibri"/>
              <a:cs typeface="Calibri"/>
              <a:sym typeface="Calibri"/>
            </a:endParaRPr>
          </a:p>
          <a:p>
            <a:pPr indent="0" lvl="0" marL="0" rtl="0" algn="l">
              <a:spcBef>
                <a:spcPts val="0"/>
              </a:spcBef>
              <a:spcAft>
                <a:spcPts val="0"/>
              </a:spcAft>
              <a:buNone/>
            </a:pPr>
            <a:r>
              <a:rPr lang="en-US" sz="2400">
                <a:solidFill>
                  <a:schemeClr val="dk1"/>
                </a:solidFill>
                <a:latin typeface="Calibri"/>
                <a:ea typeface="Calibri"/>
                <a:cs typeface="Calibri"/>
                <a:sym typeface="Calibri"/>
              </a:rPr>
              <a:t>Unit 5: Kinetics (rates)</a:t>
            </a:r>
            <a:endParaRPr sz="2400">
              <a:solidFill>
                <a:schemeClr val="dk1"/>
              </a:solidFill>
              <a:latin typeface="Calibri"/>
              <a:ea typeface="Calibri"/>
              <a:cs typeface="Calibri"/>
              <a:sym typeface="Calibri"/>
            </a:endParaRPr>
          </a:p>
          <a:p>
            <a:pPr indent="0" lvl="0" marL="0" rtl="0" algn="l">
              <a:spcBef>
                <a:spcPts val="0"/>
              </a:spcBef>
              <a:spcAft>
                <a:spcPts val="0"/>
              </a:spcAft>
              <a:buNone/>
            </a:pPr>
            <a:r>
              <a:rPr lang="en-US" sz="2400">
                <a:solidFill>
                  <a:schemeClr val="dk1"/>
                </a:solidFill>
                <a:latin typeface="Calibri"/>
                <a:ea typeface="Calibri"/>
                <a:cs typeface="Calibri"/>
                <a:sym typeface="Calibri"/>
              </a:rPr>
              <a:t>Unit 6: Heat </a:t>
            </a:r>
            <a:endParaRPr sz="2400">
              <a:solidFill>
                <a:schemeClr val="dk1"/>
              </a:solidFill>
              <a:latin typeface="Calibri"/>
              <a:ea typeface="Calibri"/>
              <a:cs typeface="Calibri"/>
              <a:sym typeface="Calibri"/>
            </a:endParaRPr>
          </a:p>
          <a:p>
            <a:pPr indent="0" lvl="0" marL="0" rtl="0" algn="l">
              <a:spcBef>
                <a:spcPts val="0"/>
              </a:spcBef>
              <a:spcAft>
                <a:spcPts val="0"/>
              </a:spcAft>
              <a:buNone/>
            </a:pPr>
            <a:r>
              <a:rPr lang="en-US" sz="2400">
                <a:solidFill>
                  <a:schemeClr val="dk1"/>
                </a:solidFill>
                <a:latin typeface="Calibri"/>
                <a:ea typeface="Calibri"/>
                <a:cs typeface="Calibri"/>
                <a:sym typeface="Calibri"/>
              </a:rPr>
              <a:t>Unit 7: equilibrium</a:t>
            </a:r>
            <a:endParaRPr sz="2400">
              <a:solidFill>
                <a:schemeClr val="dk1"/>
              </a:solidFill>
              <a:latin typeface="Calibri"/>
              <a:ea typeface="Calibri"/>
              <a:cs typeface="Calibri"/>
              <a:sym typeface="Calibri"/>
            </a:endParaRPr>
          </a:p>
          <a:p>
            <a:pPr indent="0" lvl="0" marL="0" rtl="0" algn="l">
              <a:spcBef>
                <a:spcPts val="0"/>
              </a:spcBef>
              <a:spcAft>
                <a:spcPts val="0"/>
              </a:spcAft>
              <a:buNone/>
            </a:pPr>
            <a:r>
              <a:rPr b="1" lang="en-US" sz="2400">
                <a:solidFill>
                  <a:schemeClr val="dk1"/>
                </a:solidFill>
                <a:latin typeface="Calibri"/>
                <a:ea typeface="Calibri"/>
                <a:cs typeface="Calibri"/>
                <a:sym typeface="Calibri"/>
              </a:rPr>
              <a:t>Unit 8: Acids and Bases</a:t>
            </a:r>
            <a:endParaRPr b="1" sz="2400">
              <a:solidFill>
                <a:schemeClr val="dk1"/>
              </a:solidFill>
              <a:latin typeface="Calibri"/>
              <a:ea typeface="Calibri"/>
              <a:cs typeface="Calibri"/>
              <a:sym typeface="Calibri"/>
            </a:endParaRPr>
          </a:p>
          <a:p>
            <a:pPr indent="0" lvl="0" marL="0" rtl="0" algn="l">
              <a:spcBef>
                <a:spcPts val="0"/>
              </a:spcBef>
              <a:spcAft>
                <a:spcPts val="0"/>
              </a:spcAft>
              <a:buNone/>
            </a:pPr>
            <a:r>
              <a:rPr lang="en-US" sz="2400">
                <a:solidFill>
                  <a:schemeClr val="dk1"/>
                </a:solidFill>
                <a:latin typeface="Calibri"/>
                <a:ea typeface="Calibri"/>
                <a:cs typeface="Calibri"/>
                <a:sym typeface="Calibri"/>
              </a:rPr>
              <a:t>Unit 9: Thermo and electro (redox)</a:t>
            </a:r>
            <a:endParaRPr sz="24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Mole Road Map</a:t>
            </a:r>
            <a:endParaRPr/>
          </a:p>
        </p:txBody>
      </p:sp>
      <p:grpSp>
        <p:nvGrpSpPr>
          <p:cNvPr id="403" name="Google Shape;403;p22"/>
          <p:cNvGrpSpPr/>
          <p:nvPr/>
        </p:nvGrpSpPr>
        <p:grpSpPr>
          <a:xfrm>
            <a:off x="2258610" y="1775688"/>
            <a:ext cx="7674778" cy="4624250"/>
            <a:chOff x="277410" y="862"/>
            <a:chExt cx="7674778" cy="4624250"/>
          </a:xfrm>
        </p:grpSpPr>
        <p:sp>
          <p:nvSpPr>
            <p:cNvPr id="404" name="Google Shape;404;p22"/>
            <p:cNvSpPr/>
            <p:nvPr/>
          </p:nvSpPr>
          <p:spPr>
            <a:xfrm rot="1758341">
              <a:off x="2685202" y="3074107"/>
              <a:ext cx="910693" cy="63457"/>
            </a:xfrm>
            <a:custGeom>
              <a:rect b="b" l="l" r="r" t="t"/>
              <a:pathLst>
                <a:path extrusionOk="0" h="120000" w="120000">
                  <a:moveTo>
                    <a:pt x="0" y="59999"/>
                  </a:moveTo>
                  <a:lnTo>
                    <a:pt x="120000" y="59999"/>
                  </a:lnTo>
                </a:path>
              </a:pathLst>
            </a:custGeom>
            <a:noFill/>
            <a:ln cap="flat" cmpd="sng" w="12700">
              <a:solidFill>
                <a:srgbClr val="487AA8"/>
              </a:solidFill>
              <a:prstDash val="solid"/>
              <a:miter lim="800000"/>
              <a:headEnd len="sm" w="sm" type="none"/>
              <a:tailEnd len="sm" w="sm" type="none"/>
            </a:ln>
          </p:spPr>
        </p:sp>
        <p:sp>
          <p:nvSpPr>
            <p:cNvPr id="405" name="Google Shape;405;p22"/>
            <p:cNvSpPr/>
            <p:nvPr/>
          </p:nvSpPr>
          <p:spPr>
            <a:xfrm rot="-1758341">
              <a:off x="2685202" y="1488410"/>
              <a:ext cx="910693" cy="63457"/>
            </a:xfrm>
            <a:custGeom>
              <a:rect b="b" l="l" r="r" t="t"/>
              <a:pathLst>
                <a:path extrusionOk="0" h="120000" w="120000">
                  <a:moveTo>
                    <a:pt x="0" y="59999"/>
                  </a:moveTo>
                  <a:lnTo>
                    <a:pt x="120000" y="59999"/>
                  </a:lnTo>
                </a:path>
              </a:pathLst>
            </a:custGeom>
            <a:noFill/>
            <a:ln cap="flat" cmpd="sng" w="12700">
              <a:solidFill>
                <a:srgbClr val="487AA8"/>
              </a:solidFill>
              <a:prstDash val="solid"/>
              <a:miter lim="800000"/>
              <a:headEnd len="sm" w="sm" type="none"/>
              <a:tailEnd len="sm" w="sm" type="none"/>
            </a:ln>
          </p:spPr>
        </p:sp>
        <p:sp>
          <p:nvSpPr>
            <p:cNvPr id="406" name="Google Shape;406;p22"/>
            <p:cNvSpPr/>
            <p:nvPr/>
          </p:nvSpPr>
          <p:spPr>
            <a:xfrm>
              <a:off x="277410" y="862359"/>
              <a:ext cx="2901255" cy="2901255"/>
            </a:xfrm>
            <a:prstGeom prst="ellipse">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2"/>
            <p:cNvSpPr/>
            <p:nvPr/>
          </p:nvSpPr>
          <p:spPr>
            <a:xfrm>
              <a:off x="3426231" y="862"/>
              <a:ext cx="1740753" cy="1740753"/>
            </a:xfrm>
            <a:prstGeom prst="ellipse">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2"/>
            <p:cNvSpPr txBox="1"/>
            <p:nvPr/>
          </p:nvSpPr>
          <p:spPr>
            <a:xfrm>
              <a:off x="3681158" y="255789"/>
              <a:ext cx="1230899" cy="1230899"/>
            </a:xfrm>
            <a:prstGeom prst="rect">
              <a:avLst/>
            </a:prstGeom>
            <a:noFill/>
            <a:ln>
              <a:noFill/>
            </a:ln>
          </p:spPr>
          <p:txBody>
            <a:bodyPr anchorCtr="0" anchor="ctr" bIns="17125" lIns="17125" spcFirstLastPara="1" rIns="17125" wrap="square" tIns="17125">
              <a:noAutofit/>
            </a:bodyPr>
            <a:lstStyle/>
            <a:p>
              <a:pPr indent="0" lvl="0" marL="0" marR="0" rtl="0" algn="ctr">
                <a:lnSpc>
                  <a:spcPct val="90000"/>
                </a:lnSpc>
                <a:spcBef>
                  <a:spcPts val="0"/>
                </a:spcBef>
                <a:spcAft>
                  <a:spcPts val="0"/>
                </a:spcAft>
                <a:buNone/>
              </a:pPr>
              <a:r>
                <a:rPr lang="en-US" sz="2700">
                  <a:solidFill>
                    <a:schemeClr val="lt1"/>
                  </a:solidFill>
                  <a:latin typeface="Calibri"/>
                  <a:ea typeface="Calibri"/>
                  <a:cs typeface="Calibri"/>
                  <a:sym typeface="Calibri"/>
                </a:rPr>
                <a:t>mass</a:t>
              </a:r>
              <a:endParaRPr/>
            </a:p>
          </p:txBody>
        </p:sp>
        <p:sp>
          <p:nvSpPr>
            <p:cNvPr id="409" name="Google Shape;409;p22"/>
            <p:cNvSpPr/>
            <p:nvPr/>
          </p:nvSpPr>
          <p:spPr>
            <a:xfrm>
              <a:off x="5341059" y="862"/>
              <a:ext cx="2611129" cy="174075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2"/>
            <p:cNvSpPr txBox="1"/>
            <p:nvPr/>
          </p:nvSpPr>
          <p:spPr>
            <a:xfrm>
              <a:off x="5341059" y="862"/>
              <a:ext cx="2611129" cy="1740753"/>
            </a:xfrm>
            <a:prstGeom prst="rect">
              <a:avLst/>
            </a:prstGeom>
            <a:noFill/>
            <a:ln>
              <a:noFill/>
            </a:ln>
          </p:spPr>
          <p:txBody>
            <a:bodyPr anchorCtr="0" anchor="ctr" bIns="0" lIns="0" spcFirstLastPara="1" rIns="0" wrap="square" tIns="0">
              <a:noAutofit/>
            </a:bodyPr>
            <a:lstStyle/>
            <a:p>
              <a:pPr indent="-285750" lvl="1" marL="285750" marR="0" rtl="0" algn="l">
                <a:lnSpc>
                  <a:spcPct val="90000"/>
                </a:lnSpc>
                <a:spcBef>
                  <a:spcPts val="0"/>
                </a:spcBef>
                <a:spcAft>
                  <a:spcPts val="0"/>
                </a:spcAft>
                <a:buClr>
                  <a:schemeClr val="dk1"/>
                </a:buClr>
                <a:buSzPts val="3300"/>
                <a:buFont typeface="Calibri"/>
                <a:buChar char="•"/>
              </a:pPr>
              <a:r>
                <a:rPr b="0" i="0" lang="en-US" sz="3300" u="none" cap="none" strike="noStrike">
                  <a:solidFill>
                    <a:schemeClr val="dk1"/>
                  </a:solidFill>
                  <a:latin typeface="Calibri"/>
                  <a:ea typeface="Calibri"/>
                  <a:cs typeface="Calibri"/>
                  <a:sym typeface="Calibri"/>
                </a:rPr>
                <a:t>Gram formula mass</a:t>
              </a:r>
              <a:endParaRPr/>
            </a:p>
          </p:txBody>
        </p:sp>
        <p:sp>
          <p:nvSpPr>
            <p:cNvPr id="411" name="Google Shape;411;p22"/>
            <p:cNvSpPr/>
            <p:nvPr/>
          </p:nvSpPr>
          <p:spPr>
            <a:xfrm>
              <a:off x="3426231" y="2884359"/>
              <a:ext cx="1740753" cy="1740753"/>
            </a:xfrm>
            <a:prstGeom prst="ellipse">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2"/>
            <p:cNvSpPr txBox="1"/>
            <p:nvPr/>
          </p:nvSpPr>
          <p:spPr>
            <a:xfrm>
              <a:off x="3681158" y="3139286"/>
              <a:ext cx="1230899" cy="1230899"/>
            </a:xfrm>
            <a:prstGeom prst="rect">
              <a:avLst/>
            </a:prstGeom>
            <a:noFill/>
            <a:ln>
              <a:noFill/>
            </a:ln>
          </p:spPr>
          <p:txBody>
            <a:bodyPr anchorCtr="0" anchor="ctr" bIns="17125" lIns="17125" spcFirstLastPara="1" rIns="17125" wrap="square" tIns="17125">
              <a:noAutofit/>
            </a:bodyPr>
            <a:lstStyle/>
            <a:p>
              <a:pPr indent="0" lvl="0" marL="0" marR="0" rtl="0" algn="ctr">
                <a:lnSpc>
                  <a:spcPct val="90000"/>
                </a:lnSpc>
                <a:spcBef>
                  <a:spcPts val="0"/>
                </a:spcBef>
                <a:spcAft>
                  <a:spcPts val="0"/>
                </a:spcAft>
                <a:buNone/>
              </a:pPr>
              <a:r>
                <a:rPr lang="en-US" sz="2700">
                  <a:solidFill>
                    <a:schemeClr val="lt1"/>
                  </a:solidFill>
                  <a:latin typeface="Calibri"/>
                  <a:ea typeface="Calibri"/>
                  <a:cs typeface="Calibri"/>
                  <a:sym typeface="Calibri"/>
                </a:rPr>
                <a:t>particles</a:t>
              </a:r>
              <a:endParaRPr/>
            </a:p>
          </p:txBody>
        </p:sp>
        <p:sp>
          <p:nvSpPr>
            <p:cNvPr id="413" name="Google Shape;413;p22"/>
            <p:cNvSpPr/>
            <p:nvPr/>
          </p:nvSpPr>
          <p:spPr>
            <a:xfrm>
              <a:off x="5341059" y="2884359"/>
              <a:ext cx="2611129" cy="174075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2"/>
            <p:cNvSpPr txBox="1"/>
            <p:nvPr/>
          </p:nvSpPr>
          <p:spPr>
            <a:xfrm>
              <a:off x="5341059" y="2884359"/>
              <a:ext cx="2611129" cy="1740753"/>
            </a:xfrm>
            <a:prstGeom prst="rect">
              <a:avLst/>
            </a:prstGeom>
            <a:noFill/>
            <a:ln>
              <a:noFill/>
            </a:ln>
          </p:spPr>
          <p:txBody>
            <a:bodyPr anchorCtr="0" anchor="ctr" bIns="0" lIns="0" spcFirstLastPara="1" rIns="0" wrap="square" tIns="0">
              <a:noAutofit/>
            </a:bodyPr>
            <a:lstStyle/>
            <a:p>
              <a:pPr indent="-285750" lvl="1" marL="285750" marR="0" rtl="0" algn="l">
                <a:lnSpc>
                  <a:spcPct val="90000"/>
                </a:lnSpc>
                <a:spcBef>
                  <a:spcPts val="0"/>
                </a:spcBef>
                <a:spcAft>
                  <a:spcPts val="0"/>
                </a:spcAft>
                <a:buClr>
                  <a:schemeClr val="dk1"/>
                </a:buClr>
                <a:buSzPts val="3300"/>
                <a:buFont typeface="Calibri"/>
                <a:buChar char="•"/>
              </a:pPr>
              <a:r>
                <a:rPr b="0" i="0" lang="en-US" sz="3300" u="none" cap="none" strike="noStrike">
                  <a:solidFill>
                    <a:schemeClr val="dk1"/>
                  </a:solidFill>
                  <a:latin typeface="Calibri"/>
                  <a:ea typeface="Calibri"/>
                  <a:cs typeface="Calibri"/>
                  <a:sym typeface="Calibri"/>
                </a:rPr>
                <a:t>Atoms or molecules: use 6.02x10</a:t>
              </a:r>
              <a:r>
                <a:rPr b="0" baseline="30000" i="0" lang="en-US" sz="3300" u="none" cap="none" strike="noStrike">
                  <a:solidFill>
                    <a:schemeClr val="dk1"/>
                  </a:solidFill>
                  <a:latin typeface="Calibri"/>
                  <a:ea typeface="Calibri"/>
                  <a:cs typeface="Calibri"/>
                  <a:sym typeface="Calibri"/>
                </a:rPr>
                <a:t>23</a:t>
              </a:r>
              <a:endParaRPr/>
            </a:p>
          </p:txBody>
        </p:sp>
      </p:gr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7" name="Shape 1167"/>
        <p:cNvGrpSpPr/>
        <p:nvPr/>
      </p:nvGrpSpPr>
      <p:grpSpPr>
        <a:xfrm>
          <a:off x="0" y="0"/>
          <a:ext cx="0" cy="0"/>
          <a:chOff x="0" y="0"/>
          <a:chExt cx="0" cy="0"/>
        </a:xfrm>
      </p:grpSpPr>
      <p:sp>
        <p:nvSpPr>
          <p:cNvPr id="1168" name="Google Shape;1168;g200fb5710e2_0_74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Octet Rule</a:t>
            </a:r>
            <a:endParaRPr/>
          </a:p>
        </p:txBody>
      </p:sp>
      <p:sp>
        <p:nvSpPr>
          <p:cNvPr id="1169" name="Google Shape;1169;g200fb5710e2_0_745"/>
          <p:cNvSpPr txBox="1"/>
          <p:nvPr>
            <p:ph idx="1" type="body"/>
          </p:nvPr>
        </p:nvSpPr>
        <p:spPr>
          <a:xfrm>
            <a:off x="1752600" y="1600201"/>
            <a:ext cx="8915400" cy="45261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None/>
            </a:pPr>
            <a:r>
              <a:rPr lang="en-US"/>
              <a:t>Atoms bond with other atoms by sharing or transferring electrons in order to achieve a </a:t>
            </a:r>
            <a:r>
              <a:rPr lang="en-US">
                <a:solidFill>
                  <a:srgbClr val="FF0000"/>
                </a:solidFill>
              </a:rPr>
              <a:t>stable octet </a:t>
            </a:r>
            <a:r>
              <a:rPr lang="en-US"/>
              <a:t>(8 valence electrons).</a:t>
            </a:r>
            <a:endParaRPr/>
          </a:p>
          <a:p>
            <a:pPr indent="-228600" lvl="0" marL="228600" rtl="0" algn="l">
              <a:lnSpc>
                <a:spcPct val="90000"/>
              </a:lnSpc>
              <a:spcBef>
                <a:spcPts val="1000"/>
              </a:spcBef>
              <a:spcAft>
                <a:spcPts val="0"/>
              </a:spcAft>
              <a:buClr>
                <a:schemeClr val="dk1"/>
              </a:buClr>
              <a:buSzPts val="2400"/>
              <a:buNone/>
            </a:pPr>
            <a:r>
              <a:t/>
            </a:r>
            <a:endParaRPr/>
          </a:p>
          <a:p>
            <a:pPr indent="-228600" lvl="0" marL="228600" rtl="0" algn="l">
              <a:lnSpc>
                <a:spcPct val="90000"/>
              </a:lnSpc>
              <a:spcBef>
                <a:spcPts val="1000"/>
              </a:spcBef>
              <a:spcAft>
                <a:spcPts val="0"/>
              </a:spcAft>
              <a:buClr>
                <a:schemeClr val="dk1"/>
              </a:buClr>
              <a:buSzPts val="2400"/>
              <a:buNone/>
            </a:pPr>
            <a:r>
              <a:rPr lang="en-US"/>
              <a:t>When bonds are formed energy is ___________.</a:t>
            </a:r>
            <a:endParaRPr/>
          </a:p>
          <a:p>
            <a:pPr indent="-228600" lvl="0" marL="228600" rtl="0" algn="l">
              <a:lnSpc>
                <a:spcPct val="90000"/>
              </a:lnSpc>
              <a:spcBef>
                <a:spcPts val="1000"/>
              </a:spcBef>
              <a:spcAft>
                <a:spcPts val="0"/>
              </a:spcAft>
              <a:buClr>
                <a:schemeClr val="dk1"/>
              </a:buClr>
              <a:buSzPts val="2400"/>
              <a:buNone/>
            </a:pPr>
            <a:r>
              <a:t/>
            </a:r>
            <a:endParaRPr/>
          </a:p>
          <a:p>
            <a:pPr indent="-228600" lvl="0" marL="228600" rtl="0" algn="l">
              <a:lnSpc>
                <a:spcPct val="90000"/>
              </a:lnSpc>
              <a:spcBef>
                <a:spcPts val="1000"/>
              </a:spcBef>
              <a:spcAft>
                <a:spcPts val="0"/>
              </a:spcAft>
              <a:buClr>
                <a:schemeClr val="dk1"/>
              </a:buClr>
              <a:buSzPts val="2400"/>
              <a:buNone/>
            </a:pPr>
            <a:r>
              <a:rPr lang="en-US"/>
              <a:t>When bonds are broken energy is ___________.</a:t>
            </a:r>
            <a:endParaRPr/>
          </a:p>
        </p:txBody>
      </p:sp>
      <p:sp>
        <p:nvSpPr>
          <p:cNvPr id="1170" name="Google Shape;1170;g200fb5710e2_0_745"/>
          <p:cNvSpPr txBox="1"/>
          <p:nvPr/>
        </p:nvSpPr>
        <p:spPr>
          <a:xfrm>
            <a:off x="6210300" y="2694931"/>
            <a:ext cx="22098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released</a:t>
            </a:r>
            <a:endParaRPr/>
          </a:p>
        </p:txBody>
      </p:sp>
      <p:sp>
        <p:nvSpPr>
          <p:cNvPr id="1171" name="Google Shape;1171;g200fb5710e2_0_745"/>
          <p:cNvSpPr txBox="1"/>
          <p:nvPr/>
        </p:nvSpPr>
        <p:spPr>
          <a:xfrm>
            <a:off x="6210300" y="3632349"/>
            <a:ext cx="19812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absorbed</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0">
                                            <p:txEl>
                                              <p:pRg end="0" st="0"/>
                                            </p:txEl>
                                          </p:spTgt>
                                        </p:tgtEl>
                                        <p:attrNameLst>
                                          <p:attrName>style.visibility</p:attrName>
                                        </p:attrNameLst>
                                      </p:cBhvr>
                                      <p:to>
                                        <p:strVal val="visible"/>
                                      </p:to>
                                    </p:set>
                                    <p:animEffect filter="fade" transition="in">
                                      <p:cBhvr>
                                        <p:cTn dur="500"/>
                                        <p:tgtEl>
                                          <p:spTgt spid="117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1">
                                            <p:txEl>
                                              <p:pRg end="0" st="0"/>
                                            </p:txEl>
                                          </p:spTgt>
                                        </p:tgtEl>
                                        <p:attrNameLst>
                                          <p:attrName>style.visibility</p:attrName>
                                        </p:attrNameLst>
                                      </p:cBhvr>
                                      <p:to>
                                        <p:strVal val="visible"/>
                                      </p:to>
                                    </p:set>
                                    <p:animEffect filter="fade" transition="in">
                                      <p:cBhvr>
                                        <p:cTn dur="500"/>
                                        <p:tgtEl>
                                          <p:spTgt spid="1171">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5" name="Shape 1175"/>
        <p:cNvGrpSpPr/>
        <p:nvPr/>
      </p:nvGrpSpPr>
      <p:grpSpPr>
        <a:xfrm>
          <a:off x="0" y="0"/>
          <a:ext cx="0" cy="0"/>
          <a:chOff x="0" y="0"/>
          <a:chExt cx="0" cy="0"/>
        </a:xfrm>
      </p:grpSpPr>
      <p:sp>
        <p:nvSpPr>
          <p:cNvPr id="1176" name="Google Shape;1176;g200fb5710e2_0_75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Ionic Bonds</a:t>
            </a:r>
            <a:endParaRPr/>
          </a:p>
        </p:txBody>
      </p:sp>
      <p:sp>
        <p:nvSpPr>
          <p:cNvPr id="1177" name="Google Shape;1177;g200fb5710e2_0_752"/>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a:t>Transfer e-</a:t>
            </a:r>
            <a:endParaRPr/>
          </a:p>
          <a:p>
            <a:pPr indent="-228600" lvl="0" marL="228600" rtl="0" algn="l">
              <a:lnSpc>
                <a:spcPct val="90000"/>
              </a:lnSpc>
              <a:spcBef>
                <a:spcPts val="1000"/>
              </a:spcBef>
              <a:spcAft>
                <a:spcPts val="0"/>
              </a:spcAft>
              <a:buClr>
                <a:schemeClr val="dk1"/>
              </a:buClr>
              <a:buSzPts val="2400"/>
              <a:buChar char="•"/>
            </a:pPr>
            <a:r>
              <a:rPr lang="en-US"/>
              <a:t>Metals and</a:t>
            </a:r>
            <a:endParaRPr/>
          </a:p>
          <a:p>
            <a:pPr indent="-228600" lvl="0" marL="228600" rtl="0" algn="l">
              <a:lnSpc>
                <a:spcPct val="90000"/>
              </a:lnSpc>
              <a:spcBef>
                <a:spcPts val="1000"/>
              </a:spcBef>
              <a:spcAft>
                <a:spcPts val="0"/>
              </a:spcAft>
              <a:buClr>
                <a:schemeClr val="dk1"/>
              </a:buClr>
              <a:buSzPts val="2400"/>
              <a:buNone/>
            </a:pPr>
            <a:r>
              <a:rPr lang="en-US"/>
              <a:t>    nonmetals</a:t>
            </a:r>
            <a:endParaRPr/>
          </a:p>
          <a:p>
            <a:pPr indent="-228600" lvl="0" marL="228600" rtl="0" algn="l">
              <a:lnSpc>
                <a:spcPct val="90000"/>
              </a:lnSpc>
              <a:spcBef>
                <a:spcPts val="1000"/>
              </a:spcBef>
              <a:spcAft>
                <a:spcPts val="0"/>
              </a:spcAft>
              <a:buClr>
                <a:schemeClr val="dk1"/>
              </a:buClr>
              <a:buSzPts val="2400"/>
              <a:buChar char="•"/>
            </a:pPr>
            <a:r>
              <a:rPr lang="en-US"/>
              <a:t>High mp and bp</a:t>
            </a:r>
            <a:endParaRPr/>
          </a:p>
          <a:p>
            <a:pPr indent="-228600" lvl="0" marL="228600" rtl="0" algn="l">
              <a:lnSpc>
                <a:spcPct val="90000"/>
              </a:lnSpc>
              <a:spcBef>
                <a:spcPts val="1000"/>
              </a:spcBef>
              <a:spcAft>
                <a:spcPts val="0"/>
              </a:spcAft>
              <a:buClr>
                <a:schemeClr val="dk1"/>
              </a:buClr>
              <a:buSzPts val="2400"/>
              <a:buChar char="•"/>
            </a:pPr>
            <a:r>
              <a:rPr lang="en-US"/>
              <a:t>Soluble</a:t>
            </a:r>
            <a:endParaRPr/>
          </a:p>
          <a:p>
            <a:pPr indent="-228600" lvl="0" marL="228600" rtl="0" algn="l">
              <a:lnSpc>
                <a:spcPct val="90000"/>
              </a:lnSpc>
              <a:spcBef>
                <a:spcPts val="1000"/>
              </a:spcBef>
              <a:spcAft>
                <a:spcPts val="0"/>
              </a:spcAft>
              <a:buClr>
                <a:schemeClr val="dk1"/>
              </a:buClr>
              <a:buSzPts val="2400"/>
              <a:buChar char="•"/>
            </a:pPr>
            <a:r>
              <a:rPr lang="en-US"/>
              <a:t>Conduct as liquid</a:t>
            </a:r>
            <a:endParaRPr/>
          </a:p>
          <a:p>
            <a:pPr indent="-228600" lvl="0" marL="228600" rtl="0" algn="l">
              <a:lnSpc>
                <a:spcPct val="90000"/>
              </a:lnSpc>
              <a:spcBef>
                <a:spcPts val="1000"/>
              </a:spcBef>
              <a:spcAft>
                <a:spcPts val="0"/>
              </a:spcAft>
              <a:buClr>
                <a:schemeClr val="dk1"/>
              </a:buClr>
              <a:buSzPts val="2400"/>
              <a:buChar char="•"/>
            </a:pPr>
            <a:r>
              <a:rPr lang="en-US"/>
              <a:t>Mostly solid</a:t>
            </a:r>
            <a:endParaRPr/>
          </a:p>
          <a:p>
            <a:pPr indent="-228600" lvl="0" marL="228600" rtl="0" algn="l">
              <a:lnSpc>
                <a:spcPct val="90000"/>
              </a:lnSpc>
              <a:spcBef>
                <a:spcPts val="1000"/>
              </a:spcBef>
              <a:spcAft>
                <a:spcPts val="0"/>
              </a:spcAft>
              <a:buClr>
                <a:schemeClr val="dk1"/>
              </a:buClr>
              <a:buSzPts val="2400"/>
              <a:buNone/>
            </a:pPr>
            <a:r>
              <a:t/>
            </a:r>
            <a:endParaRPr/>
          </a:p>
        </p:txBody>
      </p:sp>
      <p:pic>
        <p:nvPicPr>
          <p:cNvPr descr="ionic%20bonding.jpg" id="1178" name="Google Shape;1178;g200fb5710e2_0_752"/>
          <p:cNvPicPr preferRelativeResize="0"/>
          <p:nvPr>
            <p:ph idx="2" type="body"/>
          </p:nvPr>
        </p:nvPicPr>
        <p:blipFill rotWithShape="1">
          <a:blip r:embed="rId3">
            <a:alphaModFix/>
          </a:blip>
          <a:srcRect b="0" l="0" r="0" t="0"/>
          <a:stretch/>
        </p:blipFill>
        <p:spPr>
          <a:xfrm>
            <a:off x="4966138" y="1529254"/>
            <a:ext cx="5513400" cy="43707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2" name="Shape 1182"/>
        <p:cNvGrpSpPr/>
        <p:nvPr/>
      </p:nvGrpSpPr>
      <p:grpSpPr>
        <a:xfrm>
          <a:off x="0" y="0"/>
          <a:ext cx="0" cy="0"/>
          <a:chOff x="0" y="0"/>
          <a:chExt cx="0" cy="0"/>
        </a:xfrm>
      </p:grpSpPr>
      <p:sp>
        <p:nvSpPr>
          <p:cNvPr id="1183" name="Google Shape;1183;g200fb5710e2_0_758"/>
          <p:cNvSpPr txBox="1"/>
          <p:nvPr>
            <p:ph type="title"/>
          </p:nvPr>
        </p:nvSpPr>
        <p:spPr>
          <a:xfrm>
            <a:off x="2590800" y="304800"/>
            <a:ext cx="7467600" cy="114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200"/>
              <a:buFont typeface="Calibri"/>
              <a:buNone/>
            </a:pPr>
            <a:r>
              <a:rPr lang="en-US" sz="3200"/>
              <a:t>Ionic Bonds have a crystalline structure.</a:t>
            </a:r>
            <a:endParaRPr/>
          </a:p>
        </p:txBody>
      </p:sp>
      <p:pic>
        <p:nvPicPr>
          <p:cNvPr descr="NaCl.png" id="1184" name="Google Shape;1184;g200fb5710e2_0_758"/>
          <p:cNvPicPr preferRelativeResize="0"/>
          <p:nvPr>
            <p:ph idx="1" type="body"/>
          </p:nvPr>
        </p:nvPicPr>
        <p:blipFill rotWithShape="1">
          <a:blip r:embed="rId3">
            <a:alphaModFix/>
          </a:blip>
          <a:srcRect b="0" l="0" r="0" t="0"/>
          <a:stretch/>
        </p:blipFill>
        <p:spPr>
          <a:xfrm>
            <a:off x="3657600" y="1752601"/>
            <a:ext cx="4191000" cy="37953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8" name="Shape 1188"/>
        <p:cNvGrpSpPr/>
        <p:nvPr/>
      </p:nvGrpSpPr>
      <p:grpSpPr>
        <a:xfrm>
          <a:off x="0" y="0"/>
          <a:ext cx="0" cy="0"/>
          <a:chOff x="0" y="0"/>
          <a:chExt cx="0" cy="0"/>
        </a:xfrm>
      </p:grpSpPr>
      <p:pic>
        <p:nvPicPr>
          <p:cNvPr descr="Image result for conductivity of compounds" id="1189" name="Google Shape;1189;g200fb5710e2_0_763"/>
          <p:cNvPicPr preferRelativeResize="0"/>
          <p:nvPr>
            <p:ph idx="1" type="body"/>
          </p:nvPr>
        </p:nvPicPr>
        <p:blipFill rotWithShape="1">
          <a:blip r:embed="rId3">
            <a:alphaModFix/>
          </a:blip>
          <a:srcRect b="0" l="0" r="0" t="0"/>
          <a:stretch/>
        </p:blipFill>
        <p:spPr>
          <a:xfrm>
            <a:off x="1796458" y="0"/>
            <a:ext cx="4795800" cy="6394200"/>
          </a:xfrm>
          <a:prstGeom prst="rect">
            <a:avLst/>
          </a:prstGeom>
          <a:noFill/>
          <a:ln>
            <a:noFill/>
          </a:ln>
        </p:spPr>
      </p:pic>
      <p:pic>
        <p:nvPicPr>
          <p:cNvPr descr="Image result for conductivity of compounds" id="1190" name="Google Shape;1190;g200fb5710e2_0_763"/>
          <p:cNvPicPr preferRelativeResize="0"/>
          <p:nvPr/>
        </p:nvPicPr>
        <p:blipFill rotWithShape="1">
          <a:blip r:embed="rId4">
            <a:alphaModFix/>
          </a:blip>
          <a:srcRect b="0" l="0" r="0" t="0"/>
          <a:stretch/>
        </p:blipFill>
        <p:spPr>
          <a:xfrm>
            <a:off x="6939147" y="1041990"/>
            <a:ext cx="5039686" cy="3779764"/>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4" name="Shape 1194"/>
        <p:cNvGrpSpPr/>
        <p:nvPr/>
      </p:nvGrpSpPr>
      <p:grpSpPr>
        <a:xfrm>
          <a:off x="0" y="0"/>
          <a:ext cx="0" cy="0"/>
          <a:chOff x="0" y="0"/>
          <a:chExt cx="0" cy="0"/>
        </a:xfrm>
      </p:grpSpPr>
      <p:sp>
        <p:nvSpPr>
          <p:cNvPr id="1195" name="Google Shape;1195;g200fb5710e2_0_76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Solubility</a:t>
            </a:r>
            <a:endParaRPr/>
          </a:p>
        </p:txBody>
      </p:sp>
      <p:pic>
        <p:nvPicPr>
          <p:cNvPr descr="Image result for conductivity of compounds" id="1196" name="Google Shape;1196;g200fb5710e2_0_768"/>
          <p:cNvPicPr preferRelativeResize="0"/>
          <p:nvPr/>
        </p:nvPicPr>
        <p:blipFill rotWithShape="1">
          <a:blip r:embed="rId3">
            <a:alphaModFix/>
          </a:blip>
          <a:srcRect b="0" l="0" r="0" t="0"/>
          <a:stretch/>
        </p:blipFill>
        <p:spPr>
          <a:xfrm>
            <a:off x="2490233" y="1286539"/>
            <a:ext cx="7525636" cy="5017091"/>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0" name="Shape 1200"/>
        <p:cNvGrpSpPr/>
        <p:nvPr/>
      </p:nvGrpSpPr>
      <p:grpSpPr>
        <a:xfrm>
          <a:off x="0" y="0"/>
          <a:ext cx="0" cy="0"/>
          <a:chOff x="0" y="0"/>
          <a:chExt cx="0" cy="0"/>
        </a:xfrm>
      </p:grpSpPr>
      <p:sp>
        <p:nvSpPr>
          <p:cNvPr id="1201" name="Google Shape;1201;g200fb5710e2_0_77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Metallic Bonds</a:t>
            </a:r>
            <a:endParaRPr/>
          </a:p>
        </p:txBody>
      </p:sp>
      <p:sp>
        <p:nvSpPr>
          <p:cNvPr id="1202" name="Google Shape;1202;g200fb5710e2_0_773"/>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a:t>Sea of e-</a:t>
            </a:r>
            <a:endParaRPr/>
          </a:p>
          <a:p>
            <a:pPr indent="-228600" lvl="0" marL="228600" rtl="0" algn="l">
              <a:lnSpc>
                <a:spcPct val="90000"/>
              </a:lnSpc>
              <a:spcBef>
                <a:spcPts val="1000"/>
              </a:spcBef>
              <a:spcAft>
                <a:spcPts val="0"/>
              </a:spcAft>
              <a:buClr>
                <a:schemeClr val="dk1"/>
              </a:buClr>
              <a:buSzPts val="2400"/>
              <a:buChar char="•"/>
            </a:pPr>
            <a:r>
              <a:rPr lang="en-US"/>
              <a:t>Metals only</a:t>
            </a:r>
            <a:endParaRPr/>
          </a:p>
          <a:p>
            <a:pPr indent="-228600" lvl="0" marL="228600" rtl="0" algn="l">
              <a:lnSpc>
                <a:spcPct val="90000"/>
              </a:lnSpc>
              <a:spcBef>
                <a:spcPts val="1000"/>
              </a:spcBef>
              <a:spcAft>
                <a:spcPts val="0"/>
              </a:spcAft>
              <a:buClr>
                <a:schemeClr val="dk1"/>
              </a:buClr>
              <a:buSzPts val="2400"/>
              <a:buChar char="•"/>
            </a:pPr>
            <a:r>
              <a:rPr lang="en-US"/>
              <a:t>High mp and bp</a:t>
            </a:r>
            <a:endParaRPr/>
          </a:p>
          <a:p>
            <a:pPr indent="-228600" lvl="0" marL="228600" rtl="0" algn="l">
              <a:lnSpc>
                <a:spcPct val="90000"/>
              </a:lnSpc>
              <a:spcBef>
                <a:spcPts val="1000"/>
              </a:spcBef>
              <a:spcAft>
                <a:spcPts val="0"/>
              </a:spcAft>
              <a:buClr>
                <a:schemeClr val="dk1"/>
              </a:buClr>
              <a:buSzPts val="2400"/>
              <a:buChar char="•"/>
            </a:pPr>
            <a:r>
              <a:rPr lang="en-US"/>
              <a:t>Insoluble</a:t>
            </a:r>
            <a:endParaRPr/>
          </a:p>
          <a:p>
            <a:pPr indent="-228600" lvl="0" marL="228600" rtl="0" algn="l">
              <a:lnSpc>
                <a:spcPct val="90000"/>
              </a:lnSpc>
              <a:spcBef>
                <a:spcPts val="1000"/>
              </a:spcBef>
              <a:spcAft>
                <a:spcPts val="0"/>
              </a:spcAft>
              <a:buClr>
                <a:schemeClr val="dk1"/>
              </a:buClr>
              <a:buSzPts val="2400"/>
              <a:buChar char="•"/>
            </a:pPr>
            <a:r>
              <a:rPr lang="en-US"/>
              <a:t>Conduct always</a:t>
            </a:r>
            <a:endParaRPr/>
          </a:p>
          <a:p>
            <a:pPr indent="-228600" lvl="0" marL="228600" rtl="0" algn="l">
              <a:lnSpc>
                <a:spcPct val="90000"/>
              </a:lnSpc>
              <a:spcBef>
                <a:spcPts val="1000"/>
              </a:spcBef>
              <a:spcAft>
                <a:spcPts val="0"/>
              </a:spcAft>
              <a:buClr>
                <a:schemeClr val="dk1"/>
              </a:buClr>
              <a:buSzPts val="2400"/>
              <a:buChar char="•"/>
            </a:pPr>
            <a:r>
              <a:rPr lang="en-US"/>
              <a:t>All other metallic properties</a:t>
            </a:r>
            <a:endParaRPr/>
          </a:p>
          <a:p>
            <a:pPr indent="-76200" lvl="0" marL="228600" rtl="0" algn="l">
              <a:lnSpc>
                <a:spcPct val="90000"/>
              </a:lnSpc>
              <a:spcBef>
                <a:spcPts val="1000"/>
              </a:spcBef>
              <a:spcAft>
                <a:spcPts val="0"/>
              </a:spcAft>
              <a:buClr>
                <a:schemeClr val="dk1"/>
              </a:buClr>
              <a:buSzPts val="2400"/>
              <a:buNone/>
            </a:pPr>
            <a:r>
              <a:t/>
            </a:r>
            <a:endParaRPr/>
          </a:p>
        </p:txBody>
      </p:sp>
      <p:pic>
        <p:nvPicPr>
          <p:cNvPr descr="Metalbond5.gif" id="1203" name="Google Shape;1203;g200fb5710e2_0_773"/>
          <p:cNvPicPr preferRelativeResize="0"/>
          <p:nvPr>
            <p:ph idx="4294967295" type="body"/>
          </p:nvPr>
        </p:nvPicPr>
        <p:blipFill rotWithShape="1">
          <a:blip r:embed="rId3">
            <a:alphaModFix/>
          </a:blip>
          <a:srcRect b="0" l="0" r="0" t="0"/>
          <a:stretch/>
        </p:blipFill>
        <p:spPr>
          <a:xfrm>
            <a:off x="5547454" y="1690688"/>
            <a:ext cx="5806200" cy="381270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7" name="Shape 1207"/>
        <p:cNvGrpSpPr/>
        <p:nvPr/>
      </p:nvGrpSpPr>
      <p:grpSpPr>
        <a:xfrm>
          <a:off x="0" y="0"/>
          <a:ext cx="0" cy="0"/>
          <a:chOff x="0" y="0"/>
          <a:chExt cx="0" cy="0"/>
        </a:xfrm>
      </p:grpSpPr>
      <p:sp>
        <p:nvSpPr>
          <p:cNvPr id="1208" name="Google Shape;1208;g200fb5710e2_0_77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Metallic Bonds</a:t>
            </a:r>
            <a:endParaRPr/>
          </a:p>
        </p:txBody>
      </p:sp>
      <p:pic>
        <p:nvPicPr>
          <p:cNvPr descr="Image result for metallic bonds" id="1209" name="Google Shape;1209;g200fb5710e2_0_779"/>
          <p:cNvPicPr preferRelativeResize="0"/>
          <p:nvPr/>
        </p:nvPicPr>
        <p:blipFill rotWithShape="1">
          <a:blip r:embed="rId3">
            <a:alphaModFix/>
          </a:blip>
          <a:srcRect b="0" l="0" r="0" t="0"/>
          <a:stretch/>
        </p:blipFill>
        <p:spPr>
          <a:xfrm>
            <a:off x="176840" y="1690688"/>
            <a:ext cx="4807035" cy="3763649"/>
          </a:xfrm>
          <a:prstGeom prst="rect">
            <a:avLst/>
          </a:prstGeom>
          <a:noFill/>
          <a:ln>
            <a:noFill/>
          </a:ln>
        </p:spPr>
      </p:pic>
      <p:pic>
        <p:nvPicPr>
          <p:cNvPr descr="Image result for metallic bonds malleable" id="1210" name="Google Shape;1210;g200fb5710e2_0_779"/>
          <p:cNvPicPr preferRelativeResize="0"/>
          <p:nvPr/>
        </p:nvPicPr>
        <p:blipFill rotWithShape="1">
          <a:blip r:embed="rId4">
            <a:alphaModFix/>
          </a:blip>
          <a:srcRect b="13110" l="7613" r="6549" t="48564"/>
          <a:stretch/>
        </p:blipFill>
        <p:spPr>
          <a:xfrm>
            <a:off x="5306744" y="2122075"/>
            <a:ext cx="6885256" cy="2307292"/>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4" name="Shape 1214"/>
        <p:cNvGrpSpPr/>
        <p:nvPr/>
      </p:nvGrpSpPr>
      <p:grpSpPr>
        <a:xfrm>
          <a:off x="0" y="0"/>
          <a:ext cx="0" cy="0"/>
          <a:chOff x="0" y="0"/>
          <a:chExt cx="0" cy="0"/>
        </a:xfrm>
      </p:grpSpPr>
      <p:sp>
        <p:nvSpPr>
          <p:cNvPr id="1215" name="Google Shape;1215;g200fb5710e2_0_78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Metallic Bonds</a:t>
            </a:r>
            <a:endParaRPr/>
          </a:p>
        </p:txBody>
      </p:sp>
      <p:pic>
        <p:nvPicPr>
          <p:cNvPr descr="Image result for metallic bonds malleable" id="1216" name="Google Shape;1216;g200fb5710e2_0_785"/>
          <p:cNvPicPr preferRelativeResize="0"/>
          <p:nvPr/>
        </p:nvPicPr>
        <p:blipFill rotWithShape="1">
          <a:blip r:embed="rId3">
            <a:alphaModFix/>
          </a:blip>
          <a:srcRect b="0" l="0" r="0" t="0"/>
          <a:stretch/>
        </p:blipFill>
        <p:spPr>
          <a:xfrm>
            <a:off x="2185095" y="1522141"/>
            <a:ext cx="7427255" cy="4456354"/>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0" name="Shape 1220"/>
        <p:cNvGrpSpPr/>
        <p:nvPr/>
      </p:nvGrpSpPr>
      <p:grpSpPr>
        <a:xfrm>
          <a:off x="0" y="0"/>
          <a:ext cx="0" cy="0"/>
          <a:chOff x="0" y="0"/>
          <a:chExt cx="0" cy="0"/>
        </a:xfrm>
      </p:grpSpPr>
      <p:sp>
        <p:nvSpPr>
          <p:cNvPr id="1221" name="Google Shape;1221;g200fb5710e2_0_79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Covalent Bonds (Molecular)</a:t>
            </a:r>
            <a:endParaRPr/>
          </a:p>
        </p:txBody>
      </p:sp>
      <p:sp>
        <p:nvSpPr>
          <p:cNvPr id="1222" name="Google Shape;1222;g200fb5710e2_0_790"/>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a:t>Share e-</a:t>
            </a:r>
            <a:endParaRPr/>
          </a:p>
          <a:p>
            <a:pPr indent="-228600" lvl="0" marL="228600" rtl="0" algn="l">
              <a:lnSpc>
                <a:spcPct val="90000"/>
              </a:lnSpc>
              <a:spcBef>
                <a:spcPts val="1000"/>
              </a:spcBef>
              <a:spcAft>
                <a:spcPts val="0"/>
              </a:spcAft>
              <a:buClr>
                <a:schemeClr val="dk1"/>
              </a:buClr>
              <a:buSzPts val="2400"/>
              <a:buChar char="•"/>
            </a:pPr>
            <a:r>
              <a:rPr lang="en-US"/>
              <a:t>Nonmetals only</a:t>
            </a:r>
            <a:endParaRPr/>
          </a:p>
          <a:p>
            <a:pPr indent="-228600" lvl="0" marL="228600" rtl="0" algn="l">
              <a:lnSpc>
                <a:spcPct val="90000"/>
              </a:lnSpc>
              <a:spcBef>
                <a:spcPts val="1000"/>
              </a:spcBef>
              <a:spcAft>
                <a:spcPts val="0"/>
              </a:spcAft>
              <a:buClr>
                <a:schemeClr val="dk1"/>
              </a:buClr>
              <a:buSzPts val="2400"/>
              <a:buChar char="•"/>
            </a:pPr>
            <a:r>
              <a:rPr lang="en-US"/>
              <a:t>Low mp and bp</a:t>
            </a:r>
            <a:endParaRPr/>
          </a:p>
          <a:p>
            <a:pPr indent="-228600" lvl="0" marL="228600" rtl="0" algn="l">
              <a:lnSpc>
                <a:spcPct val="90000"/>
              </a:lnSpc>
              <a:spcBef>
                <a:spcPts val="1000"/>
              </a:spcBef>
              <a:spcAft>
                <a:spcPts val="0"/>
              </a:spcAft>
              <a:buClr>
                <a:schemeClr val="dk1"/>
              </a:buClr>
              <a:buSzPts val="2400"/>
              <a:buChar char="•"/>
            </a:pPr>
            <a:r>
              <a:rPr lang="en-US"/>
              <a:t>Insoluble unless polar</a:t>
            </a:r>
            <a:endParaRPr/>
          </a:p>
          <a:p>
            <a:pPr indent="-228600" lvl="0" marL="228600" rtl="0" algn="l">
              <a:lnSpc>
                <a:spcPct val="90000"/>
              </a:lnSpc>
              <a:spcBef>
                <a:spcPts val="1000"/>
              </a:spcBef>
              <a:spcAft>
                <a:spcPts val="0"/>
              </a:spcAft>
              <a:buClr>
                <a:schemeClr val="dk1"/>
              </a:buClr>
              <a:buSzPts val="2400"/>
              <a:buChar char="•"/>
            </a:pPr>
            <a:r>
              <a:rPr lang="en-US"/>
              <a:t>Never conduct</a:t>
            </a:r>
            <a:endParaRPr/>
          </a:p>
          <a:p>
            <a:pPr indent="-228600" lvl="0" marL="228600" rtl="0" algn="l">
              <a:lnSpc>
                <a:spcPct val="90000"/>
              </a:lnSpc>
              <a:spcBef>
                <a:spcPts val="1000"/>
              </a:spcBef>
              <a:spcAft>
                <a:spcPts val="0"/>
              </a:spcAft>
              <a:buClr>
                <a:schemeClr val="dk1"/>
              </a:buClr>
              <a:buSzPts val="2400"/>
              <a:buChar char="•"/>
            </a:pPr>
            <a:r>
              <a:rPr lang="en-US"/>
              <a:t>Creates molecules</a:t>
            </a:r>
            <a:endParaRPr/>
          </a:p>
          <a:p>
            <a:pPr indent="-76200" lvl="0" marL="228600" rtl="0" algn="l">
              <a:lnSpc>
                <a:spcPct val="90000"/>
              </a:lnSpc>
              <a:spcBef>
                <a:spcPts val="1000"/>
              </a:spcBef>
              <a:spcAft>
                <a:spcPts val="0"/>
              </a:spcAft>
              <a:buClr>
                <a:schemeClr val="dk1"/>
              </a:buClr>
              <a:buSzPts val="2400"/>
              <a:buNone/>
            </a:pPr>
            <a:r>
              <a:t/>
            </a:r>
            <a:endParaRPr/>
          </a:p>
        </p:txBody>
      </p:sp>
      <p:pic>
        <p:nvPicPr>
          <p:cNvPr descr="covalent_bonding.gif" id="1223" name="Google Shape;1223;g200fb5710e2_0_790"/>
          <p:cNvPicPr preferRelativeResize="0"/>
          <p:nvPr>
            <p:ph idx="2" type="body"/>
          </p:nvPr>
        </p:nvPicPr>
        <p:blipFill rotWithShape="1">
          <a:blip r:embed="rId3">
            <a:alphaModFix/>
          </a:blip>
          <a:srcRect b="0" l="0" r="0" t="0"/>
          <a:stretch/>
        </p:blipFill>
        <p:spPr>
          <a:xfrm>
            <a:off x="4934607" y="2057399"/>
            <a:ext cx="5352300" cy="367710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7" name="Shape 1227"/>
        <p:cNvGrpSpPr/>
        <p:nvPr/>
      </p:nvGrpSpPr>
      <p:grpSpPr>
        <a:xfrm>
          <a:off x="0" y="0"/>
          <a:ext cx="0" cy="0"/>
          <a:chOff x="0" y="0"/>
          <a:chExt cx="0" cy="0"/>
        </a:xfrm>
      </p:grpSpPr>
      <p:sp>
        <p:nvSpPr>
          <p:cNvPr id="1228" name="Google Shape;1228;g200fb5710e2_0_816"/>
          <p:cNvSpPr txBox="1"/>
          <p:nvPr>
            <p:ph type="title"/>
          </p:nvPr>
        </p:nvSpPr>
        <p:spPr>
          <a:xfrm>
            <a:off x="1981200" y="274638"/>
            <a:ext cx="86868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US"/>
              <a:t>Covalent Bonding (Molecular Bonding)</a:t>
            </a:r>
            <a:endParaRPr/>
          </a:p>
        </p:txBody>
      </p:sp>
      <p:sp>
        <p:nvSpPr>
          <p:cNvPr id="1229" name="Google Shape;1229;g200fb5710e2_0_816"/>
          <p:cNvSpPr txBox="1"/>
          <p:nvPr>
            <p:ph idx="1" type="body"/>
          </p:nvPr>
        </p:nvSpPr>
        <p:spPr>
          <a:xfrm>
            <a:off x="672662" y="1417638"/>
            <a:ext cx="3663000" cy="3612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t/>
            </a:r>
            <a:endParaRPr/>
          </a:p>
          <a:p>
            <a:pPr indent="-76200" lvl="0" marL="22860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If 2 atoms or more form a bond with the same electronegativity  the bonds are nonpolar and they share e- equally.</a:t>
            </a:r>
            <a:endParaRPr/>
          </a:p>
        </p:txBody>
      </p:sp>
      <p:pic>
        <p:nvPicPr>
          <p:cNvPr descr="http://www.m2c3.com/chemistry/VLI/M1_Topic3/nonpolar_H2.gif" id="1230" name="Google Shape;1230;g200fb5710e2_0_816"/>
          <p:cNvPicPr preferRelativeResize="0"/>
          <p:nvPr/>
        </p:nvPicPr>
        <p:blipFill rotWithShape="1">
          <a:blip r:embed="rId3">
            <a:alphaModFix/>
          </a:blip>
          <a:srcRect b="0" l="0" r="0" t="0"/>
          <a:stretch/>
        </p:blipFill>
        <p:spPr>
          <a:xfrm>
            <a:off x="5383924" y="1793902"/>
            <a:ext cx="5333999" cy="233803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Examples</a:t>
            </a:r>
            <a:endParaRPr/>
          </a:p>
        </p:txBody>
      </p:sp>
      <p:sp>
        <p:nvSpPr>
          <p:cNvPr id="420" name="Google Shape;420;p2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118871" rtl="0" algn="l">
              <a:lnSpc>
                <a:spcPct val="90000"/>
              </a:lnSpc>
              <a:spcBef>
                <a:spcPts val="0"/>
              </a:spcBef>
              <a:spcAft>
                <a:spcPts val="0"/>
              </a:spcAft>
              <a:buClr>
                <a:schemeClr val="dk1"/>
              </a:buClr>
              <a:buSzPts val="2400"/>
              <a:buNone/>
            </a:pPr>
            <a:r>
              <a:rPr lang="en-US"/>
              <a:t>1. Calculate the number of molecules in 4.00 moles of Lithium sulfide, Li</a:t>
            </a:r>
            <a:r>
              <a:rPr baseline="-25000" lang="en-US"/>
              <a:t>2</a:t>
            </a:r>
            <a:r>
              <a:rPr lang="en-US"/>
              <a:t>S.</a:t>
            </a:r>
            <a:endParaRPr/>
          </a:p>
          <a:p>
            <a:pPr indent="-361950" lvl="0" marL="633222" rtl="0" algn="l">
              <a:lnSpc>
                <a:spcPct val="90000"/>
              </a:lnSpc>
              <a:spcBef>
                <a:spcPts val="1000"/>
              </a:spcBef>
              <a:spcAft>
                <a:spcPts val="0"/>
              </a:spcAft>
              <a:buClr>
                <a:schemeClr val="dk1"/>
              </a:buClr>
              <a:buSzPts val="2400"/>
              <a:buNone/>
            </a:pPr>
            <a:r>
              <a:t/>
            </a:r>
            <a:endParaRPr/>
          </a:p>
          <a:p>
            <a:pPr indent="-361950" lvl="0" marL="633222" rtl="0" algn="l">
              <a:lnSpc>
                <a:spcPct val="90000"/>
              </a:lnSpc>
              <a:spcBef>
                <a:spcPts val="1000"/>
              </a:spcBef>
              <a:spcAft>
                <a:spcPts val="0"/>
              </a:spcAft>
              <a:buClr>
                <a:schemeClr val="dk1"/>
              </a:buClr>
              <a:buSzPts val="2400"/>
              <a:buNone/>
            </a:pPr>
            <a:r>
              <a:t/>
            </a:r>
            <a:endParaRPr/>
          </a:p>
          <a:p>
            <a:pPr indent="-361950" lvl="0" marL="633222" rtl="0" algn="l">
              <a:lnSpc>
                <a:spcPct val="90000"/>
              </a:lnSpc>
              <a:spcBef>
                <a:spcPts val="1000"/>
              </a:spcBef>
              <a:spcAft>
                <a:spcPts val="0"/>
              </a:spcAft>
              <a:buClr>
                <a:schemeClr val="dk1"/>
              </a:buClr>
              <a:buSzPts val="2400"/>
              <a:buNone/>
            </a:pPr>
            <a:r>
              <a:t/>
            </a:r>
            <a:endParaRPr/>
          </a:p>
          <a:p>
            <a:pPr indent="-228600" lvl="0" marL="228600" rtl="0" algn="l">
              <a:lnSpc>
                <a:spcPct val="90000"/>
              </a:lnSpc>
              <a:spcBef>
                <a:spcPts val="1000"/>
              </a:spcBef>
              <a:spcAft>
                <a:spcPts val="0"/>
              </a:spcAft>
              <a:buClr>
                <a:schemeClr val="dk1"/>
              </a:buClr>
              <a:buSzPts val="2400"/>
              <a:buNone/>
            </a:pPr>
            <a:r>
              <a:rPr lang="en-US"/>
              <a:t>2. Calculate the number of atoms in question 1.</a:t>
            </a:r>
            <a:endParaRPr/>
          </a:p>
          <a:p>
            <a:pPr indent="-76200" lvl="0" marL="228600" rtl="0" algn="l">
              <a:lnSpc>
                <a:spcPct val="90000"/>
              </a:lnSpc>
              <a:spcBef>
                <a:spcPts val="1000"/>
              </a:spcBef>
              <a:spcAft>
                <a:spcPts val="0"/>
              </a:spcAft>
              <a:buClr>
                <a:schemeClr val="dk1"/>
              </a:buClr>
              <a:buSzPts val="2400"/>
              <a:buNone/>
            </a:pPr>
            <a:r>
              <a:t/>
            </a:r>
            <a:endParaRPr/>
          </a:p>
        </p:txBody>
      </p:sp>
      <p:sp>
        <p:nvSpPr>
          <p:cNvPr id="421" name="Google Shape;421;p23"/>
          <p:cNvSpPr txBox="1"/>
          <p:nvPr/>
        </p:nvSpPr>
        <p:spPr>
          <a:xfrm>
            <a:off x="2099256" y="2550017"/>
            <a:ext cx="190607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sng">
                <a:solidFill>
                  <a:schemeClr val="dk1"/>
                </a:solidFill>
                <a:latin typeface="Calibri"/>
                <a:ea typeface="Calibri"/>
                <a:cs typeface="Calibri"/>
                <a:sym typeface="Calibri"/>
              </a:rPr>
              <a:t>4.00 moles</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      1 </a:t>
            </a:r>
            <a:endParaRPr/>
          </a:p>
        </p:txBody>
      </p:sp>
      <p:sp>
        <p:nvSpPr>
          <p:cNvPr id="422" name="Google Shape;422;p23"/>
          <p:cNvSpPr txBox="1"/>
          <p:nvPr/>
        </p:nvSpPr>
        <p:spPr>
          <a:xfrm>
            <a:off x="3657601" y="2719330"/>
            <a:ext cx="34772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X </a:t>
            </a:r>
            <a:endParaRPr/>
          </a:p>
        </p:txBody>
      </p:sp>
      <p:sp>
        <p:nvSpPr>
          <p:cNvPr id="423" name="Google Shape;423;p23"/>
          <p:cNvSpPr txBox="1"/>
          <p:nvPr/>
        </p:nvSpPr>
        <p:spPr>
          <a:xfrm>
            <a:off x="4153707" y="2586025"/>
            <a:ext cx="2318197"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1 mole</a:t>
            </a:r>
            <a:endParaRPr/>
          </a:p>
        </p:txBody>
      </p:sp>
      <p:sp>
        <p:nvSpPr>
          <p:cNvPr id="424" name="Google Shape;424;p23"/>
          <p:cNvSpPr txBox="1"/>
          <p:nvPr/>
        </p:nvSpPr>
        <p:spPr>
          <a:xfrm>
            <a:off x="4114129" y="2550017"/>
            <a:ext cx="339425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sng">
                <a:solidFill>
                  <a:schemeClr val="dk1"/>
                </a:solidFill>
                <a:latin typeface="Calibri"/>
                <a:ea typeface="Calibri"/>
                <a:cs typeface="Calibri"/>
                <a:sym typeface="Calibri"/>
              </a:rPr>
              <a:t>6.02x10</a:t>
            </a:r>
            <a:r>
              <a:rPr baseline="30000" lang="en-US" sz="2400" u="sng">
                <a:solidFill>
                  <a:schemeClr val="dk1"/>
                </a:solidFill>
                <a:latin typeface="Calibri"/>
                <a:ea typeface="Calibri"/>
                <a:cs typeface="Calibri"/>
                <a:sym typeface="Calibri"/>
              </a:rPr>
              <a:t>23</a:t>
            </a:r>
            <a:r>
              <a:rPr lang="en-US" sz="2400" u="sng">
                <a:solidFill>
                  <a:schemeClr val="dk1"/>
                </a:solidFill>
                <a:latin typeface="Calibri"/>
                <a:ea typeface="Calibri"/>
                <a:cs typeface="Calibri"/>
                <a:sym typeface="Calibri"/>
              </a:rPr>
              <a:t> molecules</a:t>
            </a:r>
            <a:r>
              <a:rPr lang="en-US" sz="2400">
                <a:solidFill>
                  <a:schemeClr val="dk1"/>
                </a:solidFill>
                <a:latin typeface="Calibri"/>
                <a:ea typeface="Calibri"/>
                <a:cs typeface="Calibri"/>
                <a:sym typeface="Calibri"/>
              </a:rPr>
              <a:t>  = </a:t>
            </a:r>
            <a:endParaRPr/>
          </a:p>
        </p:txBody>
      </p:sp>
      <p:sp>
        <p:nvSpPr>
          <p:cNvPr id="425" name="Google Shape;425;p23"/>
          <p:cNvSpPr txBox="1"/>
          <p:nvPr/>
        </p:nvSpPr>
        <p:spPr>
          <a:xfrm>
            <a:off x="7508383" y="2550016"/>
            <a:ext cx="339425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2.41x10</a:t>
            </a:r>
            <a:r>
              <a:rPr baseline="30000" lang="en-US" sz="2400">
                <a:solidFill>
                  <a:srgbClr val="FF0000"/>
                </a:solidFill>
                <a:latin typeface="Calibri"/>
                <a:ea typeface="Calibri"/>
                <a:cs typeface="Calibri"/>
                <a:sym typeface="Calibri"/>
              </a:rPr>
              <a:t>24</a:t>
            </a:r>
            <a:r>
              <a:rPr lang="en-US" sz="2400">
                <a:solidFill>
                  <a:srgbClr val="FF0000"/>
                </a:solidFill>
                <a:latin typeface="Calibri"/>
                <a:ea typeface="Calibri"/>
                <a:cs typeface="Calibri"/>
                <a:sym typeface="Calibri"/>
              </a:rPr>
              <a:t> molecules</a:t>
            </a:r>
            <a:endParaRPr/>
          </a:p>
        </p:txBody>
      </p:sp>
      <p:sp>
        <p:nvSpPr>
          <p:cNvPr id="426" name="Google Shape;426;p23"/>
          <p:cNvSpPr txBox="1"/>
          <p:nvPr/>
        </p:nvSpPr>
        <p:spPr>
          <a:xfrm>
            <a:off x="1009582" y="4547638"/>
            <a:ext cx="3487357"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sng">
                <a:solidFill>
                  <a:schemeClr val="dk1"/>
                </a:solidFill>
                <a:latin typeface="Calibri"/>
                <a:ea typeface="Calibri"/>
                <a:cs typeface="Calibri"/>
                <a:sym typeface="Calibri"/>
              </a:rPr>
              <a:t>2.41x10</a:t>
            </a:r>
            <a:r>
              <a:rPr baseline="30000" lang="en-US" sz="2400" u="sng">
                <a:solidFill>
                  <a:schemeClr val="dk1"/>
                </a:solidFill>
                <a:latin typeface="Calibri"/>
                <a:ea typeface="Calibri"/>
                <a:cs typeface="Calibri"/>
                <a:sym typeface="Calibri"/>
              </a:rPr>
              <a:t>24</a:t>
            </a:r>
            <a:r>
              <a:rPr lang="en-US" sz="2400" u="sng">
                <a:solidFill>
                  <a:schemeClr val="dk1"/>
                </a:solidFill>
                <a:latin typeface="Calibri"/>
                <a:ea typeface="Calibri"/>
                <a:cs typeface="Calibri"/>
                <a:sym typeface="Calibri"/>
              </a:rPr>
              <a:t> molecules</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      1 </a:t>
            </a:r>
            <a:endParaRPr/>
          </a:p>
        </p:txBody>
      </p:sp>
      <p:sp>
        <p:nvSpPr>
          <p:cNvPr id="427" name="Google Shape;427;p23"/>
          <p:cNvSpPr txBox="1"/>
          <p:nvPr/>
        </p:nvSpPr>
        <p:spPr>
          <a:xfrm>
            <a:off x="3684497" y="4727109"/>
            <a:ext cx="34772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X </a:t>
            </a:r>
            <a:endParaRPr/>
          </a:p>
        </p:txBody>
      </p:sp>
      <p:sp>
        <p:nvSpPr>
          <p:cNvPr id="428" name="Google Shape;428;p23"/>
          <p:cNvSpPr txBox="1"/>
          <p:nvPr/>
        </p:nvSpPr>
        <p:spPr>
          <a:xfrm>
            <a:off x="4101450" y="4579531"/>
            <a:ext cx="307040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1</a:t>
            </a:r>
            <a:r>
              <a:rPr baseline="30000" lang="en-US" sz="2400">
                <a:solidFill>
                  <a:schemeClr val="dk1"/>
                </a:solidFill>
                <a:latin typeface="Calibri"/>
                <a:ea typeface="Calibri"/>
                <a:cs typeface="Calibri"/>
                <a:sym typeface="Calibri"/>
              </a:rPr>
              <a:t> </a:t>
            </a:r>
            <a:r>
              <a:rPr lang="en-US" sz="2400">
                <a:solidFill>
                  <a:schemeClr val="dk1"/>
                </a:solidFill>
                <a:latin typeface="Calibri"/>
                <a:ea typeface="Calibri"/>
                <a:cs typeface="Calibri"/>
                <a:sym typeface="Calibri"/>
              </a:rPr>
              <a:t>molecule</a:t>
            </a:r>
            <a:endParaRPr/>
          </a:p>
        </p:txBody>
      </p:sp>
      <p:sp>
        <p:nvSpPr>
          <p:cNvPr id="429" name="Google Shape;429;p23"/>
          <p:cNvSpPr txBox="1"/>
          <p:nvPr/>
        </p:nvSpPr>
        <p:spPr>
          <a:xfrm>
            <a:off x="4114129" y="4515745"/>
            <a:ext cx="231819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sng">
                <a:solidFill>
                  <a:schemeClr val="dk1"/>
                </a:solidFill>
                <a:latin typeface="Calibri"/>
                <a:ea typeface="Calibri"/>
                <a:cs typeface="Calibri"/>
                <a:sym typeface="Calibri"/>
              </a:rPr>
              <a:t>3 atoms</a:t>
            </a:r>
            <a:r>
              <a:rPr lang="en-US" sz="2400">
                <a:solidFill>
                  <a:schemeClr val="dk1"/>
                </a:solidFill>
                <a:latin typeface="Calibri"/>
                <a:ea typeface="Calibri"/>
                <a:cs typeface="Calibri"/>
                <a:sym typeface="Calibri"/>
              </a:rPr>
              <a:t>        = </a:t>
            </a:r>
            <a:endParaRPr/>
          </a:p>
        </p:txBody>
      </p:sp>
      <p:sp>
        <p:nvSpPr>
          <p:cNvPr id="430" name="Google Shape;430;p23"/>
          <p:cNvSpPr txBox="1"/>
          <p:nvPr/>
        </p:nvSpPr>
        <p:spPr>
          <a:xfrm>
            <a:off x="6314001" y="4485525"/>
            <a:ext cx="339425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7.22x10</a:t>
            </a:r>
            <a:r>
              <a:rPr baseline="30000" lang="en-US" sz="2400">
                <a:solidFill>
                  <a:srgbClr val="FF0000"/>
                </a:solidFill>
                <a:latin typeface="Calibri"/>
                <a:ea typeface="Calibri"/>
                <a:cs typeface="Calibri"/>
                <a:sym typeface="Calibri"/>
              </a:rPr>
              <a:t>24</a:t>
            </a:r>
            <a:r>
              <a:rPr lang="en-US" sz="2400">
                <a:solidFill>
                  <a:srgbClr val="FF0000"/>
                </a:solidFill>
                <a:latin typeface="Calibri"/>
                <a:ea typeface="Calibri"/>
                <a:cs typeface="Calibri"/>
                <a:sym typeface="Calibri"/>
              </a:rPr>
              <a:t> molecules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4" name="Shape 1234"/>
        <p:cNvGrpSpPr/>
        <p:nvPr/>
      </p:nvGrpSpPr>
      <p:grpSpPr>
        <a:xfrm>
          <a:off x="0" y="0"/>
          <a:ext cx="0" cy="0"/>
          <a:chOff x="0" y="0"/>
          <a:chExt cx="0" cy="0"/>
        </a:xfrm>
      </p:grpSpPr>
      <p:sp>
        <p:nvSpPr>
          <p:cNvPr id="1235" name="Google Shape;1235;g200fb5710e2_0_822"/>
          <p:cNvSpPr txBox="1"/>
          <p:nvPr>
            <p:ph type="title"/>
          </p:nvPr>
        </p:nvSpPr>
        <p:spPr>
          <a:xfrm>
            <a:off x="2438401" y="304801"/>
            <a:ext cx="7125000" cy="924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Equal sharing</a:t>
            </a:r>
            <a:endParaRPr/>
          </a:p>
        </p:txBody>
      </p:sp>
      <p:pic>
        <p:nvPicPr>
          <p:cNvPr descr="covalent-bond-formation.jpg" id="1236" name="Google Shape;1236;g200fb5710e2_0_822"/>
          <p:cNvPicPr preferRelativeResize="0"/>
          <p:nvPr>
            <p:ph idx="1" type="body"/>
          </p:nvPr>
        </p:nvPicPr>
        <p:blipFill rotWithShape="1">
          <a:blip r:embed="rId3">
            <a:alphaModFix/>
          </a:blip>
          <a:srcRect b="0" l="0" r="0" t="0"/>
          <a:stretch/>
        </p:blipFill>
        <p:spPr>
          <a:xfrm>
            <a:off x="2819400" y="1371600"/>
            <a:ext cx="6019800" cy="489000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0" name="Shape 1240"/>
        <p:cNvGrpSpPr/>
        <p:nvPr/>
      </p:nvGrpSpPr>
      <p:grpSpPr>
        <a:xfrm>
          <a:off x="0" y="0"/>
          <a:ext cx="0" cy="0"/>
          <a:chOff x="0" y="0"/>
          <a:chExt cx="0" cy="0"/>
        </a:xfrm>
      </p:grpSpPr>
      <p:sp>
        <p:nvSpPr>
          <p:cNvPr id="1241" name="Google Shape;1241;g200fb5710e2_0_827"/>
          <p:cNvSpPr txBox="1"/>
          <p:nvPr>
            <p:ph idx="1" type="body"/>
          </p:nvPr>
        </p:nvSpPr>
        <p:spPr>
          <a:xfrm>
            <a:off x="1981200" y="381001"/>
            <a:ext cx="7467600" cy="5745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If there is an electronegativity difference between bonded atoms, the bonds are polar and e- are pulled toward the more electronegative atom.</a:t>
            </a:r>
            <a:endParaRPr/>
          </a:p>
          <a:p>
            <a:pPr indent="-76200" lvl="0" marL="228600" rtl="0" algn="l">
              <a:lnSpc>
                <a:spcPct val="90000"/>
              </a:lnSpc>
              <a:spcBef>
                <a:spcPts val="1000"/>
              </a:spcBef>
              <a:spcAft>
                <a:spcPts val="0"/>
              </a:spcAft>
              <a:buClr>
                <a:schemeClr val="dk1"/>
              </a:buClr>
              <a:buSzPts val="2400"/>
              <a:buNone/>
            </a:pPr>
            <a:r>
              <a:t/>
            </a:r>
            <a:endParaRPr/>
          </a:p>
        </p:txBody>
      </p:sp>
      <p:pic>
        <p:nvPicPr>
          <p:cNvPr descr="http://s3.amazonaws.com/schooltube-thumbnails/31/42/fc/da/cf/ae/3142fcda-cfae-32e5-1b08-f3357aaa3c0f_lg.jpg" id="1242" name="Google Shape;1242;g200fb5710e2_0_827"/>
          <p:cNvPicPr preferRelativeResize="0"/>
          <p:nvPr/>
        </p:nvPicPr>
        <p:blipFill rotWithShape="1">
          <a:blip r:embed="rId3">
            <a:alphaModFix/>
          </a:blip>
          <a:srcRect b="0" l="0" r="0" t="0"/>
          <a:stretch/>
        </p:blipFill>
        <p:spPr>
          <a:xfrm>
            <a:off x="2590800" y="1810407"/>
            <a:ext cx="6629400" cy="405072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6" name="Shape 1246"/>
        <p:cNvGrpSpPr/>
        <p:nvPr/>
      </p:nvGrpSpPr>
      <p:grpSpPr>
        <a:xfrm>
          <a:off x="0" y="0"/>
          <a:ext cx="0" cy="0"/>
          <a:chOff x="0" y="0"/>
          <a:chExt cx="0" cy="0"/>
        </a:xfrm>
      </p:grpSpPr>
      <p:pic>
        <p:nvPicPr>
          <p:cNvPr descr="http://www.green-planet-solar-energy.com/images/polar-covalent-bond.gif" id="1247" name="Google Shape;1247;g200fb5710e2_0_832"/>
          <p:cNvPicPr preferRelativeResize="0"/>
          <p:nvPr>
            <p:ph idx="1" type="body"/>
          </p:nvPr>
        </p:nvPicPr>
        <p:blipFill rotWithShape="1">
          <a:blip r:embed="rId3">
            <a:alphaModFix/>
          </a:blip>
          <a:srcRect b="0" l="0" r="0" t="0"/>
          <a:stretch/>
        </p:blipFill>
        <p:spPr>
          <a:xfrm>
            <a:off x="3276600" y="2209801"/>
            <a:ext cx="4724400" cy="4143600"/>
          </a:xfrm>
          <a:prstGeom prst="rect">
            <a:avLst/>
          </a:prstGeom>
          <a:noFill/>
          <a:ln>
            <a:noFill/>
          </a:ln>
        </p:spPr>
      </p:pic>
      <p:sp>
        <p:nvSpPr>
          <p:cNvPr id="1248" name="Google Shape;1248;g200fb5710e2_0_832"/>
          <p:cNvSpPr/>
          <p:nvPr/>
        </p:nvSpPr>
        <p:spPr>
          <a:xfrm>
            <a:off x="1759131" y="381000"/>
            <a:ext cx="8534400" cy="1385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If a molecule is polar, it will have a slightly negative and slightly positive side, like 2 poles of a magnet. This is called a dipole moment or a dipolar molecule.</a:t>
            </a:r>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2" name="Shape 1252"/>
        <p:cNvGrpSpPr/>
        <p:nvPr/>
      </p:nvGrpSpPr>
      <p:grpSpPr>
        <a:xfrm>
          <a:off x="0" y="0"/>
          <a:ext cx="0" cy="0"/>
          <a:chOff x="0" y="0"/>
          <a:chExt cx="0" cy="0"/>
        </a:xfrm>
      </p:grpSpPr>
      <p:sp>
        <p:nvSpPr>
          <p:cNvPr id="1253" name="Google Shape;1253;g200fb5710e2_0_83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Dipolar Molecules</a:t>
            </a:r>
            <a:endParaRPr/>
          </a:p>
        </p:txBody>
      </p:sp>
      <p:sp>
        <p:nvSpPr>
          <p:cNvPr id="1254" name="Google Shape;1254;g200fb5710e2_0_837"/>
          <p:cNvSpPr txBox="1"/>
          <p:nvPr>
            <p:ph idx="1" type="body"/>
          </p:nvPr>
        </p:nvSpPr>
        <p:spPr>
          <a:xfrm>
            <a:off x="838200" y="1825625"/>
            <a:ext cx="3686400" cy="3171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As you can see, normally polar molecules are unaligned.</a:t>
            </a:r>
            <a:endParaRPr/>
          </a:p>
          <a:p>
            <a:pPr indent="-228600" lvl="0" marL="22860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When a electric source comes by, the molecules quickly align themselves.</a:t>
            </a:r>
            <a:endParaRPr/>
          </a:p>
        </p:txBody>
      </p:sp>
      <p:pic>
        <p:nvPicPr>
          <p:cNvPr descr="Image result for polar compounds aligned to magnetic field" id="1255" name="Google Shape;1255;g200fb5710e2_0_837"/>
          <p:cNvPicPr preferRelativeResize="0"/>
          <p:nvPr/>
        </p:nvPicPr>
        <p:blipFill rotWithShape="1">
          <a:blip r:embed="rId3">
            <a:alphaModFix/>
          </a:blip>
          <a:srcRect b="0" l="0" r="0" t="0"/>
          <a:stretch/>
        </p:blipFill>
        <p:spPr>
          <a:xfrm>
            <a:off x="4524703" y="1185813"/>
            <a:ext cx="7252089" cy="4451669"/>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9" name="Shape 1259"/>
        <p:cNvGrpSpPr/>
        <p:nvPr/>
      </p:nvGrpSpPr>
      <p:grpSpPr>
        <a:xfrm>
          <a:off x="0" y="0"/>
          <a:ext cx="0" cy="0"/>
          <a:chOff x="0" y="0"/>
          <a:chExt cx="0" cy="0"/>
        </a:xfrm>
      </p:grpSpPr>
      <p:sp>
        <p:nvSpPr>
          <p:cNvPr id="1260" name="Google Shape;1260;g200fb5710e2_0_843"/>
          <p:cNvSpPr txBox="1"/>
          <p:nvPr>
            <p:ph type="title"/>
          </p:nvPr>
        </p:nvSpPr>
        <p:spPr>
          <a:xfrm>
            <a:off x="838200" y="0"/>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Something to think about…</a:t>
            </a:r>
            <a:endParaRPr/>
          </a:p>
        </p:txBody>
      </p:sp>
      <p:sp>
        <p:nvSpPr>
          <p:cNvPr id="1261" name="Google Shape;1261;g200fb5710e2_0_843"/>
          <p:cNvSpPr txBox="1"/>
          <p:nvPr>
            <p:ph idx="1" type="body"/>
          </p:nvPr>
        </p:nvSpPr>
        <p:spPr>
          <a:xfrm>
            <a:off x="877521" y="1068881"/>
            <a:ext cx="10515600" cy="43512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00B0F0"/>
              </a:buClr>
              <a:buSzPts val="2800"/>
              <a:buNone/>
            </a:pPr>
            <a:r>
              <a:rPr lang="en-US" sz="2800">
                <a:solidFill>
                  <a:srgbClr val="00B0F0"/>
                </a:solidFill>
              </a:rPr>
              <a:t>What even is a bond? Is it a physical thing?</a:t>
            </a:r>
            <a:endParaRPr sz="2800">
              <a:solidFill>
                <a:srgbClr val="00B0F0"/>
              </a:solidFill>
            </a:endParaRPr>
          </a:p>
        </p:txBody>
      </p:sp>
      <p:pic>
        <p:nvPicPr>
          <p:cNvPr descr="Related image" id="1262" name="Google Shape;1262;g200fb5710e2_0_843"/>
          <p:cNvPicPr preferRelativeResize="0"/>
          <p:nvPr/>
        </p:nvPicPr>
        <p:blipFill rotWithShape="1">
          <a:blip r:embed="rId3">
            <a:alphaModFix/>
          </a:blip>
          <a:srcRect b="0" l="0" r="0" t="0"/>
          <a:stretch/>
        </p:blipFill>
        <p:spPr>
          <a:xfrm>
            <a:off x="3725732" y="1779313"/>
            <a:ext cx="4911679" cy="4526894"/>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6" name="Shape 1266"/>
        <p:cNvGrpSpPr/>
        <p:nvPr/>
      </p:nvGrpSpPr>
      <p:grpSpPr>
        <a:xfrm>
          <a:off x="0" y="0"/>
          <a:ext cx="0" cy="0"/>
          <a:chOff x="0" y="0"/>
          <a:chExt cx="0" cy="0"/>
        </a:xfrm>
      </p:grpSpPr>
      <p:sp>
        <p:nvSpPr>
          <p:cNvPr id="1267" name="Google Shape;1267;g200fb5710e2_0_89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Lattice</a:t>
            </a:r>
            <a:r>
              <a:rPr lang="en-US">
                <a:solidFill>
                  <a:srgbClr val="FFFF00"/>
                </a:solidFill>
              </a:rPr>
              <a:t> </a:t>
            </a:r>
            <a:r>
              <a:rPr lang="en-US"/>
              <a:t>Energy</a:t>
            </a:r>
            <a:endParaRPr/>
          </a:p>
        </p:txBody>
      </p:sp>
      <p:sp>
        <p:nvSpPr>
          <p:cNvPr id="1268" name="Google Shape;1268;g200fb5710e2_0_891"/>
          <p:cNvSpPr txBox="1"/>
          <p:nvPr>
            <p:ph idx="1" type="body"/>
          </p:nvPr>
        </p:nvSpPr>
        <p:spPr>
          <a:xfrm>
            <a:off x="829002" y="1506625"/>
            <a:ext cx="10954500" cy="4435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a:t>LiF is a compound that should form naturally, therefore the heat of it’s formation should be exothermic (stable and negative value). </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When LiF forms, Li and F must become ions. Write out these equations:</a:t>
            </a:r>
            <a:endParaRPr/>
          </a:p>
          <a:p>
            <a:pPr indent="-76200" lvl="0" marL="228600" rtl="0" algn="l">
              <a:lnSpc>
                <a:spcPct val="90000"/>
              </a:lnSpc>
              <a:spcBef>
                <a:spcPts val="1000"/>
              </a:spcBef>
              <a:spcAft>
                <a:spcPts val="0"/>
              </a:spcAft>
              <a:buClr>
                <a:schemeClr val="dk1"/>
              </a:buClr>
              <a:buSzPts val="2400"/>
              <a:buNone/>
            </a:pPr>
            <a:r>
              <a:t/>
            </a:r>
            <a:endParaRPr/>
          </a:p>
          <a:p>
            <a:pPr indent="-76200" lvl="0" marL="22860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It seems that if you sum these parts, the heat is still positive. Something else must play a part in the heat of formation…</a:t>
            </a:r>
            <a:endParaRPr/>
          </a:p>
        </p:txBody>
      </p:sp>
      <p:sp>
        <p:nvSpPr>
          <p:cNvPr id="1269" name="Google Shape;1269;g200fb5710e2_0_891"/>
          <p:cNvSpPr txBox="1"/>
          <p:nvPr/>
        </p:nvSpPr>
        <p:spPr>
          <a:xfrm>
            <a:off x="1810406" y="3308866"/>
            <a:ext cx="72390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IE:	Li 🡪 Li</a:t>
            </a:r>
            <a:r>
              <a:rPr baseline="30000" lang="en-US" sz="2400">
                <a:solidFill>
                  <a:schemeClr val="accent1"/>
                </a:solidFill>
                <a:latin typeface="Calibri"/>
                <a:ea typeface="Calibri"/>
                <a:cs typeface="Calibri"/>
                <a:sym typeface="Calibri"/>
              </a:rPr>
              <a:t>+</a:t>
            </a:r>
            <a:r>
              <a:rPr lang="en-US" sz="2400">
                <a:solidFill>
                  <a:schemeClr val="accent1"/>
                </a:solidFill>
                <a:latin typeface="Calibri"/>
                <a:ea typeface="Calibri"/>
                <a:cs typeface="Calibri"/>
                <a:sym typeface="Calibri"/>
              </a:rPr>
              <a:t> + e</a:t>
            </a:r>
            <a:r>
              <a:rPr baseline="30000" lang="en-US" sz="2400">
                <a:solidFill>
                  <a:schemeClr val="accent1"/>
                </a:solidFill>
                <a:latin typeface="Calibri"/>
                <a:ea typeface="Calibri"/>
                <a:cs typeface="Calibri"/>
                <a:sym typeface="Calibri"/>
              </a:rPr>
              <a:t>-</a:t>
            </a:r>
            <a:r>
              <a:rPr lang="en-US" sz="2400">
                <a:solidFill>
                  <a:schemeClr val="accent1"/>
                </a:solidFill>
                <a:latin typeface="Calibri"/>
                <a:ea typeface="Calibri"/>
                <a:cs typeface="Calibri"/>
                <a:sym typeface="Calibri"/>
              </a:rPr>
              <a:t>	520kJ</a:t>
            </a:r>
            <a:endParaRPr baseline="30000" sz="2400">
              <a:solidFill>
                <a:schemeClr val="accent1"/>
              </a:solidFill>
              <a:latin typeface="Calibri"/>
              <a:ea typeface="Calibri"/>
              <a:cs typeface="Calibri"/>
              <a:sym typeface="Calibri"/>
            </a:endParaRPr>
          </a:p>
          <a:p>
            <a:pPr indent="0" lvl="0" marL="0" marR="0" rtl="0" algn="l">
              <a:spcBef>
                <a:spcPts val="0"/>
              </a:spcBef>
              <a:spcAft>
                <a:spcPts val="0"/>
              </a:spcAft>
              <a:buNone/>
            </a:pPr>
            <a:r>
              <a:rPr lang="en-US" sz="2400">
                <a:solidFill>
                  <a:schemeClr val="accent1"/>
                </a:solidFill>
                <a:latin typeface="Calibri"/>
                <a:ea typeface="Calibri"/>
                <a:cs typeface="Calibri"/>
                <a:sym typeface="Calibri"/>
              </a:rPr>
              <a:t>EA:	F +e</a:t>
            </a:r>
            <a:r>
              <a:rPr baseline="30000" lang="en-US" sz="2400">
                <a:solidFill>
                  <a:schemeClr val="accent1"/>
                </a:solidFill>
                <a:latin typeface="Calibri"/>
                <a:ea typeface="Calibri"/>
                <a:cs typeface="Calibri"/>
                <a:sym typeface="Calibri"/>
              </a:rPr>
              <a:t>-</a:t>
            </a:r>
            <a:r>
              <a:rPr lang="en-US" sz="2400">
                <a:solidFill>
                  <a:schemeClr val="accent1"/>
                </a:solidFill>
                <a:latin typeface="Calibri"/>
                <a:ea typeface="Calibri"/>
                <a:cs typeface="Calibri"/>
                <a:sym typeface="Calibri"/>
              </a:rPr>
              <a:t>  🡪 F</a:t>
            </a:r>
            <a:r>
              <a:rPr baseline="30000" lang="en-US" sz="2400">
                <a:solidFill>
                  <a:schemeClr val="accent1"/>
                </a:solidFill>
                <a:latin typeface="Calibri"/>
                <a:ea typeface="Calibri"/>
                <a:cs typeface="Calibri"/>
                <a:sym typeface="Calibri"/>
              </a:rPr>
              <a:t>-</a:t>
            </a:r>
            <a:r>
              <a:rPr lang="en-US" sz="2400">
                <a:solidFill>
                  <a:schemeClr val="accent1"/>
                </a:solidFill>
                <a:latin typeface="Calibri"/>
                <a:ea typeface="Calibri"/>
                <a:cs typeface="Calibri"/>
                <a:sym typeface="Calibri"/>
              </a:rPr>
              <a:t> 	-328kJ</a:t>
            </a:r>
            <a:endParaRPr sz="2400">
              <a:solidFill>
                <a:schemeClr val="accent1"/>
              </a:solidFill>
              <a:latin typeface="Calibri"/>
              <a:ea typeface="Calibri"/>
              <a:cs typeface="Calibri"/>
              <a:sym typeface="Calibri"/>
            </a:endParaRPr>
          </a:p>
        </p:txBody>
      </p:sp>
      <p:sp>
        <p:nvSpPr>
          <p:cNvPr id="1270" name="Google Shape;1270;g200fb5710e2_0_891"/>
          <p:cNvSpPr txBox="1"/>
          <p:nvPr/>
        </p:nvSpPr>
        <p:spPr>
          <a:xfrm>
            <a:off x="6306206" y="3401198"/>
            <a:ext cx="54864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accent1"/>
                </a:solidFill>
                <a:latin typeface="Calibri"/>
                <a:ea typeface="Calibri"/>
                <a:cs typeface="Calibri"/>
                <a:sym typeface="Calibri"/>
              </a:rPr>
              <a:t>EA is the Electron Affinity, or the opposite of IE, when an atom gains an electron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4" name="Shape 1274"/>
        <p:cNvGrpSpPr/>
        <p:nvPr/>
      </p:nvGrpSpPr>
      <p:grpSpPr>
        <a:xfrm>
          <a:off x="0" y="0"/>
          <a:ext cx="0" cy="0"/>
          <a:chOff x="0" y="0"/>
          <a:chExt cx="0" cy="0"/>
        </a:xfrm>
      </p:grpSpPr>
      <p:sp>
        <p:nvSpPr>
          <p:cNvPr id="1275" name="Google Shape;1275;g200fb5710e2_0_89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Lattice Energy</a:t>
            </a:r>
            <a:endParaRPr/>
          </a:p>
        </p:txBody>
      </p:sp>
      <p:sp>
        <p:nvSpPr>
          <p:cNvPr id="1276" name="Google Shape;1276;g200fb5710e2_0_898"/>
          <p:cNvSpPr txBox="1"/>
          <p:nvPr>
            <p:ph idx="1" type="body"/>
          </p:nvPr>
        </p:nvSpPr>
        <p:spPr>
          <a:xfrm>
            <a:off x="838200" y="1527048"/>
            <a:ext cx="10515600" cy="4797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0000"/>
              </a:buClr>
              <a:buSzPts val="2400"/>
              <a:buNone/>
            </a:pPr>
            <a:r>
              <a:rPr lang="en-US">
                <a:solidFill>
                  <a:srgbClr val="FF0000"/>
                </a:solidFill>
              </a:rPr>
              <a:t>Lattice Energy is the change in energy that takes place when separate gaseous ions are packed together to form an ionic solid.</a:t>
            </a:r>
            <a:endParaRPr/>
          </a:p>
          <a:p>
            <a:pPr indent="0" lvl="0" marL="0" rtl="0" algn="l">
              <a:lnSpc>
                <a:spcPct val="90000"/>
              </a:lnSpc>
              <a:spcBef>
                <a:spcPts val="1000"/>
              </a:spcBef>
              <a:spcAft>
                <a:spcPts val="0"/>
              </a:spcAft>
              <a:buClr>
                <a:schemeClr val="dk1"/>
              </a:buClr>
              <a:buSzPts val="2400"/>
              <a:buNone/>
            </a:pPr>
            <a:r>
              <a:rPr lang="en-US"/>
              <a:t>Lattice energy is generally exothermic and has a major affect on whether a compound can be made.</a:t>
            </a:r>
            <a:endParaRPr/>
          </a:p>
        </p:txBody>
      </p:sp>
      <p:pic>
        <p:nvPicPr>
          <p:cNvPr descr="NaCl.png" id="1277" name="Google Shape;1277;g200fb5710e2_0_898"/>
          <p:cNvPicPr preferRelativeResize="0"/>
          <p:nvPr/>
        </p:nvPicPr>
        <p:blipFill rotWithShape="1">
          <a:blip r:embed="rId3">
            <a:alphaModFix/>
          </a:blip>
          <a:srcRect b="0" l="0" r="0" t="0"/>
          <a:stretch/>
        </p:blipFill>
        <p:spPr>
          <a:xfrm>
            <a:off x="5147442" y="3026756"/>
            <a:ext cx="4038600" cy="2806485"/>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1" name="Shape 1281"/>
        <p:cNvGrpSpPr/>
        <p:nvPr/>
      </p:nvGrpSpPr>
      <p:grpSpPr>
        <a:xfrm>
          <a:off x="0" y="0"/>
          <a:ext cx="0" cy="0"/>
          <a:chOff x="0" y="0"/>
          <a:chExt cx="0" cy="0"/>
        </a:xfrm>
      </p:grpSpPr>
      <p:sp>
        <p:nvSpPr>
          <p:cNvPr id="1282" name="Google Shape;1282;g200fb5710e2_0_90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Lattice Energy</a:t>
            </a:r>
            <a:endParaRPr/>
          </a:p>
        </p:txBody>
      </p:sp>
      <p:sp>
        <p:nvSpPr>
          <p:cNvPr id="1283" name="Google Shape;1283;g200fb5710e2_0_904"/>
          <p:cNvSpPr txBox="1"/>
          <p:nvPr>
            <p:ph idx="1" type="body"/>
          </p:nvPr>
        </p:nvSpPr>
        <p:spPr>
          <a:xfrm>
            <a:off x="838199" y="1905001"/>
            <a:ext cx="10292400" cy="4221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0000"/>
              </a:buClr>
              <a:buSzPts val="2400"/>
              <a:buNone/>
            </a:pPr>
            <a:r>
              <a:rPr lang="en-US">
                <a:solidFill>
                  <a:srgbClr val="FF0000"/>
                </a:solidFill>
              </a:rPr>
              <a:t>Coulomb’s Law </a:t>
            </a:r>
            <a:r>
              <a:rPr lang="en-US"/>
              <a:t>can be used to calculate and compare the lattice energy of compounds:	</a:t>
            </a:r>
            <a:r>
              <a:rPr lang="en-US">
                <a:solidFill>
                  <a:srgbClr val="FF0000"/>
                </a:solidFill>
              </a:rPr>
              <a:t> 		k </a:t>
            </a:r>
            <a:r>
              <a:rPr lang="en-US"/>
              <a:t>= constant</a:t>
            </a:r>
            <a:endParaRPr/>
          </a:p>
          <a:p>
            <a:pPr indent="-228600" lvl="0" marL="228600" rtl="0" algn="l">
              <a:lnSpc>
                <a:spcPct val="90000"/>
              </a:lnSpc>
              <a:spcBef>
                <a:spcPts val="1000"/>
              </a:spcBef>
              <a:spcAft>
                <a:spcPts val="0"/>
              </a:spcAft>
              <a:buClr>
                <a:schemeClr val="dk1"/>
              </a:buClr>
              <a:buSzPts val="2400"/>
              <a:buNone/>
            </a:pPr>
            <a:r>
              <a:rPr lang="en-US"/>
              <a:t>					</a:t>
            </a:r>
            <a:r>
              <a:rPr lang="en-US">
                <a:solidFill>
                  <a:srgbClr val="FF0000"/>
                </a:solidFill>
              </a:rPr>
              <a:t>Q </a:t>
            </a:r>
            <a:r>
              <a:rPr lang="en-US"/>
              <a:t>= charge of ion</a:t>
            </a:r>
            <a:endParaRPr/>
          </a:p>
          <a:p>
            <a:pPr indent="-228600" lvl="0" marL="228600" rtl="0" algn="l">
              <a:lnSpc>
                <a:spcPct val="90000"/>
              </a:lnSpc>
              <a:spcBef>
                <a:spcPts val="1000"/>
              </a:spcBef>
              <a:spcAft>
                <a:spcPts val="0"/>
              </a:spcAft>
              <a:buClr>
                <a:srgbClr val="FF0000"/>
              </a:buClr>
              <a:buSzPts val="2400"/>
              <a:buNone/>
            </a:pPr>
            <a:r>
              <a:rPr lang="en-US">
                <a:solidFill>
                  <a:srgbClr val="FF0000"/>
                </a:solidFill>
              </a:rPr>
              <a:t>	LE= k(Q</a:t>
            </a:r>
            <a:r>
              <a:rPr baseline="-25000" lang="en-US">
                <a:solidFill>
                  <a:srgbClr val="FF0000"/>
                </a:solidFill>
              </a:rPr>
              <a:t>1</a:t>
            </a:r>
            <a:r>
              <a:rPr lang="en-US">
                <a:solidFill>
                  <a:srgbClr val="FF0000"/>
                </a:solidFill>
              </a:rPr>
              <a:t>Q</a:t>
            </a:r>
            <a:r>
              <a:rPr baseline="-25000" lang="en-US">
                <a:solidFill>
                  <a:srgbClr val="FF0000"/>
                </a:solidFill>
              </a:rPr>
              <a:t>2</a:t>
            </a:r>
            <a:r>
              <a:rPr lang="en-US">
                <a:solidFill>
                  <a:srgbClr val="FF0000"/>
                </a:solidFill>
              </a:rPr>
              <a:t>/r)</a:t>
            </a:r>
            <a:r>
              <a:rPr lang="en-US">
                <a:solidFill>
                  <a:srgbClr val="0070C0"/>
                </a:solidFill>
              </a:rPr>
              <a:t>		</a:t>
            </a:r>
            <a:r>
              <a:rPr lang="en-US">
                <a:solidFill>
                  <a:srgbClr val="FF0000"/>
                </a:solidFill>
              </a:rPr>
              <a:t> r </a:t>
            </a:r>
            <a:r>
              <a:rPr lang="en-US"/>
              <a:t>= distance between ions</a:t>
            </a:r>
            <a:endParaRPr/>
          </a:p>
          <a:p>
            <a:pPr indent="-228600" lvl="0" marL="228600" rtl="0" algn="l">
              <a:lnSpc>
                <a:spcPct val="90000"/>
              </a:lnSpc>
              <a:spcBef>
                <a:spcPts val="1000"/>
              </a:spcBef>
              <a:spcAft>
                <a:spcPts val="0"/>
              </a:spcAft>
              <a:buClr>
                <a:schemeClr val="dk1"/>
              </a:buClr>
              <a:buSzPts val="2400"/>
              <a:buNone/>
            </a:pPr>
            <a:r>
              <a:t/>
            </a:r>
            <a:endParaRPr/>
          </a:p>
          <a:p>
            <a:pPr indent="-76200" lvl="0" marL="228600" rtl="0" algn="l">
              <a:lnSpc>
                <a:spcPct val="90000"/>
              </a:lnSpc>
              <a:spcBef>
                <a:spcPts val="1000"/>
              </a:spcBef>
              <a:spcAft>
                <a:spcPts val="0"/>
              </a:spcAft>
              <a:buClr>
                <a:schemeClr val="dk1"/>
              </a:buClr>
              <a:buSzPts val="2400"/>
              <a:buNone/>
            </a:pPr>
            <a:r>
              <a:t/>
            </a:r>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7" name="Shape 1287"/>
        <p:cNvGrpSpPr/>
        <p:nvPr/>
      </p:nvGrpSpPr>
      <p:grpSpPr>
        <a:xfrm>
          <a:off x="0" y="0"/>
          <a:ext cx="0" cy="0"/>
          <a:chOff x="0" y="0"/>
          <a:chExt cx="0" cy="0"/>
        </a:xfrm>
      </p:grpSpPr>
      <p:sp>
        <p:nvSpPr>
          <p:cNvPr id="1288" name="Google Shape;1288;g200fb5710e2_0_90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Lattice Energy</a:t>
            </a:r>
            <a:endParaRPr/>
          </a:p>
        </p:txBody>
      </p:sp>
      <p:sp>
        <p:nvSpPr>
          <p:cNvPr id="1289" name="Google Shape;1289;g200fb5710e2_0_909"/>
          <p:cNvSpPr txBox="1"/>
          <p:nvPr>
            <p:ph idx="1" type="body"/>
          </p:nvPr>
        </p:nvSpPr>
        <p:spPr>
          <a:xfrm>
            <a:off x="1776248" y="1819712"/>
            <a:ext cx="8639400" cy="3603900"/>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90000"/>
              </a:lnSpc>
              <a:spcBef>
                <a:spcPts val="0"/>
              </a:spcBef>
              <a:spcAft>
                <a:spcPts val="0"/>
              </a:spcAft>
              <a:buClr>
                <a:srgbClr val="FF0000"/>
              </a:buClr>
              <a:buSzPts val="3200"/>
              <a:buNone/>
            </a:pPr>
            <a:r>
              <a:rPr lang="en-US" sz="3200">
                <a:solidFill>
                  <a:srgbClr val="FF0000"/>
                </a:solidFill>
              </a:rPr>
              <a:t>LE= k(Q</a:t>
            </a:r>
            <a:r>
              <a:rPr baseline="-25000" lang="en-US" sz="3200">
                <a:solidFill>
                  <a:srgbClr val="FF0000"/>
                </a:solidFill>
              </a:rPr>
              <a:t>1</a:t>
            </a:r>
            <a:r>
              <a:rPr lang="en-US" sz="3200">
                <a:solidFill>
                  <a:srgbClr val="FF0000"/>
                </a:solidFill>
              </a:rPr>
              <a:t>Q</a:t>
            </a:r>
            <a:r>
              <a:rPr baseline="-25000" lang="en-US" sz="3200">
                <a:solidFill>
                  <a:srgbClr val="FF0000"/>
                </a:solidFill>
              </a:rPr>
              <a:t>2</a:t>
            </a:r>
            <a:r>
              <a:rPr lang="en-US" sz="3200">
                <a:solidFill>
                  <a:srgbClr val="FF0000"/>
                </a:solidFill>
              </a:rPr>
              <a:t>/r)</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Compounds with ions that have higher charges (+3 versus +1 or -3 versus -1) have larger lattice energies due to more electrons being transferred, creating a stronger ionic bond.</a:t>
            </a:r>
            <a:endParaRPr/>
          </a:p>
          <a:p>
            <a:pPr indent="-76200" lvl="0" marL="22860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Compounds with ions that have smaller radii have larger lattice energies since the ions can get closer together, creating a stronger ionic bond. </a:t>
            </a:r>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4" name="Shape 1294"/>
        <p:cNvGrpSpPr/>
        <p:nvPr/>
      </p:nvGrpSpPr>
      <p:grpSpPr>
        <a:xfrm>
          <a:off x="0" y="0"/>
          <a:ext cx="0" cy="0"/>
          <a:chOff x="0" y="0"/>
          <a:chExt cx="0" cy="0"/>
        </a:xfrm>
      </p:grpSpPr>
      <p:sp>
        <p:nvSpPr>
          <p:cNvPr id="1295" name="Google Shape;1295;g200fb5710e2_0_914"/>
          <p:cNvSpPr txBox="1"/>
          <p:nvPr>
            <p:ph type="title"/>
          </p:nvPr>
        </p:nvSpPr>
        <p:spPr>
          <a:xfrm>
            <a:off x="2460323" y="714704"/>
            <a:ext cx="7125000" cy="924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Lattice Energy</a:t>
            </a:r>
            <a:endParaRPr/>
          </a:p>
        </p:txBody>
      </p:sp>
      <p:sp>
        <p:nvSpPr>
          <p:cNvPr id="1296" name="Google Shape;1296;g200fb5710e2_0_914"/>
          <p:cNvSpPr txBox="1"/>
          <p:nvPr>
            <p:ph idx="1" type="body"/>
          </p:nvPr>
        </p:nvSpPr>
        <p:spPr>
          <a:xfrm>
            <a:off x="1387367" y="2119257"/>
            <a:ext cx="9238500" cy="36039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600"/>
              <a:buNone/>
            </a:pPr>
            <a:r>
              <a:rPr lang="en-US" sz="2600"/>
              <a:t>1. What would happen to the lattice energy if the radii was tripled?</a:t>
            </a:r>
            <a:endParaRPr sz="2600"/>
          </a:p>
          <a:p>
            <a:pPr indent="-228600" lvl="0" marL="228600" rtl="0" algn="l">
              <a:lnSpc>
                <a:spcPct val="90000"/>
              </a:lnSpc>
              <a:spcBef>
                <a:spcPts val="1000"/>
              </a:spcBef>
              <a:spcAft>
                <a:spcPts val="0"/>
              </a:spcAft>
              <a:buClr>
                <a:schemeClr val="dk1"/>
              </a:buClr>
              <a:buSzPts val="2600"/>
              <a:buNone/>
            </a:pPr>
            <a:r>
              <a:rPr lang="en-US" sz="2600"/>
              <a:t>	</a:t>
            </a:r>
            <a:r>
              <a:rPr lang="en-US" sz="2800">
                <a:solidFill>
                  <a:schemeClr val="accent2"/>
                </a:solidFill>
              </a:rPr>
              <a:t>If the radii triples, the LE decreases.</a:t>
            </a:r>
            <a:endParaRPr/>
          </a:p>
          <a:p>
            <a:pPr indent="-228600" lvl="0" marL="228600" rtl="0" algn="l">
              <a:lnSpc>
                <a:spcPct val="90000"/>
              </a:lnSpc>
              <a:spcBef>
                <a:spcPts val="1000"/>
              </a:spcBef>
              <a:spcAft>
                <a:spcPts val="0"/>
              </a:spcAft>
              <a:buClr>
                <a:schemeClr val="dk1"/>
              </a:buClr>
              <a:buSzPts val="2600"/>
              <a:buNone/>
            </a:pPr>
            <a:r>
              <a:rPr lang="en-US" sz="2600"/>
              <a:t>2. If charges were doubled? </a:t>
            </a:r>
            <a:endParaRPr/>
          </a:p>
          <a:p>
            <a:pPr indent="-228600" lvl="0" marL="228600" rtl="0" algn="l">
              <a:lnSpc>
                <a:spcPct val="90000"/>
              </a:lnSpc>
              <a:spcBef>
                <a:spcPts val="1000"/>
              </a:spcBef>
              <a:spcAft>
                <a:spcPts val="0"/>
              </a:spcAft>
              <a:buClr>
                <a:schemeClr val="dk1"/>
              </a:buClr>
              <a:buSzPts val="2600"/>
              <a:buNone/>
            </a:pPr>
            <a:r>
              <a:rPr lang="en-US" sz="2600"/>
              <a:t>	</a:t>
            </a:r>
            <a:r>
              <a:rPr lang="en-US" sz="2800">
                <a:solidFill>
                  <a:schemeClr val="accent2"/>
                </a:solidFill>
              </a:rPr>
              <a:t>If the radii triples, the LE decreases.</a:t>
            </a:r>
            <a:endParaRPr/>
          </a:p>
          <a:p>
            <a:pPr indent="-228600" lvl="0" marL="228600" rtl="0" algn="l">
              <a:lnSpc>
                <a:spcPct val="90000"/>
              </a:lnSpc>
              <a:spcBef>
                <a:spcPts val="1000"/>
              </a:spcBef>
              <a:spcAft>
                <a:spcPts val="0"/>
              </a:spcAft>
              <a:buClr>
                <a:schemeClr val="dk1"/>
              </a:buClr>
              <a:buSzPts val="2600"/>
              <a:buNone/>
            </a:pPr>
            <a:r>
              <a:rPr lang="en-US" sz="2600"/>
              <a:t>3. If the radii was halved?</a:t>
            </a:r>
            <a:endParaRPr/>
          </a:p>
          <a:p>
            <a:pPr indent="-228600" lvl="0" marL="228600" rtl="0" algn="l">
              <a:lnSpc>
                <a:spcPct val="90000"/>
              </a:lnSpc>
              <a:spcBef>
                <a:spcPts val="1000"/>
              </a:spcBef>
              <a:spcAft>
                <a:spcPts val="0"/>
              </a:spcAft>
              <a:buClr>
                <a:schemeClr val="accent2"/>
              </a:buClr>
              <a:buSzPts val="2600"/>
              <a:buNone/>
            </a:pPr>
            <a:r>
              <a:rPr lang="en-US" sz="2600">
                <a:solidFill>
                  <a:schemeClr val="accent2"/>
                </a:solidFill>
              </a:rPr>
              <a:t>	I</a:t>
            </a:r>
            <a:r>
              <a:rPr lang="en-US" sz="2800">
                <a:solidFill>
                  <a:schemeClr val="accent2"/>
                </a:solidFill>
              </a:rPr>
              <a:t>f the radii halves, the LE doubles.</a:t>
            </a:r>
            <a:endParaRPr/>
          </a:p>
          <a:p>
            <a:pPr indent="-228600" lvl="0" marL="228600" rtl="0" algn="l">
              <a:lnSpc>
                <a:spcPct val="90000"/>
              </a:lnSpc>
              <a:spcBef>
                <a:spcPts val="1000"/>
              </a:spcBef>
              <a:spcAft>
                <a:spcPts val="0"/>
              </a:spcAft>
              <a:buClr>
                <a:schemeClr val="dk1"/>
              </a:buClr>
              <a:buSzPts val="2600"/>
              <a:buNone/>
            </a:pPr>
            <a:r>
              <a:t/>
            </a:r>
            <a:endParaRPr sz="2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6">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Examples</a:t>
            </a:r>
            <a:endParaRPr/>
          </a:p>
        </p:txBody>
      </p:sp>
      <p:sp>
        <p:nvSpPr>
          <p:cNvPr id="436" name="Google Shape;436;p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118871" rtl="0" algn="l">
              <a:lnSpc>
                <a:spcPct val="90000"/>
              </a:lnSpc>
              <a:spcBef>
                <a:spcPts val="0"/>
              </a:spcBef>
              <a:spcAft>
                <a:spcPts val="0"/>
              </a:spcAft>
              <a:buClr>
                <a:schemeClr val="dk1"/>
              </a:buClr>
              <a:buSzPts val="2400"/>
              <a:buNone/>
            </a:pPr>
            <a:r>
              <a:rPr lang="en-US"/>
              <a:t>3. How many moles are present in 1.20x10</a:t>
            </a:r>
            <a:r>
              <a:rPr baseline="30000" lang="en-US"/>
              <a:t>24 </a:t>
            </a:r>
            <a:r>
              <a:rPr lang="en-US"/>
              <a:t>molecules of  H</a:t>
            </a:r>
            <a:r>
              <a:rPr baseline="-25000" lang="en-US"/>
              <a:t>2</a:t>
            </a:r>
            <a:r>
              <a:rPr lang="en-US"/>
              <a:t>O</a:t>
            </a:r>
            <a:r>
              <a:rPr baseline="-25000" lang="en-US"/>
              <a:t>(l)</a:t>
            </a:r>
            <a:r>
              <a:rPr lang="en-US"/>
              <a:t>?</a:t>
            </a:r>
            <a:endParaRPr/>
          </a:p>
        </p:txBody>
      </p:sp>
      <p:sp>
        <p:nvSpPr>
          <p:cNvPr id="437" name="Google Shape;437;p24"/>
          <p:cNvSpPr txBox="1"/>
          <p:nvPr/>
        </p:nvSpPr>
        <p:spPr>
          <a:xfrm>
            <a:off x="1120462" y="2550017"/>
            <a:ext cx="2884868"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sng">
                <a:solidFill>
                  <a:schemeClr val="dk1"/>
                </a:solidFill>
                <a:latin typeface="Calibri"/>
                <a:ea typeface="Calibri"/>
                <a:cs typeface="Calibri"/>
                <a:sym typeface="Calibri"/>
              </a:rPr>
              <a:t>1.20x10</a:t>
            </a:r>
            <a:r>
              <a:rPr baseline="30000" lang="en-US" sz="2400" u="sng">
                <a:solidFill>
                  <a:schemeClr val="dk1"/>
                </a:solidFill>
                <a:latin typeface="Calibri"/>
                <a:ea typeface="Calibri"/>
                <a:cs typeface="Calibri"/>
                <a:sym typeface="Calibri"/>
              </a:rPr>
              <a:t>24</a:t>
            </a:r>
            <a:r>
              <a:rPr lang="en-US" sz="2400">
                <a:solidFill>
                  <a:schemeClr val="dk1"/>
                </a:solidFill>
                <a:latin typeface="Calibri"/>
                <a:ea typeface="Calibri"/>
                <a:cs typeface="Calibri"/>
                <a:sym typeface="Calibri"/>
              </a:rPr>
              <a:t> molecules     1 </a:t>
            </a:r>
            <a:endParaRPr/>
          </a:p>
        </p:txBody>
      </p:sp>
      <p:sp>
        <p:nvSpPr>
          <p:cNvPr id="438" name="Google Shape;438;p24"/>
          <p:cNvSpPr txBox="1"/>
          <p:nvPr/>
        </p:nvSpPr>
        <p:spPr>
          <a:xfrm>
            <a:off x="3657601" y="2719330"/>
            <a:ext cx="34772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X </a:t>
            </a:r>
            <a:endParaRPr/>
          </a:p>
        </p:txBody>
      </p:sp>
      <p:sp>
        <p:nvSpPr>
          <p:cNvPr id="439" name="Google Shape;439;p24"/>
          <p:cNvSpPr txBox="1"/>
          <p:nvPr/>
        </p:nvSpPr>
        <p:spPr>
          <a:xfrm>
            <a:off x="4153707" y="2586025"/>
            <a:ext cx="2318197"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6.02x10</a:t>
            </a:r>
            <a:r>
              <a:rPr baseline="30000" lang="en-US" sz="2400">
                <a:solidFill>
                  <a:schemeClr val="dk1"/>
                </a:solidFill>
                <a:latin typeface="Calibri"/>
                <a:ea typeface="Calibri"/>
                <a:cs typeface="Calibri"/>
                <a:sym typeface="Calibri"/>
              </a:rPr>
              <a:t>23</a:t>
            </a:r>
            <a:endParaRPr sz="2400">
              <a:solidFill>
                <a:schemeClr val="dk1"/>
              </a:solidFill>
              <a:latin typeface="Calibri"/>
              <a:ea typeface="Calibri"/>
              <a:cs typeface="Calibri"/>
              <a:sym typeface="Calibri"/>
            </a:endParaRPr>
          </a:p>
        </p:txBody>
      </p:sp>
      <p:sp>
        <p:nvSpPr>
          <p:cNvPr id="440" name="Google Shape;440;p24"/>
          <p:cNvSpPr txBox="1"/>
          <p:nvPr/>
        </p:nvSpPr>
        <p:spPr>
          <a:xfrm>
            <a:off x="4114129" y="2550017"/>
            <a:ext cx="288486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sng">
                <a:solidFill>
                  <a:schemeClr val="dk1"/>
                </a:solidFill>
                <a:latin typeface="Calibri"/>
                <a:ea typeface="Calibri"/>
                <a:cs typeface="Calibri"/>
                <a:sym typeface="Calibri"/>
              </a:rPr>
              <a:t>1 mole</a:t>
            </a:r>
            <a:r>
              <a:rPr lang="en-US" sz="2400">
                <a:solidFill>
                  <a:schemeClr val="dk1"/>
                </a:solidFill>
                <a:latin typeface="Calibri"/>
                <a:ea typeface="Calibri"/>
                <a:cs typeface="Calibri"/>
                <a:sym typeface="Calibri"/>
              </a:rPr>
              <a:t>          = </a:t>
            </a:r>
            <a:endParaRPr/>
          </a:p>
        </p:txBody>
      </p:sp>
      <p:sp>
        <p:nvSpPr>
          <p:cNvPr id="441" name="Google Shape;441;p24"/>
          <p:cNvSpPr txBox="1"/>
          <p:nvPr/>
        </p:nvSpPr>
        <p:spPr>
          <a:xfrm>
            <a:off x="6228142" y="2550016"/>
            <a:ext cx="231819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 2.00 moles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0" name="Shape 1300"/>
        <p:cNvGrpSpPr/>
        <p:nvPr/>
      </p:nvGrpSpPr>
      <p:grpSpPr>
        <a:xfrm>
          <a:off x="0" y="0"/>
          <a:ext cx="0" cy="0"/>
          <a:chOff x="0" y="0"/>
          <a:chExt cx="0" cy="0"/>
        </a:xfrm>
      </p:grpSpPr>
      <p:sp>
        <p:nvSpPr>
          <p:cNvPr id="1301" name="Google Shape;1301;g200fb5710e2_0_92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2"/>
              </a:buClr>
              <a:buSzPts val="4400"/>
              <a:buFont typeface="Calibri"/>
              <a:buNone/>
            </a:pPr>
            <a:r>
              <a:rPr lang="en-US">
                <a:solidFill>
                  <a:schemeClr val="dk2"/>
                </a:solidFill>
              </a:rPr>
              <a:t>Lattice</a:t>
            </a:r>
            <a:r>
              <a:rPr lang="en-US">
                <a:solidFill>
                  <a:srgbClr val="FF0000"/>
                </a:solidFill>
              </a:rPr>
              <a:t> Energy</a:t>
            </a:r>
            <a:endParaRPr>
              <a:solidFill>
                <a:srgbClr val="FF0000"/>
              </a:solidFill>
            </a:endParaRPr>
          </a:p>
        </p:txBody>
      </p:sp>
      <p:sp>
        <p:nvSpPr>
          <p:cNvPr id="1302" name="Google Shape;1302;g200fb5710e2_0_920"/>
          <p:cNvSpPr txBox="1"/>
          <p:nvPr>
            <p:ph idx="1" type="body"/>
          </p:nvPr>
        </p:nvSpPr>
        <p:spPr>
          <a:xfrm>
            <a:off x="1825752" y="1527048"/>
            <a:ext cx="8503800" cy="9876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None/>
            </a:pPr>
            <a:r>
              <a:rPr lang="en-US"/>
              <a:t>Which compound has a more exothermic lattice energy?</a:t>
            </a:r>
            <a:endParaRPr/>
          </a:p>
          <a:p>
            <a:pPr indent="-228600" lvl="0" marL="228600" rtl="0" algn="l">
              <a:lnSpc>
                <a:spcPct val="90000"/>
              </a:lnSpc>
              <a:spcBef>
                <a:spcPts val="1000"/>
              </a:spcBef>
              <a:spcAft>
                <a:spcPts val="0"/>
              </a:spcAft>
              <a:buClr>
                <a:schemeClr val="dk1"/>
              </a:buClr>
              <a:buSzPts val="2400"/>
              <a:buNone/>
            </a:pPr>
            <a:r>
              <a:t/>
            </a:r>
            <a:endParaRPr/>
          </a:p>
        </p:txBody>
      </p:sp>
      <p:sp>
        <p:nvSpPr>
          <p:cNvPr id="1303" name="Google Shape;1303;g200fb5710e2_0_920"/>
          <p:cNvSpPr txBox="1"/>
          <p:nvPr/>
        </p:nvSpPr>
        <p:spPr>
          <a:xfrm>
            <a:off x="3048000" y="4724401"/>
            <a:ext cx="5486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Look for large charges and small radii!</a:t>
            </a:r>
            <a:endParaRPr sz="1800">
              <a:solidFill>
                <a:schemeClr val="accent1"/>
              </a:solidFill>
              <a:latin typeface="Calibri"/>
              <a:ea typeface="Calibri"/>
              <a:cs typeface="Calibri"/>
              <a:sym typeface="Calibri"/>
            </a:endParaRPr>
          </a:p>
        </p:txBody>
      </p:sp>
      <p:sp>
        <p:nvSpPr>
          <p:cNvPr id="1304" name="Google Shape;1304;g200fb5710e2_0_920"/>
          <p:cNvSpPr txBox="1"/>
          <p:nvPr/>
        </p:nvSpPr>
        <p:spPr>
          <a:xfrm>
            <a:off x="3048000" y="2286000"/>
            <a:ext cx="46482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2800"/>
              <a:buFont typeface="Calibri"/>
              <a:buNone/>
            </a:pPr>
            <a:r>
              <a:rPr lang="en-US" sz="2800">
                <a:solidFill>
                  <a:schemeClr val="dk1"/>
                </a:solidFill>
                <a:latin typeface="Calibri"/>
                <a:ea typeface="Calibri"/>
                <a:cs typeface="Calibri"/>
                <a:sym typeface="Calibri"/>
              </a:rPr>
              <a:t>NaCl or KCl</a:t>
            </a:r>
            <a:endParaRPr sz="2800">
              <a:solidFill>
                <a:schemeClr val="dk1"/>
              </a:solidFill>
              <a:latin typeface="Calibri"/>
              <a:ea typeface="Calibri"/>
              <a:cs typeface="Calibri"/>
              <a:sym typeface="Calibri"/>
            </a:endParaRPr>
          </a:p>
        </p:txBody>
      </p:sp>
      <p:sp>
        <p:nvSpPr>
          <p:cNvPr id="1305" name="Google Shape;1305;g200fb5710e2_0_920"/>
          <p:cNvSpPr txBox="1"/>
          <p:nvPr/>
        </p:nvSpPr>
        <p:spPr>
          <a:xfrm>
            <a:off x="2971800" y="2743200"/>
            <a:ext cx="46482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2800"/>
              <a:buFont typeface="Calibri"/>
              <a:buNone/>
            </a:pPr>
            <a:r>
              <a:rPr lang="en-US" sz="2800">
                <a:solidFill>
                  <a:schemeClr val="dk1"/>
                </a:solidFill>
                <a:latin typeface="Calibri"/>
                <a:ea typeface="Calibri"/>
                <a:cs typeface="Calibri"/>
                <a:sym typeface="Calibri"/>
              </a:rPr>
              <a:t>MgCl</a:t>
            </a:r>
            <a:r>
              <a:rPr baseline="-25000" lang="en-US" sz="2800">
                <a:solidFill>
                  <a:schemeClr val="dk1"/>
                </a:solidFill>
                <a:latin typeface="Calibri"/>
                <a:ea typeface="Calibri"/>
                <a:cs typeface="Calibri"/>
                <a:sym typeface="Calibri"/>
              </a:rPr>
              <a:t>2</a:t>
            </a:r>
            <a:r>
              <a:rPr lang="en-US" sz="2800">
                <a:solidFill>
                  <a:schemeClr val="dk1"/>
                </a:solidFill>
                <a:latin typeface="Calibri"/>
                <a:ea typeface="Calibri"/>
                <a:cs typeface="Calibri"/>
                <a:sym typeface="Calibri"/>
              </a:rPr>
              <a:t> or LiF</a:t>
            </a:r>
            <a:endParaRPr sz="2800">
              <a:solidFill>
                <a:schemeClr val="dk1"/>
              </a:solidFill>
              <a:latin typeface="Calibri"/>
              <a:ea typeface="Calibri"/>
              <a:cs typeface="Calibri"/>
              <a:sym typeface="Calibri"/>
            </a:endParaRPr>
          </a:p>
        </p:txBody>
      </p:sp>
      <p:sp>
        <p:nvSpPr>
          <p:cNvPr id="1306" name="Google Shape;1306;g200fb5710e2_0_920"/>
          <p:cNvSpPr txBox="1"/>
          <p:nvPr/>
        </p:nvSpPr>
        <p:spPr>
          <a:xfrm>
            <a:off x="3276600" y="4114800"/>
            <a:ext cx="46482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2800"/>
              <a:buFont typeface="Calibri"/>
              <a:buNone/>
            </a:pPr>
            <a:r>
              <a:rPr lang="en-US" sz="2800">
                <a:solidFill>
                  <a:schemeClr val="dk1"/>
                </a:solidFill>
                <a:latin typeface="Calibri"/>
                <a:ea typeface="Calibri"/>
                <a:cs typeface="Calibri"/>
                <a:sym typeface="Calibri"/>
              </a:rPr>
              <a:t>NaCl or Na</a:t>
            </a:r>
            <a:r>
              <a:rPr baseline="-25000" lang="en-US" sz="2800">
                <a:solidFill>
                  <a:schemeClr val="dk1"/>
                </a:solidFill>
                <a:latin typeface="Calibri"/>
                <a:ea typeface="Calibri"/>
                <a:cs typeface="Calibri"/>
                <a:sym typeface="Calibri"/>
              </a:rPr>
              <a:t>2</a:t>
            </a:r>
            <a:r>
              <a:rPr lang="en-US" sz="2800">
                <a:solidFill>
                  <a:schemeClr val="dk1"/>
                </a:solidFill>
                <a:latin typeface="Calibri"/>
                <a:ea typeface="Calibri"/>
                <a:cs typeface="Calibri"/>
                <a:sym typeface="Calibri"/>
              </a:rPr>
              <a:t>O</a:t>
            </a:r>
            <a:endParaRPr/>
          </a:p>
        </p:txBody>
      </p:sp>
      <p:sp>
        <p:nvSpPr>
          <p:cNvPr id="1307" name="Google Shape;1307;g200fb5710e2_0_920"/>
          <p:cNvSpPr txBox="1"/>
          <p:nvPr/>
        </p:nvSpPr>
        <p:spPr>
          <a:xfrm>
            <a:off x="3276600" y="3200400"/>
            <a:ext cx="46482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2800"/>
              <a:buFont typeface="Calibri"/>
              <a:buNone/>
            </a:pPr>
            <a:r>
              <a:rPr lang="en-US" sz="2800">
                <a:solidFill>
                  <a:schemeClr val="dk1"/>
                </a:solidFill>
                <a:latin typeface="Calibri"/>
                <a:ea typeface="Calibri"/>
                <a:cs typeface="Calibri"/>
                <a:sym typeface="Calibri"/>
              </a:rPr>
              <a:t>LiF or LiCl</a:t>
            </a:r>
            <a:endParaRPr sz="2800">
              <a:solidFill>
                <a:schemeClr val="dk1"/>
              </a:solidFill>
              <a:latin typeface="Calibri"/>
              <a:ea typeface="Calibri"/>
              <a:cs typeface="Calibri"/>
              <a:sym typeface="Calibri"/>
            </a:endParaRPr>
          </a:p>
        </p:txBody>
      </p:sp>
      <p:sp>
        <p:nvSpPr>
          <p:cNvPr id="1308" name="Google Shape;1308;g200fb5710e2_0_920"/>
          <p:cNvSpPr txBox="1"/>
          <p:nvPr/>
        </p:nvSpPr>
        <p:spPr>
          <a:xfrm>
            <a:off x="2895600" y="3657600"/>
            <a:ext cx="46482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2800"/>
              <a:buFont typeface="Calibri"/>
              <a:buNone/>
            </a:pPr>
            <a:r>
              <a:rPr lang="en-US" sz="2800">
                <a:solidFill>
                  <a:schemeClr val="dk1"/>
                </a:solidFill>
                <a:latin typeface="Calibri"/>
                <a:ea typeface="Calibri"/>
                <a:cs typeface="Calibri"/>
                <a:sym typeface="Calibri"/>
              </a:rPr>
              <a:t>Mg(OH)</a:t>
            </a:r>
            <a:r>
              <a:rPr baseline="-25000" lang="en-US" sz="2800">
                <a:solidFill>
                  <a:schemeClr val="dk1"/>
                </a:solidFill>
                <a:latin typeface="Calibri"/>
                <a:ea typeface="Calibri"/>
                <a:cs typeface="Calibri"/>
                <a:sym typeface="Calibri"/>
              </a:rPr>
              <a:t>2</a:t>
            </a:r>
            <a:r>
              <a:rPr lang="en-US" sz="2800">
                <a:solidFill>
                  <a:schemeClr val="dk1"/>
                </a:solidFill>
                <a:latin typeface="Calibri"/>
                <a:ea typeface="Calibri"/>
                <a:cs typeface="Calibri"/>
                <a:sym typeface="Calibri"/>
              </a:rPr>
              <a:t> or MgO</a:t>
            </a:r>
            <a:endParaRPr sz="2800">
              <a:solidFill>
                <a:schemeClr val="dk1"/>
              </a:solidFill>
              <a:latin typeface="Calibri"/>
              <a:ea typeface="Calibri"/>
              <a:cs typeface="Calibri"/>
              <a:sym typeface="Calibri"/>
            </a:endParaRPr>
          </a:p>
        </p:txBody>
      </p:sp>
      <p:sp>
        <p:nvSpPr>
          <p:cNvPr id="1309" name="Google Shape;1309;g200fb5710e2_0_920"/>
          <p:cNvSpPr/>
          <p:nvPr/>
        </p:nvSpPr>
        <p:spPr>
          <a:xfrm>
            <a:off x="4191000" y="2286000"/>
            <a:ext cx="1181100" cy="52320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310" name="Google Shape;1310;g200fb5710e2_0_920"/>
          <p:cNvSpPr/>
          <p:nvPr/>
        </p:nvSpPr>
        <p:spPr>
          <a:xfrm>
            <a:off x="4115889" y="2804866"/>
            <a:ext cx="1181100" cy="52320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311" name="Google Shape;1311;g200fb5710e2_0_920"/>
          <p:cNvSpPr/>
          <p:nvPr/>
        </p:nvSpPr>
        <p:spPr>
          <a:xfrm>
            <a:off x="4343400" y="3262066"/>
            <a:ext cx="1181100" cy="52320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312" name="Google Shape;1312;g200fb5710e2_0_920"/>
          <p:cNvSpPr/>
          <p:nvPr/>
        </p:nvSpPr>
        <p:spPr>
          <a:xfrm>
            <a:off x="5623560" y="3657600"/>
            <a:ext cx="1181100" cy="52320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313" name="Google Shape;1313;g200fb5710e2_0_920"/>
          <p:cNvSpPr/>
          <p:nvPr/>
        </p:nvSpPr>
        <p:spPr>
          <a:xfrm>
            <a:off x="5791200" y="4114800"/>
            <a:ext cx="1181100" cy="52320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7" name="Shape 1317"/>
        <p:cNvGrpSpPr/>
        <p:nvPr/>
      </p:nvGrpSpPr>
      <p:grpSpPr>
        <a:xfrm>
          <a:off x="0" y="0"/>
          <a:ext cx="0" cy="0"/>
          <a:chOff x="0" y="0"/>
          <a:chExt cx="0" cy="0"/>
        </a:xfrm>
      </p:grpSpPr>
      <p:sp>
        <p:nvSpPr>
          <p:cNvPr id="1318" name="Google Shape;1318;g200fb5710e2_0_95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Heat of Formation</a:t>
            </a:r>
            <a:endParaRPr/>
          </a:p>
        </p:txBody>
      </p:sp>
      <p:sp>
        <p:nvSpPr>
          <p:cNvPr id="1319" name="Google Shape;1319;g200fb5710e2_0_957"/>
          <p:cNvSpPr txBox="1"/>
          <p:nvPr>
            <p:ph idx="1" type="body"/>
          </p:nvPr>
        </p:nvSpPr>
        <p:spPr>
          <a:xfrm>
            <a:off x="838200" y="1466193"/>
            <a:ext cx="10515600" cy="4659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IE, EA, and Lattice Energy are not the only factors that affect formation. </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The lattice energy requires the ions be gaseous, therefore, sublimation may be necessary. </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Also, some elements, like fluorine, are diatomic. Therefore, dissociation is necessary.</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Generally the following steps must be taken:</a:t>
            </a:r>
            <a:endParaRPr/>
          </a:p>
          <a:p>
            <a:pPr indent="-228600" lvl="1" marL="685800" rtl="0" algn="l">
              <a:lnSpc>
                <a:spcPct val="90000"/>
              </a:lnSpc>
              <a:spcBef>
                <a:spcPts val="500"/>
              </a:spcBef>
              <a:spcAft>
                <a:spcPts val="0"/>
              </a:spcAft>
              <a:buClr>
                <a:schemeClr val="dk1"/>
              </a:buClr>
              <a:buSzPts val="2400"/>
              <a:buNone/>
            </a:pPr>
            <a:r>
              <a:rPr lang="en-US"/>
              <a:t>    </a:t>
            </a:r>
            <a:endParaRPr/>
          </a:p>
          <a:p>
            <a:pPr indent="-228600" lvl="1" marL="685800" rtl="0" algn="l">
              <a:lnSpc>
                <a:spcPct val="90000"/>
              </a:lnSpc>
              <a:spcBef>
                <a:spcPts val="500"/>
              </a:spcBef>
              <a:spcAft>
                <a:spcPts val="0"/>
              </a:spcAft>
              <a:buClr>
                <a:schemeClr val="dk1"/>
              </a:buClr>
              <a:buSzPts val="2400"/>
              <a:buNone/>
            </a:pPr>
            <a:r>
              <a:rPr lang="en-US"/>
              <a:t>	</a:t>
            </a:r>
            <a:r>
              <a:rPr lang="en-US">
                <a:solidFill>
                  <a:srgbClr val="FF0000"/>
                </a:solidFill>
              </a:rPr>
              <a:t>Sublimation, Ionization, Dissociation, Electron Affinity, and Lattice Energy.</a:t>
            </a:r>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3" name="Shape 1323"/>
        <p:cNvGrpSpPr/>
        <p:nvPr/>
      </p:nvGrpSpPr>
      <p:grpSpPr>
        <a:xfrm>
          <a:off x="0" y="0"/>
          <a:ext cx="0" cy="0"/>
          <a:chOff x="0" y="0"/>
          <a:chExt cx="0" cy="0"/>
        </a:xfrm>
      </p:grpSpPr>
      <p:sp>
        <p:nvSpPr>
          <p:cNvPr id="1324" name="Google Shape;1324;g200fb5710e2_0_962"/>
          <p:cNvSpPr txBox="1"/>
          <p:nvPr>
            <p:ph type="title"/>
          </p:nvPr>
        </p:nvSpPr>
        <p:spPr>
          <a:xfrm>
            <a:off x="1981200" y="274638"/>
            <a:ext cx="8001000" cy="114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1"/>
              </a:buClr>
              <a:buSzPts val="2400"/>
              <a:buFont typeface="Calibri"/>
              <a:buNone/>
            </a:pPr>
            <a:r>
              <a:rPr lang="en-US" sz="2400">
                <a:solidFill>
                  <a:schemeClr val="accent1"/>
                </a:solidFill>
              </a:rPr>
              <a:t>Find the Heat of Formation (</a:t>
            </a:r>
            <a:r>
              <a:rPr lang="en-US" sz="2400">
                <a:solidFill>
                  <a:schemeClr val="accent1"/>
                </a:solidFill>
                <a:latin typeface="Corsiva"/>
                <a:ea typeface="Corsiva"/>
                <a:cs typeface="Corsiva"/>
                <a:sym typeface="Corsiva"/>
              </a:rPr>
              <a:t>∆</a:t>
            </a:r>
            <a:r>
              <a:rPr lang="en-US" sz="2400">
                <a:solidFill>
                  <a:schemeClr val="accent1"/>
                </a:solidFill>
              </a:rPr>
              <a:t>H</a:t>
            </a:r>
            <a:r>
              <a:rPr baseline="-25000" lang="en-US" sz="2400">
                <a:solidFill>
                  <a:schemeClr val="accent1"/>
                </a:solidFill>
              </a:rPr>
              <a:t>f</a:t>
            </a:r>
            <a:r>
              <a:rPr lang="en-US" sz="2400">
                <a:solidFill>
                  <a:schemeClr val="accent1"/>
                </a:solidFill>
              </a:rPr>
              <a:t>) of LiF:</a:t>
            </a:r>
            <a:br>
              <a:rPr lang="en-US" sz="2400">
                <a:solidFill>
                  <a:schemeClr val="accent1"/>
                </a:solidFill>
              </a:rPr>
            </a:br>
            <a:r>
              <a:rPr lang="en-US" sz="2400">
                <a:solidFill>
                  <a:schemeClr val="accent1"/>
                </a:solidFill>
              </a:rPr>
              <a:t>	Li</a:t>
            </a:r>
            <a:r>
              <a:rPr baseline="-25000" lang="en-US" sz="2400">
                <a:solidFill>
                  <a:schemeClr val="accent1"/>
                </a:solidFill>
              </a:rPr>
              <a:t>(s) </a:t>
            </a:r>
            <a:r>
              <a:rPr lang="en-US" sz="2400">
                <a:solidFill>
                  <a:schemeClr val="accent1"/>
                </a:solidFill>
              </a:rPr>
              <a:t>+ ½ F</a:t>
            </a:r>
            <a:r>
              <a:rPr baseline="-25000" lang="en-US" sz="2400">
                <a:solidFill>
                  <a:schemeClr val="accent1"/>
                </a:solidFill>
              </a:rPr>
              <a:t>2(g) </a:t>
            </a:r>
            <a:r>
              <a:rPr lang="en-US" sz="2400">
                <a:solidFill>
                  <a:schemeClr val="accent1"/>
                </a:solidFill>
              </a:rPr>
              <a:t>🡪LiF</a:t>
            </a:r>
            <a:r>
              <a:rPr baseline="-25000" lang="en-US" sz="2400">
                <a:solidFill>
                  <a:schemeClr val="accent1"/>
                </a:solidFill>
              </a:rPr>
              <a:t>(s)</a:t>
            </a:r>
            <a:endParaRPr baseline="-25000" sz="2400">
              <a:solidFill>
                <a:schemeClr val="accent1"/>
              </a:solidFill>
            </a:endParaRPr>
          </a:p>
        </p:txBody>
      </p:sp>
      <p:sp>
        <p:nvSpPr>
          <p:cNvPr id="1325" name="Google Shape;1325;g200fb5710e2_0_962"/>
          <p:cNvSpPr txBox="1"/>
          <p:nvPr>
            <p:ph idx="1" type="body"/>
          </p:nvPr>
        </p:nvSpPr>
        <p:spPr>
          <a:xfrm>
            <a:off x="1981200" y="1600201"/>
            <a:ext cx="8305800" cy="45261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000"/>
              <a:buNone/>
            </a:pPr>
            <a:r>
              <a:rPr lang="en-US" sz="2000"/>
              <a:t>Sublimation:		Li</a:t>
            </a:r>
            <a:r>
              <a:rPr baseline="-25000" lang="en-US" sz="2000"/>
              <a:t>(s) </a:t>
            </a:r>
            <a:r>
              <a:rPr lang="en-US" sz="2000"/>
              <a:t>🡪 Li</a:t>
            </a:r>
            <a:r>
              <a:rPr baseline="-25000" lang="en-US" sz="2000"/>
              <a:t>(g)</a:t>
            </a:r>
            <a:r>
              <a:rPr lang="en-US" sz="2000"/>
              <a:t>		161 kJ/mol</a:t>
            </a:r>
            <a:endParaRPr baseline="-25000" sz="2000"/>
          </a:p>
          <a:p>
            <a:pPr indent="-228600" lvl="0" marL="228600" rtl="0" algn="l">
              <a:lnSpc>
                <a:spcPct val="90000"/>
              </a:lnSpc>
              <a:spcBef>
                <a:spcPts val="1000"/>
              </a:spcBef>
              <a:spcAft>
                <a:spcPts val="0"/>
              </a:spcAft>
              <a:buClr>
                <a:schemeClr val="dk1"/>
              </a:buClr>
              <a:buSzPts val="2000"/>
              <a:buNone/>
            </a:pPr>
            <a:r>
              <a:rPr lang="en-US" sz="2000"/>
              <a:t>Ionization:		Li</a:t>
            </a:r>
            <a:r>
              <a:rPr baseline="-25000" lang="en-US" sz="2000"/>
              <a:t>(g) </a:t>
            </a:r>
            <a:r>
              <a:rPr lang="en-US" sz="2000"/>
              <a:t>🡪 Li</a:t>
            </a:r>
            <a:r>
              <a:rPr baseline="30000" lang="en-US" sz="2000"/>
              <a:t>+</a:t>
            </a:r>
            <a:r>
              <a:rPr baseline="-25000" lang="en-US" sz="2000"/>
              <a:t>(g) </a:t>
            </a:r>
            <a:r>
              <a:rPr lang="en-US" sz="2000"/>
              <a:t>+ e</a:t>
            </a:r>
            <a:r>
              <a:rPr baseline="30000" lang="en-US" sz="2000"/>
              <a:t>-</a:t>
            </a:r>
            <a:r>
              <a:rPr lang="en-US" sz="2000"/>
              <a:t>		520</a:t>
            </a:r>
            <a:endParaRPr sz="2000"/>
          </a:p>
          <a:p>
            <a:pPr indent="-228600" lvl="0" marL="228600" rtl="0" algn="l">
              <a:lnSpc>
                <a:spcPct val="90000"/>
              </a:lnSpc>
              <a:spcBef>
                <a:spcPts val="1000"/>
              </a:spcBef>
              <a:spcAft>
                <a:spcPts val="0"/>
              </a:spcAft>
              <a:buClr>
                <a:schemeClr val="dk1"/>
              </a:buClr>
              <a:buSzPts val="2000"/>
              <a:buNone/>
            </a:pPr>
            <a:r>
              <a:rPr lang="en-US" sz="2000"/>
              <a:t>Dissociation:		½ F</a:t>
            </a:r>
            <a:r>
              <a:rPr baseline="-25000" lang="en-US" sz="2000"/>
              <a:t>2(g) </a:t>
            </a:r>
            <a:r>
              <a:rPr lang="en-US" sz="2000"/>
              <a:t>🡪 F</a:t>
            </a:r>
            <a:r>
              <a:rPr baseline="-25000" lang="en-US" sz="2000"/>
              <a:t>(g)</a:t>
            </a:r>
            <a:r>
              <a:rPr lang="en-US" sz="2000"/>
              <a:t>		½ (154)</a:t>
            </a:r>
            <a:endParaRPr sz="2000"/>
          </a:p>
          <a:p>
            <a:pPr indent="-228600" lvl="0" marL="228600" rtl="0" algn="l">
              <a:lnSpc>
                <a:spcPct val="90000"/>
              </a:lnSpc>
              <a:spcBef>
                <a:spcPts val="1000"/>
              </a:spcBef>
              <a:spcAft>
                <a:spcPts val="0"/>
              </a:spcAft>
              <a:buClr>
                <a:schemeClr val="dk1"/>
              </a:buClr>
              <a:buSzPts val="2000"/>
              <a:buNone/>
            </a:pPr>
            <a:r>
              <a:rPr lang="en-US" sz="2000"/>
              <a:t>Electron Affinity:		F</a:t>
            </a:r>
            <a:r>
              <a:rPr baseline="-25000" lang="en-US" sz="2000"/>
              <a:t>(g) </a:t>
            </a:r>
            <a:r>
              <a:rPr lang="en-US" sz="2000"/>
              <a:t>+ e</a:t>
            </a:r>
            <a:r>
              <a:rPr baseline="30000" lang="en-US" sz="2000"/>
              <a:t>-</a:t>
            </a:r>
            <a:r>
              <a:rPr lang="en-US" sz="2000"/>
              <a:t> 🡪 F</a:t>
            </a:r>
            <a:r>
              <a:rPr baseline="30000" lang="en-US" sz="2000"/>
              <a:t>-</a:t>
            </a:r>
            <a:r>
              <a:rPr baseline="-25000" lang="en-US" sz="2000"/>
              <a:t>(g)</a:t>
            </a:r>
            <a:r>
              <a:rPr lang="en-US" sz="2000"/>
              <a:t>		-328</a:t>
            </a:r>
            <a:endParaRPr sz="2000"/>
          </a:p>
          <a:p>
            <a:pPr indent="-228600" lvl="0" marL="228600" rtl="0" algn="l">
              <a:lnSpc>
                <a:spcPct val="90000"/>
              </a:lnSpc>
              <a:spcBef>
                <a:spcPts val="1000"/>
              </a:spcBef>
              <a:spcAft>
                <a:spcPts val="0"/>
              </a:spcAft>
              <a:buClr>
                <a:schemeClr val="dk1"/>
              </a:buClr>
              <a:buSzPts val="2000"/>
              <a:buNone/>
            </a:pPr>
            <a:r>
              <a:rPr lang="en-US" sz="2000"/>
              <a:t>Lattice Energy:		Li</a:t>
            </a:r>
            <a:r>
              <a:rPr baseline="30000" lang="en-US" sz="2000"/>
              <a:t>+</a:t>
            </a:r>
            <a:r>
              <a:rPr baseline="-25000" lang="en-US" sz="2000"/>
              <a:t>(g) </a:t>
            </a:r>
            <a:r>
              <a:rPr lang="en-US" sz="2000"/>
              <a:t>+ F</a:t>
            </a:r>
            <a:r>
              <a:rPr baseline="30000" lang="en-US" sz="2000"/>
              <a:t>-</a:t>
            </a:r>
            <a:r>
              <a:rPr baseline="-25000" lang="en-US" sz="2000"/>
              <a:t>(g) </a:t>
            </a:r>
            <a:r>
              <a:rPr lang="en-US" sz="2000"/>
              <a:t>🡪 LiF</a:t>
            </a:r>
            <a:r>
              <a:rPr baseline="-25000" lang="en-US" sz="2000"/>
              <a:t>(s)</a:t>
            </a:r>
            <a:r>
              <a:rPr lang="en-US" sz="2000"/>
              <a:t>		-1047 </a:t>
            </a:r>
            <a:endParaRPr sz="2000"/>
          </a:p>
          <a:p>
            <a:pPr indent="-228600" lvl="0" marL="228600" rtl="0" algn="l">
              <a:lnSpc>
                <a:spcPct val="90000"/>
              </a:lnSpc>
              <a:spcBef>
                <a:spcPts val="1000"/>
              </a:spcBef>
              <a:spcAft>
                <a:spcPts val="0"/>
              </a:spcAft>
              <a:buClr>
                <a:schemeClr val="dk1"/>
              </a:buClr>
              <a:buSzPts val="2000"/>
              <a:buNone/>
            </a:pPr>
            <a:r>
              <a:rPr lang="en-US" sz="2000"/>
              <a:t>_____________________________________</a:t>
            </a:r>
            <a:endParaRPr/>
          </a:p>
          <a:p>
            <a:pPr indent="-228600" lvl="0" marL="228600" rtl="0" algn="l">
              <a:lnSpc>
                <a:spcPct val="90000"/>
              </a:lnSpc>
              <a:spcBef>
                <a:spcPts val="1000"/>
              </a:spcBef>
              <a:spcAft>
                <a:spcPts val="0"/>
              </a:spcAft>
              <a:buClr>
                <a:schemeClr val="dk1"/>
              </a:buClr>
              <a:buSzPts val="2000"/>
              <a:buNone/>
            </a:pPr>
            <a:r>
              <a:rPr lang="en-US" sz="2000"/>
              <a:t>								</a:t>
            </a:r>
            <a:endParaRPr/>
          </a:p>
          <a:p>
            <a:pPr indent="-228600" lvl="0" marL="228600" rtl="0" algn="l">
              <a:lnSpc>
                <a:spcPct val="90000"/>
              </a:lnSpc>
              <a:spcBef>
                <a:spcPts val="1000"/>
              </a:spcBef>
              <a:spcAft>
                <a:spcPts val="0"/>
              </a:spcAft>
              <a:buClr>
                <a:schemeClr val="dk1"/>
              </a:buClr>
              <a:buSzPts val="2000"/>
              <a:buNone/>
            </a:pPr>
            <a:r>
              <a:t/>
            </a:r>
            <a:endParaRPr sz="2000"/>
          </a:p>
          <a:p>
            <a:pPr indent="-228600" lvl="0" marL="228600" rtl="0" algn="l">
              <a:lnSpc>
                <a:spcPct val="90000"/>
              </a:lnSpc>
              <a:spcBef>
                <a:spcPts val="1000"/>
              </a:spcBef>
              <a:spcAft>
                <a:spcPts val="0"/>
              </a:spcAft>
              <a:buClr>
                <a:schemeClr val="dk1"/>
              </a:buClr>
              <a:buSzPts val="2000"/>
              <a:buNone/>
            </a:pPr>
            <a:r>
              <a:t/>
            </a:r>
            <a:endParaRPr sz="2000"/>
          </a:p>
          <a:p>
            <a:pPr indent="-228600" lvl="0" marL="228600" rtl="0" algn="l">
              <a:lnSpc>
                <a:spcPct val="90000"/>
              </a:lnSpc>
              <a:spcBef>
                <a:spcPts val="1000"/>
              </a:spcBef>
              <a:spcAft>
                <a:spcPts val="0"/>
              </a:spcAft>
              <a:buClr>
                <a:schemeClr val="dk1"/>
              </a:buClr>
              <a:buSzPts val="2400"/>
              <a:buNone/>
            </a:pPr>
            <a:r>
              <a:rPr lang="en-US"/>
              <a:t>These values are in your textbook appendix. Notice the overall sign is (-) and favorable. Also the dissociation had to be halved since we need ½ F</a:t>
            </a:r>
            <a:r>
              <a:rPr baseline="-25000" lang="en-US"/>
              <a:t>2</a:t>
            </a:r>
            <a:r>
              <a:rPr lang="en-US"/>
              <a:t>.</a:t>
            </a:r>
            <a:endParaRPr/>
          </a:p>
        </p:txBody>
      </p:sp>
      <p:sp>
        <p:nvSpPr>
          <p:cNvPr id="1326" name="Google Shape;1326;g200fb5710e2_0_962"/>
          <p:cNvSpPr txBox="1"/>
          <p:nvPr/>
        </p:nvSpPr>
        <p:spPr>
          <a:xfrm>
            <a:off x="4343400" y="4038601"/>
            <a:ext cx="56388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Li</a:t>
            </a:r>
            <a:r>
              <a:rPr baseline="-25000" lang="en-US" sz="2400">
                <a:solidFill>
                  <a:srgbClr val="FF0000"/>
                </a:solidFill>
                <a:latin typeface="Calibri"/>
                <a:ea typeface="Calibri"/>
                <a:cs typeface="Calibri"/>
                <a:sym typeface="Calibri"/>
              </a:rPr>
              <a:t>(s) </a:t>
            </a:r>
            <a:r>
              <a:rPr lang="en-US" sz="2400">
                <a:solidFill>
                  <a:srgbClr val="FF0000"/>
                </a:solidFill>
                <a:latin typeface="Calibri"/>
                <a:ea typeface="Calibri"/>
                <a:cs typeface="Calibri"/>
                <a:sym typeface="Calibri"/>
              </a:rPr>
              <a:t>+ ½ F</a:t>
            </a:r>
            <a:r>
              <a:rPr baseline="-25000" lang="en-US" sz="2400">
                <a:solidFill>
                  <a:srgbClr val="FF0000"/>
                </a:solidFill>
                <a:latin typeface="Calibri"/>
                <a:ea typeface="Calibri"/>
                <a:cs typeface="Calibri"/>
                <a:sym typeface="Calibri"/>
              </a:rPr>
              <a:t>2(g) </a:t>
            </a:r>
            <a:r>
              <a:rPr lang="en-US" sz="2400">
                <a:solidFill>
                  <a:srgbClr val="FF0000"/>
                </a:solidFill>
                <a:latin typeface="Calibri"/>
                <a:ea typeface="Calibri"/>
                <a:cs typeface="Calibri"/>
                <a:sym typeface="Calibri"/>
              </a:rPr>
              <a:t>🡪LiF</a:t>
            </a:r>
            <a:r>
              <a:rPr baseline="-25000" lang="en-US" sz="2400">
                <a:solidFill>
                  <a:srgbClr val="FF0000"/>
                </a:solidFill>
                <a:latin typeface="Calibri"/>
                <a:ea typeface="Calibri"/>
                <a:cs typeface="Calibri"/>
                <a:sym typeface="Calibri"/>
              </a:rPr>
              <a:t>(s)	</a:t>
            </a:r>
            <a:r>
              <a:rPr lang="en-US" sz="2400">
                <a:solidFill>
                  <a:srgbClr val="FF0000"/>
                </a:solidFill>
                <a:latin typeface="Calibri"/>
                <a:ea typeface="Calibri"/>
                <a:cs typeface="Calibri"/>
                <a:sym typeface="Calibri"/>
              </a:rPr>
              <a:t>-617 kJ/mol</a:t>
            </a:r>
            <a:endParaRPr sz="2400">
              <a:solidFill>
                <a:srgbClr val="FF0000"/>
              </a:solidFill>
              <a:latin typeface="Calibri"/>
              <a:ea typeface="Calibri"/>
              <a:cs typeface="Calibri"/>
              <a:sym typeface="Calibri"/>
            </a:endParaRPr>
          </a:p>
        </p:txBody>
      </p:sp>
      <p:cxnSp>
        <p:nvCxnSpPr>
          <p:cNvPr id="1327" name="Google Shape;1327;g200fb5710e2_0_962"/>
          <p:cNvCxnSpPr/>
          <p:nvPr/>
        </p:nvCxnSpPr>
        <p:spPr>
          <a:xfrm>
            <a:off x="5401491" y="1611710"/>
            <a:ext cx="533400" cy="381000"/>
          </a:xfrm>
          <a:prstGeom prst="straightConnector1">
            <a:avLst/>
          </a:prstGeom>
          <a:noFill/>
          <a:ln cap="flat" cmpd="sng" w="44450">
            <a:solidFill>
              <a:srgbClr val="FF0000"/>
            </a:solidFill>
            <a:prstDash val="solid"/>
            <a:miter lim="800000"/>
            <a:headEnd len="sm" w="sm" type="none"/>
            <a:tailEnd len="sm" w="sm" type="none"/>
          </a:ln>
        </p:spPr>
      </p:cxnSp>
      <p:cxnSp>
        <p:nvCxnSpPr>
          <p:cNvPr id="1328" name="Google Shape;1328;g200fb5710e2_0_962"/>
          <p:cNvCxnSpPr/>
          <p:nvPr/>
        </p:nvCxnSpPr>
        <p:spPr>
          <a:xfrm>
            <a:off x="4736670" y="1972530"/>
            <a:ext cx="533400" cy="381000"/>
          </a:xfrm>
          <a:prstGeom prst="straightConnector1">
            <a:avLst/>
          </a:prstGeom>
          <a:noFill/>
          <a:ln cap="flat" cmpd="sng" w="44450">
            <a:solidFill>
              <a:srgbClr val="FF0000"/>
            </a:solidFill>
            <a:prstDash val="solid"/>
            <a:miter lim="800000"/>
            <a:headEnd len="sm" w="sm" type="none"/>
            <a:tailEnd len="sm" w="sm" type="none"/>
          </a:ln>
        </p:spPr>
      </p:cxnSp>
      <p:cxnSp>
        <p:nvCxnSpPr>
          <p:cNvPr id="1329" name="Google Shape;1329;g200fb5710e2_0_962"/>
          <p:cNvCxnSpPr/>
          <p:nvPr/>
        </p:nvCxnSpPr>
        <p:spPr>
          <a:xfrm>
            <a:off x="5424780" y="1972530"/>
            <a:ext cx="533400" cy="381000"/>
          </a:xfrm>
          <a:prstGeom prst="straightConnector1">
            <a:avLst/>
          </a:prstGeom>
          <a:noFill/>
          <a:ln cap="flat" cmpd="sng" w="44450">
            <a:solidFill>
              <a:srgbClr val="FF0000"/>
            </a:solidFill>
            <a:prstDash val="solid"/>
            <a:miter lim="800000"/>
            <a:headEnd len="sm" w="sm" type="none"/>
            <a:tailEnd len="sm" w="sm" type="none"/>
          </a:ln>
        </p:spPr>
      </p:cxnSp>
      <p:cxnSp>
        <p:nvCxnSpPr>
          <p:cNvPr id="1330" name="Google Shape;1330;g200fb5710e2_0_962"/>
          <p:cNvCxnSpPr/>
          <p:nvPr/>
        </p:nvCxnSpPr>
        <p:spPr>
          <a:xfrm>
            <a:off x="6021940" y="2023371"/>
            <a:ext cx="533400" cy="381000"/>
          </a:xfrm>
          <a:prstGeom prst="straightConnector1">
            <a:avLst/>
          </a:prstGeom>
          <a:noFill/>
          <a:ln cap="flat" cmpd="sng" w="44450">
            <a:solidFill>
              <a:srgbClr val="FF0000"/>
            </a:solidFill>
            <a:prstDash val="solid"/>
            <a:miter lim="800000"/>
            <a:headEnd len="sm" w="sm" type="none"/>
            <a:tailEnd len="sm" w="sm" type="none"/>
          </a:ln>
        </p:spPr>
      </p:cxnSp>
      <p:cxnSp>
        <p:nvCxnSpPr>
          <p:cNvPr id="1331" name="Google Shape;1331;g200fb5710e2_0_962"/>
          <p:cNvCxnSpPr/>
          <p:nvPr/>
        </p:nvCxnSpPr>
        <p:spPr>
          <a:xfrm>
            <a:off x="5614962" y="2418141"/>
            <a:ext cx="533400" cy="381000"/>
          </a:xfrm>
          <a:prstGeom prst="straightConnector1">
            <a:avLst/>
          </a:prstGeom>
          <a:noFill/>
          <a:ln cap="flat" cmpd="sng" w="44450">
            <a:solidFill>
              <a:srgbClr val="FF0000"/>
            </a:solidFill>
            <a:prstDash val="solid"/>
            <a:miter lim="800000"/>
            <a:headEnd len="sm" w="sm" type="none"/>
            <a:tailEnd len="sm" w="sm" type="none"/>
          </a:ln>
        </p:spPr>
      </p:cxnSp>
      <p:cxnSp>
        <p:nvCxnSpPr>
          <p:cNvPr id="1332" name="Google Shape;1332;g200fb5710e2_0_962"/>
          <p:cNvCxnSpPr/>
          <p:nvPr/>
        </p:nvCxnSpPr>
        <p:spPr>
          <a:xfrm>
            <a:off x="4701198" y="2796214"/>
            <a:ext cx="533400" cy="381000"/>
          </a:xfrm>
          <a:prstGeom prst="straightConnector1">
            <a:avLst/>
          </a:prstGeom>
          <a:noFill/>
          <a:ln cap="flat" cmpd="sng" w="44450">
            <a:solidFill>
              <a:srgbClr val="FF0000"/>
            </a:solidFill>
            <a:prstDash val="solid"/>
            <a:miter lim="800000"/>
            <a:headEnd len="sm" w="sm" type="none"/>
            <a:tailEnd len="sm" w="sm" type="none"/>
          </a:ln>
        </p:spPr>
      </p:cxnSp>
      <p:cxnSp>
        <p:nvCxnSpPr>
          <p:cNvPr id="1333" name="Google Shape;1333;g200fb5710e2_0_962"/>
          <p:cNvCxnSpPr/>
          <p:nvPr/>
        </p:nvCxnSpPr>
        <p:spPr>
          <a:xfrm>
            <a:off x="5158080" y="2766379"/>
            <a:ext cx="533400" cy="381000"/>
          </a:xfrm>
          <a:prstGeom prst="straightConnector1">
            <a:avLst/>
          </a:prstGeom>
          <a:noFill/>
          <a:ln cap="flat" cmpd="sng" w="44450">
            <a:solidFill>
              <a:srgbClr val="FF0000"/>
            </a:solidFill>
            <a:prstDash val="solid"/>
            <a:miter lim="800000"/>
            <a:headEnd len="sm" w="sm" type="none"/>
            <a:tailEnd len="sm" w="sm" type="none"/>
          </a:ln>
        </p:spPr>
      </p:cxnSp>
      <p:cxnSp>
        <p:nvCxnSpPr>
          <p:cNvPr id="1334" name="Google Shape;1334;g200fb5710e2_0_962"/>
          <p:cNvCxnSpPr/>
          <p:nvPr/>
        </p:nvCxnSpPr>
        <p:spPr>
          <a:xfrm>
            <a:off x="5805144" y="2798882"/>
            <a:ext cx="533400" cy="381000"/>
          </a:xfrm>
          <a:prstGeom prst="straightConnector1">
            <a:avLst/>
          </a:prstGeom>
          <a:noFill/>
          <a:ln cap="flat" cmpd="sng" w="44450">
            <a:solidFill>
              <a:srgbClr val="FF0000"/>
            </a:solidFill>
            <a:prstDash val="solid"/>
            <a:miter lim="800000"/>
            <a:headEnd len="sm" w="sm" type="none"/>
            <a:tailEnd len="sm" w="sm" type="none"/>
          </a:ln>
        </p:spPr>
      </p:cxnSp>
      <p:cxnSp>
        <p:nvCxnSpPr>
          <p:cNvPr id="1335" name="Google Shape;1335;g200fb5710e2_0_962"/>
          <p:cNvCxnSpPr/>
          <p:nvPr/>
        </p:nvCxnSpPr>
        <p:spPr>
          <a:xfrm>
            <a:off x="4736670" y="3214917"/>
            <a:ext cx="533400" cy="381000"/>
          </a:xfrm>
          <a:prstGeom prst="straightConnector1">
            <a:avLst/>
          </a:prstGeom>
          <a:noFill/>
          <a:ln cap="flat" cmpd="sng" w="44450">
            <a:solidFill>
              <a:srgbClr val="FF0000"/>
            </a:solidFill>
            <a:prstDash val="solid"/>
            <a:miter lim="800000"/>
            <a:headEnd len="sm" w="sm" type="none"/>
            <a:tailEnd len="sm" w="sm" type="none"/>
          </a:ln>
        </p:spPr>
      </p:cxnSp>
      <p:cxnSp>
        <p:nvCxnSpPr>
          <p:cNvPr id="1336" name="Google Shape;1336;g200fb5710e2_0_962"/>
          <p:cNvCxnSpPr/>
          <p:nvPr/>
        </p:nvCxnSpPr>
        <p:spPr>
          <a:xfrm>
            <a:off x="5348262" y="3209063"/>
            <a:ext cx="533400" cy="381000"/>
          </a:xfrm>
          <a:prstGeom prst="straightConnector1">
            <a:avLst/>
          </a:prstGeom>
          <a:noFill/>
          <a:ln cap="flat" cmpd="sng" w="44450">
            <a:solidFill>
              <a:srgbClr val="FF0000"/>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0" name="Shape 1340"/>
        <p:cNvGrpSpPr/>
        <p:nvPr/>
      </p:nvGrpSpPr>
      <p:grpSpPr>
        <a:xfrm>
          <a:off x="0" y="0"/>
          <a:ext cx="0" cy="0"/>
          <a:chOff x="0" y="0"/>
          <a:chExt cx="0" cy="0"/>
        </a:xfrm>
      </p:grpSpPr>
      <p:sp>
        <p:nvSpPr>
          <p:cNvPr id="1341" name="Google Shape;1341;g200fb5710e2_0_1001"/>
          <p:cNvSpPr txBox="1"/>
          <p:nvPr>
            <p:ph type="title"/>
          </p:nvPr>
        </p:nvSpPr>
        <p:spPr>
          <a:xfrm>
            <a:off x="2514601" y="304801"/>
            <a:ext cx="7125000" cy="924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Lewis Structures Rules: CCl</a:t>
            </a:r>
            <a:r>
              <a:rPr baseline="-25000" lang="en-US"/>
              <a:t>4</a:t>
            </a:r>
            <a:endParaRPr baseline="-25000"/>
          </a:p>
        </p:txBody>
      </p:sp>
      <p:sp>
        <p:nvSpPr>
          <p:cNvPr id="1342" name="Google Shape;1342;g200fb5710e2_0_1001"/>
          <p:cNvSpPr txBox="1"/>
          <p:nvPr>
            <p:ph idx="1" type="body"/>
          </p:nvPr>
        </p:nvSpPr>
        <p:spPr>
          <a:xfrm>
            <a:off x="1825752" y="1527048"/>
            <a:ext cx="4194000" cy="4572000"/>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Clr>
                <a:schemeClr val="dk1"/>
              </a:buClr>
              <a:buSzPts val="2400"/>
              <a:buAutoNum type="arabicPeriod"/>
            </a:pPr>
            <a:r>
              <a:rPr lang="en-US"/>
              <a:t>Add up all valence e</a:t>
            </a:r>
            <a:r>
              <a:rPr baseline="30000" lang="en-US"/>
              <a:t>-</a:t>
            </a:r>
            <a:endParaRPr/>
          </a:p>
          <a:p>
            <a:pPr indent="-457200" lvl="0" marL="457200" rtl="0" algn="l">
              <a:lnSpc>
                <a:spcPct val="90000"/>
              </a:lnSpc>
              <a:spcBef>
                <a:spcPts val="1000"/>
              </a:spcBef>
              <a:spcAft>
                <a:spcPts val="0"/>
              </a:spcAft>
              <a:buClr>
                <a:schemeClr val="dk1"/>
              </a:buClr>
              <a:buSzPts val="2400"/>
              <a:buAutoNum type="arabicPeriod"/>
            </a:pPr>
            <a:r>
              <a:rPr lang="en-US"/>
              <a:t>Draw a skeletal structure with bonds between elements.</a:t>
            </a:r>
            <a:endParaRPr/>
          </a:p>
          <a:p>
            <a:pPr indent="-457200" lvl="0" marL="457200" rtl="0" algn="l">
              <a:lnSpc>
                <a:spcPct val="90000"/>
              </a:lnSpc>
              <a:spcBef>
                <a:spcPts val="1000"/>
              </a:spcBef>
              <a:spcAft>
                <a:spcPts val="0"/>
              </a:spcAft>
              <a:buClr>
                <a:schemeClr val="dk1"/>
              </a:buClr>
              <a:buSzPts val="2400"/>
              <a:buAutoNum type="arabicPeriod"/>
            </a:pPr>
            <a:r>
              <a:rPr lang="en-US"/>
              <a:t>Subtract 2e</a:t>
            </a:r>
            <a:r>
              <a:rPr baseline="30000" lang="en-US"/>
              <a:t>-</a:t>
            </a:r>
            <a:r>
              <a:rPr lang="en-US"/>
              <a:t> from total for each bond drawn.</a:t>
            </a:r>
            <a:endParaRPr/>
          </a:p>
          <a:p>
            <a:pPr indent="-457200" lvl="0" marL="457200" rtl="0" algn="l">
              <a:lnSpc>
                <a:spcPct val="90000"/>
              </a:lnSpc>
              <a:spcBef>
                <a:spcPts val="1000"/>
              </a:spcBef>
              <a:spcAft>
                <a:spcPts val="0"/>
              </a:spcAft>
              <a:buClr>
                <a:schemeClr val="dk1"/>
              </a:buClr>
              <a:buSzPts val="2400"/>
              <a:buAutoNum type="arabicPeriod"/>
            </a:pPr>
            <a:r>
              <a:rPr lang="en-US"/>
              <a:t>Draw in remaining e</a:t>
            </a:r>
            <a:r>
              <a:rPr baseline="30000" lang="en-US"/>
              <a:t>-</a:t>
            </a:r>
            <a:r>
              <a:rPr lang="en-US"/>
              <a:t> to fill each atom’s octet.</a:t>
            </a:r>
            <a:endParaRPr/>
          </a:p>
          <a:p>
            <a:pPr indent="-457200" lvl="0" marL="457200" rtl="0" algn="l">
              <a:lnSpc>
                <a:spcPct val="90000"/>
              </a:lnSpc>
              <a:spcBef>
                <a:spcPts val="1000"/>
              </a:spcBef>
              <a:spcAft>
                <a:spcPts val="0"/>
              </a:spcAft>
              <a:buClr>
                <a:schemeClr val="dk1"/>
              </a:buClr>
              <a:buSzPts val="2400"/>
              <a:buAutoNum type="arabicPeriod"/>
            </a:pPr>
            <a:r>
              <a:rPr lang="en-US"/>
              <a:t>Evaluate: each atom should have 8 e- only.</a:t>
            </a:r>
            <a:endParaRPr/>
          </a:p>
        </p:txBody>
      </p:sp>
      <p:sp>
        <p:nvSpPr>
          <p:cNvPr id="1343" name="Google Shape;1343;g200fb5710e2_0_1001"/>
          <p:cNvSpPr txBox="1"/>
          <p:nvPr/>
        </p:nvSpPr>
        <p:spPr>
          <a:xfrm>
            <a:off x="6477000" y="1524001"/>
            <a:ext cx="41910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C: 4  + 4Cl: 7 = 32 valence e</a:t>
            </a:r>
            <a:r>
              <a:rPr baseline="30000" lang="en-US" sz="2400">
                <a:solidFill>
                  <a:schemeClr val="accent1"/>
                </a:solidFill>
                <a:latin typeface="Calibri"/>
                <a:ea typeface="Calibri"/>
                <a:cs typeface="Calibri"/>
                <a:sym typeface="Calibri"/>
              </a:rPr>
              <a:t>-</a:t>
            </a:r>
            <a:endParaRPr/>
          </a:p>
        </p:txBody>
      </p:sp>
      <p:sp>
        <p:nvSpPr>
          <p:cNvPr id="1344" name="Google Shape;1344;g200fb5710e2_0_1001"/>
          <p:cNvSpPr txBox="1"/>
          <p:nvPr/>
        </p:nvSpPr>
        <p:spPr>
          <a:xfrm>
            <a:off x="7315200" y="2133601"/>
            <a:ext cx="20574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       Cl</a:t>
            </a:r>
            <a:endParaRPr sz="2400">
              <a:solidFill>
                <a:schemeClr val="accent1"/>
              </a:solidFill>
              <a:latin typeface="Calibri"/>
              <a:ea typeface="Calibri"/>
              <a:cs typeface="Calibri"/>
              <a:sym typeface="Calibri"/>
            </a:endParaRPr>
          </a:p>
          <a:p>
            <a:pPr indent="0" lvl="0" marL="0" marR="0" rtl="0" algn="l">
              <a:spcBef>
                <a:spcPts val="0"/>
              </a:spcBef>
              <a:spcAft>
                <a:spcPts val="0"/>
              </a:spcAft>
              <a:buNone/>
            </a:pPr>
            <a:r>
              <a:rPr lang="en-US" sz="2400">
                <a:solidFill>
                  <a:schemeClr val="accent1"/>
                </a:solidFill>
                <a:latin typeface="Calibri"/>
                <a:ea typeface="Calibri"/>
                <a:cs typeface="Calibri"/>
                <a:sym typeface="Calibri"/>
              </a:rPr>
              <a:t>Cl—C—Cl</a:t>
            </a:r>
            <a:endParaRPr sz="2400">
              <a:solidFill>
                <a:schemeClr val="accent1"/>
              </a:solidFill>
              <a:latin typeface="Calibri"/>
              <a:ea typeface="Calibri"/>
              <a:cs typeface="Calibri"/>
              <a:sym typeface="Calibri"/>
            </a:endParaRPr>
          </a:p>
          <a:p>
            <a:pPr indent="0" lvl="0" marL="0" marR="0" rtl="0" algn="l">
              <a:spcBef>
                <a:spcPts val="0"/>
              </a:spcBef>
              <a:spcAft>
                <a:spcPts val="0"/>
              </a:spcAft>
              <a:buNone/>
            </a:pPr>
            <a:r>
              <a:rPr lang="en-US" sz="2400">
                <a:solidFill>
                  <a:schemeClr val="accent1"/>
                </a:solidFill>
                <a:latin typeface="Calibri"/>
                <a:ea typeface="Calibri"/>
                <a:cs typeface="Calibri"/>
                <a:sym typeface="Calibri"/>
              </a:rPr>
              <a:t>       Cl</a:t>
            </a:r>
            <a:endParaRPr sz="2400">
              <a:solidFill>
                <a:schemeClr val="accent1"/>
              </a:solidFill>
              <a:latin typeface="Calibri"/>
              <a:ea typeface="Calibri"/>
              <a:cs typeface="Calibri"/>
              <a:sym typeface="Calibri"/>
            </a:endParaRPr>
          </a:p>
        </p:txBody>
      </p:sp>
      <p:sp>
        <p:nvSpPr>
          <p:cNvPr id="1345" name="Google Shape;1345;g200fb5710e2_0_1001"/>
          <p:cNvSpPr txBox="1"/>
          <p:nvPr/>
        </p:nvSpPr>
        <p:spPr>
          <a:xfrm>
            <a:off x="8686800" y="3352801"/>
            <a:ext cx="14478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32-8=24</a:t>
            </a:r>
            <a:endParaRPr/>
          </a:p>
        </p:txBody>
      </p:sp>
      <p:pic>
        <p:nvPicPr>
          <p:cNvPr descr="See full size image" id="1346" name="Google Shape;1346;g200fb5710e2_0_1001">
            <a:hlinkClick r:id="rId3"/>
          </p:cNvPr>
          <p:cNvPicPr preferRelativeResize="0"/>
          <p:nvPr/>
        </p:nvPicPr>
        <p:blipFill rotWithShape="1">
          <a:blip r:embed="rId4">
            <a:alphaModFix/>
          </a:blip>
          <a:srcRect b="0" l="0" r="0" t="0"/>
          <a:stretch/>
        </p:blipFill>
        <p:spPr>
          <a:xfrm>
            <a:off x="7086600" y="4038600"/>
            <a:ext cx="2133600" cy="2057400"/>
          </a:xfrm>
          <a:prstGeom prst="rect">
            <a:avLst/>
          </a:prstGeom>
          <a:noFill/>
          <a:ln>
            <a:noFill/>
          </a:ln>
        </p:spPr>
      </p:pic>
      <p:cxnSp>
        <p:nvCxnSpPr>
          <p:cNvPr id="1347" name="Google Shape;1347;g200fb5710e2_0_1001"/>
          <p:cNvCxnSpPr/>
          <p:nvPr/>
        </p:nvCxnSpPr>
        <p:spPr>
          <a:xfrm rot="-5400000">
            <a:off x="7952390" y="2552700"/>
            <a:ext cx="228600" cy="0"/>
          </a:xfrm>
          <a:prstGeom prst="straightConnector1">
            <a:avLst/>
          </a:prstGeom>
          <a:noFill/>
          <a:ln cap="flat" cmpd="sng" w="25400">
            <a:solidFill>
              <a:schemeClr val="accent1"/>
            </a:solidFill>
            <a:prstDash val="solid"/>
            <a:miter lim="800000"/>
            <a:headEnd len="sm" w="sm" type="none"/>
            <a:tailEnd len="sm" w="sm" type="none"/>
          </a:ln>
        </p:spPr>
      </p:cxnSp>
      <p:cxnSp>
        <p:nvCxnSpPr>
          <p:cNvPr id="1348" name="Google Shape;1348;g200fb5710e2_0_1001"/>
          <p:cNvCxnSpPr/>
          <p:nvPr/>
        </p:nvCxnSpPr>
        <p:spPr>
          <a:xfrm rot="-5400000">
            <a:off x="7826266" y="2902169"/>
            <a:ext cx="228600" cy="0"/>
          </a:xfrm>
          <a:prstGeom prst="straightConnector1">
            <a:avLst/>
          </a:prstGeom>
          <a:noFill/>
          <a:ln cap="flat" cmpd="sng" w="25400">
            <a:solidFill>
              <a:schemeClr val="accent1"/>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3"/>
                                        </p:tgtEl>
                                        <p:attrNameLst>
                                          <p:attrName>style.visibility</p:attrName>
                                        </p:attrNameLst>
                                      </p:cBhvr>
                                      <p:to>
                                        <p:strVal val="visible"/>
                                      </p:to>
                                    </p:set>
                                    <p:animEffect filter="fade" transition="in">
                                      <p:cBhvr>
                                        <p:cTn dur="500"/>
                                        <p:tgtEl>
                                          <p:spTgt spid="13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4"/>
                                        </p:tgtEl>
                                        <p:attrNameLst>
                                          <p:attrName>style.visibility</p:attrName>
                                        </p:attrNameLst>
                                      </p:cBhvr>
                                      <p:to>
                                        <p:strVal val="visible"/>
                                      </p:to>
                                    </p:set>
                                    <p:animEffect filter="fade" transition="in">
                                      <p:cBhvr>
                                        <p:cTn dur="2000"/>
                                        <p:tgtEl>
                                          <p:spTgt spid="13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345"/>
                                        </p:tgtEl>
                                        <p:attrNameLst>
                                          <p:attrName>style.visibility</p:attrName>
                                        </p:attrNameLst>
                                      </p:cBhvr>
                                      <p:to>
                                        <p:strVal val="visible"/>
                                      </p:to>
                                    </p:set>
                                    <p:anim calcmode="lin" valueType="num">
                                      <p:cBhvr additive="base">
                                        <p:cTn dur="500"/>
                                        <p:tgtEl>
                                          <p:spTgt spid="134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6"/>
                                        </p:tgtEl>
                                        <p:attrNameLst>
                                          <p:attrName>style.visibility</p:attrName>
                                        </p:attrNameLst>
                                      </p:cBhvr>
                                      <p:to>
                                        <p:strVal val="visible"/>
                                      </p:to>
                                    </p:set>
                                    <p:animEffect filter="fade" transition="in">
                                      <p:cBhvr>
                                        <p:cTn dur="500"/>
                                        <p:tgtEl>
                                          <p:spTgt spid="13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2" name="Shape 1352"/>
        <p:cNvGrpSpPr/>
        <p:nvPr/>
      </p:nvGrpSpPr>
      <p:grpSpPr>
        <a:xfrm>
          <a:off x="0" y="0"/>
          <a:ext cx="0" cy="0"/>
          <a:chOff x="0" y="0"/>
          <a:chExt cx="0" cy="0"/>
        </a:xfrm>
      </p:grpSpPr>
      <p:sp>
        <p:nvSpPr>
          <p:cNvPr id="1353" name="Google Shape;1353;g200fb5710e2_0_101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Geometry</a:t>
            </a:r>
            <a:endParaRPr/>
          </a:p>
        </p:txBody>
      </p:sp>
      <p:sp>
        <p:nvSpPr>
          <p:cNvPr id="1354" name="Google Shape;1354;g200fb5710e2_0_1012"/>
          <p:cNvSpPr txBox="1"/>
          <p:nvPr>
            <p:ph idx="1" type="body"/>
          </p:nvPr>
        </p:nvSpPr>
        <p:spPr>
          <a:xfrm>
            <a:off x="725214" y="1600201"/>
            <a:ext cx="6858000" cy="45261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400"/>
              <a:buNone/>
            </a:pPr>
            <a:r>
              <a:rPr lang="en-US"/>
              <a:t>Molecules have a specific geometry:</a:t>
            </a:r>
            <a:endParaRPr/>
          </a:p>
          <a:p>
            <a:pPr indent="-514350" lvl="0" marL="514350" rtl="0" algn="l">
              <a:lnSpc>
                <a:spcPct val="90000"/>
              </a:lnSpc>
              <a:spcBef>
                <a:spcPts val="1000"/>
              </a:spcBef>
              <a:spcAft>
                <a:spcPts val="0"/>
              </a:spcAft>
              <a:buClr>
                <a:schemeClr val="accent1"/>
              </a:buClr>
              <a:buSzPts val="2400"/>
              <a:buAutoNum type="arabicPeriod"/>
            </a:pPr>
            <a:r>
              <a:rPr lang="en-US">
                <a:solidFill>
                  <a:schemeClr val="accent1"/>
                </a:solidFill>
              </a:rPr>
              <a:t>Linear: </a:t>
            </a:r>
            <a:r>
              <a:rPr lang="en-US"/>
              <a:t>The molecule is on one plane (flat) such as CO</a:t>
            </a:r>
            <a:r>
              <a:rPr baseline="-25000" lang="en-US"/>
              <a:t>2</a:t>
            </a:r>
            <a:r>
              <a:rPr lang="en-US"/>
              <a:t> or H</a:t>
            </a:r>
            <a:r>
              <a:rPr baseline="-25000" lang="en-US"/>
              <a:t>2</a:t>
            </a:r>
            <a:r>
              <a:rPr lang="en-US"/>
              <a:t>.</a:t>
            </a:r>
            <a:endParaRPr/>
          </a:p>
          <a:p>
            <a:pPr indent="-514350" lvl="0" marL="514350" rtl="0" algn="l">
              <a:lnSpc>
                <a:spcPct val="90000"/>
              </a:lnSpc>
              <a:spcBef>
                <a:spcPts val="1000"/>
              </a:spcBef>
              <a:spcAft>
                <a:spcPts val="0"/>
              </a:spcAft>
              <a:buClr>
                <a:schemeClr val="accent1"/>
              </a:buClr>
              <a:buSzPts val="2400"/>
              <a:buAutoNum type="arabicPeriod"/>
            </a:pPr>
            <a:r>
              <a:rPr lang="en-US">
                <a:solidFill>
                  <a:schemeClr val="accent1"/>
                </a:solidFill>
              </a:rPr>
              <a:t>Bent: </a:t>
            </a:r>
            <a:r>
              <a:rPr lang="en-US"/>
              <a:t>The molecule is bent at angle like H</a:t>
            </a:r>
            <a:r>
              <a:rPr baseline="-25000" lang="en-US"/>
              <a:t>2</a:t>
            </a:r>
            <a:r>
              <a:rPr lang="en-US"/>
              <a:t>O due to unshared electrons and two bonding pairs on the central atom.</a:t>
            </a:r>
            <a:endParaRPr/>
          </a:p>
          <a:p>
            <a:pPr indent="-514350" lvl="0" marL="514350" rtl="0" algn="l">
              <a:lnSpc>
                <a:spcPct val="90000"/>
              </a:lnSpc>
              <a:spcBef>
                <a:spcPts val="1000"/>
              </a:spcBef>
              <a:spcAft>
                <a:spcPts val="0"/>
              </a:spcAft>
              <a:buClr>
                <a:schemeClr val="accent1"/>
              </a:buClr>
              <a:buSzPts val="2400"/>
              <a:buAutoNum type="arabicPeriod"/>
            </a:pPr>
            <a:r>
              <a:rPr lang="en-US">
                <a:solidFill>
                  <a:schemeClr val="accent1"/>
                </a:solidFill>
              </a:rPr>
              <a:t>Pyramidal: </a:t>
            </a:r>
            <a:r>
              <a:rPr lang="en-US"/>
              <a:t>The molecule has a triangular shape like NH</a:t>
            </a:r>
            <a:r>
              <a:rPr baseline="-25000" lang="en-US"/>
              <a:t>3</a:t>
            </a:r>
            <a:r>
              <a:rPr lang="en-US"/>
              <a:t> due to a lone pair and three bonding pairs on the central atom.</a:t>
            </a:r>
            <a:endParaRPr/>
          </a:p>
          <a:p>
            <a:pPr indent="-514350" lvl="0" marL="514350" rtl="0" algn="l">
              <a:lnSpc>
                <a:spcPct val="90000"/>
              </a:lnSpc>
              <a:spcBef>
                <a:spcPts val="1000"/>
              </a:spcBef>
              <a:spcAft>
                <a:spcPts val="0"/>
              </a:spcAft>
              <a:buClr>
                <a:schemeClr val="accent1"/>
              </a:buClr>
              <a:buSzPts val="2400"/>
              <a:buAutoNum type="arabicPeriod"/>
            </a:pPr>
            <a:r>
              <a:rPr lang="en-US">
                <a:solidFill>
                  <a:schemeClr val="accent1"/>
                </a:solidFill>
              </a:rPr>
              <a:t>Tetrahedral: </a:t>
            </a:r>
            <a:r>
              <a:rPr lang="en-US"/>
              <a:t>The molecule has four bonding pairs and no lone pairs on the central atom like CH</a:t>
            </a:r>
            <a:r>
              <a:rPr baseline="-25000" lang="en-US"/>
              <a:t>4</a:t>
            </a:r>
            <a:r>
              <a:rPr lang="en-US"/>
              <a:t>.</a:t>
            </a:r>
            <a:endParaRPr/>
          </a:p>
        </p:txBody>
      </p:sp>
      <p:pic>
        <p:nvPicPr>
          <p:cNvPr descr="Image result for carbon dioxide lewis structure" id="1355" name="Google Shape;1355;g200fb5710e2_0_1012"/>
          <p:cNvPicPr preferRelativeResize="0"/>
          <p:nvPr/>
        </p:nvPicPr>
        <p:blipFill rotWithShape="1">
          <a:blip r:embed="rId3">
            <a:alphaModFix/>
          </a:blip>
          <a:srcRect b="0" l="0" r="0" t="0"/>
          <a:stretch/>
        </p:blipFill>
        <p:spPr>
          <a:xfrm>
            <a:off x="8215887" y="260618"/>
            <a:ext cx="3276600" cy="1143001"/>
          </a:xfrm>
          <a:prstGeom prst="rect">
            <a:avLst/>
          </a:prstGeom>
          <a:noFill/>
          <a:ln>
            <a:noFill/>
          </a:ln>
        </p:spPr>
      </p:pic>
      <p:pic>
        <p:nvPicPr>
          <p:cNvPr descr="Image result for H2 lewis structure" id="1356" name="Google Shape;1356;g200fb5710e2_0_1012"/>
          <p:cNvPicPr preferRelativeResize="0"/>
          <p:nvPr/>
        </p:nvPicPr>
        <p:blipFill rotWithShape="1">
          <a:blip r:embed="rId4">
            <a:alphaModFix/>
          </a:blip>
          <a:srcRect b="0" l="0" r="0" t="0"/>
          <a:stretch/>
        </p:blipFill>
        <p:spPr>
          <a:xfrm>
            <a:off x="9227699" y="1629801"/>
            <a:ext cx="1272518" cy="529252"/>
          </a:xfrm>
          <a:prstGeom prst="rect">
            <a:avLst/>
          </a:prstGeom>
          <a:noFill/>
          <a:ln>
            <a:noFill/>
          </a:ln>
        </p:spPr>
      </p:pic>
      <p:pic>
        <p:nvPicPr>
          <p:cNvPr descr="Image result for H2O lewis structure" id="1357" name="Google Shape;1357;g200fb5710e2_0_1012"/>
          <p:cNvPicPr preferRelativeResize="0"/>
          <p:nvPr/>
        </p:nvPicPr>
        <p:blipFill rotWithShape="1">
          <a:blip r:embed="rId5">
            <a:alphaModFix/>
          </a:blip>
          <a:srcRect b="0" l="0" r="0" t="0"/>
          <a:stretch/>
        </p:blipFill>
        <p:spPr>
          <a:xfrm>
            <a:off x="7801812" y="2655537"/>
            <a:ext cx="1242575" cy="965820"/>
          </a:xfrm>
          <a:prstGeom prst="rect">
            <a:avLst/>
          </a:prstGeom>
          <a:noFill/>
          <a:ln>
            <a:noFill/>
          </a:ln>
        </p:spPr>
      </p:pic>
      <p:pic>
        <p:nvPicPr>
          <p:cNvPr descr="Image result for NH3 lewis structure" id="1358" name="Google Shape;1358;g200fb5710e2_0_1012"/>
          <p:cNvPicPr preferRelativeResize="0"/>
          <p:nvPr/>
        </p:nvPicPr>
        <p:blipFill rotWithShape="1">
          <a:blip r:embed="rId6">
            <a:alphaModFix/>
          </a:blip>
          <a:srcRect b="0" l="0" r="0" t="0"/>
          <a:stretch/>
        </p:blipFill>
        <p:spPr>
          <a:xfrm>
            <a:off x="9835190" y="3621357"/>
            <a:ext cx="1651657" cy="1167458"/>
          </a:xfrm>
          <a:prstGeom prst="rect">
            <a:avLst/>
          </a:prstGeom>
          <a:noFill/>
          <a:ln>
            <a:noFill/>
          </a:ln>
        </p:spPr>
      </p:pic>
      <p:pic>
        <p:nvPicPr>
          <p:cNvPr descr="Related image" id="1359" name="Google Shape;1359;g200fb5710e2_0_1012"/>
          <p:cNvPicPr preferRelativeResize="0"/>
          <p:nvPr/>
        </p:nvPicPr>
        <p:blipFill rotWithShape="1">
          <a:blip r:embed="rId7">
            <a:alphaModFix/>
          </a:blip>
          <a:srcRect b="0" l="0" r="0" t="0"/>
          <a:stretch/>
        </p:blipFill>
        <p:spPr>
          <a:xfrm>
            <a:off x="7801812" y="4290960"/>
            <a:ext cx="1762103" cy="183520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3" name="Shape 1363"/>
        <p:cNvGrpSpPr/>
        <p:nvPr/>
      </p:nvGrpSpPr>
      <p:grpSpPr>
        <a:xfrm>
          <a:off x="0" y="0"/>
          <a:ext cx="0" cy="0"/>
          <a:chOff x="0" y="0"/>
          <a:chExt cx="0" cy="0"/>
        </a:xfrm>
      </p:grpSpPr>
      <p:sp>
        <p:nvSpPr>
          <p:cNvPr id="1364" name="Google Shape;1364;g200fb5710e2_0_102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Dipolar Molecules</a:t>
            </a:r>
            <a:endParaRPr/>
          </a:p>
        </p:txBody>
      </p:sp>
      <p:sp>
        <p:nvSpPr>
          <p:cNvPr id="1365" name="Google Shape;1365;g200fb5710e2_0_102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Polar bonds can create polar or nonpolar molecules. </a:t>
            </a:r>
            <a:endParaRPr/>
          </a:p>
          <a:p>
            <a:pPr indent="-228600" lvl="1" marL="685800" rtl="0" algn="l">
              <a:lnSpc>
                <a:spcPct val="90000"/>
              </a:lnSpc>
              <a:spcBef>
                <a:spcPts val="500"/>
              </a:spcBef>
              <a:spcAft>
                <a:spcPts val="0"/>
              </a:spcAft>
              <a:buClr>
                <a:schemeClr val="dk1"/>
              </a:buClr>
              <a:buSzPts val="2400"/>
              <a:buChar char="•"/>
            </a:pPr>
            <a:r>
              <a:rPr lang="en-US"/>
              <a:t>A polar molecule will have polar bonds and be asymmetrical.</a:t>
            </a:r>
            <a:endParaRPr/>
          </a:p>
          <a:p>
            <a:pPr indent="-228600" lvl="1" marL="685800" rtl="0" algn="l">
              <a:lnSpc>
                <a:spcPct val="90000"/>
              </a:lnSpc>
              <a:spcBef>
                <a:spcPts val="500"/>
              </a:spcBef>
              <a:spcAft>
                <a:spcPts val="0"/>
              </a:spcAft>
              <a:buClr>
                <a:schemeClr val="dk1"/>
              </a:buClr>
              <a:buSzPts val="2400"/>
              <a:buChar char="•"/>
            </a:pPr>
            <a:r>
              <a:rPr lang="en-US"/>
              <a:t>A nonpolar molecule will either have nonpolar bonds or polar bonds with a symmetrical shape.</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Water is polar, and like dissolves like, so only polar molecules are soluble in water. Polar (dipolar) molecules are also attracted to an electric field.</a:t>
            </a:r>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9" name="Shape 1369"/>
        <p:cNvGrpSpPr/>
        <p:nvPr/>
      </p:nvGrpSpPr>
      <p:grpSpPr>
        <a:xfrm>
          <a:off x="0" y="0"/>
          <a:ext cx="0" cy="0"/>
          <a:chOff x="0" y="0"/>
          <a:chExt cx="0" cy="0"/>
        </a:xfrm>
      </p:grpSpPr>
      <p:sp>
        <p:nvSpPr>
          <p:cNvPr id="1370" name="Google Shape;1370;g200fb5710e2_0_1027"/>
          <p:cNvSpPr txBox="1"/>
          <p:nvPr>
            <p:ph type="title"/>
          </p:nvPr>
        </p:nvSpPr>
        <p:spPr>
          <a:xfrm>
            <a:off x="1825752" y="152400"/>
            <a:ext cx="8534400" cy="9906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US"/>
              <a:t>Draw the following. </a:t>
            </a:r>
            <a:br>
              <a:rPr lang="en-US"/>
            </a:br>
            <a:r>
              <a:rPr lang="en-US"/>
              <a:t>Identify the geometry and polarity:</a:t>
            </a:r>
            <a:endParaRPr/>
          </a:p>
        </p:txBody>
      </p:sp>
      <p:sp>
        <p:nvSpPr>
          <p:cNvPr id="1371" name="Google Shape;1371;g200fb5710e2_0_1027"/>
          <p:cNvSpPr txBox="1"/>
          <p:nvPr>
            <p:ph idx="1" type="body"/>
          </p:nvPr>
        </p:nvSpPr>
        <p:spPr>
          <a:xfrm>
            <a:off x="2133600" y="1527048"/>
            <a:ext cx="8196000" cy="4572000"/>
          </a:xfrm>
          <a:prstGeom prst="rect">
            <a:avLst/>
          </a:prstGeom>
          <a:noFill/>
          <a:ln>
            <a:noFill/>
          </a:ln>
        </p:spPr>
        <p:txBody>
          <a:bodyPr anchorCtr="0" anchor="t" bIns="45700" lIns="91425" spcFirstLastPara="1" rIns="91425" wrap="square" tIns="45700">
            <a:normAutofit/>
          </a:bodyPr>
          <a:lstStyle/>
          <a:p>
            <a:pPr indent="-254000" lvl="0" marL="228600" rtl="0" algn="l">
              <a:lnSpc>
                <a:spcPct val="90000"/>
              </a:lnSpc>
              <a:spcBef>
                <a:spcPts val="0"/>
              </a:spcBef>
              <a:spcAft>
                <a:spcPts val="0"/>
              </a:spcAft>
              <a:buClr>
                <a:schemeClr val="dk1"/>
              </a:buClr>
              <a:buSzPts val="4000"/>
              <a:buChar char="•"/>
            </a:pPr>
            <a:r>
              <a:rPr lang="en-US" sz="4000"/>
              <a:t>O</a:t>
            </a:r>
            <a:r>
              <a:rPr baseline="-25000" lang="en-US" sz="4000"/>
              <a:t>2</a:t>
            </a:r>
            <a:endParaRPr baseline="-25000" sz="4000"/>
          </a:p>
          <a:p>
            <a:pPr indent="-254000" lvl="0" marL="228600" rtl="0" algn="l">
              <a:lnSpc>
                <a:spcPct val="90000"/>
              </a:lnSpc>
              <a:spcBef>
                <a:spcPts val="1000"/>
              </a:spcBef>
              <a:spcAft>
                <a:spcPts val="0"/>
              </a:spcAft>
              <a:buClr>
                <a:schemeClr val="dk1"/>
              </a:buClr>
              <a:buSzPts val="4000"/>
              <a:buChar char="•"/>
            </a:pPr>
            <a:r>
              <a:rPr lang="en-US" sz="4000"/>
              <a:t>CF</a:t>
            </a:r>
            <a:r>
              <a:rPr baseline="-25000" lang="en-US" sz="4000"/>
              <a:t>4</a:t>
            </a:r>
            <a:endParaRPr sz="4000"/>
          </a:p>
          <a:p>
            <a:pPr indent="-254000" lvl="0" marL="228600" rtl="0" algn="l">
              <a:lnSpc>
                <a:spcPct val="90000"/>
              </a:lnSpc>
              <a:spcBef>
                <a:spcPts val="1000"/>
              </a:spcBef>
              <a:spcAft>
                <a:spcPts val="0"/>
              </a:spcAft>
              <a:buClr>
                <a:schemeClr val="dk1"/>
              </a:buClr>
              <a:buSzPts val="4000"/>
              <a:buChar char="•"/>
            </a:pPr>
            <a:r>
              <a:rPr lang="en-US" sz="4000"/>
              <a:t>N</a:t>
            </a:r>
            <a:r>
              <a:rPr baseline="-25000" lang="en-US" sz="4000"/>
              <a:t>2</a:t>
            </a:r>
            <a:endParaRPr/>
          </a:p>
          <a:p>
            <a:pPr indent="-254000" lvl="0" marL="228600" rtl="0" algn="l">
              <a:lnSpc>
                <a:spcPct val="90000"/>
              </a:lnSpc>
              <a:spcBef>
                <a:spcPts val="1000"/>
              </a:spcBef>
              <a:spcAft>
                <a:spcPts val="0"/>
              </a:spcAft>
              <a:buClr>
                <a:schemeClr val="dk1"/>
              </a:buClr>
              <a:buSzPts val="4000"/>
              <a:buChar char="•"/>
            </a:pPr>
            <a:r>
              <a:rPr lang="en-US" sz="4000"/>
              <a:t>SF</a:t>
            </a:r>
            <a:r>
              <a:rPr baseline="-25000" lang="en-US" sz="4000"/>
              <a:t>2</a:t>
            </a:r>
            <a:endParaRPr baseline="-25000" sz="4000"/>
          </a:p>
          <a:p>
            <a:pPr indent="-254000" lvl="0" marL="228600" rtl="0" algn="l">
              <a:lnSpc>
                <a:spcPct val="90000"/>
              </a:lnSpc>
              <a:spcBef>
                <a:spcPts val="1000"/>
              </a:spcBef>
              <a:spcAft>
                <a:spcPts val="0"/>
              </a:spcAft>
              <a:buClr>
                <a:schemeClr val="dk1"/>
              </a:buClr>
              <a:buSzPts val="4000"/>
              <a:buChar char="•"/>
            </a:pPr>
            <a:r>
              <a:rPr lang="en-US" sz="4000"/>
              <a:t>PF</a:t>
            </a:r>
            <a:r>
              <a:rPr baseline="-25000" lang="en-US" sz="4000"/>
              <a:t>3</a:t>
            </a:r>
            <a:endParaRPr baseline="-25000" sz="4000"/>
          </a:p>
          <a:p>
            <a:pPr indent="-254000" lvl="0" marL="228600" rtl="0" algn="l">
              <a:lnSpc>
                <a:spcPct val="90000"/>
              </a:lnSpc>
              <a:spcBef>
                <a:spcPts val="1000"/>
              </a:spcBef>
              <a:spcAft>
                <a:spcPts val="0"/>
              </a:spcAft>
              <a:buClr>
                <a:schemeClr val="dk1"/>
              </a:buClr>
              <a:buSzPts val="4000"/>
              <a:buChar char="•"/>
            </a:pPr>
            <a:r>
              <a:rPr lang="en-US" sz="4000"/>
              <a:t>SiH</a:t>
            </a:r>
            <a:r>
              <a:rPr baseline="-25000" lang="en-US" sz="4000"/>
              <a:t>4</a:t>
            </a:r>
            <a:endParaRPr/>
          </a:p>
          <a:p>
            <a:pPr indent="-76200" lvl="0" marL="228600" rtl="0" algn="l">
              <a:lnSpc>
                <a:spcPct val="90000"/>
              </a:lnSpc>
              <a:spcBef>
                <a:spcPts val="1000"/>
              </a:spcBef>
              <a:spcAft>
                <a:spcPts val="0"/>
              </a:spcAft>
              <a:buClr>
                <a:schemeClr val="dk1"/>
              </a:buClr>
              <a:buSzPts val="2400"/>
              <a:buNone/>
            </a:pPr>
            <a:r>
              <a:t/>
            </a:r>
            <a:endParaRPr/>
          </a:p>
        </p:txBody>
      </p:sp>
      <p:sp>
        <p:nvSpPr>
          <p:cNvPr id="1372" name="Google Shape;1372;g200fb5710e2_0_1027"/>
          <p:cNvSpPr txBox="1"/>
          <p:nvPr/>
        </p:nvSpPr>
        <p:spPr>
          <a:xfrm>
            <a:off x="1981200" y="5498883"/>
            <a:ext cx="78486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Notice, 4 elements is showing pyramidal, 5 elements is showing tetrahedral. Its not always that easy… stay tuned for more shapes! ☺</a:t>
            </a:r>
            <a:endParaRPr sz="2400">
              <a:solidFill>
                <a:schemeClr val="accent1"/>
              </a:solidFill>
              <a:latin typeface="Calibri"/>
              <a:ea typeface="Calibri"/>
              <a:cs typeface="Calibri"/>
              <a:sym typeface="Calibri"/>
            </a:endParaRPr>
          </a:p>
        </p:txBody>
      </p:sp>
      <p:pic>
        <p:nvPicPr>
          <p:cNvPr descr="Related image" id="1373" name="Google Shape;1373;g200fb5710e2_0_1027"/>
          <p:cNvPicPr preferRelativeResize="0"/>
          <p:nvPr/>
        </p:nvPicPr>
        <p:blipFill rotWithShape="1">
          <a:blip r:embed="rId3">
            <a:alphaModFix/>
          </a:blip>
          <a:srcRect b="0" l="0" r="0" t="0"/>
          <a:stretch/>
        </p:blipFill>
        <p:spPr>
          <a:xfrm>
            <a:off x="4000500" y="1527048"/>
            <a:ext cx="1905000" cy="771525"/>
          </a:xfrm>
          <a:prstGeom prst="rect">
            <a:avLst/>
          </a:prstGeom>
          <a:noFill/>
          <a:ln>
            <a:noFill/>
          </a:ln>
        </p:spPr>
      </p:pic>
      <p:pic>
        <p:nvPicPr>
          <p:cNvPr descr="Image result for CF4 lewis structure" id="1374" name="Google Shape;1374;g200fb5710e2_0_1027"/>
          <p:cNvPicPr preferRelativeResize="0"/>
          <p:nvPr/>
        </p:nvPicPr>
        <p:blipFill rotWithShape="1">
          <a:blip r:embed="rId4">
            <a:alphaModFix/>
          </a:blip>
          <a:srcRect b="0" l="0" r="0" t="0"/>
          <a:stretch/>
        </p:blipFill>
        <p:spPr>
          <a:xfrm>
            <a:off x="6745178" y="1211923"/>
            <a:ext cx="1563250" cy="2173300"/>
          </a:xfrm>
          <a:prstGeom prst="rect">
            <a:avLst/>
          </a:prstGeom>
          <a:noFill/>
          <a:ln>
            <a:noFill/>
          </a:ln>
        </p:spPr>
      </p:pic>
      <p:pic>
        <p:nvPicPr>
          <p:cNvPr descr="Image result for N2 lewis structure" id="1375" name="Google Shape;1375;g200fb5710e2_0_1027"/>
          <p:cNvPicPr preferRelativeResize="0"/>
          <p:nvPr/>
        </p:nvPicPr>
        <p:blipFill rotWithShape="1">
          <a:blip r:embed="rId5">
            <a:alphaModFix/>
          </a:blip>
          <a:srcRect b="0" l="0" r="0" t="0"/>
          <a:stretch/>
        </p:blipFill>
        <p:spPr>
          <a:xfrm>
            <a:off x="9311975" y="1363552"/>
            <a:ext cx="1857375" cy="1304926"/>
          </a:xfrm>
          <a:prstGeom prst="rect">
            <a:avLst/>
          </a:prstGeom>
          <a:noFill/>
          <a:ln>
            <a:noFill/>
          </a:ln>
        </p:spPr>
      </p:pic>
      <p:pic>
        <p:nvPicPr>
          <p:cNvPr descr="Image result for PF3 lewis structure" id="1376" name="Google Shape;1376;g200fb5710e2_0_1027"/>
          <p:cNvPicPr preferRelativeResize="0"/>
          <p:nvPr/>
        </p:nvPicPr>
        <p:blipFill rotWithShape="1">
          <a:blip r:embed="rId6">
            <a:alphaModFix/>
          </a:blip>
          <a:srcRect b="0" l="0" r="0" t="0"/>
          <a:stretch/>
        </p:blipFill>
        <p:spPr>
          <a:xfrm>
            <a:off x="6745178" y="3577508"/>
            <a:ext cx="1854842" cy="1356685"/>
          </a:xfrm>
          <a:prstGeom prst="rect">
            <a:avLst/>
          </a:prstGeom>
          <a:noFill/>
          <a:ln>
            <a:noFill/>
          </a:ln>
        </p:spPr>
      </p:pic>
      <p:pic>
        <p:nvPicPr>
          <p:cNvPr descr="Image result for SiH4 lewis structure" id="1377" name="Google Shape;1377;g200fb5710e2_0_1027"/>
          <p:cNvPicPr preferRelativeResize="0"/>
          <p:nvPr/>
        </p:nvPicPr>
        <p:blipFill rotWithShape="1">
          <a:blip r:embed="rId7">
            <a:alphaModFix/>
          </a:blip>
          <a:srcRect b="0" l="0" r="0" t="0"/>
          <a:stretch/>
        </p:blipFill>
        <p:spPr>
          <a:xfrm>
            <a:off x="9311975" y="2983603"/>
            <a:ext cx="2181225" cy="2286001"/>
          </a:xfrm>
          <a:prstGeom prst="rect">
            <a:avLst/>
          </a:prstGeom>
          <a:noFill/>
          <a:ln>
            <a:noFill/>
          </a:ln>
        </p:spPr>
      </p:pic>
      <p:pic>
        <p:nvPicPr>
          <p:cNvPr descr="Image result for SF2 lewis structure" id="1378" name="Google Shape;1378;g200fb5710e2_0_1027"/>
          <p:cNvPicPr preferRelativeResize="0"/>
          <p:nvPr/>
        </p:nvPicPr>
        <p:blipFill rotWithShape="1">
          <a:blip r:embed="rId8">
            <a:alphaModFix/>
          </a:blip>
          <a:srcRect b="6367" l="0" r="64017" t="0"/>
          <a:stretch/>
        </p:blipFill>
        <p:spPr>
          <a:xfrm>
            <a:off x="4138064" y="3544713"/>
            <a:ext cx="1895160" cy="114191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2" name="Shape 1382"/>
        <p:cNvGrpSpPr/>
        <p:nvPr/>
      </p:nvGrpSpPr>
      <p:grpSpPr>
        <a:xfrm>
          <a:off x="0" y="0"/>
          <a:ext cx="0" cy="0"/>
          <a:chOff x="0" y="0"/>
          <a:chExt cx="0" cy="0"/>
        </a:xfrm>
      </p:grpSpPr>
      <p:sp>
        <p:nvSpPr>
          <p:cNvPr id="1383" name="Google Shape;1383;g200fb5710e2_0_103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Examples</a:t>
            </a:r>
            <a:endParaRPr/>
          </a:p>
        </p:txBody>
      </p:sp>
      <p:sp>
        <p:nvSpPr>
          <p:cNvPr id="1384" name="Google Shape;1384;g200fb5710e2_0_1039"/>
          <p:cNvSpPr txBox="1"/>
          <p:nvPr>
            <p:ph idx="1" type="body"/>
          </p:nvPr>
        </p:nvSpPr>
        <p:spPr>
          <a:xfrm>
            <a:off x="1024759" y="1418897"/>
            <a:ext cx="10329000" cy="43746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None/>
            </a:pPr>
            <a:r>
              <a:rPr lang="en-US"/>
              <a:t>Draw the electric field lines through the molecule , head of the arrow toward the more negative side:</a:t>
            </a:r>
            <a:endParaRPr/>
          </a:p>
          <a:p>
            <a:pPr indent="-228600" lvl="0" marL="228600" rtl="0" algn="l">
              <a:lnSpc>
                <a:spcPct val="90000"/>
              </a:lnSpc>
              <a:spcBef>
                <a:spcPts val="1000"/>
              </a:spcBef>
              <a:spcAft>
                <a:spcPts val="0"/>
              </a:spcAft>
              <a:buClr>
                <a:schemeClr val="dk1"/>
              </a:buClr>
              <a:buSzPts val="2400"/>
              <a:buNone/>
            </a:pPr>
            <a:r>
              <a:rPr lang="en-US"/>
              <a:t>					   </a:t>
            </a:r>
            <a:endParaRPr/>
          </a:p>
          <a:p>
            <a:pPr indent="-228600" lvl="0" marL="228600" rtl="0" algn="l">
              <a:lnSpc>
                <a:spcPct val="90000"/>
              </a:lnSpc>
              <a:spcBef>
                <a:spcPts val="1000"/>
              </a:spcBef>
              <a:spcAft>
                <a:spcPts val="0"/>
              </a:spcAft>
              <a:buClr>
                <a:schemeClr val="dk1"/>
              </a:buClr>
              <a:buSzPts val="2400"/>
              <a:buNone/>
            </a:pPr>
            <a:r>
              <a:rPr lang="en-US"/>
              <a:t>					                   H</a:t>
            </a:r>
            <a:endParaRPr/>
          </a:p>
          <a:p>
            <a:pPr indent="-228600" lvl="0" marL="228600" rtl="0" algn="l">
              <a:lnSpc>
                <a:spcPct val="90000"/>
              </a:lnSpc>
              <a:spcBef>
                <a:spcPts val="1000"/>
              </a:spcBef>
              <a:spcAft>
                <a:spcPts val="0"/>
              </a:spcAft>
              <a:buClr>
                <a:schemeClr val="dk1"/>
              </a:buClr>
              <a:buSzPts val="2400"/>
              <a:buNone/>
            </a:pPr>
            <a:r>
              <a:rPr lang="en-US"/>
              <a:t>H---Cl					H--C--H</a:t>
            </a:r>
            <a:endParaRPr/>
          </a:p>
          <a:p>
            <a:pPr indent="-228600" lvl="0" marL="228600" rtl="0" algn="l">
              <a:lnSpc>
                <a:spcPct val="90000"/>
              </a:lnSpc>
              <a:spcBef>
                <a:spcPts val="1000"/>
              </a:spcBef>
              <a:spcAft>
                <a:spcPts val="0"/>
              </a:spcAft>
              <a:buClr>
                <a:schemeClr val="dk1"/>
              </a:buClr>
              <a:buSzPts val="2400"/>
              <a:buNone/>
            </a:pPr>
            <a:r>
              <a:rPr lang="en-US"/>
              <a:t>					                   H</a:t>
            </a:r>
            <a:endParaRPr/>
          </a:p>
          <a:p>
            <a:pPr indent="-228600" lvl="0" marL="228600" rtl="0" algn="l">
              <a:lnSpc>
                <a:spcPct val="90000"/>
              </a:lnSpc>
              <a:spcBef>
                <a:spcPts val="1000"/>
              </a:spcBef>
              <a:spcAft>
                <a:spcPts val="0"/>
              </a:spcAft>
              <a:buClr>
                <a:schemeClr val="dk1"/>
              </a:buClr>
              <a:buSzPts val="2400"/>
              <a:buNone/>
            </a:pPr>
            <a:r>
              <a:rPr lang="en-US"/>
              <a:t>Cl---Cl</a:t>
            </a:r>
            <a:endParaRPr/>
          </a:p>
          <a:p>
            <a:pPr indent="-228600" lvl="0" marL="228600" rtl="0" algn="l">
              <a:lnSpc>
                <a:spcPct val="90000"/>
              </a:lnSpc>
              <a:spcBef>
                <a:spcPts val="1000"/>
              </a:spcBef>
              <a:spcAft>
                <a:spcPts val="0"/>
              </a:spcAft>
              <a:buClr>
                <a:schemeClr val="dk1"/>
              </a:buClr>
              <a:buSzPts val="2400"/>
              <a:buNone/>
            </a:pPr>
            <a:r>
              <a:rPr lang="en-US"/>
              <a:t>						                  S---H</a:t>
            </a:r>
            <a:endParaRPr/>
          </a:p>
          <a:p>
            <a:pPr indent="-228600" lvl="0" marL="228600" rtl="0" algn="l">
              <a:lnSpc>
                <a:spcPct val="90000"/>
              </a:lnSpc>
              <a:spcBef>
                <a:spcPts val="1000"/>
              </a:spcBef>
              <a:spcAft>
                <a:spcPts val="0"/>
              </a:spcAft>
              <a:buClr>
                <a:schemeClr val="dk1"/>
              </a:buClr>
              <a:buSzPts val="2400"/>
              <a:buNone/>
            </a:pPr>
            <a:r>
              <a:rPr lang="en-US"/>
              <a:t>							    H</a:t>
            </a:r>
            <a:endParaRPr/>
          </a:p>
        </p:txBody>
      </p:sp>
      <p:cxnSp>
        <p:nvCxnSpPr>
          <p:cNvPr id="1385" name="Google Shape;1385;g200fb5710e2_0_1039"/>
          <p:cNvCxnSpPr/>
          <p:nvPr/>
        </p:nvCxnSpPr>
        <p:spPr>
          <a:xfrm>
            <a:off x="838200" y="3318346"/>
            <a:ext cx="1371600" cy="1500"/>
          </a:xfrm>
          <a:prstGeom prst="straightConnector1">
            <a:avLst/>
          </a:prstGeom>
          <a:noFill/>
          <a:ln cap="rnd" cmpd="sng" w="41275">
            <a:solidFill>
              <a:srgbClr val="FF0000"/>
            </a:solidFill>
            <a:prstDash val="solid"/>
            <a:round/>
            <a:headEnd len="sm" w="sm" type="none"/>
            <a:tailEnd len="lg" w="lg" type="stealth"/>
          </a:ln>
        </p:spPr>
      </p:cxnSp>
      <p:cxnSp>
        <p:nvCxnSpPr>
          <p:cNvPr id="1386" name="Google Shape;1386;g200fb5710e2_0_1039"/>
          <p:cNvCxnSpPr/>
          <p:nvPr/>
        </p:nvCxnSpPr>
        <p:spPr>
          <a:xfrm rot="10800000">
            <a:off x="6629400" y="4290632"/>
            <a:ext cx="1219200" cy="1066800"/>
          </a:xfrm>
          <a:prstGeom prst="straightConnector1">
            <a:avLst/>
          </a:prstGeom>
          <a:noFill/>
          <a:ln cap="flat" cmpd="sng" w="38100">
            <a:solidFill>
              <a:srgbClr val="FF0000"/>
            </a:solidFill>
            <a:prstDash val="solid"/>
            <a:miter lim="800000"/>
            <a:headEnd len="sm" w="sm" type="none"/>
            <a:tailEnd len="lg" w="lg" type="stealth"/>
          </a:ln>
        </p:spPr>
      </p:cxnSp>
      <p:sp>
        <p:nvSpPr>
          <p:cNvPr id="1387" name="Google Shape;1387;g200fb5710e2_0_1039"/>
          <p:cNvSpPr txBox="1"/>
          <p:nvPr/>
        </p:nvSpPr>
        <p:spPr>
          <a:xfrm>
            <a:off x="858180" y="4373706"/>
            <a:ext cx="1676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nonpolar</a:t>
            </a:r>
            <a:endParaRPr sz="2400">
              <a:solidFill>
                <a:srgbClr val="FF0000"/>
              </a:solidFill>
              <a:latin typeface="Calibri"/>
              <a:ea typeface="Calibri"/>
              <a:cs typeface="Calibri"/>
              <a:sym typeface="Calibri"/>
            </a:endParaRPr>
          </a:p>
        </p:txBody>
      </p:sp>
      <p:sp>
        <p:nvSpPr>
          <p:cNvPr id="1388" name="Google Shape;1388;g200fb5710e2_0_1039"/>
          <p:cNvSpPr txBox="1"/>
          <p:nvPr/>
        </p:nvSpPr>
        <p:spPr>
          <a:xfrm>
            <a:off x="5562599" y="2116195"/>
            <a:ext cx="1676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nonpolar</a:t>
            </a:r>
            <a:endParaRPr sz="2400">
              <a:solidFill>
                <a:srgbClr val="FF0000"/>
              </a:solidFill>
              <a:latin typeface="Calibri"/>
              <a:ea typeface="Calibri"/>
              <a:cs typeface="Calibri"/>
              <a:sym typeface="Calibri"/>
            </a:endParaRPr>
          </a:p>
        </p:txBody>
      </p:sp>
      <p:cxnSp>
        <p:nvCxnSpPr>
          <p:cNvPr id="1389" name="Google Shape;1389;g200fb5710e2_0_1039"/>
          <p:cNvCxnSpPr/>
          <p:nvPr/>
        </p:nvCxnSpPr>
        <p:spPr>
          <a:xfrm rot="5400000">
            <a:off x="6066795" y="3469167"/>
            <a:ext cx="152400" cy="0"/>
          </a:xfrm>
          <a:prstGeom prst="straightConnector1">
            <a:avLst/>
          </a:prstGeom>
          <a:noFill/>
          <a:ln cap="flat" cmpd="sng" w="9525">
            <a:solidFill>
              <a:schemeClr val="dk1"/>
            </a:solidFill>
            <a:prstDash val="solid"/>
            <a:miter lim="800000"/>
            <a:headEnd len="sm" w="sm" type="none"/>
            <a:tailEnd len="sm" w="sm" type="none"/>
          </a:ln>
        </p:spPr>
      </p:cxnSp>
      <p:cxnSp>
        <p:nvCxnSpPr>
          <p:cNvPr id="1390" name="Google Shape;1390;g200fb5710e2_0_1039"/>
          <p:cNvCxnSpPr/>
          <p:nvPr/>
        </p:nvCxnSpPr>
        <p:spPr>
          <a:xfrm rot="-5400000">
            <a:off x="6032373" y="3117668"/>
            <a:ext cx="228600" cy="0"/>
          </a:xfrm>
          <a:prstGeom prst="straightConnector1">
            <a:avLst/>
          </a:prstGeom>
          <a:noFill/>
          <a:ln cap="flat" cmpd="sng" w="9525">
            <a:solidFill>
              <a:schemeClr val="dk1"/>
            </a:solidFill>
            <a:prstDash val="solid"/>
            <a:miter lim="800000"/>
            <a:headEnd len="sm" w="sm" type="none"/>
            <a:tailEnd len="sm" w="sm" type="none"/>
          </a:ln>
        </p:spPr>
      </p:cxnSp>
      <p:cxnSp>
        <p:nvCxnSpPr>
          <p:cNvPr id="1391" name="Google Shape;1391;g200fb5710e2_0_1039"/>
          <p:cNvCxnSpPr/>
          <p:nvPr/>
        </p:nvCxnSpPr>
        <p:spPr>
          <a:xfrm rot="5400000">
            <a:off x="6819600" y="4950768"/>
            <a:ext cx="381000" cy="0"/>
          </a:xfrm>
          <a:prstGeom prst="straightConnector1">
            <a:avLst/>
          </a:prstGeom>
          <a:noFill/>
          <a:ln cap="flat" cmpd="sng" w="9525">
            <a:solidFill>
              <a:schemeClr val="dk1"/>
            </a:solidFill>
            <a:prstDash val="solid"/>
            <a:miter lim="800000"/>
            <a:headEnd len="sm" w="sm" type="none"/>
            <a:tailEnd len="sm" w="sm" type="none"/>
          </a:ln>
        </p:spPr>
      </p:cxnSp>
      <p:pic>
        <p:nvPicPr>
          <p:cNvPr descr="Image result for polarity of compounds" id="1392" name="Google Shape;1392;g200fb5710e2_0_1039"/>
          <p:cNvPicPr preferRelativeResize="0"/>
          <p:nvPr/>
        </p:nvPicPr>
        <p:blipFill rotWithShape="1">
          <a:blip r:embed="rId3">
            <a:alphaModFix/>
          </a:blip>
          <a:srcRect b="0" l="0" r="0" t="0"/>
          <a:stretch/>
        </p:blipFill>
        <p:spPr>
          <a:xfrm rot="-3029457">
            <a:off x="8325707" y="3941443"/>
            <a:ext cx="2034051" cy="1712302"/>
          </a:xfrm>
          <a:prstGeom prst="rect">
            <a:avLst/>
          </a:prstGeom>
          <a:noFill/>
          <a:ln>
            <a:noFill/>
          </a:ln>
        </p:spPr>
      </p:pic>
      <p:pic>
        <p:nvPicPr>
          <p:cNvPr descr="Related image" id="1393" name="Google Shape;1393;g200fb5710e2_0_1039"/>
          <p:cNvPicPr preferRelativeResize="0"/>
          <p:nvPr/>
        </p:nvPicPr>
        <p:blipFill rotWithShape="1">
          <a:blip r:embed="rId4">
            <a:alphaModFix/>
          </a:blip>
          <a:srcRect b="0" l="0" r="0" t="0"/>
          <a:stretch/>
        </p:blipFill>
        <p:spPr>
          <a:xfrm>
            <a:off x="2534580" y="2470372"/>
            <a:ext cx="2398440" cy="1700710"/>
          </a:xfrm>
          <a:prstGeom prst="rect">
            <a:avLst/>
          </a:prstGeom>
          <a:noFill/>
          <a:ln>
            <a:noFill/>
          </a:ln>
        </p:spPr>
      </p:pic>
      <p:pic>
        <p:nvPicPr>
          <p:cNvPr descr="Image result for CH4 nonpolar electron density" id="1394" name="Google Shape;1394;g200fb5710e2_0_1039"/>
          <p:cNvPicPr preferRelativeResize="0"/>
          <p:nvPr/>
        </p:nvPicPr>
        <p:blipFill rotWithShape="1">
          <a:blip r:embed="rId5">
            <a:alphaModFix/>
          </a:blip>
          <a:srcRect b="44906" l="0" r="46618" t="0"/>
          <a:stretch/>
        </p:blipFill>
        <p:spPr>
          <a:xfrm>
            <a:off x="7182779" y="2113855"/>
            <a:ext cx="2288080" cy="1836683"/>
          </a:xfrm>
          <a:prstGeom prst="rect">
            <a:avLst/>
          </a:prstGeom>
          <a:noFill/>
          <a:ln>
            <a:noFill/>
          </a:ln>
        </p:spPr>
      </p:pic>
      <p:pic>
        <p:nvPicPr>
          <p:cNvPr descr="Image result for CH4 nonpolar electron density" id="1395" name="Google Shape;1395;g200fb5710e2_0_1039"/>
          <p:cNvPicPr preferRelativeResize="0"/>
          <p:nvPr/>
        </p:nvPicPr>
        <p:blipFill rotWithShape="1">
          <a:blip r:embed="rId6">
            <a:alphaModFix/>
          </a:blip>
          <a:srcRect b="56639" l="2403" r="53887" t="6121"/>
          <a:stretch/>
        </p:blipFill>
        <p:spPr>
          <a:xfrm>
            <a:off x="2850136" y="4386500"/>
            <a:ext cx="1767327" cy="112853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385"/>
                                        </p:tgtEl>
                                        <p:attrNameLst>
                                          <p:attrName>style.visibility</p:attrName>
                                        </p:attrNameLst>
                                      </p:cBhvr>
                                      <p:to>
                                        <p:strVal val="visible"/>
                                      </p:to>
                                    </p:set>
                                    <p:anim calcmode="lin" valueType="num">
                                      <p:cBhvr additive="base">
                                        <p:cTn dur="500"/>
                                        <p:tgtEl>
                                          <p:spTgt spid="138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87"/>
                                        </p:tgtEl>
                                        <p:attrNameLst>
                                          <p:attrName>style.visibility</p:attrName>
                                        </p:attrNameLst>
                                      </p:cBhvr>
                                      <p:to>
                                        <p:strVal val="visible"/>
                                      </p:to>
                                    </p:set>
                                    <p:anim calcmode="lin" valueType="num">
                                      <p:cBhvr additive="base">
                                        <p:cTn dur="500"/>
                                        <p:tgtEl>
                                          <p:spTgt spid="138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388"/>
                                        </p:tgtEl>
                                        <p:attrNameLst>
                                          <p:attrName>style.visibility</p:attrName>
                                        </p:attrNameLst>
                                      </p:cBhvr>
                                      <p:to>
                                        <p:strVal val="visible"/>
                                      </p:to>
                                    </p:set>
                                    <p:anim calcmode="lin" valueType="num">
                                      <p:cBhvr additive="base">
                                        <p:cTn dur="500"/>
                                        <p:tgtEl>
                                          <p:spTgt spid="138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386"/>
                                        </p:tgtEl>
                                        <p:attrNameLst>
                                          <p:attrName>style.visibility</p:attrName>
                                        </p:attrNameLst>
                                      </p:cBhvr>
                                      <p:to>
                                        <p:strVal val="visible"/>
                                      </p:to>
                                    </p:set>
                                    <p:anim calcmode="lin" valueType="num">
                                      <p:cBhvr additive="base">
                                        <p:cTn dur="500"/>
                                        <p:tgtEl>
                                          <p:spTgt spid="138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9" name="Shape 1399"/>
        <p:cNvGrpSpPr/>
        <p:nvPr/>
      </p:nvGrpSpPr>
      <p:grpSpPr>
        <a:xfrm>
          <a:off x="0" y="0"/>
          <a:ext cx="0" cy="0"/>
          <a:chOff x="0" y="0"/>
          <a:chExt cx="0" cy="0"/>
        </a:xfrm>
      </p:grpSpPr>
      <p:sp>
        <p:nvSpPr>
          <p:cNvPr id="1400" name="Google Shape;1400;g200fb5710e2_0_105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Bond Energy</a:t>
            </a:r>
            <a:endParaRPr/>
          </a:p>
        </p:txBody>
      </p:sp>
      <p:sp>
        <p:nvSpPr>
          <p:cNvPr id="1401" name="Google Shape;1401;g200fb5710e2_0_105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As you saw in the calculating the heat of formation of ionic compounds, an important step was breaking the covalent bond. Bond Energies are in the appendix of your textbook.</a:t>
            </a:r>
            <a:endParaRPr/>
          </a:p>
          <a:p>
            <a:pPr indent="-228600" lvl="1" marL="685800" rtl="0" algn="l">
              <a:lnSpc>
                <a:spcPct val="90000"/>
              </a:lnSpc>
              <a:spcBef>
                <a:spcPts val="500"/>
              </a:spcBef>
              <a:spcAft>
                <a:spcPts val="0"/>
              </a:spcAft>
              <a:buClr>
                <a:srgbClr val="FF0000"/>
              </a:buClr>
              <a:buSzPts val="2400"/>
              <a:buChar char="•"/>
            </a:pPr>
            <a:r>
              <a:rPr lang="en-US">
                <a:solidFill>
                  <a:srgbClr val="FF0000"/>
                </a:solidFill>
              </a:rPr>
              <a:t>Forming bonds is exothermic and need to be negated.</a:t>
            </a:r>
            <a:endParaRPr/>
          </a:p>
          <a:p>
            <a:pPr indent="-228600" lvl="1" marL="685800" rtl="0" algn="l">
              <a:lnSpc>
                <a:spcPct val="90000"/>
              </a:lnSpc>
              <a:spcBef>
                <a:spcPts val="500"/>
              </a:spcBef>
              <a:spcAft>
                <a:spcPts val="0"/>
              </a:spcAft>
              <a:buClr>
                <a:srgbClr val="FF0000"/>
              </a:buClr>
              <a:buSzPts val="2400"/>
              <a:buChar char="•"/>
            </a:pPr>
            <a:r>
              <a:rPr lang="en-US">
                <a:solidFill>
                  <a:srgbClr val="FF0000"/>
                </a:solidFill>
              </a:rPr>
              <a:t>Breaking bonds is endothermic and are positive.</a:t>
            </a:r>
            <a:endParaRPr/>
          </a:p>
          <a:p>
            <a:pPr indent="0" lvl="0" marL="0" rtl="0" algn="l">
              <a:lnSpc>
                <a:spcPct val="90000"/>
              </a:lnSpc>
              <a:spcBef>
                <a:spcPts val="1000"/>
              </a:spcBef>
              <a:spcAft>
                <a:spcPts val="0"/>
              </a:spcAft>
              <a:buClr>
                <a:schemeClr val="dk1"/>
              </a:buClr>
              <a:buSzPts val="2400"/>
              <a:buNone/>
            </a:pPr>
            <a:r>
              <a:rPr lang="en-US"/>
              <a:t>Heat of formation of covalent reactions = the sum of all (-)bonds formed and (+) broken</a:t>
            </a:r>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5" name="Shape 1405"/>
        <p:cNvGrpSpPr/>
        <p:nvPr/>
      </p:nvGrpSpPr>
      <p:grpSpPr>
        <a:xfrm>
          <a:off x="0" y="0"/>
          <a:ext cx="0" cy="0"/>
          <a:chOff x="0" y="0"/>
          <a:chExt cx="0" cy="0"/>
        </a:xfrm>
      </p:grpSpPr>
      <p:sp>
        <p:nvSpPr>
          <p:cNvPr id="1406" name="Google Shape;1406;g200fb5710e2_0_106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Bond Energy</a:t>
            </a:r>
            <a:endParaRPr/>
          </a:p>
        </p:txBody>
      </p:sp>
      <p:sp>
        <p:nvSpPr>
          <p:cNvPr id="1407" name="Google Shape;1407;g200fb5710e2_0_1060"/>
          <p:cNvSpPr txBox="1"/>
          <p:nvPr>
            <p:ph idx="1" type="body"/>
          </p:nvPr>
        </p:nvSpPr>
        <p:spPr>
          <a:xfrm>
            <a:off x="9002110" y="804041"/>
            <a:ext cx="2351700" cy="5373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What patterns emerge when we compare single versus double or triple bonds?</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What patterns emerge when elements in the same group are compared?</a:t>
            </a:r>
            <a:endParaRPr/>
          </a:p>
        </p:txBody>
      </p:sp>
      <p:pic>
        <p:nvPicPr>
          <p:cNvPr descr="Image result for bond energy" id="1408" name="Google Shape;1408;g200fb5710e2_0_1060"/>
          <p:cNvPicPr preferRelativeResize="0"/>
          <p:nvPr/>
        </p:nvPicPr>
        <p:blipFill rotWithShape="1">
          <a:blip r:embed="rId3">
            <a:alphaModFix/>
          </a:blip>
          <a:srcRect b="0" l="0" r="0" t="0"/>
          <a:stretch/>
        </p:blipFill>
        <p:spPr>
          <a:xfrm>
            <a:off x="1531882" y="1491101"/>
            <a:ext cx="7028793" cy="468586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37"/>
          <p:cNvSpPr txBox="1"/>
          <p:nvPr>
            <p:ph type="title"/>
          </p:nvPr>
        </p:nvSpPr>
        <p:spPr>
          <a:xfrm>
            <a:off x="2136775" y="228600"/>
            <a:ext cx="8153400" cy="990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Balancing Reactions</a:t>
            </a:r>
            <a:endParaRPr/>
          </a:p>
        </p:txBody>
      </p:sp>
      <p:sp>
        <p:nvSpPr>
          <p:cNvPr id="447" name="Google Shape;447;p37"/>
          <p:cNvSpPr txBox="1"/>
          <p:nvPr>
            <p:ph idx="1" type="body"/>
          </p:nvPr>
        </p:nvSpPr>
        <p:spPr>
          <a:xfrm>
            <a:off x="2136775" y="1600200"/>
            <a:ext cx="8153400" cy="4495800"/>
          </a:xfrm>
          <a:prstGeom prst="rect">
            <a:avLst/>
          </a:prstGeom>
          <a:noFill/>
          <a:ln>
            <a:noFill/>
          </a:ln>
        </p:spPr>
        <p:txBody>
          <a:bodyPr anchorCtr="0" anchor="t" bIns="45700" lIns="91425" spcFirstLastPara="1" rIns="91425" wrap="square" tIns="45700">
            <a:normAutofit/>
          </a:bodyPr>
          <a:lstStyle/>
          <a:p>
            <a:pPr indent="0" lvl="0" marL="117475" rtl="0" algn="l">
              <a:lnSpc>
                <a:spcPct val="90000"/>
              </a:lnSpc>
              <a:spcBef>
                <a:spcPts val="0"/>
              </a:spcBef>
              <a:spcAft>
                <a:spcPts val="0"/>
              </a:spcAft>
              <a:buClr>
                <a:schemeClr val="dk1"/>
              </a:buClr>
              <a:buSzPts val="2400"/>
              <a:buNone/>
            </a:pPr>
            <a:r>
              <a:rPr lang="en-US"/>
              <a:t>___ N</a:t>
            </a:r>
            <a:r>
              <a:rPr baseline="-25000" lang="en-US"/>
              <a:t>2</a:t>
            </a:r>
            <a:r>
              <a:rPr lang="en-US"/>
              <a:t> + ____H</a:t>
            </a:r>
            <a:r>
              <a:rPr baseline="-25000" lang="en-US"/>
              <a:t>2</a:t>
            </a:r>
            <a:r>
              <a:rPr lang="en-US"/>
              <a:t> 🡪 ____ NH</a:t>
            </a:r>
            <a:r>
              <a:rPr baseline="-25000" lang="en-US"/>
              <a:t>3</a:t>
            </a:r>
            <a:endParaRPr/>
          </a:p>
          <a:p>
            <a:pPr indent="0" lvl="0" marL="117475" rtl="0" algn="l">
              <a:lnSpc>
                <a:spcPct val="90000"/>
              </a:lnSpc>
              <a:spcBef>
                <a:spcPts val="1000"/>
              </a:spcBef>
              <a:spcAft>
                <a:spcPts val="0"/>
              </a:spcAft>
              <a:buClr>
                <a:schemeClr val="dk1"/>
              </a:buClr>
              <a:buSzPts val="2400"/>
              <a:buNone/>
            </a:pPr>
            <a:r>
              <a:t/>
            </a:r>
            <a:endParaRPr/>
          </a:p>
          <a:p>
            <a:pPr indent="0" lvl="0" marL="117475" rtl="0" algn="l">
              <a:lnSpc>
                <a:spcPct val="90000"/>
              </a:lnSpc>
              <a:spcBef>
                <a:spcPts val="1000"/>
              </a:spcBef>
              <a:spcAft>
                <a:spcPts val="0"/>
              </a:spcAft>
              <a:buClr>
                <a:schemeClr val="dk1"/>
              </a:buClr>
              <a:buSzPts val="2400"/>
              <a:buNone/>
            </a:pPr>
            <a:r>
              <a:t/>
            </a:r>
            <a:endParaRPr/>
          </a:p>
          <a:p>
            <a:pPr indent="0" lvl="0" marL="117475" rtl="0" algn="l">
              <a:lnSpc>
                <a:spcPct val="90000"/>
              </a:lnSpc>
              <a:spcBef>
                <a:spcPts val="1000"/>
              </a:spcBef>
              <a:spcAft>
                <a:spcPts val="0"/>
              </a:spcAft>
              <a:buClr>
                <a:schemeClr val="dk1"/>
              </a:buClr>
              <a:buSzPts val="2400"/>
              <a:buNone/>
            </a:pPr>
            <a:r>
              <a:t/>
            </a:r>
            <a:endParaRPr/>
          </a:p>
          <a:p>
            <a:pPr indent="0" lvl="0" marL="117475" rtl="0" algn="l">
              <a:lnSpc>
                <a:spcPct val="90000"/>
              </a:lnSpc>
              <a:spcBef>
                <a:spcPts val="1000"/>
              </a:spcBef>
              <a:spcAft>
                <a:spcPts val="0"/>
              </a:spcAft>
              <a:buClr>
                <a:schemeClr val="dk1"/>
              </a:buClr>
              <a:buSzPts val="2400"/>
              <a:buNone/>
            </a:pPr>
            <a:r>
              <a:rPr lang="en-US"/>
              <a:t>___Li + ____O</a:t>
            </a:r>
            <a:r>
              <a:rPr baseline="-25000" lang="en-US"/>
              <a:t>2</a:t>
            </a:r>
            <a:r>
              <a:rPr lang="en-US"/>
              <a:t> 🡪  ___Li</a:t>
            </a:r>
            <a:r>
              <a:rPr baseline="-25000" lang="en-US"/>
              <a:t>2</a:t>
            </a:r>
            <a:r>
              <a:rPr lang="en-US"/>
              <a:t>O</a:t>
            </a:r>
            <a:endParaRPr/>
          </a:p>
        </p:txBody>
      </p:sp>
      <p:sp>
        <p:nvSpPr>
          <p:cNvPr id="448" name="Google Shape;448;p37"/>
          <p:cNvSpPr txBox="1"/>
          <p:nvPr/>
        </p:nvSpPr>
        <p:spPr>
          <a:xfrm>
            <a:off x="5022047" y="1488816"/>
            <a:ext cx="685800" cy="4619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Corbel"/>
                <a:ea typeface="Corbel"/>
                <a:cs typeface="Corbel"/>
                <a:sym typeface="Corbel"/>
              </a:rPr>
              <a:t>2</a:t>
            </a:r>
            <a:endParaRPr/>
          </a:p>
        </p:txBody>
      </p:sp>
      <p:sp>
        <p:nvSpPr>
          <p:cNvPr id="449" name="Google Shape;449;p37"/>
          <p:cNvSpPr txBox="1"/>
          <p:nvPr/>
        </p:nvSpPr>
        <p:spPr>
          <a:xfrm>
            <a:off x="3579411" y="1372440"/>
            <a:ext cx="685800" cy="46196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Corbel"/>
                <a:ea typeface="Corbel"/>
                <a:cs typeface="Corbel"/>
                <a:sym typeface="Corbel"/>
              </a:rPr>
              <a:t>3</a:t>
            </a:r>
            <a:endParaRPr/>
          </a:p>
        </p:txBody>
      </p:sp>
      <p:sp>
        <p:nvSpPr>
          <p:cNvPr id="450" name="Google Shape;450;p37"/>
          <p:cNvSpPr txBox="1"/>
          <p:nvPr/>
        </p:nvSpPr>
        <p:spPr>
          <a:xfrm>
            <a:off x="4815381" y="3387725"/>
            <a:ext cx="685800" cy="4603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Corbel"/>
                <a:ea typeface="Corbel"/>
                <a:cs typeface="Corbel"/>
                <a:sym typeface="Corbel"/>
              </a:rPr>
              <a:t>2</a:t>
            </a:r>
            <a:endParaRPr/>
          </a:p>
        </p:txBody>
      </p:sp>
      <p:sp>
        <p:nvSpPr>
          <p:cNvPr id="451" name="Google Shape;451;p37"/>
          <p:cNvSpPr txBox="1"/>
          <p:nvPr/>
        </p:nvSpPr>
        <p:spPr>
          <a:xfrm>
            <a:off x="2425521" y="3239011"/>
            <a:ext cx="533400" cy="4603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Corbel"/>
                <a:ea typeface="Corbel"/>
                <a:cs typeface="Corbel"/>
                <a:sym typeface="Corbel"/>
              </a:rPr>
              <a:t>4</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2" name="Shape 1412"/>
        <p:cNvGrpSpPr/>
        <p:nvPr/>
      </p:nvGrpSpPr>
      <p:grpSpPr>
        <a:xfrm>
          <a:off x="0" y="0"/>
          <a:ext cx="0" cy="0"/>
          <a:chOff x="0" y="0"/>
          <a:chExt cx="0" cy="0"/>
        </a:xfrm>
      </p:grpSpPr>
      <p:sp>
        <p:nvSpPr>
          <p:cNvPr id="1413" name="Google Shape;1413;g200fb5710e2_0_1066"/>
          <p:cNvSpPr txBox="1"/>
          <p:nvPr>
            <p:ph type="title"/>
          </p:nvPr>
        </p:nvSpPr>
        <p:spPr>
          <a:xfrm>
            <a:off x="2514601" y="304801"/>
            <a:ext cx="7125000" cy="924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Bond Energy</a:t>
            </a:r>
            <a:endParaRPr/>
          </a:p>
        </p:txBody>
      </p:sp>
      <p:sp>
        <p:nvSpPr>
          <p:cNvPr id="1414" name="Google Shape;1414;g200fb5710e2_0_1066"/>
          <p:cNvSpPr txBox="1"/>
          <p:nvPr>
            <p:ph idx="1" type="body"/>
          </p:nvPr>
        </p:nvSpPr>
        <p:spPr>
          <a:xfrm>
            <a:off x="1560787" y="1527048"/>
            <a:ext cx="9380400" cy="2283000"/>
          </a:xfrm>
          <a:prstGeom prst="rect">
            <a:avLst/>
          </a:prstGeom>
          <a:noFill/>
          <a:ln>
            <a:noFill/>
          </a:ln>
        </p:spPr>
        <p:txBody>
          <a:bodyPr anchorCtr="0" anchor="t" bIns="45700" lIns="91425" spcFirstLastPara="1" rIns="91425" wrap="square" tIns="45700">
            <a:normAutofit lnSpcReduction="20000"/>
          </a:bodyPr>
          <a:lstStyle/>
          <a:p>
            <a:pPr indent="-228600" lvl="0" marL="228600" rtl="0" algn="l">
              <a:lnSpc>
                <a:spcPct val="90000"/>
              </a:lnSpc>
              <a:spcBef>
                <a:spcPts val="0"/>
              </a:spcBef>
              <a:spcAft>
                <a:spcPts val="0"/>
              </a:spcAft>
              <a:buClr>
                <a:schemeClr val="dk1"/>
              </a:buClr>
              <a:buSzPts val="2400"/>
              <a:buNone/>
            </a:pPr>
            <a:r>
              <a:rPr lang="en-US"/>
              <a:t>Using bond energies in your textbook calculate the heat of formation. (It is recommended that you draw the compounds)</a:t>
            </a:r>
            <a:endParaRPr/>
          </a:p>
          <a:p>
            <a:pPr indent="-228600" lvl="0" marL="228600" rtl="0" algn="l">
              <a:lnSpc>
                <a:spcPct val="90000"/>
              </a:lnSpc>
              <a:spcBef>
                <a:spcPts val="1000"/>
              </a:spcBef>
              <a:spcAft>
                <a:spcPts val="0"/>
              </a:spcAft>
              <a:buClr>
                <a:schemeClr val="dk1"/>
              </a:buClr>
              <a:buSzPts val="2400"/>
              <a:buNone/>
            </a:pPr>
            <a:r>
              <a:t/>
            </a:r>
            <a:endParaRPr/>
          </a:p>
          <a:p>
            <a:pPr indent="-228600" lvl="0" marL="228600" rtl="0" algn="l">
              <a:lnSpc>
                <a:spcPct val="90000"/>
              </a:lnSpc>
              <a:spcBef>
                <a:spcPts val="1000"/>
              </a:spcBef>
              <a:spcAft>
                <a:spcPts val="0"/>
              </a:spcAft>
              <a:buClr>
                <a:schemeClr val="dk1"/>
              </a:buClr>
              <a:buSzPts val="2400"/>
              <a:buNone/>
            </a:pPr>
            <a:r>
              <a:rPr lang="en-US"/>
              <a:t>	CH</a:t>
            </a:r>
            <a:r>
              <a:rPr baseline="-25000" lang="en-US"/>
              <a:t>4</a:t>
            </a:r>
            <a:r>
              <a:rPr lang="en-US"/>
              <a:t> + 2Cl</a:t>
            </a:r>
            <a:r>
              <a:rPr baseline="-25000" lang="en-US"/>
              <a:t>2</a:t>
            </a:r>
            <a:r>
              <a:rPr lang="en-US"/>
              <a:t>+ 2F</a:t>
            </a:r>
            <a:r>
              <a:rPr baseline="-25000" lang="en-US"/>
              <a:t>2</a:t>
            </a:r>
            <a:r>
              <a:rPr lang="en-US"/>
              <a:t>🡪 CF</a:t>
            </a:r>
            <a:r>
              <a:rPr baseline="-25000" lang="en-US"/>
              <a:t>2</a:t>
            </a:r>
            <a:r>
              <a:rPr lang="en-US"/>
              <a:t>Cl</a:t>
            </a:r>
            <a:r>
              <a:rPr baseline="-25000" lang="en-US"/>
              <a:t>2</a:t>
            </a:r>
            <a:r>
              <a:rPr lang="en-US"/>
              <a:t> + 2HF + 2HCl (all gases)</a:t>
            </a:r>
            <a:endParaRPr/>
          </a:p>
          <a:p>
            <a:pPr indent="-228600" lvl="0" marL="228600" rtl="0" algn="l">
              <a:lnSpc>
                <a:spcPct val="90000"/>
              </a:lnSpc>
              <a:spcBef>
                <a:spcPts val="1000"/>
              </a:spcBef>
              <a:spcAft>
                <a:spcPts val="0"/>
              </a:spcAft>
              <a:buClr>
                <a:schemeClr val="dk1"/>
              </a:buClr>
              <a:buSzPts val="2400"/>
              <a:buNone/>
            </a:pPr>
            <a:r>
              <a:t/>
            </a:r>
            <a:endParaRPr/>
          </a:p>
          <a:p>
            <a:pPr indent="-228600" lvl="0" marL="228600" rtl="0" algn="l">
              <a:lnSpc>
                <a:spcPct val="90000"/>
              </a:lnSpc>
              <a:spcBef>
                <a:spcPts val="1000"/>
              </a:spcBef>
              <a:spcAft>
                <a:spcPts val="0"/>
              </a:spcAft>
              <a:buClr>
                <a:schemeClr val="dk1"/>
              </a:buClr>
              <a:buSzPts val="2400"/>
              <a:buNone/>
            </a:pPr>
            <a:r>
              <a:t/>
            </a:r>
            <a:endParaRPr/>
          </a:p>
        </p:txBody>
      </p:sp>
      <p:sp>
        <p:nvSpPr>
          <p:cNvPr id="1415" name="Google Shape;1415;g200fb5710e2_0_1066"/>
          <p:cNvSpPr txBox="1"/>
          <p:nvPr/>
        </p:nvSpPr>
        <p:spPr>
          <a:xfrm>
            <a:off x="452715" y="4924096"/>
            <a:ext cx="108513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accent1"/>
                </a:solidFill>
                <a:latin typeface="Calibri"/>
                <a:ea typeface="Calibri"/>
                <a:cs typeface="Calibri"/>
                <a:sym typeface="Calibri"/>
              </a:rPr>
              <a:t>[4(413) + 2(242) + 2(155)] – [2(485) + 2(328) + 2(567) + 2(431) = </a:t>
            </a:r>
            <a:endParaRPr/>
          </a:p>
        </p:txBody>
      </p:sp>
      <p:sp>
        <p:nvSpPr>
          <p:cNvPr descr="Image result for methane lewis dot structure" id="1416" name="Google Shape;1416;g200fb5710e2_0_1066"/>
          <p:cNvSpPr/>
          <p:nvPr/>
        </p:nvSpPr>
        <p:spPr>
          <a:xfrm>
            <a:off x="155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Related image" id="1417" name="Google Shape;1417;g200fb5710e2_0_1066"/>
          <p:cNvPicPr preferRelativeResize="0"/>
          <p:nvPr/>
        </p:nvPicPr>
        <p:blipFill rotWithShape="1">
          <a:blip r:embed="rId3">
            <a:alphaModFix/>
          </a:blip>
          <a:srcRect b="0" l="0" r="0" t="0"/>
          <a:stretch/>
        </p:blipFill>
        <p:spPr>
          <a:xfrm>
            <a:off x="452715" y="3364285"/>
            <a:ext cx="1252812" cy="1298163"/>
          </a:xfrm>
          <a:prstGeom prst="rect">
            <a:avLst/>
          </a:prstGeom>
          <a:noFill/>
          <a:ln>
            <a:noFill/>
          </a:ln>
        </p:spPr>
      </p:pic>
      <p:pic>
        <p:nvPicPr>
          <p:cNvPr descr="Related image" id="1418" name="Google Shape;1418;g200fb5710e2_0_1066"/>
          <p:cNvPicPr preferRelativeResize="0"/>
          <p:nvPr/>
        </p:nvPicPr>
        <p:blipFill rotWithShape="1">
          <a:blip r:embed="rId4">
            <a:alphaModFix/>
          </a:blip>
          <a:srcRect b="0" l="0" r="0" t="0"/>
          <a:stretch/>
        </p:blipFill>
        <p:spPr>
          <a:xfrm>
            <a:off x="2005616" y="3460181"/>
            <a:ext cx="1615965" cy="540118"/>
          </a:xfrm>
          <a:prstGeom prst="rect">
            <a:avLst/>
          </a:prstGeom>
          <a:noFill/>
          <a:ln>
            <a:noFill/>
          </a:ln>
        </p:spPr>
      </p:pic>
      <p:pic>
        <p:nvPicPr>
          <p:cNvPr descr="Related image" id="1419" name="Google Shape;1419;g200fb5710e2_0_1066"/>
          <p:cNvPicPr preferRelativeResize="0"/>
          <p:nvPr/>
        </p:nvPicPr>
        <p:blipFill rotWithShape="1">
          <a:blip r:embed="rId4">
            <a:alphaModFix/>
          </a:blip>
          <a:srcRect b="0" l="0" r="0" t="0"/>
          <a:stretch/>
        </p:blipFill>
        <p:spPr>
          <a:xfrm>
            <a:off x="2005615" y="4139150"/>
            <a:ext cx="1615965" cy="540118"/>
          </a:xfrm>
          <a:prstGeom prst="rect">
            <a:avLst/>
          </a:prstGeom>
          <a:noFill/>
          <a:ln>
            <a:noFill/>
          </a:ln>
        </p:spPr>
      </p:pic>
      <p:pic>
        <p:nvPicPr>
          <p:cNvPr descr="Related image" id="1420" name="Google Shape;1420;g200fb5710e2_0_1066"/>
          <p:cNvPicPr preferRelativeResize="0"/>
          <p:nvPr/>
        </p:nvPicPr>
        <p:blipFill rotWithShape="1">
          <a:blip r:embed="rId5">
            <a:alphaModFix/>
          </a:blip>
          <a:srcRect b="0" l="0" r="0" t="0"/>
          <a:stretch/>
        </p:blipFill>
        <p:spPr>
          <a:xfrm>
            <a:off x="8395596" y="3308756"/>
            <a:ext cx="1128414" cy="688058"/>
          </a:xfrm>
          <a:prstGeom prst="rect">
            <a:avLst/>
          </a:prstGeom>
          <a:noFill/>
          <a:ln>
            <a:noFill/>
          </a:ln>
        </p:spPr>
      </p:pic>
      <p:pic>
        <p:nvPicPr>
          <p:cNvPr descr="Related image" id="1421" name="Google Shape;1421;g200fb5710e2_0_1066"/>
          <p:cNvPicPr preferRelativeResize="0"/>
          <p:nvPr/>
        </p:nvPicPr>
        <p:blipFill rotWithShape="1">
          <a:blip r:embed="rId5">
            <a:alphaModFix/>
          </a:blip>
          <a:srcRect b="0" l="0" r="0" t="0"/>
          <a:stretch/>
        </p:blipFill>
        <p:spPr>
          <a:xfrm>
            <a:off x="8395596" y="4054828"/>
            <a:ext cx="1128414" cy="688058"/>
          </a:xfrm>
          <a:prstGeom prst="rect">
            <a:avLst/>
          </a:prstGeom>
          <a:noFill/>
          <a:ln>
            <a:noFill/>
          </a:ln>
        </p:spPr>
      </p:pic>
      <p:pic>
        <p:nvPicPr>
          <p:cNvPr descr="Related image" id="1422" name="Google Shape;1422;g200fb5710e2_0_1066"/>
          <p:cNvPicPr preferRelativeResize="0"/>
          <p:nvPr/>
        </p:nvPicPr>
        <p:blipFill rotWithShape="1">
          <a:blip r:embed="rId6">
            <a:alphaModFix/>
          </a:blip>
          <a:srcRect b="0" l="0" r="0" t="0"/>
          <a:stretch/>
        </p:blipFill>
        <p:spPr>
          <a:xfrm>
            <a:off x="4072726" y="3352302"/>
            <a:ext cx="1313853" cy="570235"/>
          </a:xfrm>
          <a:prstGeom prst="rect">
            <a:avLst/>
          </a:prstGeom>
          <a:noFill/>
          <a:ln>
            <a:noFill/>
          </a:ln>
        </p:spPr>
      </p:pic>
      <p:pic>
        <p:nvPicPr>
          <p:cNvPr descr="Related image" id="1423" name="Google Shape;1423;g200fb5710e2_0_1066"/>
          <p:cNvPicPr preferRelativeResize="0"/>
          <p:nvPr/>
        </p:nvPicPr>
        <p:blipFill rotWithShape="1">
          <a:blip r:embed="rId6">
            <a:alphaModFix/>
          </a:blip>
          <a:srcRect b="0" l="0" r="0" t="0"/>
          <a:stretch/>
        </p:blipFill>
        <p:spPr>
          <a:xfrm>
            <a:off x="4072726" y="4241324"/>
            <a:ext cx="1313853" cy="570235"/>
          </a:xfrm>
          <a:prstGeom prst="rect">
            <a:avLst/>
          </a:prstGeom>
          <a:noFill/>
          <a:ln>
            <a:noFill/>
          </a:ln>
        </p:spPr>
      </p:pic>
      <p:pic>
        <p:nvPicPr>
          <p:cNvPr descr="Related image" id="1424" name="Google Shape;1424;g200fb5710e2_0_1066"/>
          <p:cNvPicPr preferRelativeResize="0"/>
          <p:nvPr/>
        </p:nvPicPr>
        <p:blipFill rotWithShape="1">
          <a:blip r:embed="rId7">
            <a:alphaModFix/>
          </a:blip>
          <a:srcRect b="0" l="0" r="0" t="0"/>
          <a:stretch/>
        </p:blipFill>
        <p:spPr>
          <a:xfrm>
            <a:off x="10154539" y="3293571"/>
            <a:ext cx="1450541" cy="718428"/>
          </a:xfrm>
          <a:prstGeom prst="rect">
            <a:avLst/>
          </a:prstGeom>
          <a:noFill/>
          <a:ln>
            <a:noFill/>
          </a:ln>
        </p:spPr>
      </p:pic>
      <p:pic>
        <p:nvPicPr>
          <p:cNvPr descr="Related image" id="1425" name="Google Shape;1425;g200fb5710e2_0_1066"/>
          <p:cNvPicPr preferRelativeResize="0"/>
          <p:nvPr/>
        </p:nvPicPr>
        <p:blipFill rotWithShape="1">
          <a:blip r:embed="rId7">
            <a:alphaModFix/>
          </a:blip>
          <a:srcRect b="0" l="0" r="0" t="0"/>
          <a:stretch/>
        </p:blipFill>
        <p:spPr>
          <a:xfrm>
            <a:off x="10175328" y="3960840"/>
            <a:ext cx="1450541" cy="718428"/>
          </a:xfrm>
          <a:prstGeom prst="rect">
            <a:avLst/>
          </a:prstGeom>
          <a:noFill/>
          <a:ln>
            <a:noFill/>
          </a:ln>
        </p:spPr>
      </p:pic>
      <p:pic>
        <p:nvPicPr>
          <p:cNvPr descr="Image result for CF2Cl2 lewis dot structure" id="1426" name="Google Shape;1426;g200fb5710e2_0_1066"/>
          <p:cNvPicPr preferRelativeResize="0"/>
          <p:nvPr/>
        </p:nvPicPr>
        <p:blipFill rotWithShape="1">
          <a:blip r:embed="rId8">
            <a:alphaModFix/>
          </a:blip>
          <a:srcRect b="0" l="0" r="0" t="0"/>
          <a:stretch/>
        </p:blipFill>
        <p:spPr>
          <a:xfrm>
            <a:off x="6598050" y="3423186"/>
            <a:ext cx="1471887" cy="1204952"/>
          </a:xfrm>
          <a:prstGeom prst="rect">
            <a:avLst/>
          </a:prstGeom>
          <a:noFill/>
          <a:ln>
            <a:noFill/>
          </a:ln>
        </p:spPr>
      </p:pic>
      <p:cxnSp>
        <p:nvCxnSpPr>
          <p:cNvPr id="1427" name="Google Shape;1427;g200fb5710e2_0_1066"/>
          <p:cNvCxnSpPr/>
          <p:nvPr/>
        </p:nvCxnSpPr>
        <p:spPr>
          <a:xfrm>
            <a:off x="5462302" y="4054828"/>
            <a:ext cx="1001100" cy="0"/>
          </a:xfrm>
          <a:prstGeom prst="straightConnector1">
            <a:avLst/>
          </a:prstGeom>
          <a:noFill/>
          <a:ln cap="flat" cmpd="sng" w="76200">
            <a:solidFill>
              <a:schemeClr val="dk1"/>
            </a:solidFill>
            <a:prstDash val="solid"/>
            <a:miter lim="800000"/>
            <a:headEnd len="sm" w="sm" type="none"/>
            <a:tailEnd len="med" w="med" type="triangle"/>
          </a:ln>
        </p:spPr>
      </p:cxnSp>
      <p:sp>
        <p:nvSpPr>
          <p:cNvPr id="1428" name="Google Shape;1428;g200fb5710e2_0_1066"/>
          <p:cNvSpPr txBox="1"/>
          <p:nvPr/>
        </p:nvSpPr>
        <p:spPr>
          <a:xfrm>
            <a:off x="-39002" y="5529680"/>
            <a:ext cx="108513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accent1"/>
                </a:solidFill>
                <a:latin typeface="Calibri"/>
                <a:ea typeface="Calibri"/>
                <a:cs typeface="Calibri"/>
                <a:sym typeface="Calibri"/>
              </a:rPr>
              <a:t>				-1176kJ</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8">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2" name="Shape 1432"/>
        <p:cNvGrpSpPr/>
        <p:nvPr/>
      </p:nvGrpSpPr>
      <p:grpSpPr>
        <a:xfrm>
          <a:off x="0" y="0"/>
          <a:ext cx="0" cy="0"/>
          <a:chOff x="0" y="0"/>
          <a:chExt cx="0" cy="0"/>
        </a:xfrm>
      </p:grpSpPr>
      <p:sp>
        <p:nvSpPr>
          <p:cNvPr id="1433" name="Google Shape;1433;g200fb5710e2_0_1702"/>
          <p:cNvSpPr txBox="1"/>
          <p:nvPr>
            <p:ph type="title"/>
          </p:nvPr>
        </p:nvSpPr>
        <p:spPr>
          <a:xfrm>
            <a:off x="812800" y="274638"/>
            <a:ext cx="105663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2"/>
              </a:buClr>
              <a:buSzPts val="4400"/>
              <a:buFont typeface="Calibri"/>
              <a:buNone/>
            </a:pPr>
            <a:r>
              <a:rPr lang="en-US">
                <a:solidFill>
                  <a:schemeClr val="dk2"/>
                </a:solidFill>
              </a:rPr>
              <a:t>Exceptions to the Octet Rule ☹</a:t>
            </a:r>
            <a:endParaRPr>
              <a:solidFill>
                <a:schemeClr val="dk2"/>
              </a:solidFill>
            </a:endParaRPr>
          </a:p>
        </p:txBody>
      </p:sp>
      <p:sp>
        <p:nvSpPr>
          <p:cNvPr id="1434" name="Google Shape;1434;g200fb5710e2_0_1702"/>
          <p:cNvSpPr txBox="1"/>
          <p:nvPr>
            <p:ph idx="1" type="body"/>
          </p:nvPr>
        </p:nvSpPr>
        <p:spPr>
          <a:xfrm>
            <a:off x="1825752" y="1524000"/>
            <a:ext cx="8503800" cy="5029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1.    Boron tends to form compounds with an incomplete octet. It can have 6e</a:t>
            </a:r>
            <a:r>
              <a:rPr baseline="30000" lang="en-US"/>
              <a:t>-</a:t>
            </a:r>
            <a:r>
              <a:rPr lang="en-US"/>
              <a:t>. Al and Be can also do this but prefer not to.</a:t>
            </a:r>
            <a:endParaRPr/>
          </a:p>
          <a:p>
            <a:pPr indent="-361950" lvl="0" marL="514350" rtl="0" algn="l">
              <a:lnSpc>
                <a:spcPct val="90000"/>
              </a:lnSpc>
              <a:spcBef>
                <a:spcPts val="1000"/>
              </a:spcBef>
              <a:spcAft>
                <a:spcPts val="0"/>
              </a:spcAft>
              <a:buClr>
                <a:schemeClr val="dk1"/>
              </a:buClr>
              <a:buSzPts val="2400"/>
              <a:buFont typeface="Calibri"/>
              <a:buNone/>
            </a:pPr>
            <a:r>
              <a:t/>
            </a:r>
            <a:endParaRPr/>
          </a:p>
          <a:p>
            <a:pPr indent="-514350" lvl="1" marL="788670" rtl="0" algn="l">
              <a:lnSpc>
                <a:spcPct val="90000"/>
              </a:lnSpc>
              <a:spcBef>
                <a:spcPts val="500"/>
              </a:spcBef>
              <a:spcAft>
                <a:spcPts val="0"/>
              </a:spcAft>
              <a:buClr>
                <a:schemeClr val="dk1"/>
              </a:buClr>
              <a:buSzPts val="2400"/>
              <a:buNone/>
            </a:pPr>
            <a:r>
              <a:rPr lang="en-US">
                <a:solidFill>
                  <a:schemeClr val="dk1"/>
                </a:solidFill>
              </a:rPr>
              <a:t>			</a:t>
            </a:r>
            <a:endParaRPr/>
          </a:p>
        </p:txBody>
      </p:sp>
      <p:pic>
        <p:nvPicPr>
          <p:cNvPr descr="BH3.png" id="1435" name="Google Shape;1435;g200fb5710e2_0_1702"/>
          <p:cNvPicPr preferRelativeResize="0"/>
          <p:nvPr/>
        </p:nvPicPr>
        <p:blipFill rotWithShape="1">
          <a:blip r:embed="rId3">
            <a:alphaModFix/>
          </a:blip>
          <a:srcRect b="0" l="0" r="0" t="0"/>
          <a:stretch/>
        </p:blipFill>
        <p:spPr>
          <a:xfrm>
            <a:off x="1968061" y="2948622"/>
            <a:ext cx="3084779" cy="2064812"/>
          </a:xfrm>
          <a:prstGeom prst="rect">
            <a:avLst/>
          </a:prstGeom>
          <a:noFill/>
          <a:ln>
            <a:noFill/>
          </a:ln>
        </p:spPr>
      </p:pic>
      <p:pic>
        <p:nvPicPr>
          <p:cNvPr descr="alcl3_struct.gif" id="1436" name="Google Shape;1436;g200fb5710e2_0_1702"/>
          <p:cNvPicPr preferRelativeResize="0"/>
          <p:nvPr/>
        </p:nvPicPr>
        <p:blipFill rotWithShape="1">
          <a:blip r:embed="rId4">
            <a:alphaModFix/>
          </a:blip>
          <a:srcRect b="0" l="0" r="0" t="0"/>
          <a:stretch/>
        </p:blipFill>
        <p:spPr>
          <a:xfrm>
            <a:off x="5503671" y="2948622"/>
            <a:ext cx="4826001" cy="1900238"/>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0" name="Shape 1440"/>
        <p:cNvGrpSpPr/>
        <p:nvPr/>
      </p:nvGrpSpPr>
      <p:grpSpPr>
        <a:xfrm>
          <a:off x="0" y="0"/>
          <a:ext cx="0" cy="0"/>
          <a:chOff x="0" y="0"/>
          <a:chExt cx="0" cy="0"/>
        </a:xfrm>
      </p:grpSpPr>
      <p:sp>
        <p:nvSpPr>
          <p:cNvPr id="1441" name="Google Shape;1441;g200fb5710e2_0_1709"/>
          <p:cNvSpPr txBox="1"/>
          <p:nvPr>
            <p:ph type="title"/>
          </p:nvPr>
        </p:nvSpPr>
        <p:spPr>
          <a:xfrm>
            <a:off x="812800" y="274638"/>
            <a:ext cx="105663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2"/>
              </a:buClr>
              <a:buSzPts val="4400"/>
              <a:buFont typeface="Calibri"/>
              <a:buNone/>
            </a:pPr>
            <a:r>
              <a:rPr lang="en-US">
                <a:solidFill>
                  <a:schemeClr val="dk2"/>
                </a:solidFill>
              </a:rPr>
              <a:t>Exceptions to the Octet Rule ☹</a:t>
            </a:r>
            <a:endParaRPr>
              <a:solidFill>
                <a:schemeClr val="dk2"/>
              </a:solidFill>
            </a:endParaRPr>
          </a:p>
        </p:txBody>
      </p:sp>
      <p:sp>
        <p:nvSpPr>
          <p:cNvPr id="1442" name="Google Shape;1442;g200fb5710e2_0_1709"/>
          <p:cNvSpPr txBox="1"/>
          <p:nvPr>
            <p:ph idx="1" type="body"/>
          </p:nvPr>
        </p:nvSpPr>
        <p:spPr>
          <a:xfrm>
            <a:off x="812800" y="1600200"/>
            <a:ext cx="10566300" cy="41148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None/>
            </a:pPr>
            <a:r>
              <a:rPr lang="en-US"/>
              <a:t>2. Some elements can exceed the octet </a:t>
            </a:r>
            <a:r>
              <a:rPr i="1" lang="en-US"/>
              <a:t>when needed</a:t>
            </a:r>
            <a:r>
              <a:rPr lang="en-US"/>
              <a:t>. Only elements that have an open d orbital can do this. </a:t>
            </a:r>
            <a:r>
              <a:rPr lang="en-US">
                <a:solidFill>
                  <a:srgbClr val="FF0000"/>
                </a:solidFill>
              </a:rPr>
              <a:t>That means only in periods 3-7!</a:t>
            </a:r>
            <a:endParaRPr/>
          </a:p>
          <a:p>
            <a:pPr indent="-76200" lvl="0" marL="228600" rtl="0" algn="l">
              <a:lnSpc>
                <a:spcPct val="90000"/>
              </a:lnSpc>
              <a:spcBef>
                <a:spcPts val="1000"/>
              </a:spcBef>
              <a:spcAft>
                <a:spcPts val="0"/>
              </a:spcAft>
              <a:buClr>
                <a:schemeClr val="dk1"/>
              </a:buClr>
              <a:buSzPts val="2400"/>
              <a:buNone/>
            </a:pPr>
            <a:r>
              <a:t/>
            </a:r>
            <a:endParaRPr/>
          </a:p>
        </p:txBody>
      </p:sp>
      <p:pic>
        <p:nvPicPr>
          <p:cNvPr descr="\\WFFS2\Teachers\kdrury\Brown LeMay\Chapter_08\Present\Images\08_13-09UN.jpg" id="1443" name="Google Shape;1443;g200fb5710e2_0_1709"/>
          <p:cNvPicPr preferRelativeResize="0"/>
          <p:nvPr/>
        </p:nvPicPr>
        <p:blipFill rotWithShape="1">
          <a:blip r:embed="rId3">
            <a:alphaModFix/>
          </a:blip>
          <a:srcRect b="2752" l="0" r="0" t="0"/>
          <a:stretch/>
        </p:blipFill>
        <p:spPr>
          <a:xfrm>
            <a:off x="6096000" y="4082946"/>
            <a:ext cx="1921203" cy="2397338"/>
          </a:xfrm>
          <a:prstGeom prst="rect">
            <a:avLst/>
          </a:prstGeom>
          <a:noFill/>
          <a:ln>
            <a:noFill/>
          </a:ln>
        </p:spPr>
      </p:pic>
      <p:pic>
        <p:nvPicPr>
          <p:cNvPr descr="Image result for phosphorus orbitals" id="1444" name="Google Shape;1444;g200fb5710e2_0_1709"/>
          <p:cNvPicPr preferRelativeResize="0"/>
          <p:nvPr/>
        </p:nvPicPr>
        <p:blipFill rotWithShape="1">
          <a:blip r:embed="rId4">
            <a:alphaModFix/>
          </a:blip>
          <a:srcRect b="0" l="0" r="0" t="0"/>
          <a:stretch/>
        </p:blipFill>
        <p:spPr>
          <a:xfrm>
            <a:off x="647700" y="2509994"/>
            <a:ext cx="5448300" cy="1819276"/>
          </a:xfrm>
          <a:prstGeom prst="rect">
            <a:avLst/>
          </a:prstGeom>
          <a:noFill/>
          <a:ln>
            <a:noFill/>
          </a:ln>
        </p:spPr>
      </p:pic>
      <p:pic>
        <p:nvPicPr>
          <p:cNvPr descr="Image result for exceed the octet orbital;" id="1445" name="Google Shape;1445;g200fb5710e2_0_1709"/>
          <p:cNvPicPr preferRelativeResize="0"/>
          <p:nvPr/>
        </p:nvPicPr>
        <p:blipFill rotWithShape="1">
          <a:blip r:embed="rId5">
            <a:alphaModFix/>
          </a:blip>
          <a:srcRect b="15229" l="60152" r="1701" t="64943"/>
          <a:stretch/>
        </p:blipFill>
        <p:spPr>
          <a:xfrm>
            <a:off x="2094842" y="4743467"/>
            <a:ext cx="2760937" cy="1076296"/>
          </a:xfrm>
          <a:prstGeom prst="rect">
            <a:avLst/>
          </a:prstGeom>
          <a:noFill/>
          <a:ln>
            <a:noFill/>
          </a:ln>
        </p:spPr>
      </p:pic>
      <p:pic>
        <p:nvPicPr>
          <p:cNvPr descr="Image result for PCl3" id="1446" name="Google Shape;1446;g200fb5710e2_0_1709"/>
          <p:cNvPicPr preferRelativeResize="0"/>
          <p:nvPr/>
        </p:nvPicPr>
        <p:blipFill rotWithShape="1">
          <a:blip r:embed="rId6">
            <a:alphaModFix/>
          </a:blip>
          <a:srcRect b="0" l="0" r="0" t="0"/>
          <a:stretch/>
        </p:blipFill>
        <p:spPr>
          <a:xfrm>
            <a:off x="7726744" y="2557291"/>
            <a:ext cx="2615434" cy="1763551"/>
          </a:xfrm>
          <a:prstGeom prst="rect">
            <a:avLst/>
          </a:prstGeom>
          <a:noFill/>
          <a:ln>
            <a:noFill/>
          </a:ln>
        </p:spPr>
      </p:pic>
      <p:cxnSp>
        <p:nvCxnSpPr>
          <p:cNvPr id="1447" name="Google Shape;1447;g200fb5710e2_0_1709"/>
          <p:cNvCxnSpPr/>
          <p:nvPr/>
        </p:nvCxnSpPr>
        <p:spPr>
          <a:xfrm>
            <a:off x="5249917" y="3342290"/>
            <a:ext cx="15900" cy="394200"/>
          </a:xfrm>
          <a:prstGeom prst="straightConnector1">
            <a:avLst/>
          </a:prstGeom>
          <a:noFill/>
          <a:ln cap="flat" cmpd="sng" w="9525">
            <a:solidFill>
              <a:schemeClr val="dk1"/>
            </a:solidFill>
            <a:prstDash val="solid"/>
            <a:miter lim="800000"/>
            <a:headEnd len="sm" w="sm" type="none"/>
            <a:tailEnd len="med" w="med" type="triangle"/>
          </a:ln>
        </p:spPr>
      </p:cxnSp>
      <p:cxnSp>
        <p:nvCxnSpPr>
          <p:cNvPr id="1448" name="Google Shape;1448;g200fb5710e2_0_1709"/>
          <p:cNvCxnSpPr/>
          <p:nvPr/>
        </p:nvCxnSpPr>
        <p:spPr>
          <a:xfrm>
            <a:off x="5657192" y="3310759"/>
            <a:ext cx="15900" cy="394200"/>
          </a:xfrm>
          <a:prstGeom prst="straightConnector1">
            <a:avLst/>
          </a:prstGeom>
          <a:noFill/>
          <a:ln cap="flat" cmpd="sng" w="9525">
            <a:solidFill>
              <a:schemeClr val="dk1"/>
            </a:solidFill>
            <a:prstDash val="solid"/>
            <a:miter lim="800000"/>
            <a:headEnd len="sm" w="sm" type="none"/>
            <a:tailEnd len="med" w="med" type="triangle"/>
          </a:ln>
        </p:spPr>
      </p:cxnSp>
      <p:cxnSp>
        <p:nvCxnSpPr>
          <p:cNvPr id="1449" name="Google Shape;1449;g200fb5710e2_0_1709"/>
          <p:cNvCxnSpPr/>
          <p:nvPr/>
        </p:nvCxnSpPr>
        <p:spPr>
          <a:xfrm>
            <a:off x="5915572" y="3310759"/>
            <a:ext cx="15900" cy="394200"/>
          </a:xfrm>
          <a:prstGeom prst="straightConnector1">
            <a:avLst/>
          </a:prstGeom>
          <a:noFill/>
          <a:ln cap="flat" cmpd="sng" w="9525">
            <a:solidFill>
              <a:schemeClr val="dk1"/>
            </a:solidFill>
            <a:prstDash val="solid"/>
            <a:miter lim="800000"/>
            <a:headEnd len="sm" w="sm" type="none"/>
            <a:tailEnd len="med" w="med" type="triangle"/>
          </a:ln>
        </p:spPr>
      </p:cxnSp>
      <p:cxnSp>
        <p:nvCxnSpPr>
          <p:cNvPr id="1450" name="Google Shape;1450;g200fb5710e2_0_1709"/>
          <p:cNvCxnSpPr/>
          <p:nvPr/>
        </p:nvCxnSpPr>
        <p:spPr>
          <a:xfrm flipH="1" rot="10800000">
            <a:off x="2364828" y="4950415"/>
            <a:ext cx="15900" cy="331200"/>
          </a:xfrm>
          <a:prstGeom prst="straightConnector1">
            <a:avLst/>
          </a:prstGeom>
          <a:noFill/>
          <a:ln cap="flat" cmpd="sng" w="9525">
            <a:solidFill>
              <a:schemeClr val="dk1"/>
            </a:solidFill>
            <a:prstDash val="solid"/>
            <a:miter lim="800000"/>
            <a:headEnd len="sm" w="sm" type="none"/>
            <a:tailEnd len="med" w="med" type="triangle"/>
          </a:ln>
        </p:spPr>
      </p:cxnSp>
      <p:cxnSp>
        <p:nvCxnSpPr>
          <p:cNvPr id="1451" name="Google Shape;1451;g200fb5710e2_0_1709"/>
          <p:cNvCxnSpPr/>
          <p:nvPr/>
        </p:nvCxnSpPr>
        <p:spPr>
          <a:xfrm flipH="1" rot="10800000">
            <a:off x="2974429" y="4950415"/>
            <a:ext cx="15900" cy="331200"/>
          </a:xfrm>
          <a:prstGeom prst="straightConnector1">
            <a:avLst/>
          </a:prstGeom>
          <a:noFill/>
          <a:ln cap="flat" cmpd="sng" w="9525">
            <a:solidFill>
              <a:schemeClr val="dk1"/>
            </a:solidFill>
            <a:prstDash val="solid"/>
            <a:miter lim="800000"/>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5" name="Shape 1455"/>
        <p:cNvGrpSpPr/>
        <p:nvPr/>
      </p:nvGrpSpPr>
      <p:grpSpPr>
        <a:xfrm>
          <a:off x="0" y="0"/>
          <a:ext cx="0" cy="0"/>
          <a:chOff x="0" y="0"/>
          <a:chExt cx="0" cy="0"/>
        </a:xfrm>
      </p:grpSpPr>
      <p:sp>
        <p:nvSpPr>
          <p:cNvPr id="1456" name="Google Shape;1456;g200fb5710e2_0_1723"/>
          <p:cNvSpPr txBox="1"/>
          <p:nvPr>
            <p:ph type="title"/>
          </p:nvPr>
        </p:nvSpPr>
        <p:spPr>
          <a:xfrm>
            <a:off x="812800" y="274638"/>
            <a:ext cx="105663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General rules</a:t>
            </a:r>
            <a:endParaRPr/>
          </a:p>
        </p:txBody>
      </p:sp>
      <p:sp>
        <p:nvSpPr>
          <p:cNvPr id="1457" name="Google Shape;1457;g200fb5710e2_0_1723"/>
          <p:cNvSpPr txBox="1"/>
          <p:nvPr>
            <p:ph idx="1" type="body"/>
          </p:nvPr>
        </p:nvSpPr>
        <p:spPr>
          <a:xfrm>
            <a:off x="812800" y="1600200"/>
            <a:ext cx="10566300" cy="41148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a:t>An atom will bond as many times it needs to fill the octet (P had 5 valence electrons and needed 3 electrons to fill it’s octet.) </a:t>
            </a:r>
            <a:endParaRPr/>
          </a:p>
          <a:p>
            <a:pPr indent="-228600" lvl="0" marL="228600" rtl="0" algn="l">
              <a:lnSpc>
                <a:spcPct val="90000"/>
              </a:lnSpc>
              <a:spcBef>
                <a:spcPts val="1000"/>
              </a:spcBef>
              <a:spcAft>
                <a:spcPts val="0"/>
              </a:spcAft>
              <a:buClr>
                <a:schemeClr val="dk1"/>
              </a:buClr>
              <a:buSzPts val="2400"/>
              <a:buChar char="•"/>
            </a:pPr>
            <a:r>
              <a:rPr lang="en-US"/>
              <a:t>If there is an abundance of reactants under high pressure, the atom may bond as many times as it has valence electrons. (P had 5 valence electrons so it could bond up to 5 times.)</a:t>
            </a:r>
            <a:endParaRPr/>
          </a:p>
        </p:txBody>
      </p:sp>
      <p:pic>
        <p:nvPicPr>
          <p:cNvPr descr="Image result for SF6" id="1458" name="Google Shape;1458;g200fb5710e2_0_1723"/>
          <p:cNvPicPr preferRelativeResize="0"/>
          <p:nvPr/>
        </p:nvPicPr>
        <p:blipFill rotWithShape="1">
          <a:blip r:embed="rId3">
            <a:alphaModFix/>
          </a:blip>
          <a:srcRect b="0" l="0" r="0" t="0"/>
          <a:stretch/>
        </p:blipFill>
        <p:spPr>
          <a:xfrm>
            <a:off x="8113986" y="3342289"/>
            <a:ext cx="2916687" cy="2761319"/>
          </a:xfrm>
          <a:prstGeom prst="rect">
            <a:avLst/>
          </a:prstGeom>
          <a:noFill/>
          <a:ln>
            <a:noFill/>
          </a:ln>
        </p:spPr>
      </p:pic>
      <p:pic>
        <p:nvPicPr>
          <p:cNvPr descr="Image result for sf2 lewis structure" id="1459" name="Google Shape;1459;g200fb5710e2_0_1723"/>
          <p:cNvPicPr preferRelativeResize="0"/>
          <p:nvPr/>
        </p:nvPicPr>
        <p:blipFill rotWithShape="1">
          <a:blip r:embed="rId4">
            <a:alphaModFix/>
          </a:blip>
          <a:srcRect b="2296" l="0" r="59667" t="0"/>
          <a:stretch/>
        </p:blipFill>
        <p:spPr>
          <a:xfrm>
            <a:off x="1095175" y="3846786"/>
            <a:ext cx="2389005" cy="1340069"/>
          </a:xfrm>
          <a:prstGeom prst="rect">
            <a:avLst/>
          </a:prstGeom>
          <a:noFill/>
          <a:ln>
            <a:noFill/>
          </a:ln>
        </p:spPr>
      </p:pic>
      <p:pic>
        <p:nvPicPr>
          <p:cNvPr descr="Image result for sf4 lewis structure" id="1460" name="Google Shape;1460;g200fb5710e2_0_1723"/>
          <p:cNvPicPr preferRelativeResize="0"/>
          <p:nvPr/>
        </p:nvPicPr>
        <p:blipFill rotWithShape="1">
          <a:blip r:embed="rId5">
            <a:alphaModFix/>
          </a:blip>
          <a:srcRect b="0" l="0" r="0" t="0"/>
          <a:stretch/>
        </p:blipFill>
        <p:spPr>
          <a:xfrm>
            <a:off x="4190671" y="3342289"/>
            <a:ext cx="2838450" cy="2857500"/>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4" name="Shape 1464"/>
        <p:cNvGrpSpPr/>
        <p:nvPr/>
      </p:nvGrpSpPr>
      <p:grpSpPr>
        <a:xfrm>
          <a:off x="0" y="0"/>
          <a:ext cx="0" cy="0"/>
          <a:chOff x="0" y="0"/>
          <a:chExt cx="0" cy="0"/>
        </a:xfrm>
      </p:grpSpPr>
      <p:sp>
        <p:nvSpPr>
          <p:cNvPr id="1465" name="Google Shape;1465;g200fb5710e2_0_1731"/>
          <p:cNvSpPr txBox="1"/>
          <p:nvPr>
            <p:ph type="title"/>
          </p:nvPr>
        </p:nvSpPr>
        <p:spPr>
          <a:xfrm>
            <a:off x="812800" y="274638"/>
            <a:ext cx="105663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2"/>
              </a:buClr>
              <a:buSzPts val="4400"/>
              <a:buFont typeface="Calibri"/>
              <a:buNone/>
            </a:pPr>
            <a:r>
              <a:rPr lang="en-US">
                <a:solidFill>
                  <a:schemeClr val="dk2"/>
                </a:solidFill>
              </a:rPr>
              <a:t>Examples</a:t>
            </a:r>
            <a:endParaRPr>
              <a:solidFill>
                <a:schemeClr val="dk2"/>
              </a:solidFill>
            </a:endParaRPr>
          </a:p>
        </p:txBody>
      </p:sp>
      <p:sp>
        <p:nvSpPr>
          <p:cNvPr id="1466" name="Google Shape;1466;g200fb5710e2_0_1731"/>
          <p:cNvSpPr txBox="1"/>
          <p:nvPr>
            <p:ph idx="1" type="body"/>
          </p:nvPr>
        </p:nvSpPr>
        <p:spPr>
          <a:xfrm>
            <a:off x="1981200" y="1600201"/>
            <a:ext cx="8229600" cy="45261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None/>
            </a:pPr>
            <a:r>
              <a:rPr lang="en-US"/>
              <a:t>Draw the following molecules:</a:t>
            </a:r>
            <a:endParaRPr/>
          </a:p>
          <a:p>
            <a:pPr indent="-228600" lvl="0" marL="228600" rtl="0" algn="l">
              <a:lnSpc>
                <a:spcPct val="90000"/>
              </a:lnSpc>
              <a:spcBef>
                <a:spcPts val="1000"/>
              </a:spcBef>
              <a:spcAft>
                <a:spcPts val="0"/>
              </a:spcAft>
              <a:buClr>
                <a:schemeClr val="dk1"/>
              </a:buClr>
              <a:buSzPts val="2400"/>
              <a:buChar char="•"/>
            </a:pPr>
            <a:r>
              <a:rPr lang="en-US"/>
              <a:t>ClF</a:t>
            </a:r>
            <a:r>
              <a:rPr baseline="-25000" lang="en-US"/>
              <a:t>3</a:t>
            </a:r>
            <a:endParaRPr/>
          </a:p>
          <a:p>
            <a:pPr indent="-228600" lvl="0" marL="228600" rtl="0" algn="l">
              <a:lnSpc>
                <a:spcPct val="90000"/>
              </a:lnSpc>
              <a:spcBef>
                <a:spcPts val="1000"/>
              </a:spcBef>
              <a:spcAft>
                <a:spcPts val="0"/>
              </a:spcAft>
              <a:buClr>
                <a:schemeClr val="dk1"/>
              </a:buClr>
              <a:buSzPts val="2400"/>
              <a:buChar char="•"/>
            </a:pPr>
            <a:r>
              <a:rPr lang="en-US"/>
              <a:t>XeO</a:t>
            </a:r>
            <a:r>
              <a:rPr baseline="-25000" lang="en-US"/>
              <a:t>3</a:t>
            </a:r>
            <a:endParaRPr/>
          </a:p>
          <a:p>
            <a:pPr indent="-228600" lvl="0" marL="228600" rtl="0" algn="l">
              <a:lnSpc>
                <a:spcPct val="90000"/>
              </a:lnSpc>
              <a:spcBef>
                <a:spcPts val="1000"/>
              </a:spcBef>
              <a:spcAft>
                <a:spcPts val="0"/>
              </a:spcAft>
              <a:buClr>
                <a:schemeClr val="dk1"/>
              </a:buClr>
              <a:buSzPts val="2400"/>
              <a:buChar char="•"/>
            </a:pPr>
            <a:r>
              <a:rPr lang="en-US"/>
              <a:t>BCl</a:t>
            </a:r>
            <a:r>
              <a:rPr baseline="-25000" lang="en-US"/>
              <a:t>3</a:t>
            </a:r>
            <a:endParaRPr/>
          </a:p>
          <a:p>
            <a:pPr indent="-228600" lvl="0" marL="228600" rtl="0" algn="l">
              <a:lnSpc>
                <a:spcPct val="90000"/>
              </a:lnSpc>
              <a:spcBef>
                <a:spcPts val="1000"/>
              </a:spcBef>
              <a:spcAft>
                <a:spcPts val="0"/>
              </a:spcAft>
              <a:buClr>
                <a:schemeClr val="dk1"/>
              </a:buClr>
              <a:buSzPts val="2400"/>
              <a:buChar char="•"/>
            </a:pPr>
            <a:r>
              <a:rPr lang="en-US"/>
              <a:t>I</a:t>
            </a:r>
            <a:r>
              <a:rPr baseline="-25000" lang="en-US"/>
              <a:t>3</a:t>
            </a:r>
            <a:r>
              <a:rPr baseline="30000" lang="en-US"/>
              <a:t>-</a:t>
            </a:r>
            <a:endParaRPr/>
          </a:p>
          <a:p>
            <a:pPr indent="-228600" lvl="0" marL="228600" rtl="0" algn="l">
              <a:lnSpc>
                <a:spcPct val="90000"/>
              </a:lnSpc>
              <a:spcBef>
                <a:spcPts val="1000"/>
              </a:spcBef>
              <a:spcAft>
                <a:spcPts val="0"/>
              </a:spcAft>
              <a:buClr>
                <a:schemeClr val="dk1"/>
              </a:buClr>
              <a:buSzPts val="2400"/>
              <a:buChar char="•"/>
            </a:pPr>
            <a:r>
              <a:rPr lang="en-US"/>
              <a:t>ICl</a:t>
            </a:r>
            <a:r>
              <a:rPr baseline="-25000" lang="en-US"/>
              <a:t>4</a:t>
            </a:r>
            <a:r>
              <a:rPr baseline="30000" lang="en-US"/>
              <a:t>-</a:t>
            </a:r>
            <a:endParaRPr/>
          </a:p>
          <a:p>
            <a:pPr indent="-76200" lvl="0" marL="228600" rtl="0" algn="l">
              <a:lnSpc>
                <a:spcPct val="90000"/>
              </a:lnSpc>
              <a:spcBef>
                <a:spcPts val="1000"/>
              </a:spcBef>
              <a:spcAft>
                <a:spcPts val="0"/>
              </a:spcAft>
              <a:buClr>
                <a:schemeClr val="dk1"/>
              </a:buClr>
              <a:buSzPts val="2400"/>
              <a:buNone/>
            </a:pPr>
            <a:r>
              <a:t/>
            </a:r>
            <a:endParaRPr/>
          </a:p>
        </p:txBody>
      </p:sp>
      <p:pic>
        <p:nvPicPr>
          <p:cNvPr id="1467" name="Google Shape;1467;g200fb5710e2_0_1731"/>
          <p:cNvPicPr preferRelativeResize="0"/>
          <p:nvPr/>
        </p:nvPicPr>
        <p:blipFill rotWithShape="1">
          <a:blip r:embed="rId3">
            <a:alphaModFix/>
          </a:blip>
          <a:srcRect b="0" l="0" r="0" t="0"/>
          <a:stretch/>
        </p:blipFill>
        <p:spPr>
          <a:xfrm>
            <a:off x="3661438" y="1946192"/>
            <a:ext cx="1139162" cy="1999042"/>
          </a:xfrm>
          <a:prstGeom prst="rect">
            <a:avLst/>
          </a:prstGeom>
          <a:noFill/>
          <a:ln>
            <a:noFill/>
          </a:ln>
        </p:spPr>
      </p:pic>
      <p:pic>
        <p:nvPicPr>
          <p:cNvPr id="1468" name="Google Shape;1468;g200fb5710e2_0_1731"/>
          <p:cNvPicPr preferRelativeResize="0"/>
          <p:nvPr/>
        </p:nvPicPr>
        <p:blipFill rotWithShape="1">
          <a:blip r:embed="rId4">
            <a:alphaModFix/>
          </a:blip>
          <a:srcRect b="0" l="0" r="0" t="0"/>
          <a:stretch/>
        </p:blipFill>
        <p:spPr>
          <a:xfrm>
            <a:off x="6244937" y="1904835"/>
            <a:ext cx="2408724" cy="1228725"/>
          </a:xfrm>
          <a:prstGeom prst="rect">
            <a:avLst/>
          </a:prstGeom>
          <a:noFill/>
          <a:ln>
            <a:noFill/>
          </a:ln>
        </p:spPr>
      </p:pic>
      <p:pic>
        <p:nvPicPr>
          <p:cNvPr id="1469" name="Google Shape;1469;g200fb5710e2_0_1731"/>
          <p:cNvPicPr preferRelativeResize="0"/>
          <p:nvPr/>
        </p:nvPicPr>
        <p:blipFill rotWithShape="1">
          <a:blip r:embed="rId5">
            <a:alphaModFix/>
          </a:blip>
          <a:srcRect b="0" l="0" r="0" t="0"/>
          <a:stretch/>
        </p:blipFill>
        <p:spPr>
          <a:xfrm>
            <a:off x="9293145" y="1968580"/>
            <a:ext cx="2420097" cy="1164938"/>
          </a:xfrm>
          <a:prstGeom prst="rect">
            <a:avLst/>
          </a:prstGeom>
          <a:noFill/>
          <a:ln>
            <a:noFill/>
          </a:ln>
        </p:spPr>
      </p:pic>
      <p:pic>
        <p:nvPicPr>
          <p:cNvPr id="1470" name="Google Shape;1470;g200fb5710e2_0_1731"/>
          <p:cNvPicPr preferRelativeResize="0"/>
          <p:nvPr/>
        </p:nvPicPr>
        <p:blipFill rotWithShape="1">
          <a:blip r:embed="rId6">
            <a:alphaModFix/>
          </a:blip>
          <a:srcRect b="0" l="0" r="0" t="0"/>
          <a:stretch/>
        </p:blipFill>
        <p:spPr>
          <a:xfrm>
            <a:off x="3532986" y="4291225"/>
            <a:ext cx="2106986" cy="1314450"/>
          </a:xfrm>
          <a:prstGeom prst="rect">
            <a:avLst/>
          </a:prstGeom>
          <a:noFill/>
          <a:ln>
            <a:noFill/>
          </a:ln>
        </p:spPr>
      </p:pic>
      <p:pic>
        <p:nvPicPr>
          <p:cNvPr id="1471" name="Google Shape;1471;g200fb5710e2_0_1731"/>
          <p:cNvPicPr preferRelativeResize="0"/>
          <p:nvPr/>
        </p:nvPicPr>
        <p:blipFill rotWithShape="1">
          <a:blip r:embed="rId7">
            <a:alphaModFix/>
          </a:blip>
          <a:srcRect b="0" l="0" r="0" t="0"/>
          <a:stretch/>
        </p:blipFill>
        <p:spPr>
          <a:xfrm>
            <a:off x="6480838" y="3945234"/>
            <a:ext cx="1736398" cy="1144444"/>
          </a:xfrm>
          <a:prstGeom prst="rect">
            <a:avLst/>
          </a:prstGeom>
          <a:noFill/>
          <a:ln>
            <a:noFill/>
          </a:ln>
        </p:spPr>
      </p:pic>
      <p:pic>
        <p:nvPicPr>
          <p:cNvPr descr="http://t1.gstatic.com/images?q=tbn:ANd9GcS_H3SCGm_2GTR5v4Kk6fw29Lcck3UnlzLjpVAK3Egdhog_qTyK:chemwiki.ucdavis.edu/%40api/deki/files/15833/IMG00025.GIF%3Fsize%3Dbestfit%26width%3D202%26height%3D202%26revision%3D1" id="1472" name="Google Shape;1472;g200fb5710e2_0_1731"/>
          <p:cNvPicPr preferRelativeResize="0"/>
          <p:nvPr/>
        </p:nvPicPr>
        <p:blipFill rotWithShape="1">
          <a:blip r:embed="rId8">
            <a:alphaModFix/>
          </a:blip>
          <a:srcRect b="0" l="0" r="0" t="0"/>
          <a:stretch/>
        </p:blipFill>
        <p:spPr>
          <a:xfrm>
            <a:off x="9752696" y="3924218"/>
            <a:ext cx="1533525" cy="15335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6" name="Shape 1476"/>
        <p:cNvGrpSpPr/>
        <p:nvPr/>
      </p:nvGrpSpPr>
      <p:grpSpPr>
        <a:xfrm>
          <a:off x="0" y="0"/>
          <a:ext cx="0" cy="0"/>
          <a:chOff x="0" y="0"/>
          <a:chExt cx="0" cy="0"/>
        </a:xfrm>
      </p:grpSpPr>
      <p:sp>
        <p:nvSpPr>
          <p:cNvPr id="1477" name="Google Shape;1477;g200fb5710e2_0_1742"/>
          <p:cNvSpPr txBox="1"/>
          <p:nvPr>
            <p:ph type="title"/>
          </p:nvPr>
        </p:nvSpPr>
        <p:spPr>
          <a:xfrm>
            <a:off x="812800" y="274638"/>
            <a:ext cx="105663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Polarity reminder:</a:t>
            </a:r>
            <a:endParaRPr/>
          </a:p>
        </p:txBody>
      </p:sp>
      <p:pic>
        <p:nvPicPr>
          <p:cNvPr descr="\\WFFS2\Teachers\kdrury\Brown LeMay\Chapter_09\Present\Images\09_12.jpg" id="1478" name="Google Shape;1478;g200fb5710e2_0_1742"/>
          <p:cNvPicPr preferRelativeResize="0"/>
          <p:nvPr>
            <p:ph idx="1" type="body"/>
          </p:nvPr>
        </p:nvPicPr>
        <p:blipFill rotWithShape="1">
          <a:blip r:embed="rId3">
            <a:alphaModFix/>
          </a:blip>
          <a:srcRect b="0" l="0" r="0" t="0"/>
          <a:stretch/>
        </p:blipFill>
        <p:spPr>
          <a:xfrm>
            <a:off x="3123928" y="1417638"/>
            <a:ext cx="5944200" cy="4607100"/>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2" name="Shape 1482"/>
        <p:cNvGrpSpPr/>
        <p:nvPr/>
      </p:nvGrpSpPr>
      <p:grpSpPr>
        <a:xfrm>
          <a:off x="0" y="0"/>
          <a:ext cx="0" cy="0"/>
          <a:chOff x="0" y="0"/>
          <a:chExt cx="0" cy="0"/>
        </a:xfrm>
      </p:grpSpPr>
      <p:pic>
        <p:nvPicPr>
          <p:cNvPr descr="\\WFFS2\Teachers\kdrury\Brown LeMay\Chapter_09\Present\Images\09_13-01UNEx9-4.jpg" id="1483" name="Google Shape;1483;g200fb5710e2_0_1747"/>
          <p:cNvPicPr preferRelativeResize="0"/>
          <p:nvPr>
            <p:ph idx="1" type="body"/>
          </p:nvPr>
        </p:nvPicPr>
        <p:blipFill rotWithShape="1">
          <a:blip r:embed="rId3">
            <a:alphaModFix/>
          </a:blip>
          <a:srcRect b="0" l="0" r="0" t="0"/>
          <a:stretch/>
        </p:blipFill>
        <p:spPr>
          <a:xfrm>
            <a:off x="1981200" y="1371600"/>
            <a:ext cx="3581400" cy="2971800"/>
          </a:xfrm>
          <a:prstGeom prst="rect">
            <a:avLst/>
          </a:prstGeom>
          <a:noFill/>
          <a:ln>
            <a:noFill/>
          </a:ln>
        </p:spPr>
      </p:pic>
      <p:pic>
        <p:nvPicPr>
          <p:cNvPr descr="\\WFFS2\Teachers\kdrury\Brown LeMay\Chapter_09\Present\Images\09_13-03UNEx9-4.jpg" id="1484" name="Google Shape;1484;g200fb5710e2_0_1747"/>
          <p:cNvPicPr preferRelativeResize="0"/>
          <p:nvPr/>
        </p:nvPicPr>
        <p:blipFill rotWithShape="1">
          <a:blip r:embed="rId4">
            <a:alphaModFix/>
          </a:blip>
          <a:srcRect b="0" l="0" r="0" t="0"/>
          <a:stretch/>
        </p:blipFill>
        <p:spPr>
          <a:xfrm>
            <a:off x="6492765" y="1371600"/>
            <a:ext cx="3810000" cy="2971799"/>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8" name="Shape 1488"/>
        <p:cNvGrpSpPr/>
        <p:nvPr/>
      </p:nvGrpSpPr>
      <p:grpSpPr>
        <a:xfrm>
          <a:off x="0" y="0"/>
          <a:ext cx="0" cy="0"/>
          <a:chOff x="0" y="0"/>
          <a:chExt cx="0" cy="0"/>
        </a:xfrm>
      </p:grpSpPr>
      <p:sp>
        <p:nvSpPr>
          <p:cNvPr id="1489" name="Google Shape;1489;g200fb5710e2_0_1752"/>
          <p:cNvSpPr txBox="1"/>
          <p:nvPr>
            <p:ph type="title"/>
          </p:nvPr>
        </p:nvSpPr>
        <p:spPr>
          <a:xfrm>
            <a:off x="812800" y="274638"/>
            <a:ext cx="105663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2"/>
              </a:buClr>
              <a:buSzPts val="4400"/>
              <a:buFont typeface="Calibri"/>
              <a:buNone/>
            </a:pPr>
            <a:r>
              <a:rPr lang="en-US">
                <a:solidFill>
                  <a:schemeClr val="dk2"/>
                </a:solidFill>
              </a:rPr>
              <a:t>No Dipole Moment if Symmetrical</a:t>
            </a:r>
            <a:endParaRPr>
              <a:solidFill>
                <a:schemeClr val="dk2"/>
              </a:solidFill>
            </a:endParaRPr>
          </a:p>
        </p:txBody>
      </p:sp>
      <p:pic>
        <p:nvPicPr>
          <p:cNvPr descr="\\WFFS2\Teachers\kdrury\Brown LeMay\Chapter_09\Present\Images\09_11.jpg" id="1490" name="Google Shape;1490;g200fb5710e2_0_1752"/>
          <p:cNvPicPr preferRelativeResize="0"/>
          <p:nvPr>
            <p:ph idx="1" type="body"/>
          </p:nvPr>
        </p:nvPicPr>
        <p:blipFill rotWithShape="1">
          <a:blip r:embed="rId3">
            <a:alphaModFix/>
          </a:blip>
          <a:srcRect b="0" l="0" r="0" t="0"/>
          <a:stretch/>
        </p:blipFill>
        <p:spPr>
          <a:xfrm>
            <a:off x="2590800" y="1600201"/>
            <a:ext cx="2689200" cy="4526100"/>
          </a:xfrm>
          <a:prstGeom prst="rect">
            <a:avLst/>
          </a:prstGeom>
          <a:noFill/>
          <a:ln>
            <a:noFill/>
          </a:ln>
        </p:spPr>
      </p:pic>
      <p:pic>
        <p:nvPicPr>
          <p:cNvPr descr="\\WFFS2\Teachers\kdrury\Brown LeMay\Chapter_09\Present\Images\09_13-04UNEx9-4.jpg" id="1491" name="Google Shape;1491;g200fb5710e2_0_1752"/>
          <p:cNvPicPr preferRelativeResize="0"/>
          <p:nvPr/>
        </p:nvPicPr>
        <p:blipFill rotWithShape="1">
          <a:blip r:embed="rId4">
            <a:alphaModFix/>
          </a:blip>
          <a:srcRect b="0" l="0" r="0" t="0"/>
          <a:stretch/>
        </p:blipFill>
        <p:spPr>
          <a:xfrm>
            <a:off x="5943600" y="2133600"/>
            <a:ext cx="3810000" cy="3352801"/>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5" name="Shape 1495"/>
        <p:cNvGrpSpPr/>
        <p:nvPr/>
      </p:nvGrpSpPr>
      <p:grpSpPr>
        <a:xfrm>
          <a:off x="0" y="0"/>
          <a:ext cx="0" cy="0"/>
          <a:chOff x="0" y="0"/>
          <a:chExt cx="0" cy="0"/>
        </a:xfrm>
      </p:grpSpPr>
      <p:sp>
        <p:nvSpPr>
          <p:cNvPr id="1496" name="Google Shape;1496;g200fb5710e2_0_1782"/>
          <p:cNvSpPr txBox="1"/>
          <p:nvPr>
            <p:ph type="title"/>
          </p:nvPr>
        </p:nvSpPr>
        <p:spPr>
          <a:xfrm>
            <a:off x="812800" y="0"/>
            <a:ext cx="105663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Practice</a:t>
            </a:r>
            <a:endParaRPr>
              <a:solidFill>
                <a:schemeClr val="accent1"/>
              </a:solidFill>
            </a:endParaRPr>
          </a:p>
        </p:txBody>
      </p:sp>
      <p:sp>
        <p:nvSpPr>
          <p:cNvPr id="1497" name="Google Shape;1497;g200fb5710e2_0_1782"/>
          <p:cNvSpPr txBox="1"/>
          <p:nvPr>
            <p:ph idx="1" type="body"/>
          </p:nvPr>
        </p:nvSpPr>
        <p:spPr>
          <a:xfrm>
            <a:off x="4343400" y="838200"/>
            <a:ext cx="4419600" cy="7620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None/>
            </a:pPr>
            <a:r>
              <a:rPr lang="en-US"/>
              <a:t>Draw the Lewis structure for NO</a:t>
            </a:r>
            <a:r>
              <a:rPr baseline="-25000" lang="en-US"/>
              <a:t>3</a:t>
            </a:r>
            <a:r>
              <a:rPr baseline="30000" lang="en-US"/>
              <a:t>-</a:t>
            </a:r>
            <a:r>
              <a:rPr lang="en-US"/>
              <a:t>.</a:t>
            </a:r>
            <a:endParaRPr/>
          </a:p>
        </p:txBody>
      </p:sp>
      <p:pic>
        <p:nvPicPr>
          <p:cNvPr descr="NO3.gif" id="1498" name="Google Shape;1498;g200fb5710e2_0_1782"/>
          <p:cNvPicPr preferRelativeResize="0"/>
          <p:nvPr/>
        </p:nvPicPr>
        <p:blipFill rotWithShape="1">
          <a:blip r:embed="rId3">
            <a:alphaModFix/>
          </a:blip>
          <a:srcRect b="0" l="0" r="0" t="0"/>
          <a:stretch/>
        </p:blipFill>
        <p:spPr>
          <a:xfrm>
            <a:off x="1524000" y="1409700"/>
            <a:ext cx="9144000" cy="2514600"/>
          </a:xfrm>
          <a:prstGeom prst="rect">
            <a:avLst/>
          </a:prstGeom>
          <a:noFill/>
          <a:ln>
            <a:noFill/>
          </a:ln>
        </p:spPr>
      </p:pic>
      <p:sp>
        <p:nvSpPr>
          <p:cNvPr id="1499" name="Google Shape;1499;g200fb5710e2_0_1782"/>
          <p:cNvSpPr txBox="1"/>
          <p:nvPr/>
        </p:nvSpPr>
        <p:spPr>
          <a:xfrm>
            <a:off x="1894114" y="4191000"/>
            <a:ext cx="8773800" cy="1569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Notice that the nitrate ion can be written 3 different ways. It appears that there are two single bonds and one double bond. However, when measured, the bonds are actually the same length. This is called </a:t>
            </a:r>
            <a:r>
              <a:rPr lang="en-US" sz="2400">
                <a:solidFill>
                  <a:srgbClr val="FF0000"/>
                </a:solidFill>
                <a:latin typeface="Calibri"/>
                <a:ea typeface="Calibri"/>
                <a:cs typeface="Calibri"/>
                <a:sym typeface="Calibri"/>
              </a:rPr>
              <a:t>resonance</a:t>
            </a:r>
            <a:r>
              <a:rPr lang="en-US" sz="2400">
                <a:solidFill>
                  <a:schemeClr val="dk1"/>
                </a:solidFill>
                <a:latin typeface="Calibri"/>
                <a:ea typeface="Calibri"/>
                <a:cs typeface="Calibri"/>
                <a:sym typeface="Calibri"/>
              </a:rPr>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9">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3" name="Shape 1503"/>
        <p:cNvGrpSpPr/>
        <p:nvPr/>
      </p:nvGrpSpPr>
      <p:grpSpPr>
        <a:xfrm>
          <a:off x="0" y="0"/>
          <a:ext cx="0" cy="0"/>
          <a:chOff x="0" y="0"/>
          <a:chExt cx="0" cy="0"/>
        </a:xfrm>
      </p:grpSpPr>
      <p:sp>
        <p:nvSpPr>
          <p:cNvPr id="1504" name="Google Shape;1504;g200fb5710e2_0_1789"/>
          <p:cNvSpPr txBox="1"/>
          <p:nvPr>
            <p:ph type="title"/>
          </p:nvPr>
        </p:nvSpPr>
        <p:spPr>
          <a:xfrm>
            <a:off x="812800" y="274638"/>
            <a:ext cx="105663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0000"/>
              </a:buClr>
              <a:buSzPts val="4400"/>
              <a:buFont typeface="Calibri"/>
              <a:buNone/>
            </a:pPr>
            <a:r>
              <a:rPr lang="en-US">
                <a:solidFill>
                  <a:srgbClr val="FF0000"/>
                </a:solidFill>
              </a:rPr>
              <a:t>Resonance</a:t>
            </a:r>
            <a:endParaRPr>
              <a:solidFill>
                <a:srgbClr val="FF0000"/>
              </a:solidFill>
            </a:endParaRPr>
          </a:p>
        </p:txBody>
      </p:sp>
      <p:sp>
        <p:nvSpPr>
          <p:cNvPr id="1505" name="Google Shape;1505;g200fb5710e2_0_1789"/>
          <p:cNvSpPr txBox="1"/>
          <p:nvPr>
            <p:ph idx="1" type="body"/>
          </p:nvPr>
        </p:nvSpPr>
        <p:spPr>
          <a:xfrm>
            <a:off x="1502229" y="1371601"/>
            <a:ext cx="9644700" cy="4754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0000"/>
              </a:buClr>
              <a:buSzPts val="2400"/>
              <a:buNone/>
            </a:pPr>
            <a:r>
              <a:rPr lang="en-US">
                <a:solidFill>
                  <a:srgbClr val="FF0000"/>
                </a:solidFill>
              </a:rPr>
              <a:t>When one or more valid structures (that obey octet) can be drawn for one molecule they are called resonance structures.</a:t>
            </a:r>
            <a:endParaRPr/>
          </a:p>
          <a:p>
            <a:pPr indent="-228600" lvl="1" marL="685800" rtl="0" algn="l">
              <a:lnSpc>
                <a:spcPct val="90000"/>
              </a:lnSpc>
              <a:spcBef>
                <a:spcPts val="500"/>
              </a:spcBef>
              <a:spcAft>
                <a:spcPts val="0"/>
              </a:spcAft>
              <a:buClr>
                <a:schemeClr val="dk1"/>
              </a:buClr>
              <a:buSzPts val="2400"/>
              <a:buChar char="•"/>
            </a:pPr>
            <a:r>
              <a:rPr lang="en-US"/>
              <a:t>The </a:t>
            </a:r>
            <a:r>
              <a:rPr lang="en-US">
                <a:solidFill>
                  <a:schemeClr val="accent1"/>
                </a:solidFill>
              </a:rPr>
              <a:t>electron placement </a:t>
            </a:r>
            <a:r>
              <a:rPr lang="en-US"/>
              <a:t>changes but not the nucleus.</a:t>
            </a:r>
            <a:endParaRPr/>
          </a:p>
          <a:p>
            <a:pPr indent="-228600" lvl="1" marL="685800" rtl="0" algn="l">
              <a:lnSpc>
                <a:spcPct val="90000"/>
              </a:lnSpc>
              <a:spcBef>
                <a:spcPts val="500"/>
              </a:spcBef>
              <a:spcAft>
                <a:spcPts val="0"/>
              </a:spcAft>
              <a:buClr>
                <a:schemeClr val="dk1"/>
              </a:buClr>
              <a:buSzPts val="2400"/>
              <a:buChar char="•"/>
            </a:pPr>
            <a:r>
              <a:rPr lang="en-US"/>
              <a:t>Arrows between structures mean they are all </a:t>
            </a:r>
            <a:r>
              <a:rPr lang="en-US">
                <a:solidFill>
                  <a:schemeClr val="accent1"/>
                </a:solidFill>
              </a:rPr>
              <a:t>equal</a:t>
            </a:r>
            <a:r>
              <a:rPr lang="en-US"/>
              <a:t>, not that the structure is changing.</a:t>
            </a:r>
            <a:endParaRPr/>
          </a:p>
          <a:p>
            <a:pPr indent="-228600" lvl="1" marL="685800" rtl="0" algn="l">
              <a:lnSpc>
                <a:spcPct val="90000"/>
              </a:lnSpc>
              <a:spcBef>
                <a:spcPts val="500"/>
              </a:spcBef>
              <a:spcAft>
                <a:spcPts val="0"/>
              </a:spcAft>
              <a:buClr>
                <a:schemeClr val="dk1"/>
              </a:buClr>
              <a:buSzPts val="2400"/>
              <a:buChar char="•"/>
            </a:pPr>
            <a:r>
              <a:rPr lang="en-US"/>
              <a:t>Resonance is used to fix the localized electron model which we use (Lewis structures). In fact, electrons are </a:t>
            </a:r>
            <a:r>
              <a:rPr lang="en-US">
                <a:solidFill>
                  <a:schemeClr val="accent1"/>
                </a:solidFill>
              </a:rPr>
              <a:t>delocalized</a:t>
            </a:r>
            <a:r>
              <a:rPr lang="en-US"/>
              <a:t>,</a:t>
            </a:r>
            <a:r>
              <a:rPr lang="en-US">
                <a:solidFill>
                  <a:srgbClr val="FFFF00"/>
                </a:solidFill>
              </a:rPr>
              <a:t> </a:t>
            </a:r>
            <a:r>
              <a:rPr lang="en-US"/>
              <a:t>meaning all electrons are able to move about the molecule, not fixed in a position.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5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Limiting Reagents Examples</a:t>
            </a:r>
            <a:endParaRPr/>
          </a:p>
        </p:txBody>
      </p:sp>
      <p:sp>
        <p:nvSpPr>
          <p:cNvPr id="457" name="Google Shape;457;p54"/>
          <p:cNvSpPr txBox="1"/>
          <p:nvPr>
            <p:ph idx="1" type="body"/>
          </p:nvPr>
        </p:nvSpPr>
        <p:spPr>
          <a:xfrm>
            <a:off x="1981200" y="1524001"/>
            <a:ext cx="8229600" cy="5105400"/>
          </a:xfrm>
          <a:prstGeom prst="rect">
            <a:avLst/>
          </a:prstGeom>
          <a:noFill/>
          <a:ln>
            <a:noFill/>
          </a:ln>
        </p:spPr>
        <p:txBody>
          <a:bodyPr anchorCtr="0" anchor="t" bIns="45700" lIns="91425" spcFirstLastPara="1" rIns="91425" wrap="square" tIns="45700">
            <a:normAutofit/>
          </a:bodyPr>
          <a:lstStyle/>
          <a:p>
            <a:pPr indent="-514350" lvl="0" marL="633222" rtl="0" algn="l">
              <a:lnSpc>
                <a:spcPct val="90000"/>
              </a:lnSpc>
              <a:spcBef>
                <a:spcPts val="0"/>
              </a:spcBef>
              <a:spcAft>
                <a:spcPts val="0"/>
              </a:spcAft>
              <a:buClr>
                <a:schemeClr val="dk1"/>
              </a:buClr>
              <a:buSzPts val="2400"/>
              <a:buNone/>
            </a:pPr>
            <a:r>
              <a:rPr lang="en-US"/>
              <a:t>1.   S + 3F</a:t>
            </a:r>
            <a:r>
              <a:rPr baseline="-25000" lang="en-US"/>
              <a:t>2</a:t>
            </a:r>
            <a:r>
              <a:rPr lang="en-US"/>
              <a:t> 🡪 SF</a:t>
            </a:r>
            <a:r>
              <a:rPr baseline="-25000" lang="en-US"/>
              <a:t>6</a:t>
            </a:r>
            <a:endParaRPr/>
          </a:p>
          <a:p>
            <a:pPr indent="-514350" lvl="0" marL="633222" rtl="0" algn="l">
              <a:lnSpc>
                <a:spcPct val="90000"/>
              </a:lnSpc>
              <a:spcBef>
                <a:spcPts val="1000"/>
              </a:spcBef>
              <a:spcAft>
                <a:spcPts val="0"/>
              </a:spcAft>
              <a:buClr>
                <a:schemeClr val="dk1"/>
              </a:buClr>
              <a:buSzPts val="2400"/>
              <a:buNone/>
            </a:pPr>
            <a:r>
              <a:rPr lang="en-US"/>
              <a:t>	Suppose you have 4 moles of sulfur and 2 moles of fluorine, which is the limiter and which is in excess? How many moles of SF</a:t>
            </a:r>
            <a:r>
              <a:rPr baseline="-25000" lang="en-US"/>
              <a:t>6</a:t>
            </a:r>
            <a:r>
              <a:rPr lang="en-US"/>
              <a:t> can be produced?</a:t>
            </a:r>
            <a:endParaRPr/>
          </a:p>
          <a:p>
            <a:pPr indent="-514350" lvl="0" marL="633222" rtl="0" algn="l">
              <a:lnSpc>
                <a:spcPct val="90000"/>
              </a:lnSpc>
              <a:spcBef>
                <a:spcPts val="1000"/>
              </a:spcBef>
              <a:spcAft>
                <a:spcPts val="0"/>
              </a:spcAft>
              <a:buClr>
                <a:schemeClr val="dk1"/>
              </a:buClr>
              <a:buSzPts val="2400"/>
              <a:buNone/>
            </a:pPr>
            <a:r>
              <a:t/>
            </a:r>
            <a:endParaRPr/>
          </a:p>
          <a:p>
            <a:pPr indent="0" lvl="0" marL="118871" rtl="0" algn="l">
              <a:lnSpc>
                <a:spcPct val="90000"/>
              </a:lnSpc>
              <a:spcBef>
                <a:spcPts val="1000"/>
              </a:spcBef>
              <a:spcAft>
                <a:spcPts val="0"/>
              </a:spcAft>
              <a:buClr>
                <a:schemeClr val="accent1"/>
              </a:buClr>
              <a:buSzPts val="2400"/>
              <a:buNone/>
            </a:pPr>
            <a:r>
              <a:rPr lang="en-US">
                <a:solidFill>
                  <a:schemeClr val="accent1"/>
                </a:solidFill>
              </a:rPr>
              <a:t>	4S produces 4 SF</a:t>
            </a:r>
            <a:r>
              <a:rPr baseline="-25000" lang="en-US">
                <a:solidFill>
                  <a:schemeClr val="accent1"/>
                </a:solidFill>
              </a:rPr>
              <a:t>6</a:t>
            </a:r>
            <a:endParaRPr/>
          </a:p>
          <a:p>
            <a:pPr indent="-514350" lvl="0" marL="633222" rtl="0" algn="l">
              <a:lnSpc>
                <a:spcPct val="90000"/>
              </a:lnSpc>
              <a:spcBef>
                <a:spcPts val="1000"/>
              </a:spcBef>
              <a:spcAft>
                <a:spcPts val="0"/>
              </a:spcAft>
              <a:buClr>
                <a:schemeClr val="accent1"/>
              </a:buClr>
              <a:buSzPts val="2400"/>
              <a:buNone/>
            </a:pPr>
            <a:r>
              <a:rPr lang="en-US">
                <a:solidFill>
                  <a:schemeClr val="accent1"/>
                </a:solidFill>
              </a:rPr>
              <a:t>		2F</a:t>
            </a:r>
            <a:r>
              <a:rPr baseline="-25000" lang="en-US">
                <a:solidFill>
                  <a:schemeClr val="accent1"/>
                </a:solidFill>
              </a:rPr>
              <a:t>2</a:t>
            </a:r>
            <a:r>
              <a:rPr lang="en-US">
                <a:solidFill>
                  <a:schemeClr val="accent1"/>
                </a:solidFill>
              </a:rPr>
              <a:t> produces 0.6 moles of SF</a:t>
            </a:r>
            <a:r>
              <a:rPr baseline="-25000" lang="en-US">
                <a:solidFill>
                  <a:schemeClr val="accent1"/>
                </a:solidFill>
              </a:rPr>
              <a:t>6</a:t>
            </a:r>
            <a:r>
              <a:rPr lang="en-US">
                <a:solidFill>
                  <a:schemeClr val="accent1"/>
                </a:solidFill>
              </a:rPr>
              <a:t> </a:t>
            </a:r>
            <a:endParaRPr/>
          </a:p>
          <a:p>
            <a:pPr indent="-514350" lvl="0" marL="633222" rtl="0" algn="l">
              <a:lnSpc>
                <a:spcPct val="90000"/>
              </a:lnSpc>
              <a:spcBef>
                <a:spcPts val="1000"/>
              </a:spcBef>
              <a:spcAft>
                <a:spcPts val="0"/>
              </a:spcAft>
              <a:buClr>
                <a:schemeClr val="accent1"/>
              </a:buClr>
              <a:buSzPts val="2400"/>
              <a:buNone/>
            </a:pPr>
            <a:r>
              <a:rPr lang="en-US">
                <a:solidFill>
                  <a:schemeClr val="accent1"/>
                </a:solidFill>
              </a:rPr>
              <a:t>		(F</a:t>
            </a:r>
            <a:r>
              <a:rPr baseline="-25000" lang="en-US">
                <a:solidFill>
                  <a:schemeClr val="accent1"/>
                </a:solidFill>
              </a:rPr>
              <a:t>2</a:t>
            </a:r>
            <a:r>
              <a:rPr lang="en-US">
                <a:solidFill>
                  <a:schemeClr val="accent1"/>
                </a:solidFill>
              </a:rPr>
              <a:t> Limiter!)</a:t>
            </a:r>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9" name="Shape 1509"/>
        <p:cNvGrpSpPr/>
        <p:nvPr/>
      </p:nvGrpSpPr>
      <p:grpSpPr>
        <a:xfrm>
          <a:off x="0" y="0"/>
          <a:ext cx="0" cy="0"/>
          <a:chOff x="0" y="0"/>
          <a:chExt cx="0" cy="0"/>
        </a:xfrm>
      </p:grpSpPr>
      <p:sp>
        <p:nvSpPr>
          <p:cNvPr id="1510" name="Google Shape;1510;g200fb5710e2_0_1794"/>
          <p:cNvSpPr txBox="1"/>
          <p:nvPr>
            <p:ph type="title"/>
          </p:nvPr>
        </p:nvSpPr>
        <p:spPr>
          <a:xfrm>
            <a:off x="812800" y="274638"/>
            <a:ext cx="105663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Resonance</a:t>
            </a:r>
            <a:endParaRPr>
              <a:solidFill>
                <a:schemeClr val="accent1"/>
              </a:solidFill>
            </a:endParaRPr>
          </a:p>
        </p:txBody>
      </p:sp>
      <p:sp>
        <p:nvSpPr>
          <p:cNvPr id="1511" name="Google Shape;1511;g200fb5710e2_0_1794"/>
          <p:cNvSpPr txBox="1"/>
          <p:nvPr>
            <p:ph idx="1" type="body"/>
          </p:nvPr>
        </p:nvSpPr>
        <p:spPr>
          <a:xfrm>
            <a:off x="2095500" y="1168252"/>
            <a:ext cx="8458200" cy="4526100"/>
          </a:xfrm>
          <a:prstGeom prst="rect">
            <a:avLst/>
          </a:prstGeom>
          <a:noFill/>
          <a:ln>
            <a:noFill/>
          </a:ln>
        </p:spPr>
        <p:txBody>
          <a:bodyPr anchorCtr="0" anchor="t" bIns="45700" lIns="91425" spcFirstLastPara="1" rIns="91425" wrap="square" tIns="45700">
            <a:normAutofit/>
          </a:bodyPr>
          <a:lstStyle/>
          <a:p>
            <a:pPr indent="-228600" lvl="0" marL="228600" rtl="0" algn="ctr">
              <a:lnSpc>
                <a:spcPct val="90000"/>
              </a:lnSpc>
              <a:spcBef>
                <a:spcPts val="0"/>
              </a:spcBef>
              <a:spcAft>
                <a:spcPts val="0"/>
              </a:spcAft>
              <a:buClr>
                <a:schemeClr val="dk1"/>
              </a:buClr>
              <a:buSzPts val="4000"/>
              <a:buNone/>
            </a:pPr>
            <a:r>
              <a:rPr lang="en-US" sz="4000"/>
              <a:t>Draw all resonance forms of N</a:t>
            </a:r>
            <a:r>
              <a:rPr baseline="-25000" lang="en-US" sz="4000"/>
              <a:t>2</a:t>
            </a:r>
            <a:r>
              <a:rPr lang="en-US" sz="4000"/>
              <a:t>O</a:t>
            </a:r>
            <a:r>
              <a:rPr baseline="-25000" lang="en-US" sz="4000"/>
              <a:t>4</a:t>
            </a:r>
            <a:r>
              <a:rPr lang="en-US" sz="7200"/>
              <a:t>.</a:t>
            </a:r>
            <a:endParaRPr/>
          </a:p>
        </p:txBody>
      </p:sp>
      <p:pic>
        <p:nvPicPr>
          <p:cNvPr id="1512" name="Google Shape;1512;g200fb5710e2_0_1794"/>
          <p:cNvPicPr preferRelativeResize="0"/>
          <p:nvPr/>
        </p:nvPicPr>
        <p:blipFill rotWithShape="1">
          <a:blip r:embed="rId3">
            <a:alphaModFix/>
          </a:blip>
          <a:srcRect b="0" l="0" r="0" t="0"/>
          <a:stretch/>
        </p:blipFill>
        <p:spPr>
          <a:xfrm>
            <a:off x="498147" y="2831158"/>
            <a:ext cx="2924503" cy="1600200"/>
          </a:xfrm>
          <a:prstGeom prst="rect">
            <a:avLst/>
          </a:prstGeom>
          <a:noFill/>
          <a:ln>
            <a:noFill/>
          </a:ln>
        </p:spPr>
      </p:pic>
      <p:sp>
        <p:nvSpPr>
          <p:cNvPr id="1513" name="Google Shape;1513;g200fb5710e2_0_1794"/>
          <p:cNvSpPr txBox="1"/>
          <p:nvPr/>
        </p:nvSpPr>
        <p:spPr>
          <a:xfrm>
            <a:off x="9568705" y="1106666"/>
            <a:ext cx="12192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accent1"/>
                </a:solidFill>
                <a:latin typeface="Calibri"/>
                <a:ea typeface="Calibri"/>
                <a:cs typeface="Calibri"/>
                <a:sym typeface="Calibri"/>
              </a:rPr>
              <a:t>34 e-</a:t>
            </a:r>
            <a:endParaRPr/>
          </a:p>
        </p:txBody>
      </p:sp>
      <p:pic>
        <p:nvPicPr>
          <p:cNvPr descr="http://2012books.lardbucket.org/books/principles-of-general-chemistry-v1.0/section_12/5502f72988e24019da127cc690defe19.jpg" id="1514" name="Google Shape;1514;g200fb5710e2_0_1794"/>
          <p:cNvPicPr preferRelativeResize="0"/>
          <p:nvPr/>
        </p:nvPicPr>
        <p:blipFill rotWithShape="1">
          <a:blip r:embed="rId4">
            <a:alphaModFix/>
          </a:blip>
          <a:srcRect b="0" l="21426" r="26955" t="0"/>
          <a:stretch/>
        </p:blipFill>
        <p:spPr>
          <a:xfrm>
            <a:off x="4064000" y="2631133"/>
            <a:ext cx="7315200" cy="1800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2"/>
                                        </p:tgtEl>
                                        <p:attrNameLst>
                                          <p:attrName>style.visibility</p:attrName>
                                        </p:attrNameLst>
                                      </p:cBhvr>
                                      <p:to>
                                        <p:strVal val="visible"/>
                                      </p:to>
                                    </p:set>
                                    <p:animEffect filter="fade" transition="in">
                                      <p:cBhvr>
                                        <p:cTn dur="500"/>
                                        <p:tgtEl>
                                          <p:spTgt spid="15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514"/>
                                        </p:tgtEl>
                                        <p:attrNameLst>
                                          <p:attrName>style.visibility</p:attrName>
                                        </p:attrNameLst>
                                      </p:cBhvr>
                                      <p:to>
                                        <p:strVal val="visible"/>
                                      </p:to>
                                    </p:set>
                                    <p:anim calcmode="lin" valueType="num">
                                      <p:cBhvr additive="base">
                                        <p:cTn dur="500"/>
                                        <p:tgtEl>
                                          <p:spTgt spid="151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8" name="Shape 1518"/>
        <p:cNvGrpSpPr/>
        <p:nvPr/>
      </p:nvGrpSpPr>
      <p:grpSpPr>
        <a:xfrm>
          <a:off x="0" y="0"/>
          <a:ext cx="0" cy="0"/>
          <a:chOff x="0" y="0"/>
          <a:chExt cx="0" cy="0"/>
        </a:xfrm>
      </p:grpSpPr>
      <p:sp>
        <p:nvSpPr>
          <p:cNvPr id="1519" name="Google Shape;1519;g200fb5710e2_0_1802"/>
          <p:cNvSpPr txBox="1"/>
          <p:nvPr>
            <p:ph type="title"/>
          </p:nvPr>
        </p:nvSpPr>
        <p:spPr>
          <a:xfrm>
            <a:off x="812800" y="274638"/>
            <a:ext cx="105663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Resonance</a:t>
            </a:r>
            <a:endParaRPr>
              <a:solidFill>
                <a:schemeClr val="accent1"/>
              </a:solidFill>
            </a:endParaRPr>
          </a:p>
        </p:txBody>
      </p:sp>
      <p:sp>
        <p:nvSpPr>
          <p:cNvPr id="1520" name="Google Shape;1520;g200fb5710e2_0_1802"/>
          <p:cNvSpPr txBox="1"/>
          <p:nvPr>
            <p:ph idx="1" type="body"/>
          </p:nvPr>
        </p:nvSpPr>
        <p:spPr>
          <a:xfrm>
            <a:off x="812800" y="1600200"/>
            <a:ext cx="10566300" cy="41148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a:t>Some molecules and ions exceed the octet rule and then have nonequivalent resonance structures (they have a different number of single double or triple bonds).</a:t>
            </a:r>
            <a:endParaRPr/>
          </a:p>
          <a:p>
            <a:pPr indent="-228600" lvl="0" marL="228600" rtl="0" algn="l">
              <a:lnSpc>
                <a:spcPct val="90000"/>
              </a:lnSpc>
              <a:spcBef>
                <a:spcPts val="1000"/>
              </a:spcBef>
              <a:spcAft>
                <a:spcPts val="0"/>
              </a:spcAft>
              <a:buClr>
                <a:schemeClr val="dk1"/>
              </a:buClr>
              <a:buSzPts val="2400"/>
              <a:buChar char="•"/>
            </a:pPr>
            <a:r>
              <a:rPr lang="en-US"/>
              <a:t>To determine the best structure </a:t>
            </a:r>
            <a:r>
              <a:rPr lang="en-US">
                <a:solidFill>
                  <a:srgbClr val="FF0000"/>
                </a:solidFill>
              </a:rPr>
              <a:t>formal</a:t>
            </a:r>
            <a:r>
              <a:rPr lang="en-US">
                <a:solidFill>
                  <a:srgbClr val="FFC000"/>
                </a:solidFill>
              </a:rPr>
              <a:t> </a:t>
            </a:r>
            <a:r>
              <a:rPr lang="en-US">
                <a:solidFill>
                  <a:srgbClr val="FF0000"/>
                </a:solidFill>
              </a:rPr>
              <a:t>charge</a:t>
            </a:r>
            <a:r>
              <a:rPr lang="en-US">
                <a:solidFill>
                  <a:srgbClr val="FFC000"/>
                </a:solidFill>
              </a:rPr>
              <a:t> </a:t>
            </a:r>
            <a:r>
              <a:rPr lang="en-US"/>
              <a:t>is calculated:</a:t>
            </a:r>
            <a:endParaRPr/>
          </a:p>
          <a:p>
            <a:pPr indent="-228600" lvl="0" marL="228600" rtl="0" algn="l">
              <a:lnSpc>
                <a:spcPct val="90000"/>
              </a:lnSpc>
              <a:spcBef>
                <a:spcPts val="1000"/>
              </a:spcBef>
              <a:spcAft>
                <a:spcPts val="0"/>
              </a:spcAft>
              <a:buClr>
                <a:schemeClr val="dk1"/>
              </a:buClr>
              <a:buSzPts val="2400"/>
              <a:buNone/>
            </a:pPr>
            <a:r>
              <a:t/>
            </a:r>
            <a:endParaRPr/>
          </a:p>
          <a:p>
            <a:pPr indent="-228600" lvl="0" marL="228600" rtl="0" algn="l">
              <a:lnSpc>
                <a:spcPct val="90000"/>
              </a:lnSpc>
              <a:spcBef>
                <a:spcPts val="1000"/>
              </a:spcBef>
              <a:spcAft>
                <a:spcPts val="0"/>
              </a:spcAft>
              <a:buClr>
                <a:srgbClr val="FF0000"/>
              </a:buClr>
              <a:buSzPts val="2400"/>
              <a:buNone/>
            </a:pPr>
            <a:r>
              <a:rPr lang="en-US">
                <a:solidFill>
                  <a:srgbClr val="FF0000"/>
                </a:solidFill>
              </a:rPr>
              <a:t>	Formal Charge = (Valence e</a:t>
            </a:r>
            <a:r>
              <a:rPr baseline="30000" lang="en-US">
                <a:solidFill>
                  <a:srgbClr val="FF0000"/>
                </a:solidFill>
              </a:rPr>
              <a:t>-</a:t>
            </a:r>
            <a:r>
              <a:rPr lang="en-US">
                <a:solidFill>
                  <a:srgbClr val="FF0000"/>
                </a:solidFill>
              </a:rPr>
              <a:t> of the atom) - (valence e</a:t>
            </a:r>
            <a:r>
              <a:rPr baseline="30000" lang="en-US">
                <a:solidFill>
                  <a:srgbClr val="FF0000"/>
                </a:solidFill>
              </a:rPr>
              <a:t>-</a:t>
            </a:r>
            <a:r>
              <a:rPr lang="en-US">
                <a:solidFill>
                  <a:srgbClr val="FF0000"/>
                </a:solidFill>
              </a:rPr>
              <a:t> assigned to the atom in the structure)</a:t>
            </a:r>
            <a:endParaRPr>
              <a:solidFill>
                <a:srgbClr val="FF0000"/>
              </a:solidFill>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4" name="Shape 1524"/>
        <p:cNvGrpSpPr/>
        <p:nvPr/>
      </p:nvGrpSpPr>
      <p:grpSpPr>
        <a:xfrm>
          <a:off x="0" y="0"/>
          <a:ext cx="0" cy="0"/>
          <a:chOff x="0" y="0"/>
          <a:chExt cx="0" cy="0"/>
        </a:xfrm>
      </p:grpSpPr>
      <p:sp>
        <p:nvSpPr>
          <p:cNvPr id="1525" name="Google Shape;1525;g200fb5710e2_0_1807"/>
          <p:cNvSpPr txBox="1"/>
          <p:nvPr>
            <p:ph type="title"/>
          </p:nvPr>
        </p:nvSpPr>
        <p:spPr>
          <a:xfrm>
            <a:off x="812800" y="274638"/>
            <a:ext cx="105663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Resonance rules</a:t>
            </a:r>
            <a:endParaRPr>
              <a:solidFill>
                <a:schemeClr val="accent1"/>
              </a:solidFill>
            </a:endParaRPr>
          </a:p>
        </p:txBody>
      </p:sp>
      <p:sp>
        <p:nvSpPr>
          <p:cNvPr id="1526" name="Google Shape;1526;g200fb5710e2_0_1807"/>
          <p:cNvSpPr txBox="1"/>
          <p:nvPr>
            <p:ph idx="1" type="body"/>
          </p:nvPr>
        </p:nvSpPr>
        <p:spPr>
          <a:xfrm>
            <a:off x="812799" y="1524000"/>
            <a:ext cx="11052600" cy="2438400"/>
          </a:xfrm>
          <a:prstGeom prst="rect">
            <a:avLst/>
          </a:prstGeom>
          <a:noFill/>
          <a:ln>
            <a:noFill/>
          </a:ln>
        </p:spPr>
        <p:txBody>
          <a:bodyPr anchorCtr="0" anchor="t" bIns="45700" lIns="91425" spcFirstLastPara="1" rIns="91425" wrap="square" tIns="45700">
            <a:normAutofit fontScale="77500" lnSpcReduction="20000"/>
          </a:bodyPr>
          <a:lstStyle/>
          <a:p>
            <a:pPr indent="-228600" lvl="0" marL="228600" rtl="0" algn="l">
              <a:lnSpc>
                <a:spcPct val="90000"/>
              </a:lnSpc>
              <a:spcBef>
                <a:spcPts val="0"/>
              </a:spcBef>
              <a:spcAft>
                <a:spcPts val="0"/>
              </a:spcAft>
              <a:buClr>
                <a:schemeClr val="dk1"/>
              </a:buClr>
              <a:buSzPct val="100000"/>
              <a:buChar char="•"/>
            </a:pPr>
            <a:r>
              <a:rPr lang="en-US" sz="3600"/>
              <a:t>Lone pairs around an atom only belong to that atom.</a:t>
            </a:r>
            <a:endParaRPr/>
          </a:p>
          <a:p>
            <a:pPr indent="-228600" lvl="0" marL="228600" rtl="0" algn="l">
              <a:lnSpc>
                <a:spcPct val="90000"/>
              </a:lnSpc>
              <a:spcBef>
                <a:spcPts val="1000"/>
              </a:spcBef>
              <a:spcAft>
                <a:spcPts val="0"/>
              </a:spcAft>
              <a:buClr>
                <a:schemeClr val="dk1"/>
              </a:buClr>
              <a:buSzPct val="100000"/>
              <a:buChar char="•"/>
            </a:pPr>
            <a:r>
              <a:rPr lang="en-US" sz="3600"/>
              <a:t>In shared pairs, one electron belongs to the 1</a:t>
            </a:r>
            <a:r>
              <a:rPr baseline="30000" lang="en-US" sz="3600"/>
              <a:t>st</a:t>
            </a:r>
            <a:r>
              <a:rPr lang="en-US" sz="3600"/>
              <a:t> atom and the other electron belongs to the 2</a:t>
            </a:r>
            <a:r>
              <a:rPr baseline="30000" lang="en-US" sz="3600"/>
              <a:t>nd</a:t>
            </a:r>
            <a:r>
              <a:rPr lang="en-US" sz="3600"/>
              <a:t> atom.</a:t>
            </a:r>
            <a:endParaRPr/>
          </a:p>
          <a:p>
            <a:pPr indent="-51435" lvl="0" marL="228600" rtl="0" algn="l">
              <a:lnSpc>
                <a:spcPct val="90000"/>
              </a:lnSpc>
              <a:spcBef>
                <a:spcPts val="1000"/>
              </a:spcBef>
              <a:spcAft>
                <a:spcPts val="0"/>
              </a:spcAft>
              <a:buClr>
                <a:schemeClr val="dk1"/>
              </a:buClr>
              <a:buSzPct val="100000"/>
              <a:buNone/>
            </a:pPr>
            <a:r>
              <a:t/>
            </a:r>
            <a:endParaRPr sz="3600"/>
          </a:p>
          <a:p>
            <a:pPr indent="-228600" lvl="0" marL="228600" rtl="0" algn="l">
              <a:lnSpc>
                <a:spcPct val="90000"/>
              </a:lnSpc>
              <a:spcBef>
                <a:spcPts val="1000"/>
              </a:spcBef>
              <a:spcAft>
                <a:spcPts val="0"/>
              </a:spcAft>
              <a:buClr>
                <a:schemeClr val="dk1"/>
              </a:buClr>
              <a:buSzPct val="100000"/>
              <a:buChar char="•"/>
            </a:pPr>
            <a:r>
              <a:rPr lang="en-US" sz="3600"/>
              <a:t>Compare the following structures of SO</a:t>
            </a:r>
            <a:r>
              <a:rPr baseline="-25000" lang="en-US" sz="3600"/>
              <a:t>4</a:t>
            </a:r>
            <a:r>
              <a:rPr baseline="30000" lang="en-US" sz="3600"/>
              <a:t>2-</a:t>
            </a:r>
            <a:r>
              <a:rPr lang="en-US" sz="3600"/>
              <a:t>. Which is better and why?</a:t>
            </a:r>
            <a:endParaRPr/>
          </a:p>
          <a:p>
            <a:pPr indent="-228600" lvl="0" marL="228600" rtl="0" algn="l">
              <a:lnSpc>
                <a:spcPct val="90000"/>
              </a:lnSpc>
              <a:spcBef>
                <a:spcPts val="1000"/>
              </a:spcBef>
              <a:spcAft>
                <a:spcPts val="0"/>
              </a:spcAft>
              <a:buClr>
                <a:schemeClr val="dk1"/>
              </a:buClr>
              <a:buSzPct val="100000"/>
              <a:buNone/>
            </a:pPr>
            <a:r>
              <a:t/>
            </a:r>
            <a:endParaRPr/>
          </a:p>
        </p:txBody>
      </p:sp>
      <p:pic>
        <p:nvPicPr>
          <p:cNvPr descr="so4 2.jpg" id="1527" name="Google Shape;1527;g200fb5710e2_0_1807"/>
          <p:cNvPicPr preferRelativeResize="0"/>
          <p:nvPr/>
        </p:nvPicPr>
        <p:blipFill rotWithShape="1">
          <a:blip r:embed="rId3">
            <a:alphaModFix/>
          </a:blip>
          <a:srcRect b="0" l="0" r="0" t="0"/>
          <a:stretch/>
        </p:blipFill>
        <p:spPr>
          <a:xfrm>
            <a:off x="2895601" y="3962400"/>
            <a:ext cx="2869871" cy="2209800"/>
          </a:xfrm>
          <a:prstGeom prst="rect">
            <a:avLst/>
          </a:prstGeom>
          <a:noFill/>
          <a:ln>
            <a:noFill/>
          </a:ln>
        </p:spPr>
      </p:pic>
      <p:pic>
        <p:nvPicPr>
          <p:cNvPr descr="so4.png" id="1528" name="Google Shape;1528;g200fb5710e2_0_1807"/>
          <p:cNvPicPr preferRelativeResize="0"/>
          <p:nvPr/>
        </p:nvPicPr>
        <p:blipFill rotWithShape="1">
          <a:blip r:embed="rId4">
            <a:alphaModFix/>
          </a:blip>
          <a:srcRect b="0" l="0" r="0" t="0"/>
          <a:stretch/>
        </p:blipFill>
        <p:spPr>
          <a:xfrm>
            <a:off x="6858000" y="3886201"/>
            <a:ext cx="2438400" cy="2180217"/>
          </a:xfrm>
          <a:prstGeom prst="rect">
            <a:avLst/>
          </a:prstGeom>
          <a:noFill/>
          <a:ln>
            <a:noFill/>
          </a:ln>
        </p:spPr>
      </p:pic>
      <p:sp>
        <p:nvSpPr>
          <p:cNvPr id="1529" name="Google Shape;1529;g200fb5710e2_0_1807"/>
          <p:cNvSpPr txBox="1"/>
          <p:nvPr/>
        </p:nvSpPr>
        <p:spPr>
          <a:xfrm>
            <a:off x="3581400" y="3962400"/>
            <a:ext cx="5334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0</a:t>
            </a:r>
            <a:endParaRPr/>
          </a:p>
        </p:txBody>
      </p:sp>
      <p:sp>
        <p:nvSpPr>
          <p:cNvPr id="1530" name="Google Shape;1530;g200fb5710e2_0_1807"/>
          <p:cNvSpPr txBox="1"/>
          <p:nvPr/>
        </p:nvSpPr>
        <p:spPr>
          <a:xfrm>
            <a:off x="4876800" y="5410200"/>
            <a:ext cx="5334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0</a:t>
            </a:r>
            <a:endParaRPr/>
          </a:p>
        </p:txBody>
      </p:sp>
      <p:sp>
        <p:nvSpPr>
          <p:cNvPr id="1531" name="Google Shape;1531;g200fb5710e2_0_1807"/>
          <p:cNvSpPr txBox="1"/>
          <p:nvPr/>
        </p:nvSpPr>
        <p:spPr>
          <a:xfrm>
            <a:off x="2906973" y="5444319"/>
            <a:ext cx="5334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-1</a:t>
            </a:r>
            <a:endParaRPr/>
          </a:p>
        </p:txBody>
      </p:sp>
      <p:sp>
        <p:nvSpPr>
          <p:cNvPr id="1532" name="Google Shape;1532;g200fb5710e2_0_1807"/>
          <p:cNvSpPr txBox="1"/>
          <p:nvPr/>
        </p:nvSpPr>
        <p:spPr>
          <a:xfrm>
            <a:off x="3592773" y="6066417"/>
            <a:ext cx="5334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-1</a:t>
            </a:r>
            <a:endParaRPr/>
          </a:p>
        </p:txBody>
      </p:sp>
      <p:sp>
        <p:nvSpPr>
          <p:cNvPr id="1533" name="Google Shape;1533;g200fb5710e2_0_1807"/>
          <p:cNvSpPr txBox="1"/>
          <p:nvPr/>
        </p:nvSpPr>
        <p:spPr>
          <a:xfrm>
            <a:off x="3581400" y="4690709"/>
            <a:ext cx="5334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0</a:t>
            </a:r>
            <a:endParaRPr/>
          </a:p>
        </p:txBody>
      </p:sp>
      <p:sp>
        <p:nvSpPr>
          <p:cNvPr id="1534" name="Google Shape;1534;g200fb5710e2_0_1807"/>
          <p:cNvSpPr txBox="1"/>
          <p:nvPr/>
        </p:nvSpPr>
        <p:spPr>
          <a:xfrm>
            <a:off x="8305800" y="3923310"/>
            <a:ext cx="5334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-1</a:t>
            </a:r>
            <a:endParaRPr/>
          </a:p>
        </p:txBody>
      </p:sp>
      <p:sp>
        <p:nvSpPr>
          <p:cNvPr id="1535" name="Google Shape;1535;g200fb5710e2_0_1807"/>
          <p:cNvSpPr txBox="1"/>
          <p:nvPr/>
        </p:nvSpPr>
        <p:spPr>
          <a:xfrm>
            <a:off x="9029700" y="5088635"/>
            <a:ext cx="5334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-1</a:t>
            </a:r>
            <a:endParaRPr/>
          </a:p>
        </p:txBody>
      </p:sp>
      <p:sp>
        <p:nvSpPr>
          <p:cNvPr id="1536" name="Google Shape;1536;g200fb5710e2_0_1807"/>
          <p:cNvSpPr txBox="1"/>
          <p:nvPr/>
        </p:nvSpPr>
        <p:spPr>
          <a:xfrm>
            <a:off x="8489476" y="5669928"/>
            <a:ext cx="5334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-1</a:t>
            </a:r>
            <a:endParaRPr/>
          </a:p>
        </p:txBody>
      </p:sp>
      <p:sp>
        <p:nvSpPr>
          <p:cNvPr id="1537" name="Google Shape;1537;g200fb5710e2_0_1807"/>
          <p:cNvSpPr txBox="1"/>
          <p:nvPr/>
        </p:nvSpPr>
        <p:spPr>
          <a:xfrm>
            <a:off x="6883021" y="4349108"/>
            <a:ext cx="5334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-1</a:t>
            </a:r>
            <a:endParaRPr/>
          </a:p>
        </p:txBody>
      </p:sp>
      <p:sp>
        <p:nvSpPr>
          <p:cNvPr id="1538" name="Google Shape;1538;g200fb5710e2_0_1807"/>
          <p:cNvSpPr txBox="1"/>
          <p:nvPr/>
        </p:nvSpPr>
        <p:spPr>
          <a:xfrm>
            <a:off x="7949252" y="4606976"/>
            <a:ext cx="5334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+2</a:t>
            </a:r>
            <a:endParaRPr/>
          </a:p>
        </p:txBody>
      </p:sp>
      <p:sp>
        <p:nvSpPr>
          <p:cNvPr id="1539" name="Google Shape;1539;g200fb5710e2_0_1807"/>
          <p:cNvSpPr/>
          <p:nvPr/>
        </p:nvSpPr>
        <p:spPr>
          <a:xfrm>
            <a:off x="6629400" y="3733800"/>
            <a:ext cx="2933700" cy="243840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3" name="Shape 1543"/>
        <p:cNvGrpSpPr/>
        <p:nvPr/>
      </p:nvGrpSpPr>
      <p:grpSpPr>
        <a:xfrm>
          <a:off x="0" y="0"/>
          <a:ext cx="0" cy="0"/>
          <a:chOff x="0" y="0"/>
          <a:chExt cx="0" cy="0"/>
        </a:xfrm>
      </p:grpSpPr>
      <p:sp>
        <p:nvSpPr>
          <p:cNvPr id="1544" name="Google Shape;1544;g200fb5710e2_0_1825"/>
          <p:cNvSpPr txBox="1"/>
          <p:nvPr>
            <p:ph idx="1" type="body"/>
          </p:nvPr>
        </p:nvSpPr>
        <p:spPr>
          <a:xfrm>
            <a:off x="812800" y="1600200"/>
            <a:ext cx="10566300" cy="4114800"/>
          </a:xfrm>
          <a:prstGeom prst="rect">
            <a:avLst/>
          </a:prstGeom>
          <a:noFill/>
          <a:ln>
            <a:noFill/>
          </a:ln>
        </p:spPr>
        <p:txBody>
          <a:bodyPr anchorCtr="0" anchor="t" bIns="45700" lIns="91425" spcFirstLastPara="1" rIns="91425" wrap="square" tIns="45700">
            <a:normAutofit/>
          </a:bodyPr>
          <a:lstStyle/>
          <a:p>
            <a:pPr indent="-228600" lvl="0" marL="228600" rtl="0" algn="ctr">
              <a:lnSpc>
                <a:spcPct val="90000"/>
              </a:lnSpc>
              <a:spcBef>
                <a:spcPts val="0"/>
              </a:spcBef>
              <a:spcAft>
                <a:spcPts val="0"/>
              </a:spcAft>
              <a:buClr>
                <a:schemeClr val="dk1"/>
              </a:buClr>
              <a:buSzPts val="5400"/>
              <a:buNone/>
            </a:pPr>
            <a:r>
              <a:rPr lang="en-US" sz="5400"/>
              <a:t>Structures that obey the octet are the best structure. After that, structures with lower formal charges are usually the better structure. </a:t>
            </a:r>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8" name="Shape 1548"/>
        <p:cNvGrpSpPr/>
        <p:nvPr/>
      </p:nvGrpSpPr>
      <p:grpSpPr>
        <a:xfrm>
          <a:off x="0" y="0"/>
          <a:ext cx="0" cy="0"/>
          <a:chOff x="0" y="0"/>
          <a:chExt cx="0" cy="0"/>
        </a:xfrm>
      </p:grpSpPr>
      <p:sp>
        <p:nvSpPr>
          <p:cNvPr id="1549" name="Google Shape;1549;g200fb5710e2_0_1829"/>
          <p:cNvSpPr txBox="1"/>
          <p:nvPr>
            <p:ph type="title"/>
          </p:nvPr>
        </p:nvSpPr>
        <p:spPr>
          <a:xfrm>
            <a:off x="812800" y="274638"/>
            <a:ext cx="105663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Practice</a:t>
            </a:r>
            <a:endParaRPr>
              <a:solidFill>
                <a:schemeClr val="accent1"/>
              </a:solidFill>
            </a:endParaRPr>
          </a:p>
        </p:txBody>
      </p:sp>
      <p:sp>
        <p:nvSpPr>
          <p:cNvPr id="1550" name="Google Shape;1550;g200fb5710e2_0_1829"/>
          <p:cNvSpPr txBox="1"/>
          <p:nvPr>
            <p:ph idx="1" type="body"/>
          </p:nvPr>
        </p:nvSpPr>
        <p:spPr>
          <a:xfrm>
            <a:off x="1904440" y="1447801"/>
            <a:ext cx="7467600" cy="49071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None/>
            </a:pPr>
            <a:r>
              <a:rPr lang="en-US"/>
              <a:t>Draw resonance structures for the following and pick the best:</a:t>
            </a:r>
            <a:endParaRPr/>
          </a:p>
          <a:p>
            <a:pPr indent="-228600" lvl="0" marL="228600" rtl="0" algn="l">
              <a:lnSpc>
                <a:spcPct val="90000"/>
              </a:lnSpc>
              <a:spcBef>
                <a:spcPts val="1000"/>
              </a:spcBef>
              <a:spcAft>
                <a:spcPts val="0"/>
              </a:spcAft>
              <a:buClr>
                <a:schemeClr val="dk1"/>
              </a:buClr>
              <a:buSzPts val="2400"/>
              <a:buNone/>
            </a:pPr>
            <a:r>
              <a:t/>
            </a:r>
            <a:endParaRPr/>
          </a:p>
          <a:p>
            <a:pPr indent="-228600" lvl="0" marL="228600" rtl="0" algn="l">
              <a:lnSpc>
                <a:spcPct val="90000"/>
              </a:lnSpc>
              <a:spcBef>
                <a:spcPts val="1000"/>
              </a:spcBef>
              <a:spcAft>
                <a:spcPts val="0"/>
              </a:spcAft>
              <a:buClr>
                <a:schemeClr val="dk1"/>
              </a:buClr>
              <a:buSzPts val="3200"/>
              <a:buChar char="•"/>
            </a:pPr>
            <a:r>
              <a:rPr lang="en-US" sz="3200"/>
              <a:t>XeO</a:t>
            </a:r>
            <a:r>
              <a:rPr baseline="-25000" lang="en-US" sz="3200"/>
              <a:t>3</a:t>
            </a:r>
            <a:endParaRPr/>
          </a:p>
          <a:p>
            <a:pPr indent="-25400" lvl="0" marL="228600" rtl="0" algn="l">
              <a:lnSpc>
                <a:spcPct val="90000"/>
              </a:lnSpc>
              <a:spcBef>
                <a:spcPts val="1000"/>
              </a:spcBef>
              <a:spcAft>
                <a:spcPts val="0"/>
              </a:spcAft>
              <a:buClr>
                <a:schemeClr val="dk1"/>
              </a:buClr>
              <a:buSzPts val="3200"/>
              <a:buNone/>
            </a:pPr>
            <a:r>
              <a:t/>
            </a:r>
            <a:endParaRPr baseline="-25000" sz="3200"/>
          </a:p>
          <a:p>
            <a:pPr indent="-228600" lvl="0" marL="228600" rtl="0" algn="l">
              <a:lnSpc>
                <a:spcPct val="90000"/>
              </a:lnSpc>
              <a:spcBef>
                <a:spcPts val="1000"/>
              </a:spcBef>
              <a:spcAft>
                <a:spcPts val="0"/>
              </a:spcAft>
              <a:buClr>
                <a:schemeClr val="dk1"/>
              </a:buClr>
              <a:buSzPts val="3200"/>
              <a:buNone/>
            </a:pPr>
            <a:r>
              <a:t/>
            </a:r>
            <a:endParaRPr baseline="30000" sz="3200"/>
          </a:p>
          <a:p>
            <a:pPr indent="-228600" lvl="0" marL="228600" rtl="0" algn="l">
              <a:lnSpc>
                <a:spcPct val="90000"/>
              </a:lnSpc>
              <a:spcBef>
                <a:spcPts val="1000"/>
              </a:spcBef>
              <a:spcAft>
                <a:spcPts val="0"/>
              </a:spcAft>
              <a:buClr>
                <a:schemeClr val="dk1"/>
              </a:buClr>
              <a:buSzPts val="3200"/>
              <a:buChar char="•"/>
            </a:pPr>
            <a:r>
              <a:rPr lang="en-US" sz="3200"/>
              <a:t>O</a:t>
            </a:r>
            <a:r>
              <a:rPr baseline="-25000" lang="en-US" sz="3200"/>
              <a:t>3</a:t>
            </a:r>
            <a:endParaRPr/>
          </a:p>
          <a:p>
            <a:pPr indent="-25400" lvl="0" marL="228600" rtl="0" algn="l">
              <a:lnSpc>
                <a:spcPct val="90000"/>
              </a:lnSpc>
              <a:spcBef>
                <a:spcPts val="1000"/>
              </a:spcBef>
              <a:spcAft>
                <a:spcPts val="0"/>
              </a:spcAft>
              <a:buClr>
                <a:schemeClr val="dk1"/>
              </a:buClr>
              <a:buSzPts val="3200"/>
              <a:buNone/>
            </a:pPr>
            <a:r>
              <a:t/>
            </a:r>
            <a:endParaRPr baseline="-25000" sz="3200"/>
          </a:p>
          <a:p>
            <a:pPr indent="-228600" lvl="0" marL="228600" rtl="0" algn="l">
              <a:lnSpc>
                <a:spcPct val="90000"/>
              </a:lnSpc>
              <a:spcBef>
                <a:spcPts val="1000"/>
              </a:spcBef>
              <a:spcAft>
                <a:spcPts val="0"/>
              </a:spcAft>
              <a:buClr>
                <a:schemeClr val="dk1"/>
              </a:buClr>
              <a:buSzPts val="2400"/>
              <a:buNone/>
            </a:pPr>
            <a:r>
              <a:t/>
            </a:r>
            <a:endParaRPr/>
          </a:p>
        </p:txBody>
      </p:sp>
      <p:pic>
        <p:nvPicPr>
          <p:cNvPr id="1551" name="Google Shape;1551;g200fb5710e2_0_1829"/>
          <p:cNvPicPr preferRelativeResize="0"/>
          <p:nvPr/>
        </p:nvPicPr>
        <p:blipFill rotWithShape="1">
          <a:blip r:embed="rId3">
            <a:alphaModFix/>
          </a:blip>
          <a:srcRect b="0" l="0" r="0" t="0"/>
          <a:stretch/>
        </p:blipFill>
        <p:spPr>
          <a:xfrm>
            <a:off x="3886200" y="2457450"/>
            <a:ext cx="1752040" cy="1123950"/>
          </a:xfrm>
          <a:prstGeom prst="rect">
            <a:avLst/>
          </a:prstGeom>
          <a:noFill/>
          <a:ln>
            <a:noFill/>
          </a:ln>
        </p:spPr>
      </p:pic>
      <p:pic>
        <p:nvPicPr>
          <p:cNvPr descr="http://t0.gstatic.com/images?q=tbn:ANd9GcRC0NBhEHC5R1n6-qU3VTEUNDh0BFWDyqrbfMxRGlZHc5Jtj9dALQ:i.ytimg.com/vi/FNnreO1uNsw/maxresdefault.jpg" id="1552" name="Google Shape;1552;g200fb5710e2_0_1829"/>
          <p:cNvPicPr preferRelativeResize="0"/>
          <p:nvPr/>
        </p:nvPicPr>
        <p:blipFill rotWithShape="1">
          <a:blip r:embed="rId4">
            <a:alphaModFix/>
          </a:blip>
          <a:srcRect b="2853" l="41598" r="800" t="34288"/>
          <a:stretch/>
        </p:blipFill>
        <p:spPr>
          <a:xfrm>
            <a:off x="8442960" y="2516505"/>
            <a:ext cx="1645920" cy="1005840"/>
          </a:xfrm>
          <a:prstGeom prst="rect">
            <a:avLst/>
          </a:prstGeom>
          <a:noFill/>
          <a:ln>
            <a:noFill/>
          </a:ln>
        </p:spPr>
      </p:pic>
      <p:pic>
        <p:nvPicPr>
          <p:cNvPr id="1553" name="Google Shape;1553;g200fb5710e2_0_1829"/>
          <p:cNvPicPr preferRelativeResize="0"/>
          <p:nvPr/>
        </p:nvPicPr>
        <p:blipFill rotWithShape="1">
          <a:blip r:embed="rId5">
            <a:alphaModFix/>
          </a:blip>
          <a:srcRect b="23285" l="13976" r="25439" t="16295"/>
          <a:stretch/>
        </p:blipFill>
        <p:spPr>
          <a:xfrm>
            <a:off x="6248400" y="2377440"/>
            <a:ext cx="1672988" cy="1158222"/>
          </a:xfrm>
          <a:prstGeom prst="rect">
            <a:avLst/>
          </a:prstGeom>
          <a:noFill/>
          <a:ln>
            <a:noFill/>
          </a:ln>
        </p:spPr>
      </p:pic>
      <p:pic>
        <p:nvPicPr>
          <p:cNvPr id="1554" name="Google Shape;1554;g200fb5710e2_0_1829"/>
          <p:cNvPicPr preferRelativeResize="0"/>
          <p:nvPr/>
        </p:nvPicPr>
        <p:blipFill rotWithShape="1">
          <a:blip r:embed="rId6">
            <a:alphaModFix/>
          </a:blip>
          <a:srcRect b="0" l="0" r="0" t="0"/>
          <a:stretch/>
        </p:blipFill>
        <p:spPr>
          <a:xfrm>
            <a:off x="3897573" y="4343401"/>
            <a:ext cx="4647638" cy="1881187"/>
          </a:xfrm>
          <a:prstGeom prst="rect">
            <a:avLst/>
          </a:prstGeom>
          <a:noFill/>
          <a:ln>
            <a:noFill/>
          </a:ln>
        </p:spPr>
      </p:pic>
      <p:sp>
        <p:nvSpPr>
          <p:cNvPr id="1555" name="Google Shape;1555;g200fb5710e2_0_1829"/>
          <p:cNvSpPr/>
          <p:nvPr/>
        </p:nvSpPr>
        <p:spPr>
          <a:xfrm>
            <a:off x="3657600" y="2286000"/>
            <a:ext cx="2209800" cy="144780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9" name="Shape 1559"/>
        <p:cNvGrpSpPr/>
        <p:nvPr/>
      </p:nvGrpSpPr>
      <p:grpSpPr>
        <a:xfrm>
          <a:off x="0" y="0"/>
          <a:ext cx="0" cy="0"/>
          <a:chOff x="0" y="0"/>
          <a:chExt cx="0" cy="0"/>
        </a:xfrm>
      </p:grpSpPr>
      <p:sp>
        <p:nvSpPr>
          <p:cNvPr id="1560" name="Google Shape;1560;g200fb5710e2_0_1839"/>
          <p:cNvSpPr txBox="1"/>
          <p:nvPr>
            <p:ph type="title"/>
          </p:nvPr>
        </p:nvSpPr>
        <p:spPr>
          <a:xfrm>
            <a:off x="812800" y="274638"/>
            <a:ext cx="105663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Bond Order</a:t>
            </a:r>
            <a:endParaRPr>
              <a:solidFill>
                <a:schemeClr val="accent1"/>
              </a:solidFill>
            </a:endParaRPr>
          </a:p>
        </p:txBody>
      </p:sp>
      <p:sp>
        <p:nvSpPr>
          <p:cNvPr id="1561" name="Google Shape;1561;g200fb5710e2_0_1839"/>
          <p:cNvSpPr txBox="1"/>
          <p:nvPr>
            <p:ph idx="1" type="body"/>
          </p:nvPr>
        </p:nvSpPr>
        <p:spPr>
          <a:xfrm>
            <a:off x="812800" y="1600200"/>
            <a:ext cx="10566300" cy="4114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0000"/>
              </a:buClr>
              <a:buSzPts val="2800"/>
              <a:buNone/>
            </a:pPr>
            <a:r>
              <a:rPr lang="en-US" sz="2800">
                <a:solidFill>
                  <a:srgbClr val="FF0000"/>
                </a:solidFill>
              </a:rPr>
              <a:t>Bond Order refers to how many bonds are shared between the atoms in a bond.</a:t>
            </a:r>
            <a:endParaRPr/>
          </a:p>
          <a:p>
            <a:pPr indent="-228600" lvl="1" marL="685800" rtl="0" algn="l">
              <a:lnSpc>
                <a:spcPct val="90000"/>
              </a:lnSpc>
              <a:spcBef>
                <a:spcPts val="500"/>
              </a:spcBef>
              <a:spcAft>
                <a:spcPts val="0"/>
              </a:spcAft>
              <a:buClr>
                <a:schemeClr val="dk1"/>
              </a:buClr>
              <a:buSzPts val="2800"/>
              <a:buChar char="•"/>
            </a:pPr>
            <a:r>
              <a:rPr lang="en-US" sz="2800"/>
              <a:t>Single bonds (1)</a:t>
            </a:r>
            <a:endParaRPr/>
          </a:p>
          <a:p>
            <a:pPr indent="-228600" lvl="1" marL="685800" rtl="0" algn="l">
              <a:lnSpc>
                <a:spcPct val="90000"/>
              </a:lnSpc>
              <a:spcBef>
                <a:spcPts val="500"/>
              </a:spcBef>
              <a:spcAft>
                <a:spcPts val="0"/>
              </a:spcAft>
              <a:buClr>
                <a:schemeClr val="dk1"/>
              </a:buClr>
              <a:buSzPts val="2800"/>
              <a:buChar char="•"/>
            </a:pPr>
            <a:r>
              <a:rPr lang="en-US" sz="2800"/>
              <a:t>Double bonds (2)</a:t>
            </a:r>
            <a:endParaRPr/>
          </a:p>
          <a:p>
            <a:pPr indent="-228600" lvl="1" marL="685800" rtl="0" algn="l">
              <a:lnSpc>
                <a:spcPct val="90000"/>
              </a:lnSpc>
              <a:spcBef>
                <a:spcPts val="500"/>
              </a:spcBef>
              <a:spcAft>
                <a:spcPts val="0"/>
              </a:spcAft>
              <a:buClr>
                <a:schemeClr val="dk1"/>
              </a:buClr>
              <a:buSzPts val="2800"/>
              <a:buChar char="•"/>
            </a:pPr>
            <a:r>
              <a:rPr lang="en-US" sz="2800"/>
              <a:t>Triple bonds (3)</a:t>
            </a:r>
            <a:endParaRPr/>
          </a:p>
          <a:p>
            <a:pPr indent="0" lvl="0" marL="0" rtl="0" algn="l">
              <a:lnSpc>
                <a:spcPct val="90000"/>
              </a:lnSpc>
              <a:spcBef>
                <a:spcPts val="1000"/>
              </a:spcBef>
              <a:spcAft>
                <a:spcPts val="0"/>
              </a:spcAft>
              <a:buClr>
                <a:schemeClr val="dk1"/>
              </a:buClr>
              <a:buSzPts val="2800"/>
              <a:buNone/>
            </a:pPr>
            <a:r>
              <a:rPr lang="en-US" sz="2800"/>
              <a:t>The higher the bond order, the stronger the bond due to more electrons being shared.</a:t>
            </a:r>
            <a:endParaRPr sz="2800"/>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5" name="Shape 1565"/>
        <p:cNvGrpSpPr/>
        <p:nvPr/>
      </p:nvGrpSpPr>
      <p:grpSpPr>
        <a:xfrm>
          <a:off x="0" y="0"/>
          <a:ext cx="0" cy="0"/>
          <a:chOff x="0" y="0"/>
          <a:chExt cx="0" cy="0"/>
        </a:xfrm>
      </p:grpSpPr>
      <p:sp>
        <p:nvSpPr>
          <p:cNvPr id="1566" name="Google Shape;1566;g200fb5710e2_0_1844"/>
          <p:cNvSpPr txBox="1"/>
          <p:nvPr>
            <p:ph type="title"/>
          </p:nvPr>
        </p:nvSpPr>
        <p:spPr>
          <a:xfrm>
            <a:off x="812800" y="274638"/>
            <a:ext cx="105663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Bond Order</a:t>
            </a:r>
            <a:endParaRPr>
              <a:solidFill>
                <a:schemeClr val="accent1"/>
              </a:solidFill>
            </a:endParaRPr>
          </a:p>
        </p:txBody>
      </p:sp>
      <p:sp>
        <p:nvSpPr>
          <p:cNvPr id="1567" name="Google Shape;1567;g200fb5710e2_0_1844"/>
          <p:cNvSpPr txBox="1"/>
          <p:nvPr>
            <p:ph idx="1" type="body"/>
          </p:nvPr>
        </p:nvSpPr>
        <p:spPr>
          <a:xfrm>
            <a:off x="812800" y="1600200"/>
            <a:ext cx="10566300" cy="4114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What is the bond order of:</a:t>
            </a:r>
            <a:endParaRPr/>
          </a:p>
          <a:p>
            <a:pPr indent="0" lvl="0" marL="36576" rtl="0" algn="l">
              <a:lnSpc>
                <a:spcPct val="90000"/>
              </a:lnSpc>
              <a:spcBef>
                <a:spcPts val="1000"/>
              </a:spcBef>
              <a:spcAft>
                <a:spcPts val="0"/>
              </a:spcAft>
              <a:buClr>
                <a:schemeClr val="dk1"/>
              </a:buClr>
              <a:buSzPts val="2400"/>
              <a:buNone/>
            </a:pPr>
            <a:r>
              <a:t/>
            </a:r>
            <a:endParaRPr/>
          </a:p>
          <a:p>
            <a:pPr indent="0" lvl="0" marL="36576" rtl="0" algn="l">
              <a:lnSpc>
                <a:spcPct val="90000"/>
              </a:lnSpc>
              <a:spcBef>
                <a:spcPts val="1000"/>
              </a:spcBef>
              <a:spcAft>
                <a:spcPts val="0"/>
              </a:spcAft>
              <a:buClr>
                <a:schemeClr val="dk1"/>
              </a:buClr>
              <a:buSzPts val="2400"/>
              <a:buNone/>
            </a:pPr>
            <a:r>
              <a:t/>
            </a:r>
            <a:endParaRPr/>
          </a:p>
        </p:txBody>
      </p:sp>
      <p:pic>
        <p:nvPicPr>
          <p:cNvPr descr="so4.png" id="1568" name="Google Shape;1568;g200fb5710e2_0_1844"/>
          <p:cNvPicPr preferRelativeResize="0"/>
          <p:nvPr/>
        </p:nvPicPr>
        <p:blipFill rotWithShape="1">
          <a:blip r:embed="rId3">
            <a:alphaModFix/>
          </a:blip>
          <a:srcRect b="0" l="0" r="0" t="0"/>
          <a:stretch/>
        </p:blipFill>
        <p:spPr>
          <a:xfrm>
            <a:off x="3282286" y="2166611"/>
            <a:ext cx="2438400" cy="2180217"/>
          </a:xfrm>
          <a:prstGeom prst="rect">
            <a:avLst/>
          </a:prstGeom>
          <a:noFill/>
          <a:ln>
            <a:noFill/>
          </a:ln>
        </p:spPr>
      </p:pic>
      <p:pic>
        <p:nvPicPr>
          <p:cNvPr descr="so4 2.jpg" id="1569" name="Google Shape;1569;g200fb5710e2_0_1844"/>
          <p:cNvPicPr preferRelativeResize="0"/>
          <p:nvPr/>
        </p:nvPicPr>
        <p:blipFill rotWithShape="1">
          <a:blip r:embed="rId4">
            <a:alphaModFix/>
          </a:blip>
          <a:srcRect b="0" l="0" r="0" t="0"/>
          <a:stretch/>
        </p:blipFill>
        <p:spPr>
          <a:xfrm>
            <a:off x="6781801" y="3264374"/>
            <a:ext cx="2869871" cy="2209800"/>
          </a:xfrm>
          <a:prstGeom prst="rect">
            <a:avLst/>
          </a:prstGeom>
          <a:noFill/>
          <a:ln>
            <a:noFill/>
          </a:ln>
        </p:spPr>
      </p:pic>
      <p:pic>
        <p:nvPicPr>
          <p:cNvPr id="1570" name="Google Shape;1570;g200fb5710e2_0_1844"/>
          <p:cNvPicPr preferRelativeResize="0"/>
          <p:nvPr/>
        </p:nvPicPr>
        <p:blipFill rotWithShape="1">
          <a:blip r:embed="rId5">
            <a:alphaModFix/>
          </a:blip>
          <a:srcRect b="0" l="0" r="0" t="0"/>
          <a:stretch/>
        </p:blipFill>
        <p:spPr>
          <a:xfrm>
            <a:off x="7086599" y="1633210"/>
            <a:ext cx="1676400" cy="1066800"/>
          </a:xfrm>
          <a:prstGeom prst="rect">
            <a:avLst/>
          </a:prstGeom>
          <a:noFill/>
          <a:ln>
            <a:noFill/>
          </a:ln>
        </p:spPr>
      </p:pic>
      <p:pic>
        <p:nvPicPr>
          <p:cNvPr id="1571" name="Google Shape;1571;g200fb5710e2_0_1844"/>
          <p:cNvPicPr preferRelativeResize="0"/>
          <p:nvPr/>
        </p:nvPicPr>
        <p:blipFill rotWithShape="1">
          <a:blip r:embed="rId6">
            <a:alphaModFix/>
          </a:blip>
          <a:srcRect b="0" l="0" r="0" t="0"/>
          <a:stretch/>
        </p:blipFill>
        <p:spPr>
          <a:xfrm>
            <a:off x="2200276" y="4547860"/>
            <a:ext cx="2600325" cy="1181100"/>
          </a:xfrm>
          <a:prstGeom prst="rect">
            <a:avLst/>
          </a:prstGeom>
          <a:noFill/>
          <a:ln>
            <a:noFill/>
          </a:ln>
        </p:spPr>
      </p:pic>
      <p:sp>
        <p:nvSpPr>
          <p:cNvPr id="1572" name="Google Shape;1572;g200fb5710e2_0_1844"/>
          <p:cNvSpPr txBox="1"/>
          <p:nvPr/>
        </p:nvSpPr>
        <p:spPr>
          <a:xfrm>
            <a:off x="2972937" y="2190438"/>
            <a:ext cx="6096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FF0000"/>
                </a:solidFill>
                <a:latin typeface="Calibri"/>
                <a:ea typeface="Calibri"/>
                <a:cs typeface="Calibri"/>
                <a:sym typeface="Calibri"/>
              </a:rPr>
              <a:t>1</a:t>
            </a:r>
            <a:endParaRPr/>
          </a:p>
        </p:txBody>
      </p:sp>
      <p:sp>
        <p:nvSpPr>
          <p:cNvPr id="1573" name="Google Shape;1573;g200fb5710e2_0_1844"/>
          <p:cNvSpPr txBox="1"/>
          <p:nvPr/>
        </p:nvSpPr>
        <p:spPr>
          <a:xfrm>
            <a:off x="8792569" y="1924279"/>
            <a:ext cx="6096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FF0000"/>
                </a:solidFill>
                <a:latin typeface="Calibri"/>
                <a:ea typeface="Calibri"/>
                <a:cs typeface="Calibri"/>
                <a:sym typeface="Calibri"/>
              </a:rPr>
              <a:t>2</a:t>
            </a:r>
            <a:endParaRPr/>
          </a:p>
        </p:txBody>
      </p:sp>
      <p:sp>
        <p:nvSpPr>
          <p:cNvPr id="1574" name="Google Shape;1574;g200fb5710e2_0_1844"/>
          <p:cNvSpPr txBox="1"/>
          <p:nvPr/>
        </p:nvSpPr>
        <p:spPr>
          <a:xfrm>
            <a:off x="4800600" y="4950954"/>
            <a:ext cx="6096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FF0000"/>
                </a:solidFill>
                <a:latin typeface="Calibri"/>
                <a:ea typeface="Calibri"/>
                <a:cs typeface="Calibri"/>
                <a:sym typeface="Calibri"/>
              </a:rPr>
              <a:t>3</a:t>
            </a:r>
            <a:endParaRPr/>
          </a:p>
        </p:txBody>
      </p:sp>
      <p:sp>
        <p:nvSpPr>
          <p:cNvPr id="1575" name="Google Shape;1575;g200fb5710e2_0_1844"/>
          <p:cNvSpPr txBox="1"/>
          <p:nvPr/>
        </p:nvSpPr>
        <p:spPr>
          <a:xfrm>
            <a:off x="9651672" y="4107664"/>
            <a:ext cx="9186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FF0000"/>
                </a:solidFill>
                <a:latin typeface="Calibri"/>
                <a:ea typeface="Calibri"/>
                <a:cs typeface="Calibri"/>
                <a:sym typeface="Calibri"/>
              </a:rPr>
              <a:t>1.5</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9" name="Shape 1579"/>
        <p:cNvGrpSpPr/>
        <p:nvPr/>
      </p:nvGrpSpPr>
      <p:grpSpPr>
        <a:xfrm>
          <a:off x="0" y="0"/>
          <a:ext cx="0" cy="0"/>
          <a:chOff x="0" y="0"/>
          <a:chExt cx="0" cy="0"/>
        </a:xfrm>
      </p:grpSpPr>
      <p:sp>
        <p:nvSpPr>
          <p:cNvPr id="1580" name="Google Shape;1580;g200fb5710e2_0_1899"/>
          <p:cNvSpPr txBox="1"/>
          <p:nvPr>
            <p:ph type="title"/>
          </p:nvPr>
        </p:nvSpPr>
        <p:spPr>
          <a:xfrm>
            <a:off x="812800" y="274638"/>
            <a:ext cx="105663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VSEPR</a:t>
            </a:r>
            <a:endParaRPr>
              <a:solidFill>
                <a:schemeClr val="accent1"/>
              </a:solidFill>
            </a:endParaRPr>
          </a:p>
        </p:txBody>
      </p:sp>
      <p:sp>
        <p:nvSpPr>
          <p:cNvPr id="1581" name="Google Shape;1581;g200fb5710e2_0_1899"/>
          <p:cNvSpPr txBox="1"/>
          <p:nvPr>
            <p:ph idx="1" type="body"/>
          </p:nvPr>
        </p:nvSpPr>
        <p:spPr>
          <a:xfrm>
            <a:off x="1153886" y="1447801"/>
            <a:ext cx="10225200" cy="4678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sz="2800"/>
              <a:t>The structure of a molecule is determined by reducing electron repulsion between pairs. (Non bonded pairs should be as far apart as possible.) When determining the shape:</a:t>
            </a:r>
            <a:endParaRPr/>
          </a:p>
          <a:p>
            <a:pPr indent="-228600" lvl="1" marL="685800" rtl="0" algn="l">
              <a:lnSpc>
                <a:spcPct val="90000"/>
              </a:lnSpc>
              <a:spcBef>
                <a:spcPts val="500"/>
              </a:spcBef>
              <a:spcAft>
                <a:spcPts val="0"/>
              </a:spcAft>
              <a:buClr>
                <a:schemeClr val="dk1"/>
              </a:buClr>
              <a:buSzPts val="2800"/>
              <a:buChar char="•"/>
            </a:pPr>
            <a:r>
              <a:rPr lang="en-US" sz="2800"/>
              <a:t>Double and triple bonds count as single bonds.</a:t>
            </a:r>
            <a:endParaRPr/>
          </a:p>
          <a:p>
            <a:pPr indent="-228600" lvl="1" marL="685800" rtl="0" algn="l">
              <a:lnSpc>
                <a:spcPct val="90000"/>
              </a:lnSpc>
              <a:spcBef>
                <a:spcPts val="500"/>
              </a:spcBef>
              <a:spcAft>
                <a:spcPts val="0"/>
              </a:spcAft>
              <a:buClr>
                <a:schemeClr val="dk1"/>
              </a:buClr>
              <a:buSzPts val="2800"/>
              <a:buChar char="•"/>
            </a:pPr>
            <a:r>
              <a:rPr lang="en-US" sz="2800"/>
              <a:t>You may use any resonance structure.</a:t>
            </a:r>
            <a:endParaRPr/>
          </a:p>
          <a:p>
            <a:pPr indent="-228600" lvl="1" marL="685800" rtl="0" algn="l">
              <a:lnSpc>
                <a:spcPct val="90000"/>
              </a:lnSpc>
              <a:spcBef>
                <a:spcPts val="500"/>
              </a:spcBef>
              <a:spcAft>
                <a:spcPts val="0"/>
              </a:spcAft>
              <a:buClr>
                <a:schemeClr val="dk1"/>
              </a:buClr>
              <a:buSzPts val="2800"/>
              <a:buChar char="•"/>
            </a:pPr>
            <a:r>
              <a:rPr lang="en-US" sz="2800"/>
              <a:t>If there is no central atom, it is not a classified shape.</a:t>
            </a:r>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5" name="Shape 1585"/>
        <p:cNvGrpSpPr/>
        <p:nvPr/>
      </p:nvGrpSpPr>
      <p:grpSpPr>
        <a:xfrm>
          <a:off x="0" y="0"/>
          <a:ext cx="0" cy="0"/>
          <a:chOff x="0" y="0"/>
          <a:chExt cx="0" cy="0"/>
        </a:xfrm>
      </p:grpSpPr>
      <p:graphicFrame>
        <p:nvGraphicFramePr>
          <p:cNvPr id="1586" name="Google Shape;1586;g200fb5710e2_0_1904"/>
          <p:cNvGraphicFramePr/>
          <p:nvPr/>
        </p:nvGraphicFramePr>
        <p:xfrm>
          <a:off x="1524000" y="-2"/>
          <a:ext cx="3000000" cy="3000000"/>
        </p:xfrm>
        <a:graphic>
          <a:graphicData uri="http://schemas.openxmlformats.org/drawingml/2006/table">
            <a:tbl>
              <a:tblPr bandRow="1" firstRow="1">
                <a:noFill/>
                <a:tableStyleId>{3FC7FFE5-E3F8-45C4-9E34-796DD2153D2C}</a:tableStyleId>
              </a:tblPr>
              <a:tblGrid>
                <a:gridCol w="4572000"/>
                <a:gridCol w="4572000"/>
              </a:tblGrid>
              <a:tr h="1373950">
                <a:tc>
                  <a:txBody>
                    <a:bodyPr/>
                    <a:lstStyle/>
                    <a:p>
                      <a:pPr indent="0" lvl="0" marL="0" marR="0" rtl="0" algn="ctr">
                        <a:spcBef>
                          <a:spcPts val="0"/>
                        </a:spcBef>
                        <a:spcAft>
                          <a:spcPts val="0"/>
                        </a:spcAft>
                        <a:buNone/>
                      </a:pPr>
                      <a:r>
                        <a:rPr lang="en-US" sz="3600" u="none" cap="none" strike="noStrike"/>
                        <a:t>Total bonds and lone pairs on central atom</a:t>
                      </a:r>
                      <a:endParaRPr sz="3600" u="none" cap="none" strike="noStrike"/>
                    </a:p>
                  </a:txBody>
                  <a:tcPr marT="45725" marB="45725" marR="91450" marL="91450"/>
                </a:tc>
                <a:tc>
                  <a:txBody>
                    <a:bodyPr/>
                    <a:lstStyle/>
                    <a:p>
                      <a:pPr indent="0" lvl="0" marL="0" marR="0" rtl="0" algn="ctr">
                        <a:spcBef>
                          <a:spcPts val="0"/>
                        </a:spcBef>
                        <a:spcAft>
                          <a:spcPts val="0"/>
                        </a:spcAft>
                        <a:buNone/>
                      </a:pPr>
                      <a:r>
                        <a:rPr lang="en-US" sz="3600" u="none" cap="none" strike="noStrike"/>
                        <a:t>electron shape</a:t>
                      </a:r>
                      <a:endParaRPr sz="3600" u="none" cap="none" strike="noStrike"/>
                    </a:p>
                  </a:txBody>
                  <a:tcPr marT="45725" marB="45725" marR="91450" marL="91450"/>
                </a:tc>
              </a:tr>
              <a:tr h="1027525">
                <a:tc>
                  <a:txBody>
                    <a:bodyPr/>
                    <a:lstStyle/>
                    <a:p>
                      <a:pPr indent="0" lvl="0" marL="0" marR="0" rtl="0" algn="ctr">
                        <a:spcBef>
                          <a:spcPts val="0"/>
                        </a:spcBef>
                        <a:spcAft>
                          <a:spcPts val="0"/>
                        </a:spcAft>
                        <a:buNone/>
                      </a:pPr>
                      <a:r>
                        <a:rPr lang="en-US" sz="3600" u="none" cap="none" strike="noStrike"/>
                        <a:t>2</a:t>
                      </a:r>
                      <a:endParaRPr sz="3600" u="none" cap="none" strike="noStrike"/>
                    </a:p>
                  </a:txBody>
                  <a:tcPr marT="45725" marB="45725" marR="91450" marL="91450"/>
                </a:tc>
                <a:tc>
                  <a:txBody>
                    <a:bodyPr/>
                    <a:lstStyle/>
                    <a:p>
                      <a:pPr indent="0" lvl="0" marL="0" marR="0" rtl="0" algn="ctr">
                        <a:spcBef>
                          <a:spcPts val="0"/>
                        </a:spcBef>
                        <a:spcAft>
                          <a:spcPts val="0"/>
                        </a:spcAft>
                        <a:buNone/>
                      </a:pPr>
                      <a:r>
                        <a:rPr lang="en-US" sz="3600" u="none" cap="none" strike="noStrike"/>
                        <a:t>Linear</a:t>
                      </a:r>
                      <a:endParaRPr sz="3600" u="none" cap="none" strike="noStrike"/>
                    </a:p>
                  </a:txBody>
                  <a:tcPr marT="45725" marB="45725" marR="91450" marL="91450"/>
                </a:tc>
              </a:tr>
              <a:tr h="1027525">
                <a:tc>
                  <a:txBody>
                    <a:bodyPr/>
                    <a:lstStyle/>
                    <a:p>
                      <a:pPr indent="0" lvl="0" marL="0" marR="0" rtl="0" algn="ctr">
                        <a:spcBef>
                          <a:spcPts val="0"/>
                        </a:spcBef>
                        <a:spcAft>
                          <a:spcPts val="0"/>
                        </a:spcAft>
                        <a:buNone/>
                      </a:pPr>
                      <a:r>
                        <a:rPr lang="en-US" sz="3600" u="none" cap="none" strike="noStrike"/>
                        <a:t>3</a:t>
                      </a:r>
                      <a:endParaRPr sz="3600" u="none" cap="none" strike="noStrike"/>
                    </a:p>
                  </a:txBody>
                  <a:tcPr marT="45725" marB="45725" marR="91450" marL="91450"/>
                </a:tc>
                <a:tc>
                  <a:txBody>
                    <a:bodyPr/>
                    <a:lstStyle/>
                    <a:p>
                      <a:pPr indent="0" lvl="0" marL="0" marR="0" rtl="0" algn="ctr">
                        <a:spcBef>
                          <a:spcPts val="0"/>
                        </a:spcBef>
                        <a:spcAft>
                          <a:spcPts val="0"/>
                        </a:spcAft>
                        <a:buNone/>
                      </a:pPr>
                      <a:r>
                        <a:rPr lang="en-US" sz="3600" u="none" cap="none" strike="noStrike"/>
                        <a:t>Trigonal Planar</a:t>
                      </a:r>
                      <a:endParaRPr sz="3600" u="none" cap="none" strike="noStrike"/>
                    </a:p>
                  </a:txBody>
                  <a:tcPr marT="45725" marB="45725" marR="91450" marL="91450"/>
                </a:tc>
              </a:tr>
              <a:tr h="1027525">
                <a:tc>
                  <a:txBody>
                    <a:bodyPr/>
                    <a:lstStyle/>
                    <a:p>
                      <a:pPr indent="0" lvl="0" marL="0" marR="0" rtl="0" algn="ctr">
                        <a:spcBef>
                          <a:spcPts val="0"/>
                        </a:spcBef>
                        <a:spcAft>
                          <a:spcPts val="0"/>
                        </a:spcAft>
                        <a:buNone/>
                      </a:pPr>
                      <a:r>
                        <a:rPr lang="en-US" sz="3600" u="none" cap="none" strike="noStrike"/>
                        <a:t>4</a:t>
                      </a:r>
                      <a:endParaRPr sz="3600" u="none" cap="none" strike="noStrike"/>
                    </a:p>
                  </a:txBody>
                  <a:tcPr marT="45725" marB="45725" marR="91450" marL="91450"/>
                </a:tc>
                <a:tc>
                  <a:txBody>
                    <a:bodyPr/>
                    <a:lstStyle/>
                    <a:p>
                      <a:pPr indent="0" lvl="0" marL="0" marR="0" rtl="0" algn="ctr">
                        <a:spcBef>
                          <a:spcPts val="0"/>
                        </a:spcBef>
                        <a:spcAft>
                          <a:spcPts val="0"/>
                        </a:spcAft>
                        <a:buNone/>
                      </a:pPr>
                      <a:r>
                        <a:rPr lang="en-US" sz="3600" u="none" cap="none" strike="noStrike"/>
                        <a:t>Tetrahedral</a:t>
                      </a:r>
                      <a:endParaRPr sz="3600" u="none" cap="none" strike="noStrike"/>
                    </a:p>
                  </a:txBody>
                  <a:tcPr marT="45725" marB="45725" marR="91450" marL="91450"/>
                </a:tc>
              </a:tr>
              <a:tr h="1373950">
                <a:tc>
                  <a:txBody>
                    <a:bodyPr/>
                    <a:lstStyle/>
                    <a:p>
                      <a:pPr indent="0" lvl="0" marL="0" marR="0" rtl="0" algn="ctr">
                        <a:spcBef>
                          <a:spcPts val="0"/>
                        </a:spcBef>
                        <a:spcAft>
                          <a:spcPts val="0"/>
                        </a:spcAft>
                        <a:buNone/>
                      </a:pPr>
                      <a:r>
                        <a:rPr lang="en-US" sz="3600" u="none" cap="none" strike="noStrike"/>
                        <a:t>5</a:t>
                      </a:r>
                      <a:endParaRPr sz="3600" u="none" cap="none" strike="noStrike"/>
                    </a:p>
                  </a:txBody>
                  <a:tcPr marT="45725" marB="45725" marR="91450" marL="91450"/>
                </a:tc>
                <a:tc>
                  <a:txBody>
                    <a:bodyPr/>
                    <a:lstStyle/>
                    <a:p>
                      <a:pPr indent="0" lvl="0" marL="0" marR="0" rtl="0" algn="ctr">
                        <a:spcBef>
                          <a:spcPts val="0"/>
                        </a:spcBef>
                        <a:spcAft>
                          <a:spcPts val="0"/>
                        </a:spcAft>
                        <a:buNone/>
                      </a:pPr>
                      <a:r>
                        <a:rPr lang="en-US" sz="3600" u="none" cap="none" strike="noStrike"/>
                        <a:t>Trigonal Bipyramidal</a:t>
                      </a:r>
                      <a:endParaRPr sz="3600" u="none" cap="none" strike="noStrike"/>
                    </a:p>
                  </a:txBody>
                  <a:tcPr marT="45725" marB="45725" marR="91450" marL="91450"/>
                </a:tc>
              </a:tr>
              <a:tr h="1027525">
                <a:tc>
                  <a:txBody>
                    <a:bodyPr/>
                    <a:lstStyle/>
                    <a:p>
                      <a:pPr indent="0" lvl="0" marL="0" marR="0" rtl="0" algn="ctr">
                        <a:spcBef>
                          <a:spcPts val="0"/>
                        </a:spcBef>
                        <a:spcAft>
                          <a:spcPts val="0"/>
                        </a:spcAft>
                        <a:buNone/>
                      </a:pPr>
                      <a:r>
                        <a:rPr lang="en-US" sz="3600" u="none" cap="none" strike="noStrike"/>
                        <a:t>6</a:t>
                      </a:r>
                      <a:endParaRPr sz="3600" u="none" cap="none" strike="noStrike"/>
                    </a:p>
                  </a:txBody>
                  <a:tcPr marT="45725" marB="45725" marR="91450" marL="91450"/>
                </a:tc>
                <a:tc>
                  <a:txBody>
                    <a:bodyPr/>
                    <a:lstStyle/>
                    <a:p>
                      <a:pPr indent="0" lvl="0" marL="0" marR="0" rtl="0" algn="ctr">
                        <a:spcBef>
                          <a:spcPts val="0"/>
                        </a:spcBef>
                        <a:spcAft>
                          <a:spcPts val="0"/>
                        </a:spcAft>
                        <a:buNone/>
                      </a:pPr>
                      <a:r>
                        <a:rPr lang="en-US" sz="3600" u="none" cap="none" strike="noStrike"/>
                        <a:t>Octahedral</a:t>
                      </a:r>
                      <a:endParaRPr sz="3600" u="none" cap="none" strike="noStrike"/>
                    </a:p>
                  </a:txBody>
                  <a:tcPr marT="45725" marB="45725" marR="91450" marL="91450"/>
                </a:tc>
              </a:tr>
            </a:tbl>
          </a:graphicData>
        </a:graphic>
      </p:graphicFrame>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0" name="Shape 1590"/>
        <p:cNvGrpSpPr/>
        <p:nvPr/>
      </p:nvGrpSpPr>
      <p:grpSpPr>
        <a:xfrm>
          <a:off x="0" y="0"/>
          <a:ext cx="0" cy="0"/>
          <a:chOff x="0" y="0"/>
          <a:chExt cx="0" cy="0"/>
        </a:xfrm>
      </p:grpSpPr>
      <p:pic>
        <p:nvPicPr>
          <p:cNvPr descr="\\WFFS2\Teachers\kdrury\Brown LeMay\Chapter_09\Present\Images\09_03.jpg" id="1591" name="Google Shape;1591;g200fb5710e2_0_1908"/>
          <p:cNvPicPr preferRelativeResize="0"/>
          <p:nvPr>
            <p:ph idx="1" type="body"/>
          </p:nvPr>
        </p:nvPicPr>
        <p:blipFill rotWithShape="1">
          <a:blip r:embed="rId3">
            <a:alphaModFix/>
          </a:blip>
          <a:srcRect b="0" l="0" r="0" t="0"/>
          <a:stretch/>
        </p:blipFill>
        <p:spPr>
          <a:xfrm>
            <a:off x="1510265" y="0"/>
            <a:ext cx="9157800"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Limiting Reagents Examples</a:t>
            </a:r>
            <a:endParaRPr/>
          </a:p>
        </p:txBody>
      </p:sp>
      <p:sp>
        <p:nvSpPr>
          <p:cNvPr id="463" name="Google Shape;463;p55"/>
          <p:cNvSpPr txBox="1"/>
          <p:nvPr>
            <p:ph idx="1" type="body"/>
          </p:nvPr>
        </p:nvSpPr>
        <p:spPr>
          <a:xfrm>
            <a:off x="351395" y="1369010"/>
            <a:ext cx="11045575" cy="1168657"/>
          </a:xfrm>
          <a:prstGeom prst="rect">
            <a:avLst/>
          </a:prstGeom>
          <a:noFill/>
          <a:ln>
            <a:noFill/>
          </a:ln>
        </p:spPr>
        <p:txBody>
          <a:bodyPr anchorCtr="0" anchor="t" bIns="45700" lIns="91425" spcFirstLastPara="1" rIns="91425" wrap="square" tIns="45700">
            <a:normAutofit lnSpcReduction="10000"/>
          </a:bodyPr>
          <a:lstStyle/>
          <a:p>
            <a:pPr indent="-514350" lvl="0" marL="633222" rtl="0" algn="l">
              <a:lnSpc>
                <a:spcPct val="90000"/>
              </a:lnSpc>
              <a:spcBef>
                <a:spcPts val="0"/>
              </a:spcBef>
              <a:spcAft>
                <a:spcPts val="0"/>
              </a:spcAft>
              <a:buClr>
                <a:schemeClr val="dk1"/>
              </a:buClr>
              <a:buSzPts val="2400"/>
              <a:buNone/>
            </a:pPr>
            <a:r>
              <a:rPr lang="en-US"/>
              <a:t>2.   2NH</a:t>
            </a:r>
            <a:r>
              <a:rPr baseline="-25000" lang="en-US"/>
              <a:t>3</a:t>
            </a:r>
            <a:r>
              <a:rPr lang="en-US"/>
              <a:t> + CO</a:t>
            </a:r>
            <a:r>
              <a:rPr baseline="-25000" lang="en-US"/>
              <a:t>2</a:t>
            </a:r>
            <a:r>
              <a:rPr lang="en-US"/>
              <a:t> 🡪  (NH</a:t>
            </a:r>
            <a:r>
              <a:rPr baseline="-25000" lang="en-US"/>
              <a:t>2</a:t>
            </a:r>
            <a:r>
              <a:rPr lang="en-US"/>
              <a:t>)</a:t>
            </a:r>
            <a:r>
              <a:rPr baseline="-25000" lang="en-US"/>
              <a:t>2</a:t>
            </a:r>
            <a:r>
              <a:rPr lang="en-US"/>
              <a:t>CO + H</a:t>
            </a:r>
            <a:r>
              <a:rPr baseline="-25000" lang="en-US"/>
              <a:t>2</a:t>
            </a:r>
            <a:r>
              <a:rPr lang="en-US"/>
              <a:t>O</a:t>
            </a:r>
            <a:endParaRPr/>
          </a:p>
          <a:p>
            <a:pPr indent="-514350" lvl="0" marL="633222" rtl="0" algn="l">
              <a:lnSpc>
                <a:spcPct val="90000"/>
              </a:lnSpc>
              <a:spcBef>
                <a:spcPts val="1000"/>
              </a:spcBef>
              <a:spcAft>
                <a:spcPts val="0"/>
              </a:spcAft>
              <a:buClr>
                <a:schemeClr val="dk1"/>
              </a:buClr>
              <a:buSzPts val="2400"/>
              <a:buNone/>
            </a:pPr>
            <a:r>
              <a:rPr lang="en-US"/>
              <a:t>	If 637.2 grams of ammonia react with 1142 grams of carbon dioxide, find the limiting reactant and the mass of urea produced. </a:t>
            </a:r>
            <a:endParaRPr/>
          </a:p>
          <a:p>
            <a:pPr indent="0" lvl="0" marL="118871" rtl="0" algn="l">
              <a:lnSpc>
                <a:spcPct val="90000"/>
              </a:lnSpc>
              <a:spcBef>
                <a:spcPts val="1000"/>
              </a:spcBef>
              <a:spcAft>
                <a:spcPts val="0"/>
              </a:spcAft>
              <a:buClr>
                <a:schemeClr val="dk1"/>
              </a:buClr>
              <a:buSzPts val="2400"/>
              <a:buNone/>
            </a:pPr>
            <a:r>
              <a:t/>
            </a:r>
            <a:endParaRPr/>
          </a:p>
          <a:p>
            <a:pPr indent="0" lvl="0" marL="118871" rtl="0" algn="l">
              <a:lnSpc>
                <a:spcPct val="90000"/>
              </a:lnSpc>
              <a:spcBef>
                <a:spcPts val="1000"/>
              </a:spcBef>
              <a:spcAft>
                <a:spcPts val="0"/>
              </a:spcAft>
              <a:buClr>
                <a:schemeClr val="dk1"/>
              </a:buClr>
              <a:buSzPts val="2400"/>
              <a:buNone/>
            </a:pPr>
            <a:r>
              <a:t/>
            </a:r>
            <a:endParaRPr/>
          </a:p>
          <a:p>
            <a:pPr indent="0" lvl="0" marL="118871" rtl="0" algn="l">
              <a:lnSpc>
                <a:spcPct val="90000"/>
              </a:lnSpc>
              <a:spcBef>
                <a:spcPts val="1000"/>
              </a:spcBef>
              <a:spcAft>
                <a:spcPts val="0"/>
              </a:spcAft>
              <a:buClr>
                <a:schemeClr val="dk1"/>
              </a:buClr>
              <a:buSzPts val="2400"/>
              <a:buNone/>
            </a:pPr>
            <a:r>
              <a:t/>
            </a:r>
            <a:endParaRPr/>
          </a:p>
          <a:p>
            <a:pPr indent="-514350" lvl="0" marL="633222" rtl="0" algn="l">
              <a:lnSpc>
                <a:spcPct val="90000"/>
              </a:lnSpc>
              <a:spcBef>
                <a:spcPts val="1000"/>
              </a:spcBef>
              <a:spcAft>
                <a:spcPts val="0"/>
              </a:spcAft>
              <a:buClr>
                <a:schemeClr val="dk1"/>
              </a:buClr>
              <a:buSzPts val="2400"/>
              <a:buNone/>
            </a:pPr>
            <a:r>
              <a:t/>
            </a:r>
            <a:endParaRPr/>
          </a:p>
          <a:p>
            <a:pPr indent="-76200" lvl="0" marL="228600" rtl="0" algn="l">
              <a:lnSpc>
                <a:spcPct val="90000"/>
              </a:lnSpc>
              <a:spcBef>
                <a:spcPts val="1000"/>
              </a:spcBef>
              <a:spcAft>
                <a:spcPts val="0"/>
              </a:spcAft>
              <a:buClr>
                <a:schemeClr val="dk1"/>
              </a:buClr>
              <a:buSzPts val="2400"/>
              <a:buNone/>
            </a:pPr>
            <a:r>
              <a:t/>
            </a:r>
            <a:endParaRPr/>
          </a:p>
        </p:txBody>
      </p:sp>
      <p:sp>
        <p:nvSpPr>
          <p:cNvPr id="464" name="Google Shape;464;p55"/>
          <p:cNvSpPr txBox="1"/>
          <p:nvPr/>
        </p:nvSpPr>
        <p:spPr>
          <a:xfrm>
            <a:off x="795030" y="2850818"/>
            <a:ext cx="190607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sng">
                <a:solidFill>
                  <a:schemeClr val="dk1"/>
                </a:solidFill>
                <a:latin typeface="Calibri"/>
                <a:ea typeface="Calibri"/>
                <a:cs typeface="Calibri"/>
                <a:sym typeface="Calibri"/>
              </a:rPr>
              <a:t>637.2g NH</a:t>
            </a:r>
            <a:r>
              <a:rPr baseline="-25000" lang="en-US" sz="2400" u="sng">
                <a:solidFill>
                  <a:schemeClr val="dk1"/>
                </a:solidFill>
                <a:latin typeface="Calibri"/>
                <a:ea typeface="Calibri"/>
                <a:cs typeface="Calibri"/>
                <a:sym typeface="Calibri"/>
              </a:rPr>
              <a:t>3</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      1 </a:t>
            </a:r>
            <a:endParaRPr/>
          </a:p>
        </p:txBody>
      </p:sp>
      <p:sp>
        <p:nvSpPr>
          <p:cNvPr id="465" name="Google Shape;465;p55"/>
          <p:cNvSpPr txBox="1"/>
          <p:nvPr/>
        </p:nvSpPr>
        <p:spPr>
          <a:xfrm>
            <a:off x="2441971" y="3038114"/>
            <a:ext cx="34772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X </a:t>
            </a:r>
            <a:endParaRPr/>
          </a:p>
        </p:txBody>
      </p:sp>
      <p:sp>
        <p:nvSpPr>
          <p:cNvPr id="466" name="Google Shape;466;p55"/>
          <p:cNvSpPr txBox="1"/>
          <p:nvPr/>
        </p:nvSpPr>
        <p:spPr>
          <a:xfrm>
            <a:off x="2878297" y="2867159"/>
            <a:ext cx="2318197"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17.034g</a:t>
            </a:r>
            <a:endParaRPr/>
          </a:p>
        </p:txBody>
      </p:sp>
      <p:sp>
        <p:nvSpPr>
          <p:cNvPr id="467" name="Google Shape;467;p55"/>
          <p:cNvSpPr txBox="1"/>
          <p:nvPr/>
        </p:nvSpPr>
        <p:spPr>
          <a:xfrm>
            <a:off x="2701104" y="2820993"/>
            <a:ext cx="288486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sng">
                <a:solidFill>
                  <a:schemeClr val="dk1"/>
                </a:solidFill>
                <a:latin typeface="Calibri"/>
                <a:ea typeface="Calibri"/>
                <a:cs typeface="Calibri"/>
                <a:sym typeface="Calibri"/>
              </a:rPr>
              <a:t>1 mole NH</a:t>
            </a:r>
            <a:r>
              <a:rPr baseline="-25000" lang="en-US" sz="2400" u="sng">
                <a:solidFill>
                  <a:schemeClr val="dk1"/>
                </a:solidFill>
                <a:latin typeface="Calibri"/>
                <a:ea typeface="Calibri"/>
                <a:cs typeface="Calibri"/>
                <a:sym typeface="Calibri"/>
              </a:rPr>
              <a:t>3</a:t>
            </a:r>
            <a:r>
              <a:rPr lang="en-US" sz="2400">
                <a:solidFill>
                  <a:schemeClr val="dk1"/>
                </a:solidFill>
                <a:latin typeface="Calibri"/>
                <a:ea typeface="Calibri"/>
                <a:cs typeface="Calibri"/>
                <a:sym typeface="Calibri"/>
              </a:rPr>
              <a:t>   x  </a:t>
            </a:r>
            <a:endParaRPr/>
          </a:p>
        </p:txBody>
      </p:sp>
      <p:sp>
        <p:nvSpPr>
          <p:cNvPr id="468" name="Google Shape;468;p55"/>
          <p:cNvSpPr txBox="1"/>
          <p:nvPr/>
        </p:nvSpPr>
        <p:spPr>
          <a:xfrm>
            <a:off x="4793366" y="2906472"/>
            <a:ext cx="2318197"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2 mole NH</a:t>
            </a:r>
            <a:r>
              <a:rPr baseline="-25000" lang="en-US" sz="2400">
                <a:solidFill>
                  <a:schemeClr val="dk1"/>
                </a:solidFill>
                <a:latin typeface="Calibri"/>
                <a:ea typeface="Calibri"/>
                <a:cs typeface="Calibri"/>
                <a:sym typeface="Calibri"/>
              </a:rPr>
              <a:t>3</a:t>
            </a:r>
            <a:endParaRPr/>
          </a:p>
        </p:txBody>
      </p:sp>
      <p:sp>
        <p:nvSpPr>
          <p:cNvPr id="469" name="Google Shape;469;p55"/>
          <p:cNvSpPr txBox="1"/>
          <p:nvPr/>
        </p:nvSpPr>
        <p:spPr>
          <a:xfrm>
            <a:off x="4824470" y="2781680"/>
            <a:ext cx="381268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sng">
                <a:solidFill>
                  <a:schemeClr val="dk1"/>
                </a:solidFill>
                <a:latin typeface="Calibri"/>
                <a:ea typeface="Calibri"/>
                <a:cs typeface="Calibri"/>
                <a:sym typeface="Calibri"/>
              </a:rPr>
              <a:t>1 mole urea</a:t>
            </a:r>
            <a:r>
              <a:rPr lang="en-US" sz="2400">
                <a:solidFill>
                  <a:schemeClr val="dk1"/>
                </a:solidFill>
                <a:latin typeface="Calibri"/>
                <a:ea typeface="Calibri"/>
                <a:cs typeface="Calibri"/>
                <a:sym typeface="Calibri"/>
              </a:rPr>
              <a:t>        x  </a:t>
            </a:r>
            <a:endParaRPr/>
          </a:p>
        </p:txBody>
      </p:sp>
      <p:sp>
        <p:nvSpPr>
          <p:cNvPr id="470" name="Google Shape;470;p55"/>
          <p:cNvSpPr txBox="1"/>
          <p:nvPr/>
        </p:nvSpPr>
        <p:spPr>
          <a:xfrm>
            <a:off x="7319860" y="2921960"/>
            <a:ext cx="2318197"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1 mole urea</a:t>
            </a:r>
            <a:endParaRPr/>
          </a:p>
        </p:txBody>
      </p:sp>
      <p:sp>
        <p:nvSpPr>
          <p:cNvPr id="471" name="Google Shape;471;p55"/>
          <p:cNvSpPr txBox="1"/>
          <p:nvPr/>
        </p:nvSpPr>
        <p:spPr>
          <a:xfrm>
            <a:off x="7319860" y="2752063"/>
            <a:ext cx="381268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sng">
                <a:solidFill>
                  <a:schemeClr val="dk1"/>
                </a:solidFill>
                <a:latin typeface="Calibri"/>
                <a:ea typeface="Calibri"/>
                <a:cs typeface="Calibri"/>
                <a:sym typeface="Calibri"/>
              </a:rPr>
              <a:t>60.062 g.     </a:t>
            </a:r>
            <a:r>
              <a:rPr lang="en-US" sz="2400">
                <a:solidFill>
                  <a:schemeClr val="dk1"/>
                </a:solidFill>
                <a:latin typeface="Calibri"/>
                <a:ea typeface="Calibri"/>
                <a:cs typeface="Calibri"/>
                <a:sym typeface="Calibri"/>
              </a:rPr>
              <a:t>=  </a:t>
            </a:r>
            <a:endParaRPr/>
          </a:p>
        </p:txBody>
      </p:sp>
      <p:sp>
        <p:nvSpPr>
          <p:cNvPr id="472" name="Google Shape;472;p55"/>
          <p:cNvSpPr txBox="1"/>
          <p:nvPr/>
        </p:nvSpPr>
        <p:spPr>
          <a:xfrm>
            <a:off x="9328520" y="2421513"/>
            <a:ext cx="2318197"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1,123 g urea</a:t>
            </a:r>
            <a:endParaRPr/>
          </a:p>
        </p:txBody>
      </p:sp>
      <p:sp>
        <p:nvSpPr>
          <p:cNvPr id="473" name="Google Shape;473;p55"/>
          <p:cNvSpPr txBox="1"/>
          <p:nvPr/>
        </p:nvSpPr>
        <p:spPr>
          <a:xfrm>
            <a:off x="1016285" y="4143936"/>
            <a:ext cx="190607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sng">
                <a:solidFill>
                  <a:schemeClr val="dk1"/>
                </a:solidFill>
                <a:latin typeface="Calibri"/>
                <a:ea typeface="Calibri"/>
                <a:cs typeface="Calibri"/>
                <a:sym typeface="Calibri"/>
              </a:rPr>
              <a:t>1142g CO</a:t>
            </a:r>
            <a:r>
              <a:rPr baseline="-25000" lang="en-US" sz="2400" u="sng">
                <a:solidFill>
                  <a:schemeClr val="dk1"/>
                </a:solidFill>
                <a:latin typeface="Calibri"/>
                <a:ea typeface="Calibri"/>
                <a:cs typeface="Calibri"/>
                <a:sym typeface="Calibri"/>
              </a:rPr>
              <a:t>2</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      1 </a:t>
            </a:r>
            <a:endParaRPr/>
          </a:p>
        </p:txBody>
      </p:sp>
      <p:sp>
        <p:nvSpPr>
          <p:cNvPr id="474" name="Google Shape;474;p55"/>
          <p:cNvSpPr txBox="1"/>
          <p:nvPr/>
        </p:nvSpPr>
        <p:spPr>
          <a:xfrm>
            <a:off x="2663226" y="4331232"/>
            <a:ext cx="34772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X </a:t>
            </a:r>
            <a:endParaRPr/>
          </a:p>
        </p:txBody>
      </p:sp>
      <p:sp>
        <p:nvSpPr>
          <p:cNvPr id="475" name="Google Shape;475;p55"/>
          <p:cNvSpPr txBox="1"/>
          <p:nvPr/>
        </p:nvSpPr>
        <p:spPr>
          <a:xfrm>
            <a:off x="3099552" y="4160277"/>
            <a:ext cx="2318197"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44.01g</a:t>
            </a:r>
            <a:endParaRPr/>
          </a:p>
        </p:txBody>
      </p:sp>
      <p:sp>
        <p:nvSpPr>
          <p:cNvPr id="476" name="Google Shape;476;p55"/>
          <p:cNvSpPr txBox="1"/>
          <p:nvPr/>
        </p:nvSpPr>
        <p:spPr>
          <a:xfrm>
            <a:off x="2922359" y="4114111"/>
            <a:ext cx="288486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sng">
                <a:solidFill>
                  <a:schemeClr val="dk1"/>
                </a:solidFill>
                <a:latin typeface="Calibri"/>
                <a:ea typeface="Calibri"/>
                <a:cs typeface="Calibri"/>
                <a:sym typeface="Calibri"/>
              </a:rPr>
              <a:t>1 mole CO</a:t>
            </a:r>
            <a:r>
              <a:rPr baseline="-25000" lang="en-US" sz="2400" u="sng">
                <a:solidFill>
                  <a:schemeClr val="dk1"/>
                </a:solidFill>
                <a:latin typeface="Calibri"/>
                <a:ea typeface="Calibri"/>
                <a:cs typeface="Calibri"/>
                <a:sym typeface="Calibri"/>
              </a:rPr>
              <a:t>2</a:t>
            </a:r>
            <a:r>
              <a:rPr lang="en-US" sz="2400">
                <a:solidFill>
                  <a:schemeClr val="dk1"/>
                </a:solidFill>
                <a:latin typeface="Calibri"/>
                <a:ea typeface="Calibri"/>
                <a:cs typeface="Calibri"/>
                <a:sym typeface="Calibri"/>
              </a:rPr>
              <a:t>   x  </a:t>
            </a:r>
            <a:endParaRPr/>
          </a:p>
        </p:txBody>
      </p:sp>
      <p:sp>
        <p:nvSpPr>
          <p:cNvPr id="477" name="Google Shape;477;p55"/>
          <p:cNvSpPr txBox="1"/>
          <p:nvPr/>
        </p:nvSpPr>
        <p:spPr>
          <a:xfrm>
            <a:off x="5014621" y="4199590"/>
            <a:ext cx="2318197"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1 mole CO</a:t>
            </a:r>
            <a:r>
              <a:rPr baseline="-25000" lang="en-US" sz="2400">
                <a:solidFill>
                  <a:schemeClr val="dk1"/>
                </a:solidFill>
                <a:latin typeface="Calibri"/>
                <a:ea typeface="Calibri"/>
                <a:cs typeface="Calibri"/>
                <a:sym typeface="Calibri"/>
              </a:rPr>
              <a:t>2</a:t>
            </a:r>
            <a:endParaRPr/>
          </a:p>
        </p:txBody>
      </p:sp>
      <p:sp>
        <p:nvSpPr>
          <p:cNvPr id="478" name="Google Shape;478;p55"/>
          <p:cNvSpPr txBox="1"/>
          <p:nvPr/>
        </p:nvSpPr>
        <p:spPr>
          <a:xfrm>
            <a:off x="5045725" y="4074798"/>
            <a:ext cx="381268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sng">
                <a:solidFill>
                  <a:schemeClr val="dk1"/>
                </a:solidFill>
                <a:latin typeface="Calibri"/>
                <a:ea typeface="Calibri"/>
                <a:cs typeface="Calibri"/>
                <a:sym typeface="Calibri"/>
              </a:rPr>
              <a:t>1 mole urea</a:t>
            </a:r>
            <a:r>
              <a:rPr lang="en-US" sz="2400">
                <a:solidFill>
                  <a:schemeClr val="dk1"/>
                </a:solidFill>
                <a:latin typeface="Calibri"/>
                <a:ea typeface="Calibri"/>
                <a:cs typeface="Calibri"/>
                <a:sym typeface="Calibri"/>
              </a:rPr>
              <a:t>        x  </a:t>
            </a:r>
            <a:endParaRPr/>
          </a:p>
        </p:txBody>
      </p:sp>
      <p:sp>
        <p:nvSpPr>
          <p:cNvPr id="479" name="Google Shape;479;p55"/>
          <p:cNvSpPr txBox="1"/>
          <p:nvPr/>
        </p:nvSpPr>
        <p:spPr>
          <a:xfrm>
            <a:off x="7541115" y="4215078"/>
            <a:ext cx="2318197"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1 mole urea</a:t>
            </a:r>
            <a:endParaRPr/>
          </a:p>
        </p:txBody>
      </p:sp>
      <p:sp>
        <p:nvSpPr>
          <p:cNvPr id="480" name="Google Shape;480;p55"/>
          <p:cNvSpPr txBox="1"/>
          <p:nvPr/>
        </p:nvSpPr>
        <p:spPr>
          <a:xfrm>
            <a:off x="7541115" y="4045181"/>
            <a:ext cx="381268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sng">
                <a:solidFill>
                  <a:schemeClr val="dk1"/>
                </a:solidFill>
                <a:latin typeface="Calibri"/>
                <a:ea typeface="Calibri"/>
                <a:cs typeface="Calibri"/>
                <a:sym typeface="Calibri"/>
              </a:rPr>
              <a:t>60.062 g.     </a:t>
            </a:r>
            <a:r>
              <a:rPr lang="en-US" sz="2400">
                <a:solidFill>
                  <a:schemeClr val="dk1"/>
                </a:solidFill>
                <a:latin typeface="Calibri"/>
                <a:ea typeface="Calibri"/>
                <a:cs typeface="Calibri"/>
                <a:sym typeface="Calibri"/>
              </a:rPr>
              <a:t>=  </a:t>
            </a:r>
            <a:endParaRPr/>
          </a:p>
        </p:txBody>
      </p:sp>
      <p:sp>
        <p:nvSpPr>
          <p:cNvPr id="481" name="Google Shape;481;p55"/>
          <p:cNvSpPr txBox="1"/>
          <p:nvPr/>
        </p:nvSpPr>
        <p:spPr>
          <a:xfrm>
            <a:off x="9528774" y="3784091"/>
            <a:ext cx="2318197"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1,559 g urea</a:t>
            </a:r>
            <a:endParaRPr/>
          </a:p>
        </p:txBody>
      </p:sp>
      <p:sp>
        <p:nvSpPr>
          <p:cNvPr id="482" name="Google Shape;482;p55"/>
          <p:cNvSpPr txBox="1"/>
          <p:nvPr/>
        </p:nvSpPr>
        <p:spPr>
          <a:xfrm>
            <a:off x="4824470" y="5073491"/>
            <a:ext cx="2318197"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400">
              <a:solidFill>
                <a:srgbClr val="FF0000"/>
              </a:solidFill>
              <a:latin typeface="Calibri"/>
              <a:ea typeface="Calibri"/>
              <a:cs typeface="Calibri"/>
              <a:sym typeface="Calibri"/>
            </a:endParaRPr>
          </a:p>
          <a:p>
            <a:pPr indent="0" lvl="0" marL="0" marR="0" rtl="0" algn="l">
              <a:spcBef>
                <a:spcPts val="0"/>
              </a:spcBef>
              <a:spcAft>
                <a:spcPts val="0"/>
              </a:spcAft>
              <a:buNone/>
            </a:pPr>
            <a:r>
              <a:rPr lang="en-US" sz="2400">
                <a:solidFill>
                  <a:srgbClr val="FF0000"/>
                </a:solidFill>
                <a:latin typeface="Calibri"/>
                <a:ea typeface="Calibri"/>
                <a:cs typeface="Calibri"/>
                <a:sym typeface="Calibri"/>
              </a:rPr>
              <a:t>1,123 g urea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5" name="Shape 1595"/>
        <p:cNvGrpSpPr/>
        <p:nvPr/>
      </p:nvGrpSpPr>
      <p:grpSpPr>
        <a:xfrm>
          <a:off x="0" y="0"/>
          <a:ext cx="0" cy="0"/>
          <a:chOff x="0" y="0"/>
          <a:chExt cx="0" cy="0"/>
        </a:xfrm>
      </p:grpSpPr>
      <p:pic>
        <p:nvPicPr>
          <p:cNvPr descr="\\WFFS2\Teachers\kdrury\Brown LeMay\Chapter_09\Present\Images\09_06-02UNT02a.jpg" id="1596" name="Google Shape;1596;g200fb5710e2_0_1912"/>
          <p:cNvPicPr preferRelativeResize="0"/>
          <p:nvPr>
            <p:ph idx="1" type="body"/>
          </p:nvPr>
        </p:nvPicPr>
        <p:blipFill rotWithShape="1">
          <a:blip r:embed="rId3">
            <a:alphaModFix/>
          </a:blip>
          <a:srcRect b="0" l="0" r="0" t="0"/>
          <a:stretch/>
        </p:blipFill>
        <p:spPr>
          <a:xfrm>
            <a:off x="1524000" y="1"/>
            <a:ext cx="9144000" cy="6858000"/>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0" name="Shape 1600"/>
        <p:cNvGrpSpPr/>
        <p:nvPr/>
      </p:nvGrpSpPr>
      <p:grpSpPr>
        <a:xfrm>
          <a:off x="0" y="0"/>
          <a:ext cx="0" cy="0"/>
          <a:chOff x="0" y="0"/>
          <a:chExt cx="0" cy="0"/>
        </a:xfrm>
      </p:grpSpPr>
      <p:sp>
        <p:nvSpPr>
          <p:cNvPr id="1601" name="Google Shape;1601;g200fb5710e2_0_1916"/>
          <p:cNvSpPr txBox="1"/>
          <p:nvPr>
            <p:ph type="title"/>
          </p:nvPr>
        </p:nvSpPr>
        <p:spPr>
          <a:xfrm>
            <a:off x="812800" y="274638"/>
            <a:ext cx="105663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Tetrahedral</a:t>
            </a:r>
            <a:endParaRPr/>
          </a:p>
        </p:txBody>
      </p:sp>
      <p:pic>
        <p:nvPicPr>
          <p:cNvPr descr="\\WFFS2\Teachers\kdrury\Brown LeMay\Chapter_09\Present\Images\09_01.jpg" id="1602" name="Google Shape;1602;g200fb5710e2_0_1916"/>
          <p:cNvPicPr preferRelativeResize="0"/>
          <p:nvPr>
            <p:ph idx="1" type="body"/>
          </p:nvPr>
        </p:nvPicPr>
        <p:blipFill rotWithShape="1">
          <a:blip r:embed="rId3">
            <a:alphaModFix/>
          </a:blip>
          <a:srcRect b="0" l="0" r="0" t="0"/>
          <a:stretch/>
        </p:blipFill>
        <p:spPr>
          <a:xfrm>
            <a:off x="1752600" y="1295401"/>
            <a:ext cx="2262900" cy="4526100"/>
          </a:xfrm>
          <a:prstGeom prst="rect">
            <a:avLst/>
          </a:prstGeom>
          <a:noFill/>
          <a:ln>
            <a:noFill/>
          </a:ln>
        </p:spPr>
      </p:pic>
      <p:pic>
        <p:nvPicPr>
          <p:cNvPr descr="\\WFFS2\Teachers\kdrury\Brown LeMay\Chapter_09\Present\Images\09_04.jpg" id="1603" name="Google Shape;1603;g200fb5710e2_0_1916"/>
          <p:cNvPicPr preferRelativeResize="0"/>
          <p:nvPr/>
        </p:nvPicPr>
        <p:blipFill rotWithShape="1">
          <a:blip r:embed="rId4">
            <a:alphaModFix/>
          </a:blip>
          <a:srcRect b="0" l="0" r="0" t="0"/>
          <a:stretch/>
        </p:blipFill>
        <p:spPr>
          <a:xfrm>
            <a:off x="4114800" y="1752600"/>
            <a:ext cx="6299200" cy="3625850"/>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7" name="Shape 1607"/>
        <p:cNvGrpSpPr/>
        <p:nvPr/>
      </p:nvGrpSpPr>
      <p:grpSpPr>
        <a:xfrm>
          <a:off x="0" y="0"/>
          <a:ext cx="0" cy="0"/>
          <a:chOff x="0" y="0"/>
          <a:chExt cx="0" cy="0"/>
        </a:xfrm>
      </p:grpSpPr>
      <p:sp>
        <p:nvSpPr>
          <p:cNvPr id="1608" name="Google Shape;1608;g200fb5710e2_0_1922"/>
          <p:cNvSpPr txBox="1"/>
          <p:nvPr>
            <p:ph type="title"/>
          </p:nvPr>
        </p:nvSpPr>
        <p:spPr>
          <a:xfrm>
            <a:off x="1981200" y="0"/>
            <a:ext cx="7467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Tetrahedral</a:t>
            </a:r>
            <a:endParaRPr/>
          </a:p>
        </p:txBody>
      </p:sp>
      <p:pic>
        <p:nvPicPr>
          <p:cNvPr descr="\\WFFS2\Teachers\kdrury\Brown LeMay\Chapter_09\Present\Images\09_06-02UNT02b.jpg" id="1609" name="Google Shape;1609;g200fb5710e2_0_1922"/>
          <p:cNvPicPr preferRelativeResize="0"/>
          <p:nvPr>
            <p:ph idx="1" type="body"/>
          </p:nvPr>
        </p:nvPicPr>
        <p:blipFill rotWithShape="1">
          <a:blip r:embed="rId3">
            <a:alphaModFix/>
          </a:blip>
          <a:srcRect b="0" l="0" r="0" t="0"/>
          <a:stretch/>
        </p:blipFill>
        <p:spPr>
          <a:xfrm>
            <a:off x="2133601" y="1210118"/>
            <a:ext cx="7467600" cy="5214300"/>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3" name="Shape 1613"/>
        <p:cNvGrpSpPr/>
        <p:nvPr/>
      </p:nvGrpSpPr>
      <p:grpSpPr>
        <a:xfrm>
          <a:off x="0" y="0"/>
          <a:ext cx="0" cy="0"/>
          <a:chOff x="0" y="0"/>
          <a:chExt cx="0" cy="0"/>
        </a:xfrm>
      </p:grpSpPr>
      <p:sp>
        <p:nvSpPr>
          <p:cNvPr id="1614" name="Google Shape;1614;g200fb5710e2_0_1927"/>
          <p:cNvSpPr txBox="1"/>
          <p:nvPr>
            <p:ph type="title"/>
          </p:nvPr>
        </p:nvSpPr>
        <p:spPr>
          <a:xfrm>
            <a:off x="1981200" y="0"/>
            <a:ext cx="7467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Bipyramidal</a:t>
            </a:r>
            <a:endParaRPr/>
          </a:p>
        </p:txBody>
      </p:sp>
      <p:pic>
        <p:nvPicPr>
          <p:cNvPr descr="\\WFFS2\Teachers\kdrury\Brown LeMay\Chapter_09\Present\Images\09_07-04UNT03a.jpg" id="1615" name="Google Shape;1615;g200fb5710e2_0_1927"/>
          <p:cNvPicPr preferRelativeResize="0"/>
          <p:nvPr>
            <p:ph idx="1" type="body"/>
          </p:nvPr>
        </p:nvPicPr>
        <p:blipFill rotWithShape="1">
          <a:blip r:embed="rId3">
            <a:alphaModFix/>
          </a:blip>
          <a:srcRect b="0" l="0" r="0" t="0"/>
          <a:stretch/>
        </p:blipFill>
        <p:spPr>
          <a:xfrm>
            <a:off x="2057400" y="1143001"/>
            <a:ext cx="7315200" cy="5303700"/>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9" name="Shape 1619"/>
        <p:cNvGrpSpPr/>
        <p:nvPr/>
      </p:nvGrpSpPr>
      <p:grpSpPr>
        <a:xfrm>
          <a:off x="0" y="0"/>
          <a:ext cx="0" cy="0"/>
          <a:chOff x="0" y="0"/>
          <a:chExt cx="0" cy="0"/>
        </a:xfrm>
      </p:grpSpPr>
      <p:sp>
        <p:nvSpPr>
          <p:cNvPr id="1620" name="Google Shape;1620;g200fb5710e2_0_1932"/>
          <p:cNvSpPr txBox="1"/>
          <p:nvPr>
            <p:ph type="title"/>
          </p:nvPr>
        </p:nvSpPr>
        <p:spPr>
          <a:xfrm>
            <a:off x="1981200" y="0"/>
            <a:ext cx="7467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Octahedral</a:t>
            </a:r>
            <a:endParaRPr/>
          </a:p>
        </p:txBody>
      </p:sp>
      <p:pic>
        <p:nvPicPr>
          <p:cNvPr descr="\\WFFS2\Teachers\kdrury\Brown LeMay\Chapter_09\Present\Images\09_07-04UNT03b.jpg" id="1621" name="Google Shape;1621;g200fb5710e2_0_1932"/>
          <p:cNvPicPr preferRelativeResize="0"/>
          <p:nvPr>
            <p:ph idx="1" type="body"/>
          </p:nvPr>
        </p:nvPicPr>
        <p:blipFill rotWithShape="1">
          <a:blip r:embed="rId3">
            <a:alphaModFix/>
          </a:blip>
          <a:srcRect b="0" l="0" r="0" t="0"/>
          <a:stretch/>
        </p:blipFill>
        <p:spPr>
          <a:xfrm>
            <a:off x="1905000" y="1219201"/>
            <a:ext cx="7696200" cy="5516700"/>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5" name="Shape 1625"/>
        <p:cNvGrpSpPr/>
        <p:nvPr/>
      </p:nvGrpSpPr>
      <p:grpSpPr>
        <a:xfrm>
          <a:off x="0" y="0"/>
          <a:ext cx="0" cy="0"/>
          <a:chOff x="0" y="0"/>
          <a:chExt cx="0" cy="0"/>
        </a:xfrm>
      </p:grpSpPr>
      <p:sp>
        <p:nvSpPr>
          <p:cNvPr id="1626" name="Google Shape;1626;g200fb5710e2_0_1955"/>
          <p:cNvSpPr txBox="1"/>
          <p:nvPr>
            <p:ph type="title"/>
          </p:nvPr>
        </p:nvSpPr>
        <p:spPr>
          <a:xfrm>
            <a:off x="1981200" y="0"/>
            <a:ext cx="7924800" cy="10209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2"/>
              </a:buClr>
              <a:buSzPts val="4400"/>
              <a:buFont typeface="Calibri"/>
              <a:buNone/>
            </a:pPr>
            <a:r>
              <a:rPr lang="en-US">
                <a:solidFill>
                  <a:schemeClr val="dk2"/>
                </a:solidFill>
              </a:rPr>
              <a:t>What’s</a:t>
            </a:r>
            <a:r>
              <a:rPr lang="en-US"/>
              <a:t> </a:t>
            </a:r>
            <a:r>
              <a:rPr lang="en-US">
                <a:solidFill>
                  <a:schemeClr val="dk2"/>
                </a:solidFill>
              </a:rPr>
              <a:t>the</a:t>
            </a:r>
            <a:r>
              <a:rPr lang="en-US"/>
              <a:t> </a:t>
            </a:r>
            <a:r>
              <a:rPr lang="en-US">
                <a:solidFill>
                  <a:schemeClr val="dk2"/>
                </a:solidFill>
              </a:rPr>
              <a:t>Difference</a:t>
            </a:r>
            <a:r>
              <a:rPr lang="en-US"/>
              <a:t>?</a:t>
            </a:r>
            <a:endParaRPr/>
          </a:p>
        </p:txBody>
      </p:sp>
      <p:pic>
        <p:nvPicPr>
          <p:cNvPr descr="\\WFFS2\Teachers\kdrury\Brown LeMay\Chapter_09\Present\Images\09_02.jpg" id="1627" name="Google Shape;1627;g200fb5710e2_0_1955"/>
          <p:cNvPicPr preferRelativeResize="0"/>
          <p:nvPr>
            <p:ph idx="1" type="body"/>
          </p:nvPr>
        </p:nvPicPr>
        <p:blipFill rotWithShape="1">
          <a:blip r:embed="rId3">
            <a:alphaModFix/>
          </a:blip>
          <a:srcRect b="0" l="0" r="0" t="0"/>
          <a:stretch/>
        </p:blipFill>
        <p:spPr>
          <a:xfrm>
            <a:off x="2438400" y="1030068"/>
            <a:ext cx="6705600" cy="5827800"/>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1" name="Shape 1631"/>
        <p:cNvGrpSpPr/>
        <p:nvPr/>
      </p:nvGrpSpPr>
      <p:grpSpPr>
        <a:xfrm>
          <a:off x="0" y="0"/>
          <a:ext cx="0" cy="0"/>
          <a:chOff x="0" y="0"/>
          <a:chExt cx="0" cy="0"/>
        </a:xfrm>
      </p:grpSpPr>
      <p:sp>
        <p:nvSpPr>
          <p:cNvPr id="1632" name="Google Shape;1632;g200fb5710e2_0_2004"/>
          <p:cNvSpPr txBox="1"/>
          <p:nvPr>
            <p:ph type="title"/>
          </p:nvPr>
        </p:nvSpPr>
        <p:spPr>
          <a:xfrm>
            <a:off x="812800" y="274638"/>
            <a:ext cx="105663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Hybridization</a:t>
            </a:r>
            <a:endParaRPr>
              <a:solidFill>
                <a:schemeClr val="accent1"/>
              </a:solidFill>
            </a:endParaRPr>
          </a:p>
        </p:txBody>
      </p:sp>
      <p:sp>
        <p:nvSpPr>
          <p:cNvPr id="1633" name="Google Shape;1633;g200fb5710e2_0_2004"/>
          <p:cNvSpPr txBox="1"/>
          <p:nvPr>
            <p:ph idx="1" type="body"/>
          </p:nvPr>
        </p:nvSpPr>
        <p:spPr>
          <a:xfrm>
            <a:off x="1088571" y="1447800"/>
            <a:ext cx="10290600" cy="1600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Carbon’s valence shell is 2s</a:t>
            </a:r>
            <a:r>
              <a:rPr baseline="30000" lang="en-US"/>
              <a:t>2</a:t>
            </a:r>
            <a:r>
              <a:rPr lang="en-US"/>
              <a:t>2p</a:t>
            </a:r>
            <a:r>
              <a:rPr baseline="30000" lang="en-US"/>
              <a:t>2</a:t>
            </a:r>
            <a:r>
              <a:rPr lang="en-US"/>
              <a:t>. The one circular s orbitals hybridize  with the three lobed p orbitals to make four</a:t>
            </a:r>
            <a:r>
              <a:rPr lang="en-US">
                <a:solidFill>
                  <a:schemeClr val="accent1"/>
                </a:solidFill>
              </a:rPr>
              <a:t> sp</a:t>
            </a:r>
            <a:r>
              <a:rPr baseline="30000" lang="en-US">
                <a:solidFill>
                  <a:schemeClr val="accent1"/>
                </a:solidFill>
              </a:rPr>
              <a:t>3</a:t>
            </a:r>
            <a:r>
              <a:rPr lang="en-US">
                <a:solidFill>
                  <a:schemeClr val="accent1"/>
                </a:solidFill>
              </a:rPr>
              <a:t> </a:t>
            </a:r>
            <a:r>
              <a:rPr lang="en-US"/>
              <a:t>orbitals which are all equal (degenerate).</a:t>
            </a:r>
            <a:endParaRPr/>
          </a:p>
        </p:txBody>
      </p:sp>
      <p:pic>
        <p:nvPicPr>
          <p:cNvPr descr="sp3.jpg" id="1634" name="Google Shape;1634;g200fb5710e2_0_2004"/>
          <p:cNvPicPr preferRelativeResize="0"/>
          <p:nvPr/>
        </p:nvPicPr>
        <p:blipFill rotWithShape="1">
          <a:blip r:embed="rId3">
            <a:alphaModFix/>
          </a:blip>
          <a:srcRect b="24647" l="0" r="0" t="0"/>
          <a:stretch/>
        </p:blipFill>
        <p:spPr>
          <a:xfrm>
            <a:off x="2024742" y="2449286"/>
            <a:ext cx="9144000" cy="2928257"/>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8" name="Shape 1638"/>
        <p:cNvGrpSpPr/>
        <p:nvPr/>
      </p:nvGrpSpPr>
      <p:grpSpPr>
        <a:xfrm>
          <a:off x="0" y="0"/>
          <a:ext cx="0" cy="0"/>
          <a:chOff x="0" y="0"/>
          <a:chExt cx="0" cy="0"/>
        </a:xfrm>
      </p:grpSpPr>
      <p:pic>
        <p:nvPicPr>
          <p:cNvPr descr="fig09_05.gif" id="1639" name="Google Shape;1639;g200fb5710e2_0_2010"/>
          <p:cNvPicPr preferRelativeResize="0"/>
          <p:nvPr>
            <p:ph idx="1" type="body"/>
          </p:nvPr>
        </p:nvPicPr>
        <p:blipFill rotWithShape="1">
          <a:blip r:embed="rId3">
            <a:alphaModFix/>
          </a:blip>
          <a:srcRect b="0" l="0" r="0" t="0"/>
          <a:stretch/>
        </p:blipFill>
        <p:spPr>
          <a:xfrm>
            <a:off x="1524000" y="1"/>
            <a:ext cx="9144000" cy="6858000"/>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3" name="Shape 1643"/>
        <p:cNvGrpSpPr/>
        <p:nvPr/>
      </p:nvGrpSpPr>
      <p:grpSpPr>
        <a:xfrm>
          <a:off x="0" y="0"/>
          <a:ext cx="0" cy="0"/>
          <a:chOff x="0" y="0"/>
          <a:chExt cx="0" cy="0"/>
        </a:xfrm>
      </p:grpSpPr>
      <p:sp>
        <p:nvSpPr>
          <p:cNvPr id="1644" name="Google Shape;1644;g200fb5710e2_0_2014"/>
          <p:cNvSpPr txBox="1"/>
          <p:nvPr>
            <p:ph type="title"/>
          </p:nvPr>
        </p:nvSpPr>
        <p:spPr>
          <a:xfrm>
            <a:off x="812800" y="274638"/>
            <a:ext cx="105663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Sp</a:t>
            </a:r>
            <a:r>
              <a:rPr baseline="30000" lang="en-US">
                <a:solidFill>
                  <a:schemeClr val="accent1"/>
                </a:solidFill>
              </a:rPr>
              <a:t>3</a:t>
            </a:r>
            <a:r>
              <a:rPr lang="en-US">
                <a:solidFill>
                  <a:schemeClr val="accent1"/>
                </a:solidFill>
              </a:rPr>
              <a:t> hybridization</a:t>
            </a:r>
            <a:endParaRPr>
              <a:solidFill>
                <a:schemeClr val="accent1"/>
              </a:solidFill>
            </a:endParaRPr>
          </a:p>
        </p:txBody>
      </p:sp>
      <p:sp>
        <p:nvSpPr>
          <p:cNvPr id="1645" name="Google Shape;1645;g200fb5710e2_0_2014"/>
          <p:cNvSpPr txBox="1"/>
          <p:nvPr>
            <p:ph idx="1" type="body"/>
          </p:nvPr>
        </p:nvSpPr>
        <p:spPr>
          <a:xfrm>
            <a:off x="812800" y="1600200"/>
            <a:ext cx="10566300" cy="4114800"/>
          </a:xfrm>
          <a:prstGeom prst="rect">
            <a:avLst/>
          </a:prstGeom>
          <a:noFill/>
          <a:ln>
            <a:noFill/>
          </a:ln>
        </p:spPr>
        <p:txBody>
          <a:bodyPr anchorCtr="0" anchor="t" bIns="45700" lIns="91425" spcFirstLastPara="1" rIns="91425" wrap="square" tIns="45700">
            <a:normAutofit/>
          </a:bodyPr>
          <a:lstStyle/>
          <a:p>
            <a:pPr indent="-228600" lvl="0" marL="228600" rtl="0" algn="ctr">
              <a:lnSpc>
                <a:spcPct val="90000"/>
              </a:lnSpc>
              <a:spcBef>
                <a:spcPts val="0"/>
              </a:spcBef>
              <a:spcAft>
                <a:spcPts val="0"/>
              </a:spcAft>
              <a:buClr>
                <a:schemeClr val="dk1"/>
              </a:buClr>
              <a:buSzPts val="4800"/>
              <a:buNone/>
            </a:pPr>
            <a:r>
              <a:rPr lang="en-US" sz="4800"/>
              <a:t>Whenever a set of</a:t>
            </a:r>
            <a:r>
              <a:rPr lang="en-US" sz="4800">
                <a:solidFill>
                  <a:srgbClr val="FFC000"/>
                </a:solidFill>
              </a:rPr>
              <a:t> </a:t>
            </a:r>
            <a:r>
              <a:rPr lang="en-US" sz="4800">
                <a:solidFill>
                  <a:schemeClr val="accent1"/>
                </a:solidFill>
              </a:rPr>
              <a:t>four</a:t>
            </a:r>
            <a:r>
              <a:rPr lang="en-US" sz="4800">
                <a:solidFill>
                  <a:srgbClr val="FFC000"/>
                </a:solidFill>
              </a:rPr>
              <a:t> </a:t>
            </a:r>
            <a:r>
              <a:rPr lang="en-US" sz="4800"/>
              <a:t>similar bonds are needed </a:t>
            </a:r>
            <a:r>
              <a:rPr lang="en-US" sz="4800">
                <a:solidFill>
                  <a:schemeClr val="accent1"/>
                </a:solidFill>
              </a:rPr>
              <a:t>sp</a:t>
            </a:r>
            <a:r>
              <a:rPr baseline="30000" lang="en-US" sz="4800">
                <a:solidFill>
                  <a:schemeClr val="accent1"/>
                </a:solidFill>
              </a:rPr>
              <a:t>3</a:t>
            </a:r>
            <a:r>
              <a:rPr lang="en-US" sz="4800">
                <a:solidFill>
                  <a:schemeClr val="accent1"/>
                </a:solidFill>
              </a:rPr>
              <a:t> </a:t>
            </a:r>
            <a:r>
              <a:rPr lang="en-US" sz="4800"/>
              <a:t>hybridization occurs.</a:t>
            </a:r>
            <a:endParaRPr/>
          </a:p>
          <a:p>
            <a:pPr indent="-25400" lvl="0" marL="228600" rtl="0" algn="l">
              <a:lnSpc>
                <a:spcPct val="90000"/>
              </a:lnSpc>
              <a:spcBef>
                <a:spcPts val="1000"/>
              </a:spcBef>
              <a:spcAft>
                <a:spcPts val="0"/>
              </a:spcAft>
              <a:buClr>
                <a:schemeClr val="dk1"/>
              </a:buClr>
              <a:buSzPts val="3200"/>
              <a:buNone/>
            </a:pPr>
            <a:r>
              <a:t/>
            </a:r>
            <a:endParaRPr sz="3200"/>
          </a:p>
        </p:txBody>
      </p:sp>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9" name="Shape 1649"/>
        <p:cNvGrpSpPr/>
        <p:nvPr/>
      </p:nvGrpSpPr>
      <p:grpSpPr>
        <a:xfrm>
          <a:off x="0" y="0"/>
          <a:ext cx="0" cy="0"/>
          <a:chOff x="0" y="0"/>
          <a:chExt cx="0" cy="0"/>
        </a:xfrm>
      </p:grpSpPr>
      <p:sp>
        <p:nvSpPr>
          <p:cNvPr id="1650" name="Google Shape;1650;g200fb5710e2_0_2019"/>
          <p:cNvSpPr txBox="1"/>
          <p:nvPr>
            <p:ph type="title"/>
          </p:nvPr>
        </p:nvSpPr>
        <p:spPr>
          <a:xfrm>
            <a:off x="812800" y="274638"/>
            <a:ext cx="105663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Sigma and Pi Bonds</a:t>
            </a:r>
            <a:endParaRPr>
              <a:solidFill>
                <a:schemeClr val="accent1"/>
              </a:solidFill>
            </a:endParaRPr>
          </a:p>
        </p:txBody>
      </p:sp>
      <p:sp>
        <p:nvSpPr>
          <p:cNvPr id="1651" name="Google Shape;1651;g200fb5710e2_0_2019"/>
          <p:cNvSpPr txBox="1"/>
          <p:nvPr>
            <p:ph idx="1" type="body"/>
          </p:nvPr>
        </p:nvSpPr>
        <p:spPr>
          <a:xfrm>
            <a:off x="812800" y="1600200"/>
            <a:ext cx="10566300" cy="41148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accent1"/>
              </a:buClr>
              <a:buSzPts val="2400"/>
              <a:buChar char="•"/>
            </a:pPr>
            <a:r>
              <a:rPr lang="en-US">
                <a:solidFill>
                  <a:schemeClr val="accent1"/>
                </a:solidFill>
              </a:rPr>
              <a:t>Single bonds </a:t>
            </a:r>
            <a:r>
              <a:rPr lang="en-US"/>
              <a:t>created between hybridized orbitals are referred to as </a:t>
            </a:r>
            <a:r>
              <a:rPr lang="en-US">
                <a:solidFill>
                  <a:schemeClr val="accent1"/>
                </a:solidFill>
              </a:rPr>
              <a:t>sigma bonds </a:t>
            </a:r>
            <a:r>
              <a:rPr lang="en-US"/>
              <a:t>and have the symbol  </a:t>
            </a:r>
            <a:r>
              <a:rPr lang="en-US">
                <a:latin typeface="Corsiva"/>
                <a:ea typeface="Corsiva"/>
                <a:cs typeface="Corsiva"/>
                <a:sym typeface="Corsiva"/>
              </a:rPr>
              <a:t>σ</a:t>
            </a:r>
            <a:r>
              <a:rPr lang="en-US"/>
              <a:t>. These bonds occur due to overlap of the orbitals.</a:t>
            </a:r>
            <a:endParaRPr/>
          </a:p>
          <a:p>
            <a:pPr indent="-228600" lvl="0" marL="228600" rtl="0" algn="l">
              <a:lnSpc>
                <a:spcPct val="90000"/>
              </a:lnSpc>
              <a:spcBef>
                <a:spcPts val="1000"/>
              </a:spcBef>
              <a:spcAft>
                <a:spcPts val="0"/>
              </a:spcAft>
              <a:buClr>
                <a:schemeClr val="accent1"/>
              </a:buClr>
              <a:buSzPts val="2400"/>
              <a:buChar char="•"/>
            </a:pPr>
            <a:r>
              <a:rPr lang="en-US">
                <a:solidFill>
                  <a:schemeClr val="accent1"/>
                </a:solidFill>
              </a:rPr>
              <a:t>Multiple bonds </a:t>
            </a:r>
            <a:r>
              <a:rPr lang="en-US"/>
              <a:t>created between hybridized orbitals are referred to as </a:t>
            </a:r>
            <a:r>
              <a:rPr lang="en-US">
                <a:solidFill>
                  <a:schemeClr val="accent1"/>
                </a:solidFill>
              </a:rPr>
              <a:t>pi bonds </a:t>
            </a:r>
            <a:r>
              <a:rPr lang="en-US"/>
              <a:t>and have the symbol  </a:t>
            </a:r>
            <a:r>
              <a:rPr lang="en-US">
                <a:latin typeface="Corsiva"/>
                <a:ea typeface="Corsiva"/>
                <a:cs typeface="Corsiva"/>
                <a:sym typeface="Corsiva"/>
              </a:rPr>
              <a:t>Π</a:t>
            </a:r>
            <a:r>
              <a:rPr lang="en-US"/>
              <a:t>. These bonds occur because double and triple bonds do not touch but are parallel to each other above and below the bond.</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5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Percent Yield</a:t>
            </a:r>
            <a:endParaRPr/>
          </a:p>
        </p:txBody>
      </p:sp>
      <p:sp>
        <p:nvSpPr>
          <p:cNvPr id="488" name="Google Shape;488;p5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In a lab, you may not create the exact amount you should have due to errors in the lab. </a:t>
            </a:r>
            <a:r>
              <a:rPr lang="en-US">
                <a:solidFill>
                  <a:schemeClr val="accent1"/>
                </a:solidFill>
              </a:rPr>
              <a:t>Percent Yield </a:t>
            </a:r>
            <a:r>
              <a:rPr lang="en-US"/>
              <a:t>calculates how close you were to the theoretical (calculated) amount you should have created.</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accent4"/>
              </a:buClr>
              <a:buSzPts val="2400"/>
              <a:buNone/>
            </a:pPr>
            <a:r>
              <a:rPr lang="en-US">
                <a:solidFill>
                  <a:schemeClr val="accent4"/>
                </a:solidFill>
              </a:rPr>
              <a:t>Percent yield = </a:t>
            </a:r>
            <a:r>
              <a:rPr lang="en-US" u="sng">
                <a:solidFill>
                  <a:schemeClr val="accent4"/>
                </a:solidFill>
              </a:rPr>
              <a:t>Actual mass created</a:t>
            </a:r>
            <a:r>
              <a:rPr lang="en-US">
                <a:solidFill>
                  <a:schemeClr val="accent4"/>
                </a:solidFill>
              </a:rPr>
              <a:t>  x  100</a:t>
            </a:r>
            <a:endParaRPr/>
          </a:p>
          <a:p>
            <a:pPr indent="0" lvl="0" marL="0" rtl="0" algn="l">
              <a:lnSpc>
                <a:spcPct val="90000"/>
              </a:lnSpc>
              <a:spcBef>
                <a:spcPts val="1000"/>
              </a:spcBef>
              <a:spcAft>
                <a:spcPts val="0"/>
              </a:spcAft>
              <a:buClr>
                <a:schemeClr val="accent4"/>
              </a:buClr>
              <a:buSzPts val="2400"/>
              <a:buNone/>
            </a:pPr>
            <a:r>
              <a:rPr lang="en-US">
                <a:solidFill>
                  <a:schemeClr val="accent4"/>
                </a:solidFill>
              </a:rPr>
              <a:t>		Theoretical mass</a:t>
            </a:r>
            <a:endParaRPr/>
          </a:p>
        </p:txBody>
      </p:sp>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5" name="Shape 1655"/>
        <p:cNvGrpSpPr/>
        <p:nvPr/>
      </p:nvGrpSpPr>
      <p:grpSpPr>
        <a:xfrm>
          <a:off x="0" y="0"/>
          <a:ext cx="0" cy="0"/>
          <a:chOff x="0" y="0"/>
          <a:chExt cx="0" cy="0"/>
        </a:xfrm>
      </p:grpSpPr>
      <p:sp>
        <p:nvSpPr>
          <p:cNvPr id="1656" name="Google Shape;1656;g200fb5710e2_0_2024"/>
          <p:cNvSpPr txBox="1"/>
          <p:nvPr>
            <p:ph type="title"/>
          </p:nvPr>
        </p:nvSpPr>
        <p:spPr>
          <a:xfrm>
            <a:off x="812800" y="274638"/>
            <a:ext cx="105663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Sigma and pi bonds</a:t>
            </a:r>
            <a:endParaRPr>
              <a:solidFill>
                <a:schemeClr val="accent1"/>
              </a:solidFill>
            </a:endParaRPr>
          </a:p>
        </p:txBody>
      </p:sp>
      <p:pic>
        <p:nvPicPr>
          <p:cNvPr descr="co hybrid.jpg" id="1657" name="Google Shape;1657;g200fb5710e2_0_2024"/>
          <p:cNvPicPr preferRelativeResize="0"/>
          <p:nvPr>
            <p:ph idx="1" type="body"/>
          </p:nvPr>
        </p:nvPicPr>
        <p:blipFill rotWithShape="1">
          <a:blip r:embed="rId3">
            <a:alphaModFix/>
          </a:blip>
          <a:srcRect b="0" l="0" r="0" t="0"/>
          <a:stretch/>
        </p:blipFill>
        <p:spPr>
          <a:xfrm>
            <a:off x="2947988" y="1417638"/>
            <a:ext cx="6130800" cy="4170900"/>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1" name="Shape 1661"/>
        <p:cNvGrpSpPr/>
        <p:nvPr/>
      </p:nvGrpSpPr>
      <p:grpSpPr>
        <a:xfrm>
          <a:off x="0" y="0"/>
          <a:ext cx="0" cy="0"/>
          <a:chOff x="0" y="0"/>
          <a:chExt cx="0" cy="0"/>
        </a:xfrm>
      </p:grpSpPr>
      <p:sp>
        <p:nvSpPr>
          <p:cNvPr id="1662" name="Google Shape;1662;g200fb5710e2_0_2029"/>
          <p:cNvSpPr txBox="1"/>
          <p:nvPr>
            <p:ph type="title"/>
          </p:nvPr>
        </p:nvSpPr>
        <p:spPr>
          <a:xfrm>
            <a:off x="812800" y="274638"/>
            <a:ext cx="105663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Hybridization</a:t>
            </a:r>
            <a:endParaRPr>
              <a:solidFill>
                <a:schemeClr val="accent1"/>
              </a:solidFill>
            </a:endParaRPr>
          </a:p>
        </p:txBody>
      </p:sp>
      <p:sp>
        <p:nvSpPr>
          <p:cNvPr id="1663" name="Google Shape;1663;g200fb5710e2_0_2029"/>
          <p:cNvSpPr txBox="1"/>
          <p:nvPr>
            <p:ph idx="1" type="body"/>
          </p:nvPr>
        </p:nvSpPr>
        <p:spPr>
          <a:xfrm>
            <a:off x="812800" y="1600200"/>
            <a:ext cx="10566300" cy="41148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a:t>Draw ethene (C</a:t>
            </a:r>
            <a:r>
              <a:rPr baseline="-25000" lang="en-US"/>
              <a:t>2</a:t>
            </a:r>
            <a:r>
              <a:rPr lang="en-US"/>
              <a:t>H</a:t>
            </a:r>
            <a:r>
              <a:rPr baseline="-25000" lang="en-US"/>
              <a:t>4</a:t>
            </a:r>
            <a:r>
              <a:rPr lang="en-US"/>
              <a:t>).</a:t>
            </a:r>
            <a:endParaRPr/>
          </a:p>
          <a:p>
            <a:pPr indent="-228600" lvl="0" marL="228600" rtl="0" algn="l">
              <a:lnSpc>
                <a:spcPct val="90000"/>
              </a:lnSpc>
              <a:spcBef>
                <a:spcPts val="1000"/>
              </a:spcBef>
              <a:spcAft>
                <a:spcPts val="0"/>
              </a:spcAft>
              <a:buClr>
                <a:schemeClr val="dk1"/>
              </a:buClr>
              <a:buSzPts val="2400"/>
              <a:buChar char="•"/>
            </a:pPr>
            <a:r>
              <a:rPr lang="en-US"/>
              <a:t>The carbons in ethene (C</a:t>
            </a:r>
            <a:r>
              <a:rPr baseline="-25000" lang="en-US"/>
              <a:t>2</a:t>
            </a:r>
            <a:r>
              <a:rPr lang="en-US"/>
              <a:t>H</a:t>
            </a:r>
            <a:r>
              <a:rPr baseline="-25000" lang="en-US"/>
              <a:t>4</a:t>
            </a:r>
            <a:r>
              <a:rPr lang="en-US"/>
              <a:t>). have three effective pairs. This means 3 similar bonds are needed. Can it sp</a:t>
            </a:r>
            <a:r>
              <a:rPr baseline="30000" lang="en-US"/>
              <a:t>3</a:t>
            </a:r>
            <a:r>
              <a:rPr lang="en-US"/>
              <a:t> hybridize?</a:t>
            </a:r>
            <a:endParaRPr/>
          </a:p>
          <a:p>
            <a:pPr indent="-228600" lvl="0" marL="228600" rtl="0" algn="l">
              <a:lnSpc>
                <a:spcPct val="90000"/>
              </a:lnSpc>
              <a:spcBef>
                <a:spcPts val="1000"/>
              </a:spcBef>
              <a:spcAft>
                <a:spcPts val="0"/>
              </a:spcAft>
              <a:buClr>
                <a:schemeClr val="dk1"/>
              </a:buClr>
              <a:buSzPts val="2400"/>
              <a:buChar char="•"/>
            </a:pPr>
            <a:r>
              <a:rPr lang="en-US"/>
              <a:t>No! Each carbon will now combine the 2s with only two 2p orbitals to make </a:t>
            </a:r>
            <a:r>
              <a:rPr lang="en-US">
                <a:solidFill>
                  <a:schemeClr val="accent1"/>
                </a:solidFill>
              </a:rPr>
              <a:t>sp</a:t>
            </a:r>
            <a:r>
              <a:rPr baseline="30000" lang="en-US">
                <a:solidFill>
                  <a:schemeClr val="accent1"/>
                </a:solidFill>
              </a:rPr>
              <a:t>2</a:t>
            </a:r>
            <a:r>
              <a:rPr lang="en-US">
                <a:solidFill>
                  <a:schemeClr val="accent1"/>
                </a:solidFill>
              </a:rPr>
              <a:t> </a:t>
            </a:r>
            <a:r>
              <a:rPr lang="en-US"/>
              <a:t>hybridization. </a:t>
            </a:r>
            <a:endParaRPr/>
          </a:p>
          <a:p>
            <a:pPr indent="-228600" lvl="0" marL="228600" rtl="0" algn="l">
              <a:lnSpc>
                <a:spcPct val="90000"/>
              </a:lnSpc>
              <a:spcBef>
                <a:spcPts val="1000"/>
              </a:spcBef>
              <a:spcAft>
                <a:spcPts val="0"/>
              </a:spcAft>
              <a:buClr>
                <a:schemeClr val="dk1"/>
              </a:buClr>
              <a:buSzPts val="2400"/>
              <a:buChar char="•"/>
            </a:pPr>
            <a:r>
              <a:rPr lang="en-US"/>
              <a:t>Whenever </a:t>
            </a:r>
            <a:r>
              <a:rPr lang="en-US">
                <a:solidFill>
                  <a:schemeClr val="accent1"/>
                </a:solidFill>
              </a:rPr>
              <a:t>three</a:t>
            </a:r>
            <a:r>
              <a:rPr lang="en-US"/>
              <a:t> similar bonds are needed the atom </a:t>
            </a:r>
            <a:r>
              <a:rPr lang="en-US">
                <a:solidFill>
                  <a:schemeClr val="accent1"/>
                </a:solidFill>
              </a:rPr>
              <a:t>sp</a:t>
            </a:r>
            <a:r>
              <a:rPr baseline="30000" lang="en-US">
                <a:solidFill>
                  <a:schemeClr val="accent1"/>
                </a:solidFill>
              </a:rPr>
              <a:t>2</a:t>
            </a:r>
            <a:r>
              <a:rPr lang="en-US"/>
              <a:t> hybridizes.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663">
                                            <p:txEl>
                                              <p:pRg end="0" st="0"/>
                                            </p:txEl>
                                          </p:spTgt>
                                        </p:tgtEl>
                                        <p:attrNameLst>
                                          <p:attrName>style.visibility</p:attrName>
                                        </p:attrNameLst>
                                      </p:cBhvr>
                                      <p:to>
                                        <p:strVal val="visible"/>
                                      </p:to>
                                    </p:set>
                                    <p:anim calcmode="lin" valueType="num">
                                      <p:cBhvr additive="base">
                                        <p:cTn dur="500"/>
                                        <p:tgtEl>
                                          <p:spTgt spid="1663">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663">
                                            <p:txEl>
                                              <p:pRg end="1" st="1"/>
                                            </p:txEl>
                                          </p:spTgt>
                                        </p:tgtEl>
                                        <p:attrNameLst>
                                          <p:attrName>style.visibility</p:attrName>
                                        </p:attrNameLst>
                                      </p:cBhvr>
                                      <p:to>
                                        <p:strVal val="visible"/>
                                      </p:to>
                                    </p:set>
                                    <p:anim calcmode="lin" valueType="num">
                                      <p:cBhvr additive="base">
                                        <p:cTn dur="500"/>
                                        <p:tgtEl>
                                          <p:spTgt spid="1663">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663">
                                            <p:txEl>
                                              <p:pRg end="2" st="2"/>
                                            </p:txEl>
                                          </p:spTgt>
                                        </p:tgtEl>
                                        <p:attrNameLst>
                                          <p:attrName>style.visibility</p:attrName>
                                        </p:attrNameLst>
                                      </p:cBhvr>
                                      <p:to>
                                        <p:strVal val="visible"/>
                                      </p:to>
                                    </p:set>
                                    <p:anim calcmode="lin" valueType="num">
                                      <p:cBhvr additive="base">
                                        <p:cTn dur="500"/>
                                        <p:tgtEl>
                                          <p:spTgt spid="1663">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663">
                                            <p:txEl>
                                              <p:pRg end="3" st="3"/>
                                            </p:txEl>
                                          </p:spTgt>
                                        </p:tgtEl>
                                        <p:attrNameLst>
                                          <p:attrName>style.visibility</p:attrName>
                                        </p:attrNameLst>
                                      </p:cBhvr>
                                      <p:to>
                                        <p:strVal val="visible"/>
                                      </p:to>
                                    </p:set>
                                    <p:anim calcmode="lin" valueType="num">
                                      <p:cBhvr additive="base">
                                        <p:cTn dur="500"/>
                                        <p:tgtEl>
                                          <p:spTgt spid="1663">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7" name="Shape 1667"/>
        <p:cNvGrpSpPr/>
        <p:nvPr/>
      </p:nvGrpSpPr>
      <p:grpSpPr>
        <a:xfrm>
          <a:off x="0" y="0"/>
          <a:ext cx="0" cy="0"/>
          <a:chOff x="0" y="0"/>
          <a:chExt cx="0" cy="0"/>
        </a:xfrm>
      </p:grpSpPr>
      <p:pic>
        <p:nvPicPr>
          <p:cNvPr descr="fig09_09.gif" id="1668" name="Google Shape;1668;g200fb5710e2_0_2034"/>
          <p:cNvPicPr preferRelativeResize="0"/>
          <p:nvPr>
            <p:ph idx="1" type="body"/>
          </p:nvPr>
        </p:nvPicPr>
        <p:blipFill rotWithShape="1">
          <a:blip r:embed="rId3">
            <a:alphaModFix/>
          </a:blip>
          <a:srcRect b="0" l="0" r="0" t="0"/>
          <a:stretch/>
        </p:blipFill>
        <p:spPr>
          <a:xfrm>
            <a:off x="1524000" y="0"/>
            <a:ext cx="9144000" cy="6858000"/>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2" name="Shape 1672"/>
        <p:cNvGrpSpPr/>
        <p:nvPr/>
      </p:nvGrpSpPr>
      <p:grpSpPr>
        <a:xfrm>
          <a:off x="0" y="0"/>
          <a:ext cx="0" cy="0"/>
          <a:chOff x="0" y="0"/>
          <a:chExt cx="0" cy="0"/>
        </a:xfrm>
      </p:grpSpPr>
      <p:sp>
        <p:nvSpPr>
          <p:cNvPr id="1673" name="Google Shape;1673;g200fb5710e2_0_2038"/>
          <p:cNvSpPr txBox="1"/>
          <p:nvPr>
            <p:ph type="title"/>
          </p:nvPr>
        </p:nvSpPr>
        <p:spPr>
          <a:xfrm>
            <a:off x="812800" y="274638"/>
            <a:ext cx="105663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Ethene</a:t>
            </a:r>
            <a:endParaRPr/>
          </a:p>
        </p:txBody>
      </p:sp>
      <p:pic>
        <p:nvPicPr>
          <p:cNvPr descr="fig09_13.gif" id="1674" name="Google Shape;1674;g200fb5710e2_0_2038"/>
          <p:cNvPicPr preferRelativeResize="0"/>
          <p:nvPr>
            <p:ph idx="1" type="body"/>
          </p:nvPr>
        </p:nvPicPr>
        <p:blipFill rotWithShape="1">
          <a:blip r:embed="rId3">
            <a:alphaModFix/>
          </a:blip>
          <a:srcRect b="0" l="0" r="0" t="0"/>
          <a:stretch/>
        </p:blipFill>
        <p:spPr>
          <a:xfrm>
            <a:off x="1597573" y="1417637"/>
            <a:ext cx="9406800" cy="3609000"/>
          </a:xfrm>
          <a:prstGeom prst="rect">
            <a:avLst/>
          </a:prstGeom>
          <a:noFill/>
          <a:ln>
            <a:noFill/>
          </a:ln>
        </p:spPr>
      </p:pic>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8" name="Shape 1678"/>
        <p:cNvGrpSpPr/>
        <p:nvPr/>
      </p:nvGrpSpPr>
      <p:grpSpPr>
        <a:xfrm>
          <a:off x="0" y="0"/>
          <a:ext cx="0" cy="0"/>
          <a:chOff x="0" y="0"/>
          <a:chExt cx="0" cy="0"/>
        </a:xfrm>
      </p:grpSpPr>
      <p:sp>
        <p:nvSpPr>
          <p:cNvPr id="1679" name="Google Shape;1679;g200fb5710e2_0_2043"/>
          <p:cNvSpPr txBox="1"/>
          <p:nvPr>
            <p:ph type="title"/>
          </p:nvPr>
        </p:nvSpPr>
        <p:spPr>
          <a:xfrm>
            <a:off x="812800" y="274638"/>
            <a:ext cx="105663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Now draw CO</a:t>
            </a:r>
            <a:r>
              <a:rPr baseline="-25000" lang="en-US"/>
              <a:t>2</a:t>
            </a:r>
            <a:endParaRPr baseline="-25000"/>
          </a:p>
        </p:txBody>
      </p:sp>
      <p:sp>
        <p:nvSpPr>
          <p:cNvPr id="1680" name="Google Shape;1680;g200fb5710e2_0_2043"/>
          <p:cNvSpPr txBox="1"/>
          <p:nvPr>
            <p:ph idx="1" type="body"/>
          </p:nvPr>
        </p:nvSpPr>
        <p:spPr>
          <a:xfrm>
            <a:off x="1324303" y="1600201"/>
            <a:ext cx="9632700" cy="45261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a:t>How many effective pairs does the carbon have?</a:t>
            </a:r>
            <a:endParaRPr/>
          </a:p>
          <a:p>
            <a:pPr indent="-228600" lvl="0" marL="228600" rtl="0" algn="l">
              <a:lnSpc>
                <a:spcPct val="90000"/>
              </a:lnSpc>
              <a:spcBef>
                <a:spcPts val="1000"/>
              </a:spcBef>
              <a:spcAft>
                <a:spcPts val="0"/>
              </a:spcAft>
              <a:buClr>
                <a:schemeClr val="dk1"/>
              </a:buClr>
              <a:buSzPts val="2400"/>
              <a:buChar char="•"/>
            </a:pPr>
            <a:r>
              <a:rPr lang="en-US"/>
              <a:t>How many similar bonds are needed?</a:t>
            </a:r>
            <a:endParaRPr/>
          </a:p>
          <a:p>
            <a:pPr indent="-228600" lvl="0" marL="228600" rtl="0" algn="l">
              <a:lnSpc>
                <a:spcPct val="90000"/>
              </a:lnSpc>
              <a:spcBef>
                <a:spcPts val="1000"/>
              </a:spcBef>
              <a:spcAft>
                <a:spcPts val="0"/>
              </a:spcAft>
              <a:buClr>
                <a:schemeClr val="dk1"/>
              </a:buClr>
              <a:buSzPts val="2400"/>
              <a:buChar char="•"/>
            </a:pPr>
            <a:r>
              <a:rPr lang="en-US"/>
              <a:t>Can you predict the hybridization?</a:t>
            </a:r>
            <a:endParaRPr/>
          </a:p>
          <a:p>
            <a:pPr indent="-228600" lvl="1" marL="685800" rtl="0" algn="l">
              <a:lnSpc>
                <a:spcPct val="90000"/>
              </a:lnSpc>
              <a:spcBef>
                <a:spcPts val="500"/>
              </a:spcBef>
              <a:spcAft>
                <a:spcPts val="0"/>
              </a:spcAft>
              <a:buClr>
                <a:schemeClr val="dk1"/>
              </a:buClr>
              <a:buSzPts val="2400"/>
              <a:buChar char="•"/>
            </a:pPr>
            <a:r>
              <a:rPr lang="en-US"/>
              <a:t>The carbon will </a:t>
            </a:r>
            <a:r>
              <a:rPr lang="en-US">
                <a:solidFill>
                  <a:schemeClr val="accent1"/>
                </a:solidFill>
              </a:rPr>
              <a:t>sp</a:t>
            </a:r>
            <a:r>
              <a:rPr lang="en-US"/>
              <a:t> hybridize because it has </a:t>
            </a:r>
            <a:r>
              <a:rPr lang="en-US">
                <a:solidFill>
                  <a:schemeClr val="accent1"/>
                </a:solidFill>
              </a:rPr>
              <a:t>2</a:t>
            </a:r>
            <a:r>
              <a:rPr lang="en-US"/>
              <a:t> effective pairs needing </a:t>
            </a:r>
            <a:r>
              <a:rPr lang="en-US">
                <a:solidFill>
                  <a:schemeClr val="accent1"/>
                </a:solidFill>
              </a:rPr>
              <a:t>2</a:t>
            </a:r>
            <a:r>
              <a:rPr lang="en-US"/>
              <a:t> similar bonds.</a:t>
            </a:r>
            <a:endParaRPr/>
          </a:p>
          <a:p>
            <a:pPr indent="-76200" lvl="0" marL="228600" rtl="0" algn="l">
              <a:lnSpc>
                <a:spcPct val="90000"/>
              </a:lnSpc>
              <a:spcBef>
                <a:spcPts val="1000"/>
              </a:spcBef>
              <a:spcAft>
                <a:spcPts val="0"/>
              </a:spcAft>
              <a:buClr>
                <a:schemeClr val="dk1"/>
              </a:buClr>
              <a:buSzPts val="2400"/>
              <a:buNone/>
            </a:pPr>
            <a:r>
              <a:t/>
            </a:r>
            <a:endParaRPr/>
          </a:p>
          <a:p>
            <a:pPr indent="-228600" lvl="0" marL="228600" rtl="0" algn="l">
              <a:lnSpc>
                <a:spcPct val="90000"/>
              </a:lnSpc>
              <a:spcBef>
                <a:spcPts val="1000"/>
              </a:spcBef>
              <a:spcAft>
                <a:spcPts val="0"/>
              </a:spcAft>
              <a:buClr>
                <a:schemeClr val="dk1"/>
              </a:buClr>
              <a:buSzPts val="2400"/>
              <a:buChar char="•"/>
            </a:pPr>
            <a:r>
              <a:rPr lang="en-US"/>
              <a:t>How many effective pairs does each oxygen have in CO</a:t>
            </a:r>
            <a:r>
              <a:rPr baseline="-25000" lang="en-US"/>
              <a:t>2</a:t>
            </a:r>
            <a:r>
              <a:rPr lang="en-US"/>
              <a:t>? What is each oxygen’s hybridization?</a:t>
            </a:r>
            <a:endParaRPr/>
          </a:p>
          <a:p>
            <a:pPr indent="-228600" lvl="1" marL="685800" rtl="0" algn="l">
              <a:lnSpc>
                <a:spcPct val="90000"/>
              </a:lnSpc>
              <a:spcBef>
                <a:spcPts val="500"/>
              </a:spcBef>
              <a:spcAft>
                <a:spcPts val="0"/>
              </a:spcAft>
              <a:buClr>
                <a:schemeClr val="accent1"/>
              </a:buClr>
              <a:buSzPts val="2400"/>
              <a:buChar char="•"/>
            </a:pPr>
            <a:r>
              <a:rPr lang="en-US">
                <a:solidFill>
                  <a:schemeClr val="accent1"/>
                </a:solidFill>
              </a:rPr>
              <a:t>3 </a:t>
            </a:r>
            <a:r>
              <a:rPr lang="en-US"/>
              <a:t>effective pairs means</a:t>
            </a:r>
            <a:r>
              <a:rPr lang="en-US">
                <a:solidFill>
                  <a:schemeClr val="accent1"/>
                </a:solidFill>
              </a:rPr>
              <a:t> sp</a:t>
            </a:r>
            <a:r>
              <a:rPr baseline="30000" lang="en-US">
                <a:solidFill>
                  <a:schemeClr val="accent1"/>
                </a:solidFill>
              </a:rPr>
              <a:t>2</a:t>
            </a:r>
            <a:r>
              <a:rPr lang="en-US">
                <a:solidFill>
                  <a:schemeClr val="accent1"/>
                </a:solidFill>
              </a:rPr>
              <a:t> </a:t>
            </a:r>
            <a:r>
              <a:rPr lang="en-US"/>
              <a:t>hybridization.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680">
                                            <p:txEl>
                                              <p:pRg end="0" st="0"/>
                                            </p:txEl>
                                          </p:spTgt>
                                        </p:tgtEl>
                                        <p:attrNameLst>
                                          <p:attrName>style.visibility</p:attrName>
                                        </p:attrNameLst>
                                      </p:cBhvr>
                                      <p:to>
                                        <p:strVal val="visible"/>
                                      </p:to>
                                    </p:set>
                                    <p:anim calcmode="lin" valueType="num">
                                      <p:cBhvr additive="base">
                                        <p:cTn dur="500"/>
                                        <p:tgtEl>
                                          <p:spTgt spid="1680">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680">
                                            <p:txEl>
                                              <p:pRg end="1" st="1"/>
                                            </p:txEl>
                                          </p:spTgt>
                                        </p:tgtEl>
                                        <p:attrNameLst>
                                          <p:attrName>style.visibility</p:attrName>
                                        </p:attrNameLst>
                                      </p:cBhvr>
                                      <p:to>
                                        <p:strVal val="visible"/>
                                      </p:to>
                                    </p:set>
                                    <p:anim calcmode="lin" valueType="num">
                                      <p:cBhvr additive="base">
                                        <p:cTn dur="500"/>
                                        <p:tgtEl>
                                          <p:spTgt spid="1680">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680">
                                            <p:txEl>
                                              <p:pRg end="2" st="2"/>
                                            </p:txEl>
                                          </p:spTgt>
                                        </p:tgtEl>
                                        <p:attrNameLst>
                                          <p:attrName>style.visibility</p:attrName>
                                        </p:attrNameLst>
                                      </p:cBhvr>
                                      <p:to>
                                        <p:strVal val="visible"/>
                                      </p:to>
                                    </p:set>
                                    <p:anim calcmode="lin" valueType="num">
                                      <p:cBhvr additive="base">
                                        <p:cTn dur="500"/>
                                        <p:tgtEl>
                                          <p:spTgt spid="1680">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680">
                                            <p:txEl>
                                              <p:pRg end="3" st="3"/>
                                            </p:txEl>
                                          </p:spTgt>
                                        </p:tgtEl>
                                        <p:attrNameLst>
                                          <p:attrName>style.visibility</p:attrName>
                                        </p:attrNameLst>
                                      </p:cBhvr>
                                      <p:to>
                                        <p:strVal val="visible"/>
                                      </p:to>
                                    </p:set>
                                    <p:anim calcmode="lin" valueType="num">
                                      <p:cBhvr additive="base">
                                        <p:cTn dur="500"/>
                                        <p:tgtEl>
                                          <p:spTgt spid="1680">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680">
                                            <p:txEl>
                                              <p:pRg end="4" st="4"/>
                                            </p:txEl>
                                          </p:spTgt>
                                        </p:tgtEl>
                                        <p:attrNameLst>
                                          <p:attrName>style.visibility</p:attrName>
                                        </p:attrNameLst>
                                      </p:cBhvr>
                                      <p:to>
                                        <p:strVal val="visible"/>
                                      </p:to>
                                    </p:set>
                                    <p:anim calcmode="lin" valueType="num">
                                      <p:cBhvr additive="base">
                                        <p:cTn dur="500"/>
                                        <p:tgtEl>
                                          <p:spTgt spid="1680">
                                            <p:txEl>
                                              <p:pRg end="4" st="4"/>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680">
                                            <p:txEl>
                                              <p:pRg end="5" st="5"/>
                                            </p:txEl>
                                          </p:spTgt>
                                        </p:tgtEl>
                                        <p:attrNameLst>
                                          <p:attrName>style.visibility</p:attrName>
                                        </p:attrNameLst>
                                      </p:cBhvr>
                                      <p:to>
                                        <p:strVal val="visible"/>
                                      </p:to>
                                    </p:set>
                                    <p:anim calcmode="lin" valueType="num">
                                      <p:cBhvr additive="base">
                                        <p:cTn dur="500"/>
                                        <p:tgtEl>
                                          <p:spTgt spid="1680">
                                            <p:txEl>
                                              <p:pRg end="5" st="5"/>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680">
                                            <p:txEl>
                                              <p:pRg end="6" st="6"/>
                                            </p:txEl>
                                          </p:spTgt>
                                        </p:tgtEl>
                                        <p:attrNameLst>
                                          <p:attrName>style.visibility</p:attrName>
                                        </p:attrNameLst>
                                      </p:cBhvr>
                                      <p:to>
                                        <p:strVal val="visible"/>
                                      </p:to>
                                    </p:set>
                                    <p:anim calcmode="lin" valueType="num">
                                      <p:cBhvr additive="base">
                                        <p:cTn dur="500"/>
                                        <p:tgtEl>
                                          <p:spTgt spid="1680">
                                            <p:txEl>
                                              <p:pRg end="6" st="6"/>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4" name="Shape 1684"/>
        <p:cNvGrpSpPr/>
        <p:nvPr/>
      </p:nvGrpSpPr>
      <p:grpSpPr>
        <a:xfrm>
          <a:off x="0" y="0"/>
          <a:ext cx="0" cy="0"/>
          <a:chOff x="0" y="0"/>
          <a:chExt cx="0" cy="0"/>
        </a:xfrm>
      </p:grpSpPr>
      <p:pic>
        <p:nvPicPr>
          <p:cNvPr descr="fig09_16.gif" id="1685" name="Google Shape;1685;g200fb5710e2_0_2048"/>
          <p:cNvPicPr preferRelativeResize="0"/>
          <p:nvPr>
            <p:ph idx="1" type="body"/>
          </p:nvPr>
        </p:nvPicPr>
        <p:blipFill rotWithShape="1">
          <a:blip r:embed="rId3">
            <a:alphaModFix/>
          </a:blip>
          <a:srcRect b="0" l="0" r="0" t="0"/>
          <a:stretch/>
        </p:blipFill>
        <p:spPr>
          <a:xfrm>
            <a:off x="1524000" y="0"/>
            <a:ext cx="9144000" cy="6858000"/>
          </a:xfrm>
          <a:prstGeom prst="rect">
            <a:avLst/>
          </a:prstGeom>
          <a:noFill/>
          <a:ln>
            <a:noFill/>
          </a:ln>
        </p:spPr>
      </p:pic>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9" name="Shape 1689"/>
        <p:cNvGrpSpPr/>
        <p:nvPr/>
      </p:nvGrpSpPr>
      <p:grpSpPr>
        <a:xfrm>
          <a:off x="0" y="0"/>
          <a:ext cx="0" cy="0"/>
          <a:chOff x="0" y="0"/>
          <a:chExt cx="0" cy="0"/>
        </a:xfrm>
      </p:grpSpPr>
      <p:pic>
        <p:nvPicPr>
          <p:cNvPr descr="fig09_19.gif" id="1690" name="Google Shape;1690;g200fb5710e2_0_2052"/>
          <p:cNvPicPr preferRelativeResize="0"/>
          <p:nvPr>
            <p:ph idx="1" type="body"/>
          </p:nvPr>
        </p:nvPicPr>
        <p:blipFill rotWithShape="1">
          <a:blip r:embed="rId3">
            <a:alphaModFix/>
          </a:blip>
          <a:srcRect b="0" l="0" r="0" t="0"/>
          <a:stretch/>
        </p:blipFill>
        <p:spPr>
          <a:xfrm>
            <a:off x="1489882" y="0"/>
            <a:ext cx="9178200" cy="6858000"/>
          </a:xfrm>
          <a:prstGeom prst="rect">
            <a:avLst/>
          </a:prstGeom>
          <a:noFill/>
          <a:ln>
            <a:noFill/>
          </a:ln>
        </p:spPr>
      </p:pic>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4" name="Shape 1694"/>
        <p:cNvGrpSpPr/>
        <p:nvPr/>
      </p:nvGrpSpPr>
      <p:grpSpPr>
        <a:xfrm>
          <a:off x="0" y="0"/>
          <a:ext cx="0" cy="0"/>
          <a:chOff x="0" y="0"/>
          <a:chExt cx="0" cy="0"/>
        </a:xfrm>
      </p:grpSpPr>
      <p:sp>
        <p:nvSpPr>
          <p:cNvPr id="1695" name="Google Shape;1695;g200fb5710e2_0_2056"/>
          <p:cNvSpPr txBox="1"/>
          <p:nvPr>
            <p:ph type="title"/>
          </p:nvPr>
        </p:nvSpPr>
        <p:spPr>
          <a:xfrm>
            <a:off x="812800" y="274638"/>
            <a:ext cx="105663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US"/>
              <a:t>Draw nitrogen and determine its hybridization.</a:t>
            </a:r>
            <a:endParaRPr/>
          </a:p>
        </p:txBody>
      </p:sp>
      <p:pic>
        <p:nvPicPr>
          <p:cNvPr descr="fig09_20.gif" id="1696" name="Google Shape;1696;g200fb5710e2_0_2056"/>
          <p:cNvPicPr preferRelativeResize="0"/>
          <p:nvPr>
            <p:ph idx="1" type="body"/>
          </p:nvPr>
        </p:nvPicPr>
        <p:blipFill rotWithShape="1">
          <a:blip r:embed="rId3">
            <a:alphaModFix/>
          </a:blip>
          <a:srcRect b="0" l="0" r="0" t="0"/>
          <a:stretch/>
        </p:blipFill>
        <p:spPr>
          <a:xfrm>
            <a:off x="3280611" y="1600200"/>
            <a:ext cx="5630700" cy="4114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0" name="Shape 1700"/>
        <p:cNvGrpSpPr/>
        <p:nvPr/>
      </p:nvGrpSpPr>
      <p:grpSpPr>
        <a:xfrm>
          <a:off x="0" y="0"/>
          <a:ext cx="0" cy="0"/>
          <a:chOff x="0" y="0"/>
          <a:chExt cx="0" cy="0"/>
        </a:xfrm>
      </p:grpSpPr>
      <p:sp>
        <p:nvSpPr>
          <p:cNvPr id="1701" name="Google Shape;1701;g200fb5710e2_0_2066"/>
          <p:cNvSpPr txBox="1"/>
          <p:nvPr>
            <p:ph type="title"/>
          </p:nvPr>
        </p:nvSpPr>
        <p:spPr>
          <a:xfrm>
            <a:off x="812800" y="0"/>
            <a:ext cx="105663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In summary…</a:t>
            </a:r>
            <a:endParaRPr>
              <a:solidFill>
                <a:schemeClr val="accent1"/>
              </a:solidFill>
            </a:endParaRPr>
          </a:p>
        </p:txBody>
      </p:sp>
      <p:graphicFrame>
        <p:nvGraphicFramePr>
          <p:cNvPr id="1702" name="Google Shape;1702;g200fb5710e2_0_2066"/>
          <p:cNvGraphicFramePr/>
          <p:nvPr/>
        </p:nvGraphicFramePr>
        <p:xfrm>
          <a:off x="1418896" y="835571"/>
          <a:ext cx="3000000" cy="3000000"/>
        </p:xfrm>
        <a:graphic>
          <a:graphicData uri="http://schemas.openxmlformats.org/drawingml/2006/table">
            <a:tbl>
              <a:tblPr bandRow="1" firstRow="1">
                <a:noFill/>
                <a:tableStyleId>{D533B086-56C0-4DDA-98C6-D6F1CE70B1A4}</a:tableStyleId>
              </a:tblPr>
              <a:tblGrid>
                <a:gridCol w="1627150"/>
                <a:gridCol w="2483550"/>
                <a:gridCol w="2826125"/>
                <a:gridCol w="2312275"/>
              </a:tblGrid>
              <a:tr h="1511150">
                <a:tc>
                  <a:txBody>
                    <a:bodyPr/>
                    <a:lstStyle/>
                    <a:p>
                      <a:pPr indent="0" lvl="0" marL="0" marR="0" rtl="0" algn="l">
                        <a:spcBef>
                          <a:spcPts val="0"/>
                        </a:spcBef>
                        <a:spcAft>
                          <a:spcPts val="0"/>
                        </a:spcAft>
                        <a:buNone/>
                      </a:pPr>
                      <a:r>
                        <a:rPr lang="en-US" sz="3200" u="none" cap="none" strike="noStrike"/>
                        <a:t>Effective pairs</a:t>
                      </a:r>
                      <a:endParaRPr sz="3200"/>
                    </a:p>
                  </a:txBody>
                  <a:tcPr marT="45725" marB="45725" marR="91450" marL="91450"/>
                </a:tc>
                <a:tc>
                  <a:txBody>
                    <a:bodyPr/>
                    <a:lstStyle/>
                    <a:p>
                      <a:pPr indent="0" lvl="0" marL="0" marR="0" rtl="0" algn="l">
                        <a:spcBef>
                          <a:spcPts val="0"/>
                        </a:spcBef>
                        <a:spcAft>
                          <a:spcPts val="0"/>
                        </a:spcAft>
                        <a:buNone/>
                      </a:pPr>
                      <a:r>
                        <a:rPr lang="en-US" sz="3200"/>
                        <a:t>Shape</a:t>
                      </a:r>
                      <a:endParaRPr sz="3200"/>
                    </a:p>
                  </a:txBody>
                  <a:tcPr marT="45725" marB="45725" marR="91450" marL="91450"/>
                </a:tc>
                <a:tc>
                  <a:txBody>
                    <a:bodyPr/>
                    <a:lstStyle/>
                    <a:p>
                      <a:pPr indent="0" lvl="0" marL="0" marR="0" rtl="0" algn="l">
                        <a:spcBef>
                          <a:spcPts val="0"/>
                        </a:spcBef>
                        <a:spcAft>
                          <a:spcPts val="0"/>
                        </a:spcAft>
                        <a:buNone/>
                      </a:pPr>
                      <a:r>
                        <a:rPr lang="en-US" sz="3200"/>
                        <a:t>Hybridization</a:t>
                      </a:r>
                      <a:endParaRPr sz="3200"/>
                    </a:p>
                  </a:txBody>
                  <a:tcPr marT="45725" marB="45725" marR="91450" marL="91450"/>
                </a:tc>
                <a:tc>
                  <a:txBody>
                    <a:bodyPr/>
                    <a:lstStyle/>
                    <a:p>
                      <a:pPr indent="0" lvl="0" marL="0" marR="0" rtl="0" algn="l">
                        <a:spcBef>
                          <a:spcPts val="0"/>
                        </a:spcBef>
                        <a:spcAft>
                          <a:spcPts val="0"/>
                        </a:spcAft>
                        <a:buNone/>
                      </a:pPr>
                      <a:r>
                        <a:rPr lang="en-US" sz="3200"/>
                        <a:t>angle</a:t>
                      </a:r>
                      <a:endParaRPr sz="3200"/>
                    </a:p>
                  </a:txBody>
                  <a:tcPr marT="45725" marB="45725" marR="91450" marL="91450"/>
                </a:tc>
              </a:tr>
              <a:tr h="839525">
                <a:tc>
                  <a:txBody>
                    <a:bodyPr/>
                    <a:lstStyle/>
                    <a:p>
                      <a:pPr indent="0" lvl="0" marL="0" marR="0" rtl="0" algn="l">
                        <a:spcBef>
                          <a:spcPts val="0"/>
                        </a:spcBef>
                        <a:spcAft>
                          <a:spcPts val="0"/>
                        </a:spcAft>
                        <a:buNone/>
                      </a:pPr>
                      <a:r>
                        <a:rPr lang="en-US" sz="3200"/>
                        <a:t>2</a:t>
                      </a:r>
                      <a:endParaRPr sz="3200"/>
                    </a:p>
                  </a:txBody>
                  <a:tcPr marT="45725" marB="45725" marR="91450" marL="91450"/>
                </a:tc>
                <a:tc>
                  <a:txBody>
                    <a:bodyPr/>
                    <a:lstStyle/>
                    <a:p>
                      <a:pPr indent="0" lvl="0" marL="0" marR="0" rtl="0" algn="l">
                        <a:spcBef>
                          <a:spcPts val="0"/>
                        </a:spcBef>
                        <a:spcAft>
                          <a:spcPts val="0"/>
                        </a:spcAft>
                        <a:buNone/>
                      </a:pPr>
                      <a:r>
                        <a:rPr lang="en-US" sz="3200"/>
                        <a:t>Linear</a:t>
                      </a:r>
                      <a:endParaRPr sz="3200"/>
                    </a:p>
                  </a:txBody>
                  <a:tcPr marT="45725" marB="45725" marR="91450" marL="91450"/>
                </a:tc>
                <a:tc>
                  <a:txBody>
                    <a:bodyPr/>
                    <a:lstStyle/>
                    <a:p>
                      <a:pPr indent="0" lvl="0" marL="0" marR="0" rtl="0" algn="l">
                        <a:spcBef>
                          <a:spcPts val="0"/>
                        </a:spcBef>
                        <a:spcAft>
                          <a:spcPts val="0"/>
                        </a:spcAft>
                        <a:buNone/>
                      </a:pPr>
                      <a:r>
                        <a:rPr lang="en-US" sz="3200"/>
                        <a:t>sp</a:t>
                      </a:r>
                      <a:endParaRPr sz="3200"/>
                    </a:p>
                  </a:txBody>
                  <a:tcPr marT="45725" marB="45725" marR="91450" marL="91450"/>
                </a:tc>
                <a:tc>
                  <a:txBody>
                    <a:bodyPr/>
                    <a:lstStyle/>
                    <a:p>
                      <a:pPr indent="0" lvl="0" marL="0" marR="0" rtl="0" algn="l">
                        <a:spcBef>
                          <a:spcPts val="0"/>
                        </a:spcBef>
                        <a:spcAft>
                          <a:spcPts val="0"/>
                        </a:spcAft>
                        <a:buNone/>
                      </a:pPr>
                      <a:r>
                        <a:rPr lang="en-US" sz="3200"/>
                        <a:t>180</a:t>
                      </a:r>
                      <a:endParaRPr sz="3200"/>
                    </a:p>
                  </a:txBody>
                  <a:tcPr marT="45725" marB="45725" marR="91450" marL="91450"/>
                </a:tc>
              </a:tr>
              <a:tr h="839525">
                <a:tc>
                  <a:txBody>
                    <a:bodyPr/>
                    <a:lstStyle/>
                    <a:p>
                      <a:pPr indent="0" lvl="0" marL="0" marR="0" rtl="0" algn="l">
                        <a:spcBef>
                          <a:spcPts val="0"/>
                        </a:spcBef>
                        <a:spcAft>
                          <a:spcPts val="0"/>
                        </a:spcAft>
                        <a:buNone/>
                      </a:pPr>
                      <a:r>
                        <a:rPr lang="en-US" sz="3200"/>
                        <a:t>3</a:t>
                      </a:r>
                      <a:endParaRPr sz="3200"/>
                    </a:p>
                  </a:txBody>
                  <a:tcPr marT="45725" marB="45725" marR="91450" marL="91450"/>
                </a:tc>
                <a:tc>
                  <a:txBody>
                    <a:bodyPr/>
                    <a:lstStyle/>
                    <a:p>
                      <a:pPr indent="0" lvl="0" marL="0" marR="0" rtl="0" algn="l">
                        <a:spcBef>
                          <a:spcPts val="0"/>
                        </a:spcBef>
                        <a:spcAft>
                          <a:spcPts val="0"/>
                        </a:spcAft>
                        <a:buNone/>
                      </a:pPr>
                      <a:r>
                        <a:rPr lang="en-US" sz="3200"/>
                        <a:t>T. Planar</a:t>
                      </a:r>
                      <a:endParaRPr sz="3200"/>
                    </a:p>
                  </a:txBody>
                  <a:tcPr marT="45725" marB="45725" marR="91450" marL="91450"/>
                </a:tc>
                <a:tc>
                  <a:txBody>
                    <a:bodyPr/>
                    <a:lstStyle/>
                    <a:p>
                      <a:pPr indent="0" lvl="0" marL="0" marR="0" rtl="0" algn="l">
                        <a:spcBef>
                          <a:spcPts val="0"/>
                        </a:spcBef>
                        <a:spcAft>
                          <a:spcPts val="0"/>
                        </a:spcAft>
                        <a:buNone/>
                      </a:pPr>
                      <a:r>
                        <a:rPr lang="en-US" sz="3200"/>
                        <a:t>sp</a:t>
                      </a:r>
                      <a:r>
                        <a:rPr baseline="30000" lang="en-US" sz="3200"/>
                        <a:t>2</a:t>
                      </a:r>
                      <a:endParaRPr baseline="30000" sz="3200"/>
                    </a:p>
                  </a:txBody>
                  <a:tcPr marT="45725" marB="45725" marR="91450" marL="91450"/>
                </a:tc>
                <a:tc>
                  <a:txBody>
                    <a:bodyPr/>
                    <a:lstStyle/>
                    <a:p>
                      <a:pPr indent="0" lvl="0" marL="0" marR="0" rtl="0" algn="l">
                        <a:spcBef>
                          <a:spcPts val="0"/>
                        </a:spcBef>
                        <a:spcAft>
                          <a:spcPts val="0"/>
                        </a:spcAft>
                        <a:buNone/>
                      </a:pPr>
                      <a:r>
                        <a:rPr lang="en-US" sz="3200"/>
                        <a:t>120</a:t>
                      </a:r>
                      <a:endParaRPr sz="3200"/>
                    </a:p>
                  </a:txBody>
                  <a:tcPr marT="45725" marB="45725" marR="91450" marL="91450"/>
                </a:tc>
              </a:tr>
              <a:tr h="839525">
                <a:tc>
                  <a:txBody>
                    <a:bodyPr/>
                    <a:lstStyle/>
                    <a:p>
                      <a:pPr indent="0" lvl="0" marL="0" marR="0" rtl="0" algn="l">
                        <a:spcBef>
                          <a:spcPts val="0"/>
                        </a:spcBef>
                        <a:spcAft>
                          <a:spcPts val="0"/>
                        </a:spcAft>
                        <a:buNone/>
                      </a:pPr>
                      <a:r>
                        <a:rPr lang="en-US" sz="3200"/>
                        <a:t>4</a:t>
                      </a:r>
                      <a:endParaRPr sz="3200"/>
                    </a:p>
                  </a:txBody>
                  <a:tcPr marT="45725" marB="45725" marR="91450" marL="91450"/>
                </a:tc>
                <a:tc>
                  <a:txBody>
                    <a:bodyPr/>
                    <a:lstStyle/>
                    <a:p>
                      <a:pPr indent="0" lvl="0" marL="0" marR="0" rtl="0" algn="l">
                        <a:spcBef>
                          <a:spcPts val="0"/>
                        </a:spcBef>
                        <a:spcAft>
                          <a:spcPts val="0"/>
                        </a:spcAft>
                        <a:buNone/>
                      </a:pPr>
                      <a:r>
                        <a:rPr lang="en-US" sz="3200"/>
                        <a:t>Tetrahedral</a:t>
                      </a:r>
                      <a:endParaRPr sz="3200"/>
                    </a:p>
                  </a:txBody>
                  <a:tcPr marT="45725" marB="45725" marR="91450" marL="91450"/>
                </a:tc>
                <a:tc>
                  <a:txBody>
                    <a:bodyPr/>
                    <a:lstStyle/>
                    <a:p>
                      <a:pPr indent="0" lvl="0" marL="0" marR="0" rtl="0" algn="l">
                        <a:spcBef>
                          <a:spcPts val="0"/>
                        </a:spcBef>
                        <a:spcAft>
                          <a:spcPts val="0"/>
                        </a:spcAft>
                        <a:buNone/>
                      </a:pPr>
                      <a:r>
                        <a:rPr lang="en-US" sz="3200"/>
                        <a:t>sp</a:t>
                      </a:r>
                      <a:r>
                        <a:rPr baseline="30000" lang="en-US" sz="3200"/>
                        <a:t>3</a:t>
                      </a:r>
                      <a:endParaRPr baseline="30000" sz="3200"/>
                    </a:p>
                  </a:txBody>
                  <a:tcPr marT="45725" marB="45725" marR="91450" marL="91450"/>
                </a:tc>
                <a:tc>
                  <a:txBody>
                    <a:bodyPr/>
                    <a:lstStyle/>
                    <a:p>
                      <a:pPr indent="0" lvl="0" marL="0" marR="0" rtl="0" algn="l">
                        <a:spcBef>
                          <a:spcPts val="0"/>
                        </a:spcBef>
                        <a:spcAft>
                          <a:spcPts val="0"/>
                        </a:spcAft>
                        <a:buNone/>
                      </a:pPr>
                      <a:r>
                        <a:rPr lang="en-US" sz="3200"/>
                        <a:t>109.5</a:t>
                      </a:r>
                      <a:endParaRPr sz="3200"/>
                    </a:p>
                  </a:txBody>
                  <a:tcPr marT="45725" marB="45725" marR="91450" marL="91450"/>
                </a:tc>
              </a:tr>
            </a:tbl>
          </a:graphicData>
        </a:graphic>
      </p:graphicFrame>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7" name="Shape 1707"/>
        <p:cNvGrpSpPr/>
        <p:nvPr/>
      </p:nvGrpSpPr>
      <p:grpSpPr>
        <a:xfrm>
          <a:off x="0" y="0"/>
          <a:ext cx="0" cy="0"/>
          <a:chOff x="0" y="0"/>
          <a:chExt cx="0" cy="0"/>
        </a:xfrm>
      </p:grpSpPr>
      <p:sp>
        <p:nvSpPr>
          <p:cNvPr id="1708" name="Google Shape;1708;g2bdae9f7030_0_60"/>
          <p:cNvSpPr txBox="1"/>
          <p:nvPr>
            <p:ph type="title"/>
          </p:nvPr>
        </p:nvSpPr>
        <p:spPr>
          <a:xfrm>
            <a:off x="831850" y="1709738"/>
            <a:ext cx="10515600" cy="28527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rPr lang="en-US"/>
              <a:t>Unit 3: IMF</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5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2800"/>
              <a:buFont typeface="Calibri"/>
              <a:buNone/>
            </a:pPr>
            <a:r>
              <a:rPr lang="en-US" sz="2800">
                <a:solidFill>
                  <a:schemeClr val="accent1"/>
                </a:solidFill>
              </a:rPr>
              <a:t>If in the previous lab, only 1000.g were created, </a:t>
            </a:r>
            <a:br>
              <a:rPr lang="en-US" sz="2800">
                <a:solidFill>
                  <a:schemeClr val="accent1"/>
                </a:solidFill>
              </a:rPr>
            </a:br>
            <a:r>
              <a:rPr lang="en-US" sz="2800">
                <a:solidFill>
                  <a:schemeClr val="accent1"/>
                </a:solidFill>
              </a:rPr>
              <a:t>what was the percent yield?</a:t>
            </a:r>
            <a:endParaRPr/>
          </a:p>
        </p:txBody>
      </p:sp>
      <p:sp>
        <p:nvSpPr>
          <p:cNvPr id="494" name="Google Shape;494;p5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a:t>Recall, the calculated or theoretical yield was 1123g.</a:t>
            </a:r>
            <a:endParaRPr/>
          </a:p>
          <a:p>
            <a:pPr indent="-76200" lvl="0" marL="228600" rtl="0" algn="l">
              <a:lnSpc>
                <a:spcPct val="90000"/>
              </a:lnSpc>
              <a:spcBef>
                <a:spcPts val="1000"/>
              </a:spcBef>
              <a:spcAft>
                <a:spcPts val="0"/>
              </a:spcAft>
              <a:buClr>
                <a:schemeClr val="dk1"/>
              </a:buClr>
              <a:buSzPts val="2400"/>
              <a:buNone/>
            </a:pPr>
            <a:r>
              <a:t/>
            </a:r>
            <a:endParaRPr/>
          </a:p>
          <a:p>
            <a:pPr indent="-228600" lvl="0" marL="228600" rtl="0" algn="l">
              <a:lnSpc>
                <a:spcPct val="90000"/>
              </a:lnSpc>
              <a:spcBef>
                <a:spcPts val="1000"/>
              </a:spcBef>
              <a:spcAft>
                <a:spcPts val="0"/>
              </a:spcAft>
              <a:buClr>
                <a:schemeClr val="dk1"/>
              </a:buClr>
              <a:buSzPts val="2400"/>
              <a:buChar char="•"/>
            </a:pPr>
            <a:r>
              <a:rPr lang="en-US"/>
              <a:t>1000/1123 x 100 = 89.0%</a:t>
            </a:r>
            <a:endParaRPr/>
          </a:p>
          <a:p>
            <a:pPr indent="-76200" lvl="0" marL="228600" rtl="0" algn="l">
              <a:lnSpc>
                <a:spcPct val="90000"/>
              </a:lnSpc>
              <a:spcBef>
                <a:spcPts val="1000"/>
              </a:spcBef>
              <a:spcAft>
                <a:spcPts val="0"/>
              </a:spcAft>
              <a:buClr>
                <a:schemeClr val="dk1"/>
              </a:buClr>
              <a:buSzPts val="2400"/>
              <a:buNone/>
            </a:pPr>
            <a:r>
              <a:t/>
            </a:r>
            <a:endParaRPr/>
          </a:p>
          <a:p>
            <a:pPr indent="-228600" lvl="0" marL="228600" rtl="0" algn="l">
              <a:lnSpc>
                <a:spcPct val="90000"/>
              </a:lnSpc>
              <a:spcBef>
                <a:spcPts val="1000"/>
              </a:spcBef>
              <a:spcAft>
                <a:spcPts val="0"/>
              </a:spcAft>
              <a:buClr>
                <a:schemeClr val="dk1"/>
              </a:buClr>
              <a:buSzPts val="2400"/>
              <a:buChar char="•"/>
            </a:pPr>
            <a:r>
              <a:rPr lang="en-US"/>
              <a:t>Percent yields over 85% are generally considered accurate enough.</a:t>
            </a:r>
            <a:endParaRPr/>
          </a:p>
        </p:txBody>
      </p:sp>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2" name="Shape 1712"/>
        <p:cNvGrpSpPr/>
        <p:nvPr/>
      </p:nvGrpSpPr>
      <p:grpSpPr>
        <a:xfrm>
          <a:off x="0" y="0"/>
          <a:ext cx="0" cy="0"/>
          <a:chOff x="0" y="0"/>
          <a:chExt cx="0" cy="0"/>
        </a:xfrm>
      </p:grpSpPr>
      <p:sp>
        <p:nvSpPr>
          <p:cNvPr id="1713" name="Google Shape;1713;g200fb5710e2_0_2106"/>
          <p:cNvSpPr txBox="1"/>
          <p:nvPr>
            <p:ph type="title"/>
          </p:nvPr>
        </p:nvSpPr>
        <p:spPr>
          <a:xfrm>
            <a:off x="812800" y="274638"/>
            <a:ext cx="105663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2"/>
              </a:buClr>
              <a:buSzPts val="4400"/>
              <a:buFont typeface="Calibri"/>
              <a:buNone/>
            </a:pPr>
            <a:r>
              <a:rPr lang="en-US">
                <a:solidFill>
                  <a:schemeClr val="dk2"/>
                </a:solidFill>
              </a:rPr>
              <a:t>Intermolecular forces</a:t>
            </a:r>
            <a:endParaRPr>
              <a:solidFill>
                <a:schemeClr val="dk2"/>
              </a:solidFill>
            </a:endParaRPr>
          </a:p>
        </p:txBody>
      </p:sp>
      <p:sp>
        <p:nvSpPr>
          <p:cNvPr id="1714" name="Google Shape;1714;g200fb5710e2_0_2106"/>
          <p:cNvSpPr txBox="1"/>
          <p:nvPr>
            <p:ph idx="1" type="body"/>
          </p:nvPr>
        </p:nvSpPr>
        <p:spPr>
          <a:xfrm>
            <a:off x="1292771" y="1524001"/>
            <a:ext cx="9506700" cy="46023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sz="2800"/>
              <a:t>Intermolecular forces of attraction are weaker than bonds, but are responsible for holding a substance together. Strength of IMF determines properties like mp, bp, hardness, solubility and phase.</a:t>
            </a:r>
            <a:endParaRPr/>
          </a:p>
          <a:p>
            <a:pPr indent="-50800" lvl="0" marL="228600" rtl="0" algn="l">
              <a:lnSpc>
                <a:spcPct val="90000"/>
              </a:lnSpc>
              <a:spcBef>
                <a:spcPts val="1000"/>
              </a:spcBef>
              <a:spcAft>
                <a:spcPts val="0"/>
              </a:spcAft>
              <a:buClr>
                <a:schemeClr val="dk1"/>
              </a:buClr>
              <a:buSzPts val="2800"/>
              <a:buNone/>
            </a:pPr>
            <a:r>
              <a:t/>
            </a:r>
            <a:endParaRPr sz="2800"/>
          </a:p>
          <a:p>
            <a:pPr indent="-228600" lvl="0" marL="228600" rtl="0" algn="l">
              <a:lnSpc>
                <a:spcPct val="90000"/>
              </a:lnSpc>
              <a:spcBef>
                <a:spcPts val="1000"/>
              </a:spcBef>
              <a:spcAft>
                <a:spcPts val="0"/>
              </a:spcAft>
              <a:buClr>
                <a:schemeClr val="dk1"/>
              </a:buClr>
              <a:buSzPts val="2800"/>
              <a:buChar char="•"/>
            </a:pPr>
            <a:r>
              <a:rPr lang="en-US" sz="2800"/>
              <a:t>Substances with strong IMF have _________ melting points, _________ boiling points, and are most likely in the __________ phase at room temperature. Liquids will have __________ surface tension and __________ viscosity.</a:t>
            </a:r>
            <a:endParaRPr sz="2800"/>
          </a:p>
        </p:txBody>
      </p:sp>
      <p:sp>
        <p:nvSpPr>
          <p:cNvPr id="1715" name="Google Shape;1715;g200fb5710e2_0_2106"/>
          <p:cNvSpPr txBox="1"/>
          <p:nvPr/>
        </p:nvSpPr>
        <p:spPr>
          <a:xfrm>
            <a:off x="6626772" y="3563472"/>
            <a:ext cx="12954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accent1"/>
                </a:solidFill>
                <a:latin typeface="Calibri"/>
                <a:ea typeface="Calibri"/>
                <a:cs typeface="Calibri"/>
                <a:sym typeface="Calibri"/>
              </a:rPr>
              <a:t>high</a:t>
            </a:r>
            <a:endParaRPr/>
          </a:p>
        </p:txBody>
      </p:sp>
      <p:sp>
        <p:nvSpPr>
          <p:cNvPr id="1716" name="Google Shape;1716;g200fb5710e2_0_2106"/>
          <p:cNvSpPr txBox="1"/>
          <p:nvPr/>
        </p:nvSpPr>
        <p:spPr>
          <a:xfrm>
            <a:off x="2039008" y="4086692"/>
            <a:ext cx="12954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accent1"/>
                </a:solidFill>
                <a:latin typeface="Calibri"/>
                <a:ea typeface="Calibri"/>
                <a:cs typeface="Calibri"/>
                <a:sym typeface="Calibri"/>
              </a:rPr>
              <a:t>high</a:t>
            </a:r>
            <a:endParaRPr/>
          </a:p>
        </p:txBody>
      </p:sp>
      <p:sp>
        <p:nvSpPr>
          <p:cNvPr id="1717" name="Google Shape;1717;g200fb5710e2_0_2106"/>
          <p:cNvSpPr txBox="1"/>
          <p:nvPr/>
        </p:nvSpPr>
        <p:spPr>
          <a:xfrm>
            <a:off x="2039008" y="4454665"/>
            <a:ext cx="12954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accent1"/>
                </a:solidFill>
                <a:latin typeface="Calibri"/>
                <a:ea typeface="Calibri"/>
                <a:cs typeface="Calibri"/>
                <a:sym typeface="Calibri"/>
              </a:rPr>
              <a:t>solid</a:t>
            </a:r>
            <a:endParaRPr/>
          </a:p>
        </p:txBody>
      </p:sp>
      <p:sp>
        <p:nvSpPr>
          <p:cNvPr id="1718" name="Google Shape;1718;g200fb5710e2_0_2106"/>
          <p:cNvSpPr txBox="1"/>
          <p:nvPr/>
        </p:nvSpPr>
        <p:spPr>
          <a:xfrm>
            <a:off x="2039008" y="4844784"/>
            <a:ext cx="12954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accent1"/>
                </a:solidFill>
                <a:latin typeface="Calibri"/>
                <a:ea typeface="Calibri"/>
                <a:cs typeface="Calibri"/>
                <a:sym typeface="Calibri"/>
              </a:rPr>
              <a:t>strong</a:t>
            </a:r>
            <a:endParaRPr sz="2800">
              <a:solidFill>
                <a:schemeClr val="accent1"/>
              </a:solidFill>
              <a:latin typeface="Calibri"/>
              <a:ea typeface="Calibri"/>
              <a:cs typeface="Calibri"/>
              <a:sym typeface="Calibri"/>
            </a:endParaRPr>
          </a:p>
        </p:txBody>
      </p:sp>
      <p:sp>
        <p:nvSpPr>
          <p:cNvPr id="1719" name="Google Shape;1719;g200fb5710e2_0_2106"/>
          <p:cNvSpPr txBox="1"/>
          <p:nvPr/>
        </p:nvSpPr>
        <p:spPr>
          <a:xfrm>
            <a:off x="6921063" y="4835399"/>
            <a:ext cx="12954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accent1"/>
                </a:solidFill>
                <a:latin typeface="Calibri"/>
                <a:ea typeface="Calibri"/>
                <a:cs typeface="Calibri"/>
                <a:sym typeface="Calibri"/>
              </a:rPr>
              <a:t>high</a:t>
            </a:r>
            <a:endParaRPr sz="2800">
              <a:solidFill>
                <a:schemeClr val="accen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716"/>
                                        </p:tgtEl>
                                        <p:attrNameLst>
                                          <p:attrName>style.visibility</p:attrName>
                                        </p:attrNameLst>
                                      </p:cBhvr>
                                      <p:to>
                                        <p:strVal val="visible"/>
                                      </p:to>
                                    </p:set>
                                    <p:anim calcmode="lin" valueType="num">
                                      <p:cBhvr additive="base">
                                        <p:cTn dur="500"/>
                                        <p:tgtEl>
                                          <p:spTgt spid="171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715"/>
                                        </p:tgtEl>
                                        <p:attrNameLst>
                                          <p:attrName>style.visibility</p:attrName>
                                        </p:attrNameLst>
                                      </p:cBhvr>
                                      <p:to>
                                        <p:strVal val="visible"/>
                                      </p:to>
                                    </p:set>
                                    <p:anim calcmode="lin" valueType="num">
                                      <p:cBhvr additive="base">
                                        <p:cTn dur="500"/>
                                        <p:tgtEl>
                                          <p:spTgt spid="171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717"/>
                                        </p:tgtEl>
                                        <p:attrNameLst>
                                          <p:attrName>style.visibility</p:attrName>
                                        </p:attrNameLst>
                                      </p:cBhvr>
                                      <p:to>
                                        <p:strVal val="visible"/>
                                      </p:to>
                                    </p:set>
                                    <p:anim calcmode="lin" valueType="num">
                                      <p:cBhvr additive="base">
                                        <p:cTn dur="500"/>
                                        <p:tgtEl>
                                          <p:spTgt spid="171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718"/>
                                        </p:tgtEl>
                                        <p:attrNameLst>
                                          <p:attrName>style.visibility</p:attrName>
                                        </p:attrNameLst>
                                      </p:cBhvr>
                                      <p:to>
                                        <p:strVal val="visible"/>
                                      </p:to>
                                    </p:set>
                                    <p:anim calcmode="lin" valueType="num">
                                      <p:cBhvr additive="base">
                                        <p:cTn dur="500"/>
                                        <p:tgtEl>
                                          <p:spTgt spid="171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719"/>
                                        </p:tgtEl>
                                        <p:attrNameLst>
                                          <p:attrName>style.visibility</p:attrName>
                                        </p:attrNameLst>
                                      </p:cBhvr>
                                      <p:to>
                                        <p:strVal val="visible"/>
                                      </p:to>
                                    </p:set>
                                    <p:anim calcmode="lin" valueType="num">
                                      <p:cBhvr additive="base">
                                        <p:cTn dur="500"/>
                                        <p:tgtEl>
                                          <p:spTgt spid="171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3" name="Shape 1723"/>
        <p:cNvGrpSpPr/>
        <p:nvPr/>
      </p:nvGrpSpPr>
      <p:grpSpPr>
        <a:xfrm>
          <a:off x="0" y="0"/>
          <a:ext cx="0" cy="0"/>
          <a:chOff x="0" y="0"/>
          <a:chExt cx="0" cy="0"/>
        </a:xfrm>
      </p:grpSpPr>
      <p:sp>
        <p:nvSpPr>
          <p:cNvPr id="1724" name="Google Shape;1724;g200fb5710e2_0_2116"/>
          <p:cNvSpPr txBox="1"/>
          <p:nvPr>
            <p:ph type="title"/>
          </p:nvPr>
        </p:nvSpPr>
        <p:spPr>
          <a:xfrm>
            <a:off x="812800" y="274638"/>
            <a:ext cx="105663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2"/>
              </a:buClr>
              <a:buSzPts val="4400"/>
              <a:buFont typeface="Calibri"/>
              <a:buNone/>
            </a:pPr>
            <a:r>
              <a:rPr lang="en-US">
                <a:solidFill>
                  <a:schemeClr val="dk2"/>
                </a:solidFill>
              </a:rPr>
              <a:t>London Dispersion Forces</a:t>
            </a:r>
            <a:endParaRPr>
              <a:solidFill>
                <a:schemeClr val="dk2"/>
              </a:solidFill>
            </a:endParaRPr>
          </a:p>
        </p:txBody>
      </p:sp>
      <p:sp>
        <p:nvSpPr>
          <p:cNvPr id="1725" name="Google Shape;1725;g200fb5710e2_0_2116"/>
          <p:cNvSpPr txBox="1"/>
          <p:nvPr>
            <p:ph idx="1" type="body"/>
          </p:nvPr>
        </p:nvSpPr>
        <p:spPr>
          <a:xfrm>
            <a:off x="630621" y="1295401"/>
            <a:ext cx="11051700" cy="48309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a:t>Weakest attractions between covalent (mostly </a:t>
            </a:r>
            <a:r>
              <a:rPr lang="en-US">
                <a:solidFill>
                  <a:schemeClr val="accent1"/>
                </a:solidFill>
              </a:rPr>
              <a:t>nonpolar) </a:t>
            </a:r>
            <a:r>
              <a:rPr lang="en-US"/>
              <a:t>molecules. The electrons of one atom attract the nucleus of another. This causes a temporary shift of electrons making one side of the molecule positive and the other negative.</a:t>
            </a:r>
            <a:endParaRPr/>
          </a:p>
          <a:p>
            <a:pPr indent="-228600" lvl="0" marL="228600" rtl="0" algn="l">
              <a:lnSpc>
                <a:spcPct val="90000"/>
              </a:lnSpc>
              <a:spcBef>
                <a:spcPts val="1000"/>
              </a:spcBef>
              <a:spcAft>
                <a:spcPts val="0"/>
              </a:spcAft>
              <a:buClr>
                <a:srgbClr val="FF0000"/>
              </a:buClr>
              <a:buSzPts val="2400"/>
              <a:buChar char="•"/>
            </a:pPr>
            <a:r>
              <a:rPr lang="en-US">
                <a:solidFill>
                  <a:srgbClr val="FF0000"/>
                </a:solidFill>
              </a:rPr>
              <a:t>The more electrons there are, the stronger the force. </a:t>
            </a:r>
            <a:r>
              <a:rPr lang="en-US"/>
              <a:t>(Example:  CH</a:t>
            </a:r>
            <a:r>
              <a:rPr baseline="-25000" lang="en-US"/>
              <a:t>4</a:t>
            </a:r>
            <a:r>
              <a:rPr lang="en-US"/>
              <a:t> is a gas, C</a:t>
            </a:r>
            <a:r>
              <a:rPr baseline="-25000" lang="en-US"/>
              <a:t>8</a:t>
            </a:r>
            <a:r>
              <a:rPr lang="en-US"/>
              <a:t>H</a:t>
            </a:r>
            <a:r>
              <a:rPr baseline="-25000" lang="en-US"/>
              <a:t>18</a:t>
            </a:r>
            <a:r>
              <a:rPr lang="en-US"/>
              <a:t> is liquid and C</a:t>
            </a:r>
            <a:r>
              <a:rPr baseline="-25000" lang="en-US"/>
              <a:t>50</a:t>
            </a:r>
            <a:r>
              <a:rPr lang="en-US"/>
              <a:t>H</a:t>
            </a:r>
            <a:r>
              <a:rPr baseline="-25000" lang="en-US"/>
              <a:t>102</a:t>
            </a:r>
            <a:r>
              <a:rPr lang="en-US"/>
              <a:t> is a solid at room temperature).</a:t>
            </a:r>
            <a:endParaRPr/>
          </a:p>
          <a:p>
            <a:pPr indent="-228600" lvl="0" marL="228600" rtl="0" algn="l">
              <a:lnSpc>
                <a:spcPct val="90000"/>
              </a:lnSpc>
              <a:spcBef>
                <a:spcPts val="1000"/>
              </a:spcBef>
              <a:spcAft>
                <a:spcPts val="0"/>
              </a:spcAft>
              <a:buClr>
                <a:schemeClr val="dk1"/>
              </a:buClr>
              <a:buSzPts val="2400"/>
              <a:buNone/>
            </a:pPr>
            <a:r>
              <a:t/>
            </a:r>
            <a:endParaRPr/>
          </a:p>
          <a:p>
            <a:pPr indent="-228600" lvl="0" marL="228600" rtl="0" algn="l">
              <a:lnSpc>
                <a:spcPct val="90000"/>
              </a:lnSpc>
              <a:spcBef>
                <a:spcPts val="1000"/>
              </a:spcBef>
              <a:spcAft>
                <a:spcPts val="0"/>
              </a:spcAft>
              <a:buClr>
                <a:schemeClr val="dk1"/>
              </a:buClr>
              <a:buSzPts val="2400"/>
              <a:buNone/>
            </a:pPr>
            <a:r>
              <a:t/>
            </a:r>
            <a:endParaRPr/>
          </a:p>
        </p:txBody>
      </p:sp>
      <p:pic>
        <p:nvPicPr>
          <p:cNvPr descr="Image result for london dispersion" id="1726" name="Google Shape;1726;g200fb5710e2_0_2116"/>
          <p:cNvPicPr preferRelativeResize="0"/>
          <p:nvPr/>
        </p:nvPicPr>
        <p:blipFill rotWithShape="1">
          <a:blip r:embed="rId3">
            <a:alphaModFix/>
          </a:blip>
          <a:srcRect b="0" l="0" r="0" t="0"/>
          <a:stretch/>
        </p:blipFill>
        <p:spPr>
          <a:xfrm>
            <a:off x="2795423" y="3066000"/>
            <a:ext cx="5985970" cy="3634839"/>
          </a:xfrm>
          <a:prstGeom prst="rect">
            <a:avLst/>
          </a:prstGeom>
          <a:noFill/>
          <a:ln>
            <a:noFill/>
          </a:ln>
        </p:spPr>
      </p:pic>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0" name="Shape 1730"/>
        <p:cNvGrpSpPr/>
        <p:nvPr/>
      </p:nvGrpSpPr>
      <p:grpSpPr>
        <a:xfrm>
          <a:off x="0" y="0"/>
          <a:ext cx="0" cy="0"/>
          <a:chOff x="0" y="0"/>
          <a:chExt cx="0" cy="0"/>
        </a:xfrm>
      </p:grpSpPr>
      <p:sp>
        <p:nvSpPr>
          <p:cNvPr id="1731" name="Google Shape;1731;g200fb5710e2_0_2122"/>
          <p:cNvSpPr txBox="1"/>
          <p:nvPr>
            <p:ph type="title"/>
          </p:nvPr>
        </p:nvSpPr>
        <p:spPr>
          <a:xfrm>
            <a:off x="812800" y="274638"/>
            <a:ext cx="105663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2"/>
              </a:buClr>
              <a:buSzPts val="4400"/>
              <a:buFont typeface="Calibri"/>
              <a:buNone/>
            </a:pPr>
            <a:r>
              <a:rPr lang="en-US">
                <a:solidFill>
                  <a:schemeClr val="dk2"/>
                </a:solidFill>
              </a:rPr>
              <a:t>LDF</a:t>
            </a:r>
            <a:endParaRPr>
              <a:solidFill>
                <a:schemeClr val="dk2"/>
              </a:solidFill>
            </a:endParaRPr>
          </a:p>
        </p:txBody>
      </p:sp>
      <p:pic>
        <p:nvPicPr>
          <p:cNvPr descr="ldf 2.bmp" id="1732" name="Google Shape;1732;g200fb5710e2_0_2122"/>
          <p:cNvPicPr preferRelativeResize="0"/>
          <p:nvPr>
            <p:ph idx="1" type="body"/>
          </p:nvPr>
        </p:nvPicPr>
        <p:blipFill rotWithShape="1">
          <a:blip r:embed="rId3">
            <a:alphaModFix/>
          </a:blip>
          <a:srcRect b="0" l="0" r="0" t="0"/>
          <a:stretch/>
        </p:blipFill>
        <p:spPr>
          <a:xfrm>
            <a:off x="2438400" y="1600200"/>
            <a:ext cx="7239000" cy="3505200"/>
          </a:xfrm>
          <a:prstGeom prst="rect">
            <a:avLst/>
          </a:prstGeom>
          <a:noFill/>
          <a:ln>
            <a:noFill/>
          </a:ln>
        </p:spPr>
      </p:pic>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6" name="Shape 1736"/>
        <p:cNvGrpSpPr/>
        <p:nvPr/>
      </p:nvGrpSpPr>
      <p:grpSpPr>
        <a:xfrm>
          <a:off x="0" y="0"/>
          <a:ext cx="0" cy="0"/>
          <a:chOff x="0" y="0"/>
          <a:chExt cx="0" cy="0"/>
        </a:xfrm>
      </p:grpSpPr>
      <p:sp>
        <p:nvSpPr>
          <p:cNvPr id="1737" name="Google Shape;1737;g200fb5710e2_0_2127"/>
          <p:cNvSpPr txBox="1"/>
          <p:nvPr>
            <p:ph type="title"/>
          </p:nvPr>
        </p:nvSpPr>
        <p:spPr>
          <a:xfrm>
            <a:off x="812800" y="274638"/>
            <a:ext cx="105663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2"/>
              </a:buClr>
              <a:buSzPts val="4400"/>
              <a:buFont typeface="Calibri"/>
              <a:buNone/>
            </a:pPr>
            <a:r>
              <a:rPr lang="en-US">
                <a:solidFill>
                  <a:schemeClr val="dk2"/>
                </a:solidFill>
              </a:rPr>
              <a:t>Dipole-Dipole Attractions</a:t>
            </a:r>
            <a:endParaRPr>
              <a:solidFill>
                <a:schemeClr val="dk2"/>
              </a:solidFill>
            </a:endParaRPr>
          </a:p>
        </p:txBody>
      </p:sp>
      <p:sp>
        <p:nvSpPr>
          <p:cNvPr id="1738" name="Google Shape;1738;g200fb5710e2_0_2127"/>
          <p:cNvSpPr txBox="1"/>
          <p:nvPr>
            <p:ph idx="1" type="body"/>
          </p:nvPr>
        </p:nvSpPr>
        <p:spPr>
          <a:xfrm>
            <a:off x="993228" y="1447801"/>
            <a:ext cx="10641600" cy="46785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a:t>Occur between </a:t>
            </a:r>
            <a:r>
              <a:rPr lang="en-US">
                <a:solidFill>
                  <a:schemeClr val="accent1"/>
                </a:solidFill>
              </a:rPr>
              <a:t>polar</a:t>
            </a:r>
            <a:r>
              <a:rPr lang="en-US">
                <a:solidFill>
                  <a:schemeClr val="dk2"/>
                </a:solidFill>
              </a:rPr>
              <a:t> </a:t>
            </a:r>
            <a:r>
              <a:rPr lang="en-US">
                <a:solidFill>
                  <a:schemeClr val="accent1"/>
                </a:solidFill>
              </a:rPr>
              <a:t>molecules</a:t>
            </a:r>
            <a:r>
              <a:rPr lang="en-US"/>
              <a:t>. (</a:t>
            </a:r>
            <a:r>
              <a:rPr lang="en-US" u="sng"/>
              <a:t>Note: </a:t>
            </a:r>
            <a:r>
              <a:rPr lang="en-US"/>
              <a:t>Polar molecules also have LDF but dipole dipole is stronger in most cases.)</a:t>
            </a:r>
            <a:endParaRPr/>
          </a:p>
          <a:p>
            <a:pPr indent="-228600" lvl="0" marL="228600" rtl="0" algn="l">
              <a:lnSpc>
                <a:spcPct val="90000"/>
              </a:lnSpc>
              <a:spcBef>
                <a:spcPts val="1000"/>
              </a:spcBef>
              <a:spcAft>
                <a:spcPts val="0"/>
              </a:spcAft>
              <a:buClr>
                <a:srgbClr val="FF0000"/>
              </a:buClr>
              <a:buSzPts val="2400"/>
              <a:buChar char="•"/>
            </a:pPr>
            <a:r>
              <a:rPr lang="en-US">
                <a:solidFill>
                  <a:srgbClr val="FF0000"/>
                </a:solidFill>
              </a:rPr>
              <a:t>The greater the polarity of the molecules, the greater the force of attraction.</a:t>
            </a:r>
            <a:endParaRPr/>
          </a:p>
          <a:p>
            <a:pPr indent="-228600" lvl="0" marL="228600" rtl="0" algn="l">
              <a:lnSpc>
                <a:spcPct val="90000"/>
              </a:lnSpc>
              <a:spcBef>
                <a:spcPts val="1000"/>
              </a:spcBef>
              <a:spcAft>
                <a:spcPts val="0"/>
              </a:spcAft>
              <a:buClr>
                <a:schemeClr val="dk1"/>
              </a:buClr>
              <a:buSzPts val="2400"/>
              <a:buChar char="•"/>
            </a:pPr>
            <a:r>
              <a:rPr lang="en-US"/>
              <a:t>LDF and Dipole-Dipole forces are also known as</a:t>
            </a:r>
            <a:r>
              <a:rPr lang="en-US">
                <a:solidFill>
                  <a:schemeClr val="dk2"/>
                </a:solidFill>
              </a:rPr>
              <a:t> </a:t>
            </a:r>
            <a:r>
              <a:rPr lang="en-US">
                <a:solidFill>
                  <a:schemeClr val="accent1"/>
                </a:solidFill>
              </a:rPr>
              <a:t>Van der Waals Forces </a:t>
            </a:r>
            <a:r>
              <a:rPr lang="en-US"/>
              <a:t>because they both involve covalent substances.</a:t>
            </a:r>
            <a:endParaRPr/>
          </a:p>
        </p:txBody>
      </p:sp>
      <p:pic>
        <p:nvPicPr>
          <p:cNvPr descr="Image result for dipole forces" id="1739" name="Google Shape;1739;g200fb5710e2_0_2127"/>
          <p:cNvPicPr preferRelativeResize="0"/>
          <p:nvPr/>
        </p:nvPicPr>
        <p:blipFill rotWithShape="1">
          <a:blip r:embed="rId3">
            <a:alphaModFix/>
          </a:blip>
          <a:srcRect b="0" l="0" r="0" t="0"/>
          <a:stretch/>
        </p:blipFill>
        <p:spPr>
          <a:xfrm>
            <a:off x="3704897" y="3703386"/>
            <a:ext cx="4307162" cy="2422778"/>
          </a:xfrm>
          <a:prstGeom prst="rect">
            <a:avLst/>
          </a:prstGeom>
          <a:noFill/>
          <a:ln>
            <a:noFill/>
          </a:ln>
        </p:spPr>
      </p:pic>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3" name="Shape 1743"/>
        <p:cNvGrpSpPr/>
        <p:nvPr/>
      </p:nvGrpSpPr>
      <p:grpSpPr>
        <a:xfrm>
          <a:off x="0" y="0"/>
          <a:ext cx="0" cy="0"/>
          <a:chOff x="0" y="0"/>
          <a:chExt cx="0" cy="0"/>
        </a:xfrm>
      </p:grpSpPr>
      <p:sp>
        <p:nvSpPr>
          <p:cNvPr id="1744" name="Google Shape;1744;g200fb5710e2_0_2133"/>
          <p:cNvSpPr txBox="1"/>
          <p:nvPr>
            <p:ph type="title"/>
          </p:nvPr>
        </p:nvSpPr>
        <p:spPr>
          <a:xfrm>
            <a:off x="812800" y="274638"/>
            <a:ext cx="105663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2"/>
              </a:buClr>
              <a:buSzPts val="4400"/>
              <a:buFont typeface="Calibri"/>
              <a:buNone/>
            </a:pPr>
            <a:r>
              <a:rPr lang="en-US">
                <a:solidFill>
                  <a:schemeClr val="dk2"/>
                </a:solidFill>
              </a:rPr>
              <a:t>Hydrogen Bonds</a:t>
            </a:r>
            <a:endParaRPr>
              <a:solidFill>
                <a:schemeClr val="dk2"/>
              </a:solidFill>
            </a:endParaRPr>
          </a:p>
        </p:txBody>
      </p:sp>
      <p:sp>
        <p:nvSpPr>
          <p:cNvPr id="1745" name="Google Shape;1745;g200fb5710e2_0_2133"/>
          <p:cNvSpPr txBox="1"/>
          <p:nvPr>
            <p:ph idx="1" type="body"/>
          </p:nvPr>
        </p:nvSpPr>
        <p:spPr>
          <a:xfrm>
            <a:off x="812800" y="1600200"/>
            <a:ext cx="10566300" cy="41148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a:t>A special IMF exists between H and F, O, N due to their high electronegativity values. </a:t>
            </a:r>
            <a:r>
              <a:rPr lang="en-US">
                <a:solidFill>
                  <a:schemeClr val="dk2"/>
                </a:solidFill>
              </a:rPr>
              <a:t>(</a:t>
            </a:r>
            <a:r>
              <a:rPr lang="en-US">
                <a:solidFill>
                  <a:schemeClr val="accent1"/>
                </a:solidFill>
              </a:rPr>
              <a:t>H bonds are FON!) </a:t>
            </a:r>
            <a:r>
              <a:rPr lang="en-US"/>
              <a:t>These have very  high melting point and boiling point!</a:t>
            </a:r>
            <a:endParaRPr/>
          </a:p>
        </p:txBody>
      </p:sp>
      <p:pic>
        <p:nvPicPr>
          <p:cNvPr descr="h bonds.gif" id="1746" name="Google Shape;1746;g200fb5710e2_0_2133"/>
          <p:cNvPicPr preferRelativeResize="0"/>
          <p:nvPr/>
        </p:nvPicPr>
        <p:blipFill rotWithShape="1">
          <a:blip r:embed="rId3">
            <a:alphaModFix/>
          </a:blip>
          <a:srcRect b="0" l="0" r="0" t="0"/>
          <a:stretch/>
        </p:blipFill>
        <p:spPr>
          <a:xfrm>
            <a:off x="3836276" y="2659062"/>
            <a:ext cx="4267200" cy="3238500"/>
          </a:xfrm>
          <a:prstGeom prst="rect">
            <a:avLst/>
          </a:prstGeom>
          <a:noFill/>
          <a:ln>
            <a:noFill/>
          </a:ln>
        </p:spPr>
      </p:pic>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0" name="Shape 1750"/>
        <p:cNvGrpSpPr/>
        <p:nvPr/>
      </p:nvGrpSpPr>
      <p:grpSpPr>
        <a:xfrm>
          <a:off x="0" y="0"/>
          <a:ext cx="0" cy="0"/>
          <a:chOff x="0" y="0"/>
          <a:chExt cx="0" cy="0"/>
        </a:xfrm>
      </p:grpSpPr>
      <p:sp>
        <p:nvSpPr>
          <p:cNvPr id="1751" name="Google Shape;1751;g200fb5710e2_0_2139"/>
          <p:cNvSpPr txBox="1"/>
          <p:nvPr>
            <p:ph type="title"/>
          </p:nvPr>
        </p:nvSpPr>
        <p:spPr>
          <a:xfrm>
            <a:off x="812800" y="274638"/>
            <a:ext cx="105663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2"/>
              </a:buClr>
              <a:buSzPts val="4400"/>
              <a:buFont typeface="Calibri"/>
              <a:buNone/>
            </a:pPr>
            <a:r>
              <a:rPr lang="en-US">
                <a:solidFill>
                  <a:schemeClr val="dk2"/>
                </a:solidFill>
              </a:rPr>
              <a:t>Network</a:t>
            </a:r>
            <a:r>
              <a:rPr lang="en-US">
                <a:solidFill>
                  <a:srgbClr val="00B0F0"/>
                </a:solidFill>
              </a:rPr>
              <a:t> </a:t>
            </a:r>
            <a:r>
              <a:rPr lang="en-US">
                <a:solidFill>
                  <a:schemeClr val="dk2"/>
                </a:solidFill>
              </a:rPr>
              <a:t>solids</a:t>
            </a:r>
            <a:endParaRPr>
              <a:solidFill>
                <a:schemeClr val="dk2"/>
              </a:solidFill>
            </a:endParaRPr>
          </a:p>
        </p:txBody>
      </p:sp>
      <p:sp>
        <p:nvSpPr>
          <p:cNvPr id="1752" name="Google Shape;1752;g200fb5710e2_0_2139"/>
          <p:cNvSpPr txBox="1"/>
          <p:nvPr>
            <p:ph idx="1" type="body"/>
          </p:nvPr>
        </p:nvSpPr>
        <p:spPr>
          <a:xfrm>
            <a:off x="812800" y="1600200"/>
            <a:ext cx="10566300" cy="4114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Another special case of IMF includes forces between C and SiO</a:t>
            </a:r>
            <a:r>
              <a:rPr baseline="-25000" lang="en-US"/>
              <a:t>2</a:t>
            </a:r>
            <a:r>
              <a:rPr lang="en-US"/>
              <a:t>. These from network solids with more strength than normal VDW forces. They are actually covalently bonded.</a:t>
            </a:r>
            <a:endParaRPr/>
          </a:p>
        </p:txBody>
      </p:sp>
      <p:pic>
        <p:nvPicPr>
          <p:cNvPr descr="ball.gif" id="1753" name="Google Shape;1753;g200fb5710e2_0_2139"/>
          <p:cNvPicPr preferRelativeResize="0"/>
          <p:nvPr/>
        </p:nvPicPr>
        <p:blipFill rotWithShape="1">
          <a:blip r:embed="rId3">
            <a:alphaModFix/>
          </a:blip>
          <a:srcRect b="0" l="0" r="0" t="0"/>
          <a:stretch/>
        </p:blipFill>
        <p:spPr>
          <a:xfrm>
            <a:off x="1745855" y="2992821"/>
            <a:ext cx="3724275" cy="3124200"/>
          </a:xfrm>
          <a:prstGeom prst="rect">
            <a:avLst/>
          </a:prstGeom>
          <a:noFill/>
          <a:ln>
            <a:noFill/>
          </a:ln>
        </p:spPr>
      </p:pic>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7" name="Shape 1757"/>
        <p:cNvGrpSpPr/>
        <p:nvPr/>
      </p:nvGrpSpPr>
      <p:grpSpPr>
        <a:xfrm>
          <a:off x="0" y="0"/>
          <a:ext cx="0" cy="0"/>
          <a:chOff x="0" y="0"/>
          <a:chExt cx="0" cy="0"/>
        </a:xfrm>
      </p:grpSpPr>
      <p:sp>
        <p:nvSpPr>
          <p:cNvPr id="1758" name="Google Shape;1758;g200fb5710e2_0_2145"/>
          <p:cNvSpPr txBox="1"/>
          <p:nvPr>
            <p:ph type="title"/>
          </p:nvPr>
        </p:nvSpPr>
        <p:spPr>
          <a:xfrm>
            <a:off x="2057400" y="211540"/>
            <a:ext cx="79248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2"/>
              </a:buClr>
              <a:buSzPts val="4400"/>
              <a:buFont typeface="Calibri"/>
              <a:buNone/>
            </a:pPr>
            <a:r>
              <a:rPr lang="en-US">
                <a:solidFill>
                  <a:schemeClr val="dk2"/>
                </a:solidFill>
              </a:rPr>
              <a:t>Carbon’s allotropes</a:t>
            </a:r>
            <a:endParaRPr>
              <a:solidFill>
                <a:schemeClr val="dk2"/>
              </a:solidFill>
            </a:endParaRPr>
          </a:p>
        </p:txBody>
      </p:sp>
      <p:sp>
        <p:nvSpPr>
          <p:cNvPr id="1759" name="Google Shape;1759;g200fb5710e2_0_2145"/>
          <p:cNvSpPr txBox="1"/>
          <p:nvPr>
            <p:ph idx="1" type="body"/>
          </p:nvPr>
        </p:nvSpPr>
        <p:spPr>
          <a:xfrm>
            <a:off x="812800" y="1600200"/>
            <a:ext cx="10566300" cy="41148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None/>
            </a:pPr>
            <a:r>
              <a:rPr lang="en-US"/>
              <a:t>	</a:t>
            </a:r>
            <a:endParaRPr/>
          </a:p>
        </p:txBody>
      </p:sp>
      <p:pic>
        <p:nvPicPr>
          <p:cNvPr descr="FG11_042.gif" id="1760" name="Google Shape;1760;g200fb5710e2_0_2145"/>
          <p:cNvPicPr preferRelativeResize="0"/>
          <p:nvPr/>
        </p:nvPicPr>
        <p:blipFill rotWithShape="1">
          <a:blip r:embed="rId3">
            <a:alphaModFix/>
          </a:blip>
          <a:srcRect b="0" l="0" r="0" t="0"/>
          <a:stretch/>
        </p:blipFill>
        <p:spPr>
          <a:xfrm>
            <a:off x="2438400" y="1371600"/>
            <a:ext cx="7162800" cy="4953000"/>
          </a:xfrm>
          <a:prstGeom prst="rect">
            <a:avLst/>
          </a:prstGeom>
          <a:noFill/>
          <a:ln>
            <a:noFill/>
          </a:ln>
        </p:spPr>
      </p:pic>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4" name="Shape 1764"/>
        <p:cNvGrpSpPr/>
        <p:nvPr/>
      </p:nvGrpSpPr>
      <p:grpSpPr>
        <a:xfrm>
          <a:off x="0" y="0"/>
          <a:ext cx="0" cy="0"/>
          <a:chOff x="0" y="0"/>
          <a:chExt cx="0" cy="0"/>
        </a:xfrm>
      </p:grpSpPr>
      <p:sp>
        <p:nvSpPr>
          <p:cNvPr id="1765" name="Google Shape;1765;g200fb5710e2_0_215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Common Network Solids</a:t>
            </a:r>
            <a:endParaRPr/>
          </a:p>
        </p:txBody>
      </p:sp>
      <p:pic>
        <p:nvPicPr>
          <p:cNvPr descr="Image result for network solid" id="1766" name="Google Shape;1766;g200fb5710e2_0_2151"/>
          <p:cNvPicPr preferRelativeResize="0"/>
          <p:nvPr>
            <p:ph idx="1" type="body"/>
          </p:nvPr>
        </p:nvPicPr>
        <p:blipFill rotWithShape="1">
          <a:blip r:embed="rId3">
            <a:alphaModFix/>
          </a:blip>
          <a:srcRect b="0" l="0" r="0" t="0"/>
          <a:stretch/>
        </p:blipFill>
        <p:spPr>
          <a:xfrm>
            <a:off x="1878724" y="1889042"/>
            <a:ext cx="8434500" cy="3943200"/>
          </a:xfrm>
          <a:prstGeom prst="rect">
            <a:avLst/>
          </a:prstGeom>
          <a:noFill/>
          <a:ln>
            <a:noFill/>
          </a:ln>
        </p:spPr>
      </p:pic>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0" name="Shape 1770"/>
        <p:cNvGrpSpPr/>
        <p:nvPr/>
      </p:nvGrpSpPr>
      <p:grpSpPr>
        <a:xfrm>
          <a:off x="0" y="0"/>
          <a:ext cx="0" cy="0"/>
          <a:chOff x="0" y="0"/>
          <a:chExt cx="0" cy="0"/>
        </a:xfrm>
      </p:grpSpPr>
      <p:sp>
        <p:nvSpPr>
          <p:cNvPr id="1771" name="Google Shape;1771;g200fb5710e2_0_2156"/>
          <p:cNvSpPr txBox="1"/>
          <p:nvPr>
            <p:ph type="title"/>
          </p:nvPr>
        </p:nvSpPr>
        <p:spPr>
          <a:xfrm>
            <a:off x="812800" y="274638"/>
            <a:ext cx="105663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2"/>
              </a:buClr>
              <a:buSzPts val="4400"/>
              <a:buFont typeface="Calibri"/>
              <a:buNone/>
            </a:pPr>
            <a:r>
              <a:rPr lang="en-US">
                <a:solidFill>
                  <a:schemeClr val="dk2"/>
                </a:solidFill>
              </a:rPr>
              <a:t>Ion-Dipole Attractions	</a:t>
            </a:r>
            <a:endParaRPr>
              <a:solidFill>
                <a:schemeClr val="dk2"/>
              </a:solidFill>
            </a:endParaRPr>
          </a:p>
        </p:txBody>
      </p:sp>
      <p:sp>
        <p:nvSpPr>
          <p:cNvPr id="1772" name="Google Shape;1772;g200fb5710e2_0_2156"/>
          <p:cNvSpPr txBox="1"/>
          <p:nvPr>
            <p:ph idx="1" type="body"/>
          </p:nvPr>
        </p:nvSpPr>
        <p:spPr>
          <a:xfrm>
            <a:off x="812800" y="1600200"/>
            <a:ext cx="10566300" cy="41148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a:t>The strongest attraction exists between </a:t>
            </a:r>
            <a:r>
              <a:rPr lang="en-US">
                <a:solidFill>
                  <a:schemeClr val="accent1"/>
                </a:solidFill>
              </a:rPr>
              <a:t>ionic compounds </a:t>
            </a:r>
            <a:r>
              <a:rPr lang="en-US"/>
              <a:t>and </a:t>
            </a:r>
            <a:r>
              <a:rPr lang="en-US">
                <a:solidFill>
                  <a:schemeClr val="accent1"/>
                </a:solidFill>
              </a:rPr>
              <a:t>polar</a:t>
            </a:r>
            <a:r>
              <a:rPr lang="en-US">
                <a:solidFill>
                  <a:schemeClr val="dk2"/>
                </a:solidFill>
              </a:rPr>
              <a:t> </a:t>
            </a:r>
            <a:r>
              <a:rPr lang="en-US">
                <a:solidFill>
                  <a:schemeClr val="accent1"/>
                </a:solidFill>
              </a:rPr>
              <a:t>compounds</a:t>
            </a:r>
            <a:r>
              <a:rPr lang="en-US">
                <a:solidFill>
                  <a:schemeClr val="dk2"/>
                </a:solidFill>
              </a:rPr>
              <a:t>. </a:t>
            </a:r>
            <a:endParaRPr/>
          </a:p>
          <a:p>
            <a:pPr indent="-228600" lvl="0" marL="228600" rtl="0" algn="l">
              <a:lnSpc>
                <a:spcPct val="90000"/>
              </a:lnSpc>
              <a:spcBef>
                <a:spcPts val="1000"/>
              </a:spcBef>
              <a:spcAft>
                <a:spcPts val="0"/>
              </a:spcAft>
              <a:buClr>
                <a:schemeClr val="dk1"/>
              </a:buClr>
              <a:buSzPts val="2400"/>
              <a:buChar char="•"/>
            </a:pPr>
            <a:r>
              <a:rPr lang="en-US"/>
              <a:t>Polar substances like water can ionize ionic substances due to strong attractions. </a:t>
            </a:r>
            <a:endParaRPr/>
          </a:p>
          <a:p>
            <a:pPr indent="-228600" lvl="0" marL="228600" rtl="0" algn="l">
              <a:lnSpc>
                <a:spcPct val="90000"/>
              </a:lnSpc>
              <a:spcBef>
                <a:spcPts val="1000"/>
              </a:spcBef>
              <a:spcAft>
                <a:spcPts val="0"/>
              </a:spcAft>
              <a:buClr>
                <a:schemeClr val="dk1"/>
              </a:buClr>
              <a:buSzPts val="2400"/>
              <a:buChar char="•"/>
            </a:pPr>
            <a:r>
              <a:rPr lang="en-US"/>
              <a:t>This is why polar substances and ionic substances are mostly miscible.</a:t>
            </a:r>
            <a:endParaRPr/>
          </a:p>
        </p:txBody>
      </p:sp>
      <p:pic>
        <p:nvPicPr>
          <p:cNvPr descr="Image result for ion dipole forces" id="1773" name="Google Shape;1773;g200fb5710e2_0_2156"/>
          <p:cNvPicPr preferRelativeResize="0"/>
          <p:nvPr/>
        </p:nvPicPr>
        <p:blipFill rotWithShape="1">
          <a:blip r:embed="rId3">
            <a:alphaModFix/>
          </a:blip>
          <a:srcRect b="0" l="0" r="0" t="0"/>
          <a:stretch/>
        </p:blipFill>
        <p:spPr>
          <a:xfrm>
            <a:off x="3087961" y="3083418"/>
            <a:ext cx="5945680" cy="3103646"/>
          </a:xfrm>
          <a:prstGeom prst="rect">
            <a:avLst/>
          </a:prstGeom>
          <a:noFill/>
          <a:ln>
            <a:noFill/>
          </a:ln>
        </p:spPr>
      </p:pic>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7" name="Shape 1777"/>
        <p:cNvGrpSpPr/>
        <p:nvPr/>
      </p:nvGrpSpPr>
      <p:grpSpPr>
        <a:xfrm>
          <a:off x="0" y="0"/>
          <a:ext cx="0" cy="0"/>
          <a:chOff x="0" y="0"/>
          <a:chExt cx="0" cy="0"/>
        </a:xfrm>
      </p:grpSpPr>
      <p:sp>
        <p:nvSpPr>
          <p:cNvPr id="1778" name="Google Shape;1778;g200fb5710e2_0_2162"/>
          <p:cNvSpPr txBox="1"/>
          <p:nvPr>
            <p:ph idx="1" type="body"/>
          </p:nvPr>
        </p:nvSpPr>
        <p:spPr>
          <a:xfrm>
            <a:off x="1981200" y="1592317"/>
            <a:ext cx="4419600" cy="4533900"/>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chemeClr val="accent1"/>
              </a:buClr>
              <a:buSzPts val="3200"/>
              <a:buNone/>
            </a:pPr>
            <a:r>
              <a:rPr lang="en-US" sz="3200">
                <a:solidFill>
                  <a:schemeClr val="accent1"/>
                </a:solidFill>
              </a:rPr>
              <a:t>Ionic/Metallic Bonds</a:t>
            </a:r>
            <a:endParaRPr/>
          </a:p>
          <a:p>
            <a:pPr indent="0" lvl="0" marL="0" rtl="0" algn="r">
              <a:lnSpc>
                <a:spcPct val="90000"/>
              </a:lnSpc>
              <a:spcBef>
                <a:spcPts val="1000"/>
              </a:spcBef>
              <a:spcAft>
                <a:spcPts val="0"/>
              </a:spcAft>
              <a:buClr>
                <a:schemeClr val="accent1"/>
              </a:buClr>
              <a:buSzPts val="3200"/>
              <a:buNone/>
            </a:pPr>
            <a:r>
              <a:rPr lang="en-US" sz="3200">
                <a:solidFill>
                  <a:schemeClr val="accent1"/>
                </a:solidFill>
              </a:rPr>
              <a:t>Covalent Bonds</a:t>
            </a:r>
            <a:endParaRPr/>
          </a:p>
          <a:p>
            <a:pPr indent="0" lvl="0" marL="0" rtl="0" algn="r">
              <a:lnSpc>
                <a:spcPct val="90000"/>
              </a:lnSpc>
              <a:spcBef>
                <a:spcPts val="1000"/>
              </a:spcBef>
              <a:spcAft>
                <a:spcPts val="0"/>
              </a:spcAft>
              <a:buClr>
                <a:schemeClr val="accent1"/>
              </a:buClr>
              <a:buSzPts val="3200"/>
              <a:buNone/>
            </a:pPr>
            <a:r>
              <a:rPr lang="en-US" sz="3200">
                <a:solidFill>
                  <a:schemeClr val="accent1"/>
                </a:solidFill>
              </a:rPr>
              <a:t>Network Solids</a:t>
            </a:r>
            <a:endParaRPr/>
          </a:p>
          <a:p>
            <a:pPr indent="0" lvl="0" marL="0" rtl="0" algn="r">
              <a:lnSpc>
                <a:spcPct val="90000"/>
              </a:lnSpc>
              <a:spcBef>
                <a:spcPts val="1000"/>
              </a:spcBef>
              <a:spcAft>
                <a:spcPts val="0"/>
              </a:spcAft>
              <a:buClr>
                <a:schemeClr val="accent1"/>
              </a:buClr>
              <a:buSzPts val="3200"/>
              <a:buNone/>
            </a:pPr>
            <a:r>
              <a:rPr lang="en-US" sz="3200">
                <a:solidFill>
                  <a:schemeClr val="accent1"/>
                </a:solidFill>
              </a:rPr>
              <a:t>Ion-Dipole Forces</a:t>
            </a:r>
            <a:endParaRPr/>
          </a:p>
          <a:p>
            <a:pPr indent="0" lvl="0" marL="0" rtl="0" algn="r">
              <a:lnSpc>
                <a:spcPct val="90000"/>
              </a:lnSpc>
              <a:spcBef>
                <a:spcPts val="1000"/>
              </a:spcBef>
              <a:spcAft>
                <a:spcPts val="0"/>
              </a:spcAft>
              <a:buClr>
                <a:schemeClr val="accent1"/>
              </a:buClr>
              <a:buSzPts val="3200"/>
              <a:buNone/>
            </a:pPr>
            <a:r>
              <a:rPr lang="en-US" sz="3200">
                <a:solidFill>
                  <a:schemeClr val="accent1"/>
                </a:solidFill>
              </a:rPr>
              <a:t>Hydrogen Bonds</a:t>
            </a:r>
            <a:endParaRPr/>
          </a:p>
          <a:p>
            <a:pPr indent="0" lvl="0" marL="0" rtl="0" algn="r">
              <a:lnSpc>
                <a:spcPct val="90000"/>
              </a:lnSpc>
              <a:spcBef>
                <a:spcPts val="1000"/>
              </a:spcBef>
              <a:spcAft>
                <a:spcPts val="0"/>
              </a:spcAft>
              <a:buClr>
                <a:schemeClr val="accent1"/>
              </a:buClr>
              <a:buSzPts val="3200"/>
              <a:buNone/>
            </a:pPr>
            <a:r>
              <a:rPr lang="en-US" sz="3200">
                <a:solidFill>
                  <a:schemeClr val="accent1"/>
                </a:solidFill>
              </a:rPr>
              <a:t>Dipole Dipole</a:t>
            </a:r>
            <a:endParaRPr sz="3200">
              <a:solidFill>
                <a:schemeClr val="accent1"/>
              </a:solidFill>
            </a:endParaRPr>
          </a:p>
          <a:p>
            <a:pPr indent="0" lvl="0" marL="0" rtl="0" algn="r">
              <a:lnSpc>
                <a:spcPct val="90000"/>
              </a:lnSpc>
              <a:spcBef>
                <a:spcPts val="1000"/>
              </a:spcBef>
              <a:spcAft>
                <a:spcPts val="0"/>
              </a:spcAft>
              <a:buClr>
                <a:schemeClr val="accent1"/>
              </a:buClr>
              <a:buSzPts val="3200"/>
              <a:buNone/>
            </a:pPr>
            <a:r>
              <a:rPr lang="en-US" sz="3200">
                <a:solidFill>
                  <a:schemeClr val="accent1"/>
                </a:solidFill>
              </a:rPr>
              <a:t>Dipole induced Dipole</a:t>
            </a:r>
            <a:endParaRPr sz="3200">
              <a:solidFill>
                <a:schemeClr val="accent1"/>
              </a:solidFill>
            </a:endParaRPr>
          </a:p>
          <a:p>
            <a:pPr indent="0" lvl="0" marL="0" rtl="0" algn="r">
              <a:lnSpc>
                <a:spcPct val="90000"/>
              </a:lnSpc>
              <a:spcBef>
                <a:spcPts val="1000"/>
              </a:spcBef>
              <a:spcAft>
                <a:spcPts val="0"/>
              </a:spcAft>
              <a:buClr>
                <a:schemeClr val="accent1"/>
              </a:buClr>
              <a:buSzPts val="3200"/>
              <a:buNone/>
            </a:pPr>
            <a:r>
              <a:rPr lang="en-US" sz="3200">
                <a:solidFill>
                  <a:schemeClr val="accent1"/>
                </a:solidFill>
              </a:rPr>
              <a:t>LDF</a:t>
            </a:r>
            <a:endParaRPr/>
          </a:p>
        </p:txBody>
      </p:sp>
      <p:sp>
        <p:nvSpPr>
          <p:cNvPr id="1779" name="Google Shape;1779;g200fb5710e2_0_2162"/>
          <p:cNvSpPr txBox="1"/>
          <p:nvPr>
            <p:ph idx="2" type="body"/>
          </p:nvPr>
        </p:nvSpPr>
        <p:spPr>
          <a:xfrm>
            <a:off x="6760779" y="1219200"/>
            <a:ext cx="2819400" cy="51357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3200"/>
              <a:buNone/>
            </a:pPr>
            <a:r>
              <a:rPr lang="en-US" sz="3200"/>
              <a:t>Strong</a:t>
            </a:r>
            <a:endParaRPr/>
          </a:p>
          <a:p>
            <a:pPr indent="-228600" lvl="0" marL="228600" rtl="0" algn="l">
              <a:lnSpc>
                <a:spcPct val="90000"/>
              </a:lnSpc>
              <a:spcBef>
                <a:spcPts val="1000"/>
              </a:spcBef>
              <a:spcAft>
                <a:spcPts val="0"/>
              </a:spcAft>
              <a:buClr>
                <a:schemeClr val="dk1"/>
              </a:buClr>
              <a:buSzPts val="3200"/>
              <a:buNone/>
            </a:pPr>
            <a:r>
              <a:t/>
            </a:r>
            <a:endParaRPr sz="3200"/>
          </a:p>
          <a:p>
            <a:pPr indent="-228600" lvl="0" marL="228600" rtl="0" algn="l">
              <a:lnSpc>
                <a:spcPct val="90000"/>
              </a:lnSpc>
              <a:spcBef>
                <a:spcPts val="1000"/>
              </a:spcBef>
              <a:spcAft>
                <a:spcPts val="0"/>
              </a:spcAft>
              <a:buClr>
                <a:schemeClr val="dk1"/>
              </a:buClr>
              <a:buSzPts val="3200"/>
              <a:buNone/>
            </a:pPr>
            <a:r>
              <a:t/>
            </a:r>
            <a:endParaRPr sz="3200"/>
          </a:p>
          <a:p>
            <a:pPr indent="-228600" lvl="0" marL="228600" rtl="0" algn="l">
              <a:lnSpc>
                <a:spcPct val="90000"/>
              </a:lnSpc>
              <a:spcBef>
                <a:spcPts val="1000"/>
              </a:spcBef>
              <a:spcAft>
                <a:spcPts val="0"/>
              </a:spcAft>
              <a:buClr>
                <a:schemeClr val="dk1"/>
              </a:buClr>
              <a:buSzPts val="3200"/>
              <a:buNone/>
            </a:pPr>
            <a:r>
              <a:t/>
            </a:r>
            <a:endParaRPr sz="3200"/>
          </a:p>
          <a:p>
            <a:pPr indent="-228600" lvl="0" marL="228600" rtl="0" algn="l">
              <a:lnSpc>
                <a:spcPct val="90000"/>
              </a:lnSpc>
              <a:spcBef>
                <a:spcPts val="1000"/>
              </a:spcBef>
              <a:spcAft>
                <a:spcPts val="0"/>
              </a:spcAft>
              <a:buClr>
                <a:schemeClr val="dk1"/>
              </a:buClr>
              <a:buSzPts val="3200"/>
              <a:buNone/>
            </a:pPr>
            <a:r>
              <a:t/>
            </a:r>
            <a:endParaRPr sz="3200"/>
          </a:p>
          <a:p>
            <a:pPr indent="-228600" lvl="0" marL="228600" rtl="0" algn="l">
              <a:lnSpc>
                <a:spcPct val="90000"/>
              </a:lnSpc>
              <a:spcBef>
                <a:spcPts val="1000"/>
              </a:spcBef>
              <a:spcAft>
                <a:spcPts val="0"/>
              </a:spcAft>
              <a:buClr>
                <a:schemeClr val="dk1"/>
              </a:buClr>
              <a:buSzPts val="3200"/>
              <a:buNone/>
            </a:pPr>
            <a:r>
              <a:t/>
            </a:r>
            <a:endParaRPr sz="3200"/>
          </a:p>
          <a:p>
            <a:pPr indent="-228600" lvl="0" marL="228600" rtl="0" algn="l">
              <a:lnSpc>
                <a:spcPct val="90000"/>
              </a:lnSpc>
              <a:spcBef>
                <a:spcPts val="1000"/>
              </a:spcBef>
              <a:spcAft>
                <a:spcPts val="0"/>
              </a:spcAft>
              <a:buClr>
                <a:schemeClr val="dk1"/>
              </a:buClr>
              <a:buSzPts val="3200"/>
              <a:buNone/>
            </a:pPr>
            <a:r>
              <a:t/>
            </a:r>
            <a:endParaRPr sz="3200"/>
          </a:p>
          <a:p>
            <a:pPr indent="-228600" lvl="0" marL="228600" rtl="0" algn="l">
              <a:lnSpc>
                <a:spcPct val="90000"/>
              </a:lnSpc>
              <a:spcBef>
                <a:spcPts val="1000"/>
              </a:spcBef>
              <a:spcAft>
                <a:spcPts val="0"/>
              </a:spcAft>
              <a:buClr>
                <a:schemeClr val="dk1"/>
              </a:buClr>
              <a:buSzPts val="3200"/>
              <a:buNone/>
            </a:pPr>
            <a:r>
              <a:rPr lang="en-US" sz="3200"/>
              <a:t>Weak</a:t>
            </a:r>
            <a:endParaRPr/>
          </a:p>
        </p:txBody>
      </p:sp>
      <p:sp>
        <p:nvSpPr>
          <p:cNvPr id="1780" name="Google Shape;1780;g200fb5710e2_0_2162"/>
          <p:cNvSpPr txBox="1"/>
          <p:nvPr>
            <p:ph type="title"/>
          </p:nvPr>
        </p:nvSpPr>
        <p:spPr>
          <a:xfrm>
            <a:off x="2133600" y="76200"/>
            <a:ext cx="79248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0000"/>
              </a:buClr>
              <a:buSzPts val="4400"/>
              <a:buFont typeface="Calibri"/>
              <a:buNone/>
            </a:pPr>
            <a:r>
              <a:rPr lang="en-US">
                <a:solidFill>
                  <a:srgbClr val="FF0000"/>
                </a:solidFill>
              </a:rPr>
              <a:t>Summary of Strength</a:t>
            </a:r>
            <a:endParaRPr>
              <a:solidFill>
                <a:srgbClr val="FF0000"/>
              </a:solidFill>
            </a:endParaRPr>
          </a:p>
        </p:txBody>
      </p:sp>
      <p:cxnSp>
        <p:nvCxnSpPr>
          <p:cNvPr id="1781" name="Google Shape;1781;g200fb5710e2_0_2162"/>
          <p:cNvCxnSpPr/>
          <p:nvPr/>
        </p:nvCxnSpPr>
        <p:spPr>
          <a:xfrm>
            <a:off x="6448097" y="1295401"/>
            <a:ext cx="18300" cy="4572000"/>
          </a:xfrm>
          <a:prstGeom prst="straightConnector1">
            <a:avLst/>
          </a:prstGeom>
          <a:noFill/>
          <a:ln cap="flat" cmpd="sng" w="15875">
            <a:solidFill>
              <a:schemeClr val="dk1"/>
            </a:solidFill>
            <a:prstDash val="solid"/>
            <a:miter lim="800000"/>
            <a:headEnd len="sm" w="sm" type="none"/>
            <a:tailEnd len="med" w="med" type="stealth"/>
          </a:ln>
        </p:spPr>
      </p:cxnSp>
      <p:pic>
        <p:nvPicPr>
          <p:cNvPr descr="Image result for strong" id="1782" name="Google Shape;1782;g200fb5710e2_0_2162"/>
          <p:cNvPicPr preferRelativeResize="0"/>
          <p:nvPr/>
        </p:nvPicPr>
        <p:blipFill rotWithShape="1">
          <a:blip r:embed="rId3">
            <a:alphaModFix/>
          </a:blip>
          <a:srcRect b="0" l="0" r="0" t="0"/>
          <a:stretch/>
        </p:blipFill>
        <p:spPr>
          <a:xfrm>
            <a:off x="6885590" y="1790700"/>
            <a:ext cx="1143000" cy="1143000"/>
          </a:xfrm>
          <a:prstGeom prst="rect">
            <a:avLst/>
          </a:prstGeom>
          <a:noFill/>
          <a:ln>
            <a:noFill/>
          </a:ln>
        </p:spPr>
      </p:pic>
      <p:pic>
        <p:nvPicPr>
          <p:cNvPr descr="Image result for weak" id="1783" name="Google Shape;1783;g200fb5710e2_0_2162"/>
          <p:cNvPicPr preferRelativeResize="0"/>
          <p:nvPr/>
        </p:nvPicPr>
        <p:blipFill rotWithShape="1">
          <a:blip r:embed="rId4">
            <a:alphaModFix/>
          </a:blip>
          <a:srcRect b="0" l="0" r="0" t="0"/>
          <a:stretch/>
        </p:blipFill>
        <p:spPr>
          <a:xfrm>
            <a:off x="6826469" y="3859240"/>
            <a:ext cx="1077873" cy="134602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8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3C9CF3"/>
              </a:buClr>
              <a:buSzPts val="4400"/>
              <a:buFont typeface="Calibri"/>
              <a:buNone/>
            </a:pPr>
            <a:r>
              <a:rPr lang="en-US">
                <a:solidFill>
                  <a:srgbClr val="3C9CF3"/>
                </a:solidFill>
              </a:rPr>
              <a:t>Percent Composition</a:t>
            </a:r>
            <a:endParaRPr/>
          </a:p>
        </p:txBody>
      </p:sp>
      <p:sp>
        <p:nvSpPr>
          <p:cNvPr id="500" name="Google Shape;500;p8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118871" rtl="0" algn="l">
              <a:lnSpc>
                <a:spcPct val="90000"/>
              </a:lnSpc>
              <a:spcBef>
                <a:spcPts val="0"/>
              </a:spcBef>
              <a:spcAft>
                <a:spcPts val="0"/>
              </a:spcAft>
              <a:buClr>
                <a:schemeClr val="dk1"/>
              </a:buClr>
              <a:buSzPts val="2400"/>
              <a:buNone/>
            </a:pPr>
            <a:r>
              <a:rPr lang="en-US"/>
              <a:t>% By mass: </a:t>
            </a:r>
            <a:r>
              <a:rPr lang="en-US" u="sng"/>
              <a:t>mass part  </a:t>
            </a:r>
            <a:r>
              <a:rPr lang="en-US"/>
              <a:t>x 100</a:t>
            </a:r>
            <a:endParaRPr/>
          </a:p>
          <a:p>
            <a:pPr indent="-320040" lvl="0" marL="438912" rtl="0" algn="l">
              <a:lnSpc>
                <a:spcPct val="90000"/>
              </a:lnSpc>
              <a:spcBef>
                <a:spcPts val="0"/>
              </a:spcBef>
              <a:spcAft>
                <a:spcPts val="0"/>
              </a:spcAft>
              <a:buClr>
                <a:schemeClr val="dk1"/>
              </a:buClr>
              <a:buSzPts val="2400"/>
              <a:buNone/>
            </a:pPr>
            <a:r>
              <a:rPr lang="en-US"/>
              <a:t>			   total mass</a:t>
            </a:r>
            <a:endParaRPr/>
          </a:p>
          <a:p>
            <a:pPr indent="-320040" lvl="0" marL="438912" rtl="0" algn="l">
              <a:lnSpc>
                <a:spcPct val="90000"/>
              </a:lnSpc>
              <a:spcBef>
                <a:spcPts val="0"/>
              </a:spcBef>
              <a:spcAft>
                <a:spcPts val="0"/>
              </a:spcAft>
              <a:buClr>
                <a:schemeClr val="dk1"/>
              </a:buClr>
              <a:buSzPts val="2400"/>
              <a:buNone/>
            </a:pPr>
            <a:r>
              <a:t/>
            </a:r>
            <a:endParaRPr/>
          </a:p>
          <a:p>
            <a:pPr indent="-514350" lvl="0" marL="633222" rtl="0" algn="l">
              <a:lnSpc>
                <a:spcPct val="90000"/>
              </a:lnSpc>
              <a:spcBef>
                <a:spcPts val="0"/>
              </a:spcBef>
              <a:spcAft>
                <a:spcPts val="0"/>
              </a:spcAft>
              <a:buClr>
                <a:schemeClr val="dk1"/>
              </a:buClr>
              <a:buSzPts val="2400"/>
              <a:buFont typeface="Noto Sans Symbols"/>
              <a:buAutoNum type="arabicPeriod"/>
            </a:pPr>
            <a:r>
              <a:rPr lang="en-US"/>
              <a:t>Find the % by mass of H in phosphoric acid.</a:t>
            </a:r>
            <a:endParaRPr/>
          </a:p>
          <a:p>
            <a:pPr indent="0" lvl="0" marL="118871" rtl="0" algn="l">
              <a:lnSpc>
                <a:spcPct val="90000"/>
              </a:lnSpc>
              <a:spcBef>
                <a:spcPts val="0"/>
              </a:spcBef>
              <a:spcAft>
                <a:spcPts val="0"/>
              </a:spcAft>
              <a:buClr>
                <a:srgbClr val="2DA2BF"/>
              </a:buClr>
              <a:buSzPts val="2400"/>
              <a:buNone/>
            </a:pPr>
            <a:r>
              <a:rPr lang="en-US">
                <a:solidFill>
                  <a:srgbClr val="2DA2BF"/>
                </a:solidFill>
              </a:rPr>
              <a:t>         </a:t>
            </a:r>
            <a:r>
              <a:rPr lang="en-US">
                <a:solidFill>
                  <a:schemeClr val="accent1"/>
                </a:solidFill>
              </a:rPr>
              <a:t>H</a:t>
            </a:r>
            <a:r>
              <a:rPr baseline="-25000" lang="en-US">
                <a:solidFill>
                  <a:schemeClr val="accent1"/>
                </a:solidFill>
              </a:rPr>
              <a:t>3</a:t>
            </a:r>
            <a:r>
              <a:rPr lang="en-US">
                <a:solidFill>
                  <a:schemeClr val="accent1"/>
                </a:solidFill>
              </a:rPr>
              <a:t>PO</a:t>
            </a:r>
            <a:r>
              <a:rPr baseline="-25000" lang="en-US">
                <a:solidFill>
                  <a:schemeClr val="accent1"/>
                </a:solidFill>
              </a:rPr>
              <a:t>4</a:t>
            </a:r>
            <a:r>
              <a:rPr lang="en-US">
                <a:solidFill>
                  <a:schemeClr val="accent1"/>
                </a:solidFill>
              </a:rPr>
              <a:t>	         </a:t>
            </a:r>
            <a:r>
              <a:rPr lang="en-US" u="sng">
                <a:solidFill>
                  <a:schemeClr val="accent1"/>
                </a:solidFill>
              </a:rPr>
              <a:t>3(1.0)			</a:t>
            </a:r>
            <a:r>
              <a:rPr lang="en-US">
                <a:solidFill>
                  <a:schemeClr val="accent1"/>
                </a:solidFill>
              </a:rPr>
              <a:t>  x 100</a:t>
            </a:r>
            <a:endParaRPr u="sng">
              <a:solidFill>
                <a:schemeClr val="accent1"/>
              </a:solidFill>
            </a:endParaRPr>
          </a:p>
          <a:p>
            <a:pPr indent="0" lvl="0" marL="118871" rtl="0" algn="l">
              <a:lnSpc>
                <a:spcPct val="90000"/>
              </a:lnSpc>
              <a:spcBef>
                <a:spcPts val="0"/>
              </a:spcBef>
              <a:spcAft>
                <a:spcPts val="0"/>
              </a:spcAft>
              <a:buClr>
                <a:schemeClr val="accent1"/>
              </a:buClr>
              <a:buSzPts val="2400"/>
              <a:buNone/>
            </a:pPr>
            <a:r>
              <a:rPr lang="en-US">
                <a:solidFill>
                  <a:schemeClr val="accent1"/>
                </a:solidFill>
              </a:rPr>
              <a:t>		         3(1.0)+32.1+4(16.0)</a:t>
            </a:r>
            <a:endParaRPr/>
          </a:p>
          <a:p>
            <a:pPr indent="0" lvl="0" marL="118871" rtl="0" algn="l">
              <a:lnSpc>
                <a:spcPct val="90000"/>
              </a:lnSpc>
              <a:spcBef>
                <a:spcPts val="0"/>
              </a:spcBef>
              <a:spcAft>
                <a:spcPts val="0"/>
              </a:spcAft>
              <a:buClr>
                <a:schemeClr val="accent1"/>
              </a:buClr>
              <a:buSzPts val="2400"/>
              <a:buNone/>
            </a:pPr>
            <a:r>
              <a:rPr lang="en-US">
                <a:solidFill>
                  <a:schemeClr val="accent1"/>
                </a:solidFill>
              </a:rPr>
              <a:t>   	</a:t>
            </a:r>
            <a:endParaRPr/>
          </a:p>
          <a:p>
            <a:pPr indent="0" lvl="0" marL="118871" rtl="0" algn="l">
              <a:lnSpc>
                <a:spcPct val="90000"/>
              </a:lnSpc>
              <a:spcBef>
                <a:spcPts val="0"/>
              </a:spcBef>
              <a:spcAft>
                <a:spcPts val="0"/>
              </a:spcAft>
              <a:buClr>
                <a:schemeClr val="accent1"/>
              </a:buClr>
              <a:buSzPts val="2400"/>
              <a:buNone/>
            </a:pPr>
            <a:r>
              <a:rPr lang="en-US">
                <a:solidFill>
                  <a:schemeClr val="accent1"/>
                </a:solidFill>
              </a:rPr>
              <a:t>	= 3.02%</a:t>
            </a:r>
            <a:endParaRPr/>
          </a:p>
        </p:txBody>
      </p:sp>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8" name="Shape 1788"/>
        <p:cNvGrpSpPr/>
        <p:nvPr/>
      </p:nvGrpSpPr>
      <p:grpSpPr>
        <a:xfrm>
          <a:off x="0" y="0"/>
          <a:ext cx="0" cy="0"/>
          <a:chOff x="0" y="0"/>
          <a:chExt cx="0" cy="0"/>
        </a:xfrm>
      </p:grpSpPr>
      <p:sp>
        <p:nvSpPr>
          <p:cNvPr id="1789" name="Google Shape;1789;g2bdae9f7030_0_66"/>
          <p:cNvSpPr txBox="1"/>
          <p:nvPr>
            <p:ph idx="1" type="body"/>
          </p:nvPr>
        </p:nvSpPr>
        <p:spPr>
          <a:xfrm>
            <a:off x="812800" y="1600200"/>
            <a:ext cx="4978500" cy="41148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identify all IMFs in the structures</a:t>
            </a:r>
            <a:endParaRPr/>
          </a:p>
          <a:p>
            <a:pPr indent="0" lvl="0" marL="0" rtl="0" algn="l">
              <a:spcBef>
                <a:spcPts val="1000"/>
              </a:spcBef>
              <a:spcAft>
                <a:spcPts val="0"/>
              </a:spcAft>
              <a:buNone/>
            </a:pPr>
            <a:r>
              <a:rPr lang="en-US"/>
              <a:t>explain which is stronger and WHY</a:t>
            </a:r>
            <a:endParaRPr/>
          </a:p>
        </p:txBody>
      </p:sp>
      <p:sp>
        <p:nvSpPr>
          <p:cNvPr id="1790" name="Google Shape;1790;g2bdae9f7030_0_66"/>
          <p:cNvSpPr txBox="1"/>
          <p:nvPr>
            <p:ph type="title"/>
          </p:nvPr>
        </p:nvSpPr>
        <p:spPr>
          <a:xfrm>
            <a:off x="812800" y="274638"/>
            <a:ext cx="10566300" cy="1143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Always</a:t>
            </a:r>
            <a:endParaRPr/>
          </a:p>
        </p:txBody>
      </p:sp>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5" name="Shape 1795"/>
        <p:cNvGrpSpPr/>
        <p:nvPr/>
      </p:nvGrpSpPr>
      <p:grpSpPr>
        <a:xfrm>
          <a:off x="0" y="0"/>
          <a:ext cx="0" cy="0"/>
          <a:chOff x="0" y="0"/>
          <a:chExt cx="0" cy="0"/>
        </a:xfrm>
      </p:grpSpPr>
      <p:sp>
        <p:nvSpPr>
          <p:cNvPr id="1796" name="Google Shape;1796;g200ff56c607_0_2545"/>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Unit 3 Matter</a:t>
            </a:r>
            <a:endParaRPr/>
          </a:p>
        </p:txBody>
      </p:sp>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0" name="Shape 1800"/>
        <p:cNvGrpSpPr/>
        <p:nvPr/>
      </p:nvGrpSpPr>
      <p:grpSpPr>
        <a:xfrm>
          <a:off x="0" y="0"/>
          <a:ext cx="0" cy="0"/>
          <a:chOff x="0" y="0"/>
          <a:chExt cx="0" cy="0"/>
        </a:xfrm>
      </p:grpSpPr>
      <p:sp>
        <p:nvSpPr>
          <p:cNvPr id="1801" name="Google Shape;1801;g200fb5710e2_0_2252"/>
          <p:cNvSpPr txBox="1"/>
          <p:nvPr>
            <p:ph type="title"/>
          </p:nvPr>
        </p:nvSpPr>
        <p:spPr>
          <a:xfrm>
            <a:off x="1150883" y="457200"/>
            <a:ext cx="10152900" cy="114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000"/>
              <a:buFont typeface="Calibri"/>
              <a:buNone/>
            </a:pPr>
            <a:r>
              <a:rPr lang="en-US" sz="4000"/>
              <a:t>Kinetic Molecular Theory of Ideal Gases</a:t>
            </a:r>
            <a:endParaRPr/>
          </a:p>
        </p:txBody>
      </p:sp>
      <p:sp>
        <p:nvSpPr>
          <p:cNvPr id="1802" name="Google Shape;1802;g200fb5710e2_0_2252"/>
          <p:cNvSpPr txBox="1"/>
          <p:nvPr>
            <p:ph idx="1" type="body"/>
          </p:nvPr>
        </p:nvSpPr>
        <p:spPr>
          <a:xfrm>
            <a:off x="1056289" y="1600200"/>
            <a:ext cx="9233400" cy="4724400"/>
          </a:xfrm>
          <a:prstGeom prst="rect">
            <a:avLst/>
          </a:prstGeom>
          <a:noFill/>
          <a:ln>
            <a:noFill/>
          </a:ln>
        </p:spPr>
        <p:txBody>
          <a:bodyPr anchorCtr="0" anchor="t" bIns="45700" lIns="91425" spcFirstLastPara="1" rIns="91425" wrap="square" tIns="45700">
            <a:normAutofit/>
          </a:bodyPr>
          <a:lstStyle/>
          <a:p>
            <a:pPr indent="-514350" lvl="0" marL="514350" rtl="0" algn="l">
              <a:lnSpc>
                <a:spcPct val="90000"/>
              </a:lnSpc>
              <a:spcBef>
                <a:spcPts val="0"/>
              </a:spcBef>
              <a:spcAft>
                <a:spcPts val="0"/>
              </a:spcAft>
              <a:buClr>
                <a:schemeClr val="dk1"/>
              </a:buClr>
              <a:buSzPts val="2800"/>
              <a:buAutoNum type="arabicPeriod"/>
            </a:pPr>
            <a:r>
              <a:rPr lang="en-US" sz="2800"/>
              <a:t>Have no attractive or repulsive forces.</a:t>
            </a:r>
            <a:endParaRPr/>
          </a:p>
          <a:p>
            <a:pPr indent="-514350" lvl="0" marL="514350" rtl="0" algn="l">
              <a:lnSpc>
                <a:spcPct val="90000"/>
              </a:lnSpc>
              <a:spcBef>
                <a:spcPts val="1000"/>
              </a:spcBef>
              <a:spcAft>
                <a:spcPts val="0"/>
              </a:spcAft>
              <a:buClr>
                <a:schemeClr val="dk1"/>
              </a:buClr>
              <a:buSzPts val="2800"/>
              <a:buAutoNum type="arabicPeriod"/>
            </a:pPr>
            <a:r>
              <a:rPr lang="en-US" sz="2800"/>
              <a:t>Have a negligible volume (compared to the distance between atoms).</a:t>
            </a:r>
            <a:endParaRPr/>
          </a:p>
          <a:p>
            <a:pPr indent="-514350" lvl="0" marL="514350" rtl="0" algn="l">
              <a:lnSpc>
                <a:spcPct val="90000"/>
              </a:lnSpc>
              <a:spcBef>
                <a:spcPts val="1000"/>
              </a:spcBef>
              <a:spcAft>
                <a:spcPts val="0"/>
              </a:spcAft>
              <a:buClr>
                <a:schemeClr val="dk1"/>
              </a:buClr>
              <a:buSzPts val="2800"/>
              <a:buAutoNum type="arabicPeriod"/>
            </a:pPr>
            <a:r>
              <a:rPr lang="en-US" sz="2800"/>
              <a:t>Molecules are in constant, rapid, random, straight-line motion.</a:t>
            </a:r>
            <a:endParaRPr/>
          </a:p>
          <a:p>
            <a:pPr indent="-514350" lvl="0" marL="514350" rtl="0" algn="l">
              <a:lnSpc>
                <a:spcPct val="90000"/>
              </a:lnSpc>
              <a:spcBef>
                <a:spcPts val="1000"/>
              </a:spcBef>
              <a:spcAft>
                <a:spcPts val="0"/>
              </a:spcAft>
              <a:buClr>
                <a:schemeClr val="dk1"/>
              </a:buClr>
              <a:buSzPts val="2800"/>
              <a:buAutoNum type="arabicPeriod"/>
            </a:pPr>
            <a:r>
              <a:rPr lang="en-US" sz="2800"/>
              <a:t>The kinetic energy is proportional to the temperature. (Any two gases with the same T have the same KE)</a:t>
            </a:r>
            <a:endParaRPr/>
          </a:p>
          <a:p>
            <a:pPr indent="-514350" lvl="0" marL="514350" rtl="0" algn="l">
              <a:lnSpc>
                <a:spcPct val="90000"/>
              </a:lnSpc>
              <a:spcBef>
                <a:spcPts val="1000"/>
              </a:spcBef>
              <a:spcAft>
                <a:spcPts val="0"/>
              </a:spcAft>
              <a:buClr>
                <a:schemeClr val="dk1"/>
              </a:buClr>
              <a:buSzPts val="2400"/>
              <a:buNone/>
            </a:pPr>
            <a:r>
              <a:rPr lang="en-US"/>
              <a:t>			</a:t>
            </a:r>
            <a:endParaRPr baseline="30000">
              <a:solidFill>
                <a:srgbClr val="FF0000"/>
              </a:solidFill>
            </a:endParaRPr>
          </a:p>
        </p:txBody>
      </p:sp>
      <p:pic>
        <p:nvPicPr>
          <p:cNvPr descr="Picture" id="1803" name="Google Shape;1803;g200fb5710e2_0_2252"/>
          <p:cNvPicPr preferRelativeResize="0"/>
          <p:nvPr/>
        </p:nvPicPr>
        <p:blipFill rotWithShape="1">
          <a:blip r:embed="rId3">
            <a:alphaModFix/>
          </a:blip>
          <a:srcRect b="0" l="0" r="0" t="0"/>
          <a:stretch/>
        </p:blipFill>
        <p:spPr>
          <a:xfrm>
            <a:off x="9727325" y="1600200"/>
            <a:ext cx="2207173" cy="1914657"/>
          </a:xfrm>
          <a:prstGeom prst="rect">
            <a:avLst/>
          </a:prstGeom>
          <a:noFill/>
          <a:ln>
            <a:noFill/>
          </a:ln>
        </p:spPr>
      </p:pic>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7" name="Shape 1807"/>
        <p:cNvGrpSpPr/>
        <p:nvPr/>
      </p:nvGrpSpPr>
      <p:grpSpPr>
        <a:xfrm>
          <a:off x="0" y="0"/>
          <a:ext cx="0" cy="0"/>
          <a:chOff x="0" y="0"/>
          <a:chExt cx="0" cy="0"/>
        </a:xfrm>
      </p:grpSpPr>
      <p:sp>
        <p:nvSpPr>
          <p:cNvPr id="1808" name="Google Shape;1808;g200fb5710e2_0_225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Average</a:t>
            </a:r>
            <a:r>
              <a:rPr lang="en-US"/>
              <a:t> Kinetic Energy</a:t>
            </a:r>
            <a:endParaRPr/>
          </a:p>
        </p:txBody>
      </p:sp>
      <p:sp>
        <p:nvSpPr>
          <p:cNvPr id="1809" name="Google Shape;1809;g200fb5710e2_0_2258"/>
          <p:cNvSpPr txBox="1"/>
          <p:nvPr>
            <p:ph idx="1" type="body"/>
          </p:nvPr>
        </p:nvSpPr>
        <p:spPr>
          <a:xfrm>
            <a:off x="838200" y="1825625"/>
            <a:ext cx="4309200" cy="4351200"/>
          </a:xfrm>
          <a:prstGeom prst="rect">
            <a:avLst/>
          </a:prstGeom>
          <a:noFill/>
          <a:ln>
            <a:noFill/>
          </a:ln>
        </p:spPr>
        <p:txBody>
          <a:bodyPr anchorCtr="0" anchor="t" bIns="45700" lIns="91425" spcFirstLastPara="1" rIns="91425" wrap="square" tIns="45700">
            <a:normAutofit/>
          </a:bodyPr>
          <a:lstStyle/>
          <a:p>
            <a:pPr indent="-514350" lvl="0" marL="514350" rtl="0" algn="l">
              <a:lnSpc>
                <a:spcPct val="90000"/>
              </a:lnSpc>
              <a:spcBef>
                <a:spcPts val="0"/>
              </a:spcBef>
              <a:spcAft>
                <a:spcPts val="0"/>
              </a:spcAft>
              <a:buClr>
                <a:schemeClr val="dk1"/>
              </a:buClr>
              <a:buSzPts val="2400"/>
              <a:buNone/>
            </a:pPr>
            <a:r>
              <a:rPr lang="en-US"/>
              <a:t>	</a:t>
            </a:r>
            <a:endParaRPr/>
          </a:p>
          <a:p>
            <a:pPr indent="-514350" lvl="0" marL="514350" rtl="0" algn="l">
              <a:lnSpc>
                <a:spcPct val="90000"/>
              </a:lnSpc>
              <a:spcBef>
                <a:spcPts val="1000"/>
              </a:spcBef>
              <a:spcAft>
                <a:spcPts val="0"/>
              </a:spcAft>
              <a:buClr>
                <a:srgbClr val="FF0000"/>
              </a:buClr>
              <a:buSzPts val="2400"/>
              <a:buNone/>
            </a:pPr>
            <a:r>
              <a:rPr lang="en-US">
                <a:solidFill>
                  <a:srgbClr val="FF0000"/>
                </a:solidFill>
              </a:rPr>
              <a:t>	</a:t>
            </a:r>
            <a:r>
              <a:rPr lang="en-US" sz="3200">
                <a:solidFill>
                  <a:srgbClr val="FF0000"/>
                </a:solidFill>
              </a:rPr>
              <a:t>KE = ½ mv</a:t>
            </a:r>
            <a:r>
              <a:rPr baseline="30000" lang="en-US" sz="3200">
                <a:solidFill>
                  <a:srgbClr val="FF0000"/>
                </a:solidFill>
              </a:rPr>
              <a:t>2	</a:t>
            </a:r>
            <a:r>
              <a:rPr baseline="30000" lang="en-US">
                <a:solidFill>
                  <a:srgbClr val="FF0000"/>
                </a:solidFill>
              </a:rPr>
              <a:t>		</a:t>
            </a:r>
            <a:endParaRPr baseline="30000">
              <a:solidFill>
                <a:srgbClr val="FF0000"/>
              </a:solidFill>
            </a:endParaRPr>
          </a:p>
          <a:p>
            <a:pPr indent="-514350" lvl="0" marL="514350" rtl="0" algn="l">
              <a:lnSpc>
                <a:spcPct val="90000"/>
              </a:lnSpc>
              <a:spcBef>
                <a:spcPts val="1000"/>
              </a:spcBef>
              <a:spcAft>
                <a:spcPts val="0"/>
              </a:spcAft>
              <a:buClr>
                <a:schemeClr val="dk1"/>
              </a:buClr>
              <a:buSzPts val="2800"/>
              <a:buNone/>
            </a:pPr>
            <a:r>
              <a:rPr lang="en-US" sz="2800"/>
              <a:t>          m = mass		</a:t>
            </a:r>
            <a:endParaRPr sz="2800"/>
          </a:p>
          <a:p>
            <a:pPr indent="-514350" lvl="0" marL="514350" rtl="0" algn="l">
              <a:lnSpc>
                <a:spcPct val="90000"/>
              </a:lnSpc>
              <a:spcBef>
                <a:spcPts val="1000"/>
              </a:spcBef>
              <a:spcAft>
                <a:spcPts val="0"/>
              </a:spcAft>
              <a:buClr>
                <a:schemeClr val="dk1"/>
              </a:buClr>
              <a:buSzPts val="2800"/>
              <a:buNone/>
            </a:pPr>
            <a:r>
              <a:rPr lang="en-US" sz="2800"/>
              <a:t>            v = velocity</a:t>
            </a:r>
            <a:endParaRPr/>
          </a:p>
          <a:p>
            <a:pPr indent="-76200" lvl="0" marL="228600" rtl="0" algn="l">
              <a:lnSpc>
                <a:spcPct val="90000"/>
              </a:lnSpc>
              <a:spcBef>
                <a:spcPts val="1000"/>
              </a:spcBef>
              <a:spcAft>
                <a:spcPts val="0"/>
              </a:spcAft>
              <a:buClr>
                <a:schemeClr val="dk1"/>
              </a:buClr>
              <a:buSzPts val="2400"/>
              <a:buNone/>
            </a:pPr>
            <a:r>
              <a:t/>
            </a:r>
            <a:endParaRPr/>
          </a:p>
        </p:txBody>
      </p:sp>
      <p:cxnSp>
        <p:nvCxnSpPr>
          <p:cNvPr id="1810" name="Google Shape;1810;g200fb5710e2_0_2258"/>
          <p:cNvCxnSpPr/>
          <p:nvPr/>
        </p:nvCxnSpPr>
        <p:spPr>
          <a:xfrm>
            <a:off x="2719825" y="2356396"/>
            <a:ext cx="381000" cy="1500"/>
          </a:xfrm>
          <a:prstGeom prst="straightConnector1">
            <a:avLst/>
          </a:prstGeom>
          <a:noFill/>
          <a:ln cap="flat" cmpd="sng" w="9525">
            <a:solidFill>
              <a:srgbClr val="FF0000"/>
            </a:solidFill>
            <a:prstDash val="solid"/>
            <a:miter lim="800000"/>
            <a:headEnd len="sm" w="sm" type="none"/>
            <a:tailEnd len="sm" w="sm" type="none"/>
          </a:ln>
        </p:spPr>
      </p:cxnSp>
      <p:cxnSp>
        <p:nvCxnSpPr>
          <p:cNvPr id="1811" name="Google Shape;1811;g200fb5710e2_0_2258"/>
          <p:cNvCxnSpPr/>
          <p:nvPr/>
        </p:nvCxnSpPr>
        <p:spPr>
          <a:xfrm>
            <a:off x="1439917" y="2356396"/>
            <a:ext cx="381000" cy="1500"/>
          </a:xfrm>
          <a:prstGeom prst="straightConnector1">
            <a:avLst/>
          </a:prstGeom>
          <a:noFill/>
          <a:ln cap="flat" cmpd="sng" w="9525">
            <a:solidFill>
              <a:srgbClr val="FF0000"/>
            </a:solidFill>
            <a:prstDash val="solid"/>
            <a:miter lim="800000"/>
            <a:headEnd len="sm" w="sm" type="none"/>
            <a:tailEnd len="sm" w="sm" type="none"/>
          </a:ln>
        </p:spPr>
      </p:cxnSp>
      <p:pic>
        <p:nvPicPr>
          <p:cNvPr descr="Related image" id="1812" name="Google Shape;1812;g200fb5710e2_0_2258"/>
          <p:cNvPicPr preferRelativeResize="0"/>
          <p:nvPr/>
        </p:nvPicPr>
        <p:blipFill rotWithShape="1">
          <a:blip r:embed="rId3">
            <a:alphaModFix/>
          </a:blip>
          <a:srcRect b="31581" l="0" r="0" t="14735"/>
          <a:stretch/>
        </p:blipFill>
        <p:spPr>
          <a:xfrm>
            <a:off x="4564252" y="2017985"/>
            <a:ext cx="6355231" cy="2853559"/>
          </a:xfrm>
          <a:prstGeom prst="rect">
            <a:avLst/>
          </a:prstGeom>
          <a:noFill/>
          <a:ln>
            <a:noFill/>
          </a:ln>
        </p:spPr>
      </p:pic>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6" name="Shape 1816"/>
        <p:cNvGrpSpPr/>
        <p:nvPr/>
      </p:nvGrpSpPr>
      <p:grpSpPr>
        <a:xfrm>
          <a:off x="0" y="0"/>
          <a:ext cx="0" cy="0"/>
          <a:chOff x="0" y="0"/>
          <a:chExt cx="0" cy="0"/>
        </a:xfrm>
      </p:grpSpPr>
      <p:sp>
        <p:nvSpPr>
          <p:cNvPr id="1817" name="Google Shape;1817;g200fb5710e2_0_2266"/>
          <p:cNvSpPr txBox="1"/>
          <p:nvPr>
            <p:ph idx="1" type="body"/>
          </p:nvPr>
        </p:nvSpPr>
        <p:spPr>
          <a:xfrm>
            <a:off x="467710" y="604345"/>
            <a:ext cx="4813800" cy="4172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When do real gases behave like ideal gases?</a:t>
            </a:r>
            <a:endParaRPr/>
          </a:p>
          <a:p>
            <a:pPr indent="-76200" lvl="0" marL="228600" rtl="0" algn="l">
              <a:lnSpc>
                <a:spcPct val="90000"/>
              </a:lnSpc>
              <a:spcBef>
                <a:spcPts val="1000"/>
              </a:spcBef>
              <a:spcAft>
                <a:spcPts val="0"/>
              </a:spcAft>
              <a:buClr>
                <a:schemeClr val="dk1"/>
              </a:buClr>
              <a:buSzPts val="2400"/>
              <a:buNone/>
            </a:pPr>
            <a:r>
              <a:t/>
            </a:r>
            <a:endParaRPr>
              <a:solidFill>
                <a:schemeClr val="accent1"/>
              </a:solidFill>
            </a:endParaRPr>
          </a:p>
          <a:p>
            <a:pPr indent="0" lvl="0" marL="0" rtl="0" algn="l">
              <a:lnSpc>
                <a:spcPct val="90000"/>
              </a:lnSpc>
              <a:spcBef>
                <a:spcPts val="1000"/>
              </a:spcBef>
              <a:spcAft>
                <a:spcPts val="0"/>
              </a:spcAft>
              <a:buClr>
                <a:schemeClr val="accent1"/>
              </a:buClr>
              <a:buSzPts val="2400"/>
              <a:buNone/>
            </a:pPr>
            <a:r>
              <a:rPr lang="en-US">
                <a:solidFill>
                  <a:schemeClr val="accent1"/>
                </a:solidFill>
              </a:rPr>
              <a:t>At low pressure and high temperatures…</a:t>
            </a:r>
            <a:endParaRPr/>
          </a:p>
          <a:p>
            <a:pPr indent="0" lvl="0" marL="0" rtl="0" algn="l">
              <a:lnSpc>
                <a:spcPct val="90000"/>
              </a:lnSpc>
              <a:spcBef>
                <a:spcPts val="1000"/>
              </a:spcBef>
              <a:spcAft>
                <a:spcPts val="0"/>
              </a:spcAft>
              <a:buClr>
                <a:schemeClr val="dk1"/>
              </a:buClr>
              <a:buSzPts val="2400"/>
              <a:buNone/>
            </a:pPr>
            <a:r>
              <a:t/>
            </a:r>
            <a:endParaRPr>
              <a:solidFill>
                <a:schemeClr val="accent1"/>
              </a:solidFill>
            </a:endParaRPr>
          </a:p>
          <a:p>
            <a:pPr indent="0" lvl="0" marL="0" rtl="0" algn="l">
              <a:lnSpc>
                <a:spcPct val="90000"/>
              </a:lnSpc>
              <a:spcBef>
                <a:spcPts val="1000"/>
              </a:spcBef>
              <a:spcAft>
                <a:spcPts val="0"/>
              </a:spcAft>
              <a:buClr>
                <a:schemeClr val="accent1"/>
              </a:buClr>
              <a:buSzPts val="2400"/>
              <a:buNone/>
            </a:pPr>
            <a:r>
              <a:rPr lang="en-US">
                <a:solidFill>
                  <a:schemeClr val="accent1"/>
                </a:solidFill>
              </a:rPr>
              <a:t>…because then they are spread out with low forces and negligible volumes. Also, low masses help make them more ideal.</a:t>
            </a:r>
            <a:endParaRPr>
              <a:solidFill>
                <a:schemeClr val="accent1"/>
              </a:solidFill>
            </a:endParaRPr>
          </a:p>
        </p:txBody>
      </p:sp>
      <p:pic>
        <p:nvPicPr>
          <p:cNvPr descr="Related image" id="1818" name="Google Shape;1818;g200fb5710e2_0_2266"/>
          <p:cNvPicPr preferRelativeResize="0"/>
          <p:nvPr/>
        </p:nvPicPr>
        <p:blipFill rotWithShape="1">
          <a:blip r:embed="rId3">
            <a:alphaModFix/>
          </a:blip>
          <a:srcRect b="0" l="0" r="0" t="0"/>
          <a:stretch/>
        </p:blipFill>
        <p:spPr>
          <a:xfrm>
            <a:off x="5547421" y="1039375"/>
            <a:ext cx="6644579" cy="3737577"/>
          </a:xfrm>
          <a:prstGeom prst="rect">
            <a:avLst/>
          </a:prstGeom>
          <a:noFill/>
          <a:ln>
            <a:noFill/>
          </a:ln>
        </p:spPr>
      </p:pic>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2" name="Shape 1822"/>
        <p:cNvGrpSpPr/>
        <p:nvPr/>
      </p:nvGrpSpPr>
      <p:grpSpPr>
        <a:xfrm>
          <a:off x="0" y="0"/>
          <a:ext cx="0" cy="0"/>
          <a:chOff x="0" y="0"/>
          <a:chExt cx="0" cy="0"/>
        </a:xfrm>
      </p:grpSpPr>
      <p:sp>
        <p:nvSpPr>
          <p:cNvPr id="1823" name="Google Shape;1823;g200fb5710e2_0_2271"/>
          <p:cNvSpPr txBox="1"/>
          <p:nvPr>
            <p:ph type="title"/>
          </p:nvPr>
        </p:nvSpPr>
        <p:spPr>
          <a:xfrm>
            <a:off x="838200" y="0"/>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Under Pressure</a:t>
            </a:r>
            <a:endParaRPr/>
          </a:p>
        </p:txBody>
      </p:sp>
      <p:sp>
        <p:nvSpPr>
          <p:cNvPr id="1824" name="Google Shape;1824;g200fb5710e2_0_2271"/>
          <p:cNvSpPr txBox="1"/>
          <p:nvPr>
            <p:ph idx="1" type="body"/>
          </p:nvPr>
        </p:nvSpPr>
        <p:spPr>
          <a:xfrm>
            <a:off x="838200" y="974288"/>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None/>
            </a:pPr>
            <a:r>
              <a:rPr lang="en-US" sz="2800"/>
              <a:t>Gases exert a pressure on the surface of a substance and can be measured in a variety of units:</a:t>
            </a:r>
            <a:endParaRPr/>
          </a:p>
          <a:p>
            <a:pPr indent="-228600" lvl="0" marL="228600" rtl="0" algn="ctr">
              <a:lnSpc>
                <a:spcPct val="90000"/>
              </a:lnSpc>
              <a:spcBef>
                <a:spcPts val="1000"/>
              </a:spcBef>
              <a:spcAft>
                <a:spcPts val="0"/>
              </a:spcAft>
              <a:buClr>
                <a:schemeClr val="dk1"/>
              </a:buClr>
              <a:buSzPts val="2400"/>
              <a:buNone/>
            </a:pPr>
            <a:r>
              <a:t/>
            </a:r>
            <a:endParaRPr/>
          </a:p>
          <a:p>
            <a:pPr indent="-228600" lvl="0" marL="228600" rtl="0" algn="ctr">
              <a:lnSpc>
                <a:spcPct val="90000"/>
              </a:lnSpc>
              <a:spcBef>
                <a:spcPts val="1000"/>
              </a:spcBef>
              <a:spcAft>
                <a:spcPts val="0"/>
              </a:spcAft>
              <a:buClr>
                <a:schemeClr val="dk1"/>
              </a:buClr>
              <a:buSzPts val="2400"/>
              <a:buNone/>
            </a:pPr>
            <a:r>
              <a:t/>
            </a:r>
            <a:endParaRPr/>
          </a:p>
        </p:txBody>
      </p:sp>
      <p:graphicFrame>
        <p:nvGraphicFramePr>
          <p:cNvPr id="1825" name="Google Shape;1825;g200fb5710e2_0_2271"/>
          <p:cNvGraphicFramePr/>
          <p:nvPr/>
        </p:nvGraphicFramePr>
        <p:xfrm>
          <a:off x="2324100" y="1883979"/>
          <a:ext cx="3000000" cy="3000000"/>
        </p:xfrm>
        <a:graphic>
          <a:graphicData uri="http://schemas.openxmlformats.org/drawingml/2006/table">
            <a:tbl>
              <a:tblPr bandRow="1" firstRow="1">
                <a:noFill/>
                <a:tableStyleId>{3FC7FFE5-E3F8-45C4-9E34-796DD2153D2C}</a:tableStyleId>
              </a:tblPr>
              <a:tblGrid>
                <a:gridCol w="4648200"/>
                <a:gridCol w="2895600"/>
              </a:tblGrid>
              <a:tr h="1141025">
                <a:tc>
                  <a:txBody>
                    <a:bodyPr/>
                    <a:lstStyle/>
                    <a:p>
                      <a:pPr indent="0" lvl="0" marL="0" marR="0" rtl="0" algn="l">
                        <a:lnSpc>
                          <a:spcPct val="100000"/>
                        </a:lnSpc>
                        <a:spcBef>
                          <a:spcPts val="0"/>
                        </a:spcBef>
                        <a:spcAft>
                          <a:spcPts val="0"/>
                        </a:spcAft>
                        <a:buClr>
                          <a:schemeClr val="dk1"/>
                        </a:buClr>
                        <a:buSzPts val="2800"/>
                        <a:buFont typeface="Calibri"/>
                        <a:buNone/>
                      </a:pPr>
                      <a:r>
                        <a:rPr lang="en-US" sz="2800" u="none" cap="none" strike="noStrike"/>
                        <a:t>Standard Pressure Units</a:t>
                      </a:r>
                      <a:endParaRPr/>
                    </a:p>
                    <a:p>
                      <a:pPr indent="0" lvl="0" marL="0" marR="0" rtl="0" algn="l">
                        <a:spcBef>
                          <a:spcPts val="0"/>
                        </a:spcBef>
                        <a:spcAft>
                          <a:spcPts val="0"/>
                        </a:spcAft>
                        <a:buNone/>
                      </a:pPr>
                      <a:r>
                        <a:t/>
                      </a:r>
                      <a:endParaRPr sz="2800"/>
                    </a:p>
                  </a:txBody>
                  <a:tcPr marT="45725" marB="45725" marR="91450" marL="91450"/>
                </a:tc>
                <a:tc>
                  <a:txBody>
                    <a:bodyPr/>
                    <a:lstStyle/>
                    <a:p>
                      <a:pPr indent="0" lvl="0" marL="0" marR="0" rtl="0" algn="l">
                        <a:spcBef>
                          <a:spcPts val="0"/>
                        </a:spcBef>
                        <a:spcAft>
                          <a:spcPts val="0"/>
                        </a:spcAft>
                        <a:buNone/>
                      </a:pPr>
                      <a:r>
                        <a:t/>
                      </a:r>
                      <a:endParaRPr sz="2800"/>
                    </a:p>
                  </a:txBody>
                  <a:tcPr marT="45725" marB="45725" marR="91450" marL="91450"/>
                </a:tc>
              </a:tr>
              <a:tr h="661075">
                <a:tc>
                  <a:txBody>
                    <a:bodyPr/>
                    <a:lstStyle/>
                    <a:p>
                      <a:pPr indent="0" lvl="0" marL="0" marR="0" rtl="0" algn="l">
                        <a:spcBef>
                          <a:spcPts val="0"/>
                        </a:spcBef>
                        <a:spcAft>
                          <a:spcPts val="0"/>
                        </a:spcAft>
                        <a:buNone/>
                      </a:pPr>
                      <a:r>
                        <a:rPr lang="en-US" sz="2800"/>
                        <a:t>Kilopascal   (kPa)</a:t>
                      </a:r>
                      <a:endParaRPr sz="2800"/>
                    </a:p>
                  </a:txBody>
                  <a:tcPr marT="45725" marB="45725" marR="91450" marL="91450"/>
                </a:tc>
                <a:tc>
                  <a:txBody>
                    <a:bodyPr/>
                    <a:lstStyle/>
                    <a:p>
                      <a:pPr indent="0" lvl="0" marL="0" marR="0" rtl="0" algn="l">
                        <a:spcBef>
                          <a:spcPts val="0"/>
                        </a:spcBef>
                        <a:spcAft>
                          <a:spcPts val="0"/>
                        </a:spcAft>
                        <a:buNone/>
                      </a:pPr>
                      <a:r>
                        <a:rPr lang="en-US" sz="2800"/>
                        <a:t>101.3</a:t>
                      </a:r>
                      <a:endParaRPr sz="2800"/>
                    </a:p>
                  </a:txBody>
                  <a:tcPr marT="45725" marB="45725" marR="91450" marL="91450"/>
                </a:tc>
              </a:tr>
              <a:tr h="661075">
                <a:tc>
                  <a:txBody>
                    <a:bodyPr/>
                    <a:lstStyle/>
                    <a:p>
                      <a:pPr indent="0" lvl="0" marL="0" marR="0" rtl="0" algn="l">
                        <a:spcBef>
                          <a:spcPts val="0"/>
                        </a:spcBef>
                        <a:spcAft>
                          <a:spcPts val="0"/>
                        </a:spcAft>
                        <a:buNone/>
                      </a:pPr>
                      <a:r>
                        <a:rPr lang="en-US" sz="2800"/>
                        <a:t>Atmospheres</a:t>
                      </a:r>
                      <a:r>
                        <a:rPr lang="en-US" sz="2800"/>
                        <a:t>    (atm)</a:t>
                      </a:r>
                      <a:endParaRPr sz="2800"/>
                    </a:p>
                  </a:txBody>
                  <a:tcPr marT="45725" marB="45725" marR="91450" marL="91450"/>
                </a:tc>
                <a:tc>
                  <a:txBody>
                    <a:bodyPr/>
                    <a:lstStyle/>
                    <a:p>
                      <a:pPr indent="0" lvl="0" marL="0" marR="0" rtl="0" algn="l">
                        <a:spcBef>
                          <a:spcPts val="0"/>
                        </a:spcBef>
                        <a:spcAft>
                          <a:spcPts val="0"/>
                        </a:spcAft>
                        <a:buNone/>
                      </a:pPr>
                      <a:r>
                        <a:rPr lang="en-US" sz="2800"/>
                        <a:t>1.0</a:t>
                      </a:r>
                      <a:endParaRPr sz="2800"/>
                    </a:p>
                  </a:txBody>
                  <a:tcPr marT="45725" marB="45725" marR="91450" marL="91450"/>
                </a:tc>
              </a:tr>
              <a:tr h="661075">
                <a:tc>
                  <a:txBody>
                    <a:bodyPr/>
                    <a:lstStyle/>
                    <a:p>
                      <a:pPr indent="0" lvl="0" marL="0" marR="0" rtl="0" algn="l">
                        <a:spcBef>
                          <a:spcPts val="0"/>
                        </a:spcBef>
                        <a:spcAft>
                          <a:spcPts val="0"/>
                        </a:spcAft>
                        <a:buNone/>
                      </a:pPr>
                      <a:r>
                        <a:rPr lang="en-US" sz="2800"/>
                        <a:t>Torr</a:t>
                      </a:r>
                      <a:r>
                        <a:rPr lang="en-US" sz="2800"/>
                        <a:t> </a:t>
                      </a:r>
                      <a:r>
                        <a:rPr lang="en-US" sz="2800"/>
                        <a:t> (mmHg)</a:t>
                      </a:r>
                      <a:endParaRPr sz="2800"/>
                    </a:p>
                  </a:txBody>
                  <a:tcPr marT="45725" marB="45725" marR="91450" marL="91450"/>
                </a:tc>
                <a:tc>
                  <a:txBody>
                    <a:bodyPr/>
                    <a:lstStyle/>
                    <a:p>
                      <a:pPr indent="0" lvl="0" marL="0" marR="0" rtl="0" algn="l">
                        <a:spcBef>
                          <a:spcPts val="0"/>
                        </a:spcBef>
                        <a:spcAft>
                          <a:spcPts val="0"/>
                        </a:spcAft>
                        <a:buNone/>
                      </a:pPr>
                      <a:r>
                        <a:rPr lang="en-US" sz="2800"/>
                        <a:t>760</a:t>
                      </a:r>
                      <a:endParaRPr sz="2800"/>
                    </a:p>
                  </a:txBody>
                  <a:tcPr marT="45725" marB="45725" marR="91450" marL="91450"/>
                </a:tc>
              </a:tr>
            </a:tbl>
          </a:graphicData>
        </a:graphic>
      </p:graphicFrame>
      <p:sp>
        <p:nvSpPr>
          <p:cNvPr id="1826" name="Google Shape;1826;g200fb5710e2_0_2271"/>
          <p:cNvSpPr txBox="1"/>
          <p:nvPr/>
        </p:nvSpPr>
        <p:spPr>
          <a:xfrm>
            <a:off x="2120462" y="5064950"/>
            <a:ext cx="76200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You should set up dimensional analysis… BUT My trick? Just divide by the unit you have and multiply by the unit you want.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0" name="Shape 1830"/>
        <p:cNvGrpSpPr/>
        <p:nvPr/>
      </p:nvGrpSpPr>
      <p:grpSpPr>
        <a:xfrm>
          <a:off x="0" y="0"/>
          <a:ext cx="0" cy="0"/>
          <a:chOff x="0" y="0"/>
          <a:chExt cx="0" cy="0"/>
        </a:xfrm>
      </p:grpSpPr>
      <p:sp>
        <p:nvSpPr>
          <p:cNvPr id="1831" name="Google Shape;1831;g200fb5710e2_0_2289"/>
          <p:cNvSpPr txBox="1"/>
          <p:nvPr>
            <p:ph type="title"/>
          </p:nvPr>
        </p:nvSpPr>
        <p:spPr>
          <a:xfrm>
            <a:off x="-951186" y="-69850"/>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Boyle’s Law</a:t>
            </a:r>
            <a:endParaRPr/>
          </a:p>
        </p:txBody>
      </p:sp>
      <p:sp>
        <p:nvSpPr>
          <p:cNvPr id="1832" name="Google Shape;1832;g200fb5710e2_0_2289"/>
          <p:cNvSpPr txBox="1"/>
          <p:nvPr>
            <p:ph idx="1" type="body"/>
          </p:nvPr>
        </p:nvSpPr>
        <p:spPr>
          <a:xfrm>
            <a:off x="1790700" y="1558160"/>
            <a:ext cx="4038600" cy="4449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en-US" sz="3200"/>
              <a:t>Pressure and volume have an indirect relationship.</a:t>
            </a:r>
            <a:endParaRPr/>
          </a:p>
          <a:p>
            <a:pPr indent="-25400" lvl="0" marL="228600" rtl="0" algn="l">
              <a:lnSpc>
                <a:spcPct val="90000"/>
              </a:lnSpc>
              <a:spcBef>
                <a:spcPts val="1000"/>
              </a:spcBef>
              <a:spcAft>
                <a:spcPts val="0"/>
              </a:spcAft>
              <a:buClr>
                <a:schemeClr val="dk1"/>
              </a:buClr>
              <a:buSzPts val="3200"/>
              <a:buNone/>
            </a:pPr>
            <a:r>
              <a:t/>
            </a:r>
            <a:endParaRPr sz="3200"/>
          </a:p>
          <a:p>
            <a:pPr indent="0" lvl="0" marL="0" rtl="0" algn="l">
              <a:lnSpc>
                <a:spcPct val="90000"/>
              </a:lnSpc>
              <a:spcBef>
                <a:spcPts val="1000"/>
              </a:spcBef>
              <a:spcAft>
                <a:spcPts val="0"/>
              </a:spcAft>
              <a:buClr>
                <a:schemeClr val="dk1"/>
              </a:buClr>
              <a:buSzPts val="3200"/>
              <a:buNone/>
            </a:pPr>
            <a:r>
              <a:rPr lang="en-US" sz="3200"/>
              <a:t>P</a:t>
            </a:r>
            <a:r>
              <a:rPr baseline="-25000" lang="en-US" sz="3200"/>
              <a:t>1</a:t>
            </a:r>
            <a:r>
              <a:rPr lang="en-US" sz="3200"/>
              <a:t>V</a:t>
            </a:r>
            <a:r>
              <a:rPr baseline="-25000" lang="en-US" sz="3200"/>
              <a:t>1</a:t>
            </a:r>
            <a:r>
              <a:rPr lang="en-US" sz="3200"/>
              <a:t>=P</a:t>
            </a:r>
            <a:r>
              <a:rPr baseline="-25000" lang="en-US" sz="3200"/>
              <a:t>2</a:t>
            </a:r>
            <a:r>
              <a:rPr lang="en-US" sz="3200"/>
              <a:t>V</a:t>
            </a:r>
            <a:r>
              <a:rPr baseline="-25000" lang="en-US" sz="3200"/>
              <a:t>2</a:t>
            </a:r>
            <a:endParaRPr/>
          </a:p>
        </p:txBody>
      </p:sp>
      <p:pic>
        <p:nvPicPr>
          <p:cNvPr descr="robert_boyle.jpg" id="1833" name="Google Shape;1833;g200fb5710e2_0_2289"/>
          <p:cNvPicPr preferRelativeResize="0"/>
          <p:nvPr>
            <p:ph idx="2" type="body"/>
          </p:nvPr>
        </p:nvPicPr>
        <p:blipFill rotWithShape="1">
          <a:blip r:embed="rId3">
            <a:alphaModFix/>
          </a:blip>
          <a:srcRect b="0" l="0" r="0" t="0"/>
          <a:stretch/>
        </p:blipFill>
        <p:spPr>
          <a:xfrm>
            <a:off x="6311900" y="2023269"/>
            <a:ext cx="3759300" cy="4229100"/>
          </a:xfrm>
          <a:prstGeom prst="rect">
            <a:avLst/>
          </a:prstGeom>
          <a:noFill/>
          <a:ln>
            <a:noFill/>
          </a:ln>
        </p:spPr>
      </p:pic>
      <p:pic>
        <p:nvPicPr>
          <p:cNvPr descr="solids_liquids_gases_boyle.jpg" id="1834" name="Google Shape;1834;g200fb5710e2_0_2289"/>
          <p:cNvPicPr preferRelativeResize="0"/>
          <p:nvPr/>
        </p:nvPicPr>
        <p:blipFill rotWithShape="1">
          <a:blip r:embed="rId4">
            <a:alphaModFix/>
          </a:blip>
          <a:srcRect b="0" l="0" r="0" t="0"/>
          <a:stretch/>
        </p:blipFill>
        <p:spPr>
          <a:xfrm>
            <a:off x="6324600" y="152400"/>
            <a:ext cx="3733800" cy="1841500"/>
          </a:xfrm>
          <a:prstGeom prst="rect">
            <a:avLst/>
          </a:prstGeom>
          <a:noFill/>
          <a:ln>
            <a:noFill/>
          </a:ln>
        </p:spPr>
      </p:pic>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38" name="Shape 1838"/>
        <p:cNvGrpSpPr/>
        <p:nvPr/>
      </p:nvGrpSpPr>
      <p:grpSpPr>
        <a:xfrm>
          <a:off x="0" y="0"/>
          <a:ext cx="0" cy="0"/>
          <a:chOff x="0" y="0"/>
          <a:chExt cx="0" cy="0"/>
        </a:xfrm>
      </p:grpSpPr>
      <p:sp>
        <p:nvSpPr>
          <p:cNvPr id="1839" name="Google Shape;1839;g200fb5710e2_0_2300"/>
          <p:cNvSpPr txBox="1"/>
          <p:nvPr>
            <p:ph type="title"/>
          </p:nvPr>
        </p:nvSpPr>
        <p:spPr>
          <a:xfrm>
            <a:off x="838200" y="365125"/>
            <a:ext cx="10515600" cy="13257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rgbClr val="FF0000"/>
              </a:buClr>
              <a:buSzPts val="5400"/>
              <a:buFont typeface="Palatino Linotype"/>
              <a:buNone/>
            </a:pPr>
            <a:r>
              <a:rPr lang="en-US">
                <a:solidFill>
                  <a:srgbClr val="FF0000"/>
                </a:solidFill>
              </a:rPr>
              <a:t>Q1: </a:t>
            </a:r>
            <a:r>
              <a:rPr lang="en-US"/>
              <a:t>How do we breathe?</a:t>
            </a:r>
            <a:endParaRPr/>
          </a:p>
        </p:txBody>
      </p:sp>
      <p:pic>
        <p:nvPicPr>
          <p:cNvPr descr="lungs.jpg" id="1840" name="Google Shape;1840;g200fb5710e2_0_2300"/>
          <p:cNvPicPr preferRelativeResize="0"/>
          <p:nvPr>
            <p:ph idx="1" type="body"/>
          </p:nvPr>
        </p:nvPicPr>
        <p:blipFill rotWithShape="1">
          <a:blip r:embed="rId3">
            <a:alphaModFix/>
          </a:blip>
          <a:srcRect b="0" l="0" r="0" t="0"/>
          <a:stretch/>
        </p:blipFill>
        <p:spPr>
          <a:xfrm>
            <a:off x="4191000" y="2339181"/>
            <a:ext cx="3810000" cy="3048000"/>
          </a:xfrm>
          <a:prstGeom prst="rect">
            <a:avLst/>
          </a:prstGeom>
          <a:noFill/>
          <a:ln>
            <a:noFill/>
          </a:ln>
        </p:spPr>
      </p:pic>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4" name="Shape 1844"/>
        <p:cNvGrpSpPr/>
        <p:nvPr/>
      </p:nvGrpSpPr>
      <p:grpSpPr>
        <a:xfrm>
          <a:off x="0" y="0"/>
          <a:ext cx="0" cy="0"/>
          <a:chOff x="0" y="0"/>
          <a:chExt cx="0" cy="0"/>
        </a:xfrm>
      </p:grpSpPr>
      <p:sp>
        <p:nvSpPr>
          <p:cNvPr id="1845" name="Google Shape;1845;g200fb5710e2_0_2305"/>
          <p:cNvSpPr txBox="1"/>
          <p:nvPr>
            <p:ph type="title"/>
          </p:nvPr>
        </p:nvSpPr>
        <p:spPr>
          <a:xfrm>
            <a:off x="812800" y="274638"/>
            <a:ext cx="105663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Charles’ Law</a:t>
            </a:r>
            <a:endParaRPr/>
          </a:p>
        </p:txBody>
      </p:sp>
      <p:pic>
        <p:nvPicPr>
          <p:cNvPr descr="law.gif" id="1846" name="Google Shape;1846;g200fb5710e2_0_2305"/>
          <p:cNvPicPr preferRelativeResize="0"/>
          <p:nvPr>
            <p:ph idx="2" type="body"/>
          </p:nvPr>
        </p:nvPicPr>
        <p:blipFill rotWithShape="1">
          <a:blip r:embed="rId3">
            <a:alphaModFix/>
          </a:blip>
          <a:srcRect b="0" l="0" r="0" t="0"/>
          <a:stretch/>
        </p:blipFill>
        <p:spPr>
          <a:xfrm>
            <a:off x="6705601" y="1828801"/>
            <a:ext cx="3607800" cy="3926100"/>
          </a:xfrm>
          <a:prstGeom prst="rect">
            <a:avLst/>
          </a:prstGeom>
          <a:noFill/>
          <a:ln>
            <a:noFill/>
          </a:ln>
        </p:spPr>
      </p:pic>
      <p:sp>
        <p:nvSpPr>
          <p:cNvPr id="1847" name="Google Shape;1847;g200fb5710e2_0_2305"/>
          <p:cNvSpPr txBox="1"/>
          <p:nvPr>
            <p:ph idx="1" type="body"/>
          </p:nvPr>
        </p:nvSpPr>
        <p:spPr>
          <a:xfrm>
            <a:off x="812800" y="1600200"/>
            <a:ext cx="4978500" cy="41148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3600"/>
              <a:buChar char="•"/>
            </a:pPr>
            <a:r>
              <a:rPr lang="en-US" sz="3600"/>
              <a:t>Volume and temperature have a direct relationship.</a:t>
            </a:r>
            <a:endParaRPr/>
          </a:p>
          <a:p>
            <a:pPr indent="0" lvl="0" marL="228600" rtl="0" algn="l">
              <a:lnSpc>
                <a:spcPct val="90000"/>
              </a:lnSpc>
              <a:spcBef>
                <a:spcPts val="1000"/>
              </a:spcBef>
              <a:spcAft>
                <a:spcPts val="0"/>
              </a:spcAft>
              <a:buClr>
                <a:schemeClr val="dk1"/>
              </a:buClr>
              <a:buSzPts val="3600"/>
              <a:buNone/>
            </a:pPr>
            <a:r>
              <a:t/>
            </a:r>
            <a:endParaRPr sz="3600"/>
          </a:p>
          <a:p>
            <a:pPr indent="-228600" lvl="0" marL="228600" rtl="0" algn="l">
              <a:lnSpc>
                <a:spcPct val="90000"/>
              </a:lnSpc>
              <a:spcBef>
                <a:spcPts val="1000"/>
              </a:spcBef>
              <a:spcAft>
                <a:spcPts val="0"/>
              </a:spcAft>
              <a:buClr>
                <a:schemeClr val="dk1"/>
              </a:buClr>
              <a:buSzPts val="3600"/>
              <a:buChar char="•"/>
            </a:pPr>
            <a:r>
              <a:rPr lang="en-US" sz="3600"/>
              <a:t>V</a:t>
            </a:r>
            <a:r>
              <a:rPr baseline="-25000" lang="en-US" sz="3600"/>
              <a:t>1</a:t>
            </a:r>
            <a:r>
              <a:rPr lang="en-US" sz="3600"/>
              <a:t>/T</a:t>
            </a:r>
            <a:r>
              <a:rPr baseline="-25000" lang="en-US" sz="3600"/>
              <a:t>1</a:t>
            </a:r>
            <a:r>
              <a:rPr lang="en-US" sz="3600"/>
              <a:t>  =  V</a:t>
            </a:r>
            <a:r>
              <a:rPr baseline="-25000" lang="en-US" sz="3600"/>
              <a:t>2</a:t>
            </a:r>
            <a:r>
              <a:rPr lang="en-US" sz="3600"/>
              <a:t>/T</a:t>
            </a:r>
            <a:r>
              <a:rPr baseline="-25000" lang="en-US" sz="3600"/>
              <a:t>2</a:t>
            </a:r>
            <a:endParaRPr/>
          </a:p>
        </p:txBody>
      </p:sp>
    </p:spTree>
  </p:cSld>
  <p:clrMapOvr>
    <a:masterClrMapping/>
  </p:clrMapOvr>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1" name="Shape 1851"/>
        <p:cNvGrpSpPr/>
        <p:nvPr/>
      </p:nvGrpSpPr>
      <p:grpSpPr>
        <a:xfrm>
          <a:off x="0" y="0"/>
          <a:ext cx="0" cy="0"/>
          <a:chOff x="0" y="0"/>
          <a:chExt cx="0" cy="0"/>
        </a:xfrm>
      </p:grpSpPr>
      <p:sp>
        <p:nvSpPr>
          <p:cNvPr id="1852" name="Google Shape;1852;g200fb5710e2_0_2320"/>
          <p:cNvSpPr txBox="1"/>
          <p:nvPr>
            <p:ph type="title"/>
          </p:nvPr>
        </p:nvSpPr>
        <p:spPr>
          <a:xfrm>
            <a:off x="812800" y="274638"/>
            <a:ext cx="105663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Gay Lussac’s law</a:t>
            </a:r>
            <a:endParaRPr/>
          </a:p>
        </p:txBody>
      </p:sp>
      <p:sp>
        <p:nvSpPr>
          <p:cNvPr id="1853" name="Google Shape;1853;g200fb5710e2_0_2320"/>
          <p:cNvSpPr txBox="1"/>
          <p:nvPr>
            <p:ph idx="1" type="body"/>
          </p:nvPr>
        </p:nvSpPr>
        <p:spPr>
          <a:xfrm>
            <a:off x="812800" y="1600200"/>
            <a:ext cx="4978500" cy="41148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3600"/>
              <a:buChar char="•"/>
            </a:pPr>
            <a:r>
              <a:rPr lang="en-US" sz="3600"/>
              <a:t>Pressure and temperature have a direct relationship.</a:t>
            </a:r>
            <a:endParaRPr/>
          </a:p>
          <a:p>
            <a:pPr indent="0" lvl="0" marL="228600" rtl="0" algn="l">
              <a:lnSpc>
                <a:spcPct val="90000"/>
              </a:lnSpc>
              <a:spcBef>
                <a:spcPts val="1000"/>
              </a:spcBef>
              <a:spcAft>
                <a:spcPts val="0"/>
              </a:spcAft>
              <a:buClr>
                <a:schemeClr val="dk1"/>
              </a:buClr>
              <a:buSzPts val="3600"/>
              <a:buNone/>
            </a:pPr>
            <a:r>
              <a:t/>
            </a:r>
            <a:endParaRPr sz="3600"/>
          </a:p>
          <a:p>
            <a:pPr indent="-228600" lvl="0" marL="228600" rtl="0" algn="l">
              <a:lnSpc>
                <a:spcPct val="90000"/>
              </a:lnSpc>
              <a:spcBef>
                <a:spcPts val="1000"/>
              </a:spcBef>
              <a:spcAft>
                <a:spcPts val="0"/>
              </a:spcAft>
              <a:buClr>
                <a:schemeClr val="dk1"/>
              </a:buClr>
              <a:buSzPts val="3600"/>
              <a:buChar char="•"/>
            </a:pPr>
            <a:r>
              <a:rPr lang="en-US" sz="3600"/>
              <a:t>P</a:t>
            </a:r>
            <a:r>
              <a:rPr baseline="-25000" lang="en-US" sz="3600"/>
              <a:t>1</a:t>
            </a:r>
            <a:r>
              <a:rPr lang="en-US" sz="3600"/>
              <a:t>/T</a:t>
            </a:r>
            <a:r>
              <a:rPr baseline="-25000" lang="en-US" sz="3600"/>
              <a:t>1</a:t>
            </a:r>
            <a:r>
              <a:rPr lang="en-US" sz="3600"/>
              <a:t>  =  P</a:t>
            </a:r>
            <a:r>
              <a:rPr baseline="-25000" lang="en-US" sz="3600"/>
              <a:t>2</a:t>
            </a:r>
            <a:r>
              <a:rPr lang="en-US" sz="3600"/>
              <a:t>/T</a:t>
            </a:r>
            <a:r>
              <a:rPr baseline="-25000" lang="en-US" sz="3600"/>
              <a:t>2</a:t>
            </a:r>
            <a:endParaRPr/>
          </a:p>
        </p:txBody>
      </p:sp>
      <p:pic>
        <p:nvPicPr>
          <p:cNvPr descr="Gay-Lussac.jpg" id="1854" name="Google Shape;1854;g200fb5710e2_0_2320"/>
          <p:cNvPicPr preferRelativeResize="0"/>
          <p:nvPr>
            <p:ph idx="2" type="body"/>
          </p:nvPr>
        </p:nvPicPr>
        <p:blipFill rotWithShape="1">
          <a:blip r:embed="rId3">
            <a:alphaModFix/>
          </a:blip>
          <a:srcRect b="0" l="0" r="0" t="0"/>
          <a:stretch/>
        </p:blipFill>
        <p:spPr>
          <a:xfrm>
            <a:off x="6781801" y="2057400"/>
            <a:ext cx="3261600" cy="36639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9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Empirical Formulas</a:t>
            </a:r>
            <a:endParaRPr/>
          </a:p>
        </p:txBody>
      </p:sp>
      <p:sp>
        <p:nvSpPr>
          <p:cNvPr id="506" name="Google Shape;506;p9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Empirical formula refers to any molecular formula in it’s reduced form.</a:t>
            </a:r>
            <a:endParaRPr/>
          </a:p>
          <a:p>
            <a:pPr indent="-228600" lvl="0" marL="228600" rtl="0" algn="l">
              <a:lnSpc>
                <a:spcPct val="90000"/>
              </a:lnSpc>
              <a:spcBef>
                <a:spcPts val="1000"/>
              </a:spcBef>
              <a:spcAft>
                <a:spcPts val="0"/>
              </a:spcAft>
              <a:buClr>
                <a:schemeClr val="dk1"/>
              </a:buClr>
              <a:buSzPts val="2400"/>
              <a:buNone/>
            </a:pPr>
            <a:r>
              <a:t/>
            </a:r>
            <a:endParaRPr/>
          </a:p>
          <a:p>
            <a:pPr indent="-228600" lvl="0" marL="228600" rtl="0" algn="l">
              <a:lnSpc>
                <a:spcPct val="90000"/>
              </a:lnSpc>
              <a:spcBef>
                <a:spcPts val="1000"/>
              </a:spcBef>
              <a:spcAft>
                <a:spcPts val="0"/>
              </a:spcAft>
              <a:buClr>
                <a:schemeClr val="dk1"/>
              </a:buClr>
              <a:buSzPts val="2400"/>
              <a:buNone/>
            </a:pPr>
            <a:r>
              <a:rPr lang="en-US"/>
              <a:t>Are these empirical? If not, reduce them:</a:t>
            </a:r>
            <a:endParaRPr/>
          </a:p>
          <a:p>
            <a:pPr indent="-514350" lvl="2" marL="1191006" rtl="0" algn="l">
              <a:lnSpc>
                <a:spcPct val="90000"/>
              </a:lnSpc>
              <a:spcBef>
                <a:spcPts val="500"/>
              </a:spcBef>
              <a:spcAft>
                <a:spcPts val="0"/>
              </a:spcAft>
              <a:buClr>
                <a:schemeClr val="dk1"/>
              </a:buClr>
              <a:buSzPts val="2400"/>
              <a:buAutoNum type="arabicPeriod"/>
            </a:pPr>
            <a:r>
              <a:rPr lang="en-US"/>
              <a:t>C</a:t>
            </a:r>
            <a:r>
              <a:rPr baseline="-25000" lang="en-US"/>
              <a:t>4</a:t>
            </a:r>
            <a:r>
              <a:rPr lang="en-US"/>
              <a:t>H</a:t>
            </a:r>
            <a:r>
              <a:rPr baseline="-25000" lang="en-US"/>
              <a:t>8</a:t>
            </a:r>
            <a:endParaRPr/>
          </a:p>
          <a:p>
            <a:pPr indent="-514350" lvl="2" marL="1191006" rtl="0" algn="l">
              <a:lnSpc>
                <a:spcPct val="90000"/>
              </a:lnSpc>
              <a:spcBef>
                <a:spcPts val="500"/>
              </a:spcBef>
              <a:spcAft>
                <a:spcPts val="0"/>
              </a:spcAft>
              <a:buClr>
                <a:schemeClr val="dk1"/>
              </a:buClr>
              <a:buSzPts val="2400"/>
              <a:buAutoNum type="arabicPeriod"/>
            </a:pPr>
            <a:r>
              <a:rPr lang="en-US"/>
              <a:t>C</a:t>
            </a:r>
            <a:r>
              <a:rPr baseline="-25000" lang="en-US"/>
              <a:t>6</a:t>
            </a:r>
            <a:r>
              <a:rPr lang="en-US"/>
              <a:t>H</a:t>
            </a:r>
            <a:r>
              <a:rPr baseline="-25000" lang="en-US"/>
              <a:t>12</a:t>
            </a:r>
            <a:r>
              <a:rPr lang="en-US"/>
              <a:t>O</a:t>
            </a:r>
            <a:r>
              <a:rPr baseline="-25000" lang="en-US"/>
              <a:t>6</a:t>
            </a:r>
            <a:endParaRPr/>
          </a:p>
          <a:p>
            <a:pPr indent="-514350" lvl="2" marL="1191006" rtl="0" algn="l">
              <a:lnSpc>
                <a:spcPct val="90000"/>
              </a:lnSpc>
              <a:spcBef>
                <a:spcPts val="500"/>
              </a:spcBef>
              <a:spcAft>
                <a:spcPts val="0"/>
              </a:spcAft>
              <a:buClr>
                <a:schemeClr val="dk1"/>
              </a:buClr>
              <a:buSzPts val="2400"/>
              <a:buAutoNum type="arabicPeriod"/>
            </a:pPr>
            <a:r>
              <a:rPr lang="en-US"/>
              <a:t>N</a:t>
            </a:r>
            <a:r>
              <a:rPr baseline="-25000" lang="en-US"/>
              <a:t>3</a:t>
            </a:r>
            <a:r>
              <a:rPr lang="en-US"/>
              <a:t>O</a:t>
            </a:r>
            <a:r>
              <a:rPr baseline="-25000" lang="en-US"/>
              <a:t>6</a:t>
            </a:r>
            <a:endParaRPr/>
          </a:p>
          <a:p>
            <a:pPr indent="-514350" lvl="2" marL="1191006" rtl="0" algn="l">
              <a:lnSpc>
                <a:spcPct val="90000"/>
              </a:lnSpc>
              <a:spcBef>
                <a:spcPts val="500"/>
              </a:spcBef>
              <a:spcAft>
                <a:spcPts val="0"/>
              </a:spcAft>
              <a:buClr>
                <a:schemeClr val="dk1"/>
              </a:buClr>
              <a:buSzPts val="2400"/>
              <a:buAutoNum type="arabicPeriod"/>
            </a:pPr>
            <a:r>
              <a:rPr lang="en-US"/>
              <a:t>Na</a:t>
            </a:r>
            <a:r>
              <a:rPr baseline="-25000" lang="en-US"/>
              <a:t>2</a:t>
            </a:r>
            <a:r>
              <a:rPr lang="en-US"/>
              <a:t>(OH)</a:t>
            </a:r>
            <a:r>
              <a:rPr baseline="-25000" lang="en-US"/>
              <a:t>2</a:t>
            </a:r>
            <a:endParaRPr/>
          </a:p>
          <a:p>
            <a:pPr indent="-361950" lvl="0" marL="633222" rtl="0" algn="l">
              <a:lnSpc>
                <a:spcPct val="90000"/>
              </a:lnSpc>
              <a:spcBef>
                <a:spcPts val="1000"/>
              </a:spcBef>
              <a:spcAft>
                <a:spcPts val="0"/>
              </a:spcAft>
              <a:buClr>
                <a:schemeClr val="dk1"/>
              </a:buClr>
              <a:buSzPts val="2400"/>
              <a:buNone/>
            </a:pPr>
            <a:r>
              <a:t/>
            </a:r>
            <a:endParaRPr/>
          </a:p>
        </p:txBody>
      </p:sp>
      <p:sp>
        <p:nvSpPr>
          <p:cNvPr id="507" name="Google Shape;507;p92"/>
          <p:cNvSpPr txBox="1"/>
          <p:nvPr/>
        </p:nvSpPr>
        <p:spPr>
          <a:xfrm>
            <a:off x="4851100" y="3093363"/>
            <a:ext cx="4191000" cy="181620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accent1"/>
              </a:buClr>
              <a:buSzPts val="2800"/>
              <a:buFont typeface="Calibri"/>
              <a:buAutoNum type="arabicPeriod"/>
            </a:pPr>
            <a:r>
              <a:rPr lang="en-US" sz="2800">
                <a:solidFill>
                  <a:schemeClr val="accent1"/>
                </a:solidFill>
                <a:latin typeface="Calibri"/>
                <a:ea typeface="Calibri"/>
                <a:cs typeface="Calibri"/>
                <a:sym typeface="Calibri"/>
              </a:rPr>
              <a:t>CH</a:t>
            </a:r>
            <a:r>
              <a:rPr baseline="-25000" lang="en-US" sz="2800">
                <a:solidFill>
                  <a:schemeClr val="accent1"/>
                </a:solidFill>
                <a:latin typeface="Calibri"/>
                <a:ea typeface="Calibri"/>
                <a:cs typeface="Calibri"/>
                <a:sym typeface="Calibri"/>
              </a:rPr>
              <a:t>2</a:t>
            </a:r>
            <a:endParaRPr/>
          </a:p>
          <a:p>
            <a:pPr indent="-342900" lvl="0" marL="342900" marR="0" rtl="0" algn="l">
              <a:spcBef>
                <a:spcPts val="0"/>
              </a:spcBef>
              <a:spcAft>
                <a:spcPts val="0"/>
              </a:spcAft>
              <a:buClr>
                <a:schemeClr val="accent1"/>
              </a:buClr>
              <a:buSzPts val="2800"/>
              <a:buFont typeface="Calibri"/>
              <a:buAutoNum type="arabicPeriod"/>
            </a:pPr>
            <a:r>
              <a:rPr lang="en-US" sz="2800">
                <a:solidFill>
                  <a:schemeClr val="accent1"/>
                </a:solidFill>
                <a:latin typeface="Calibri"/>
                <a:ea typeface="Calibri"/>
                <a:cs typeface="Calibri"/>
                <a:sym typeface="Calibri"/>
              </a:rPr>
              <a:t>CH</a:t>
            </a:r>
            <a:r>
              <a:rPr baseline="-25000" lang="en-US" sz="2800">
                <a:solidFill>
                  <a:schemeClr val="accent1"/>
                </a:solidFill>
                <a:latin typeface="Calibri"/>
                <a:ea typeface="Calibri"/>
                <a:cs typeface="Calibri"/>
                <a:sym typeface="Calibri"/>
              </a:rPr>
              <a:t>2</a:t>
            </a:r>
            <a:r>
              <a:rPr lang="en-US" sz="2800">
                <a:solidFill>
                  <a:schemeClr val="accent1"/>
                </a:solidFill>
                <a:latin typeface="Calibri"/>
                <a:ea typeface="Calibri"/>
                <a:cs typeface="Calibri"/>
                <a:sym typeface="Calibri"/>
              </a:rPr>
              <a:t>O</a:t>
            </a:r>
            <a:endParaRPr/>
          </a:p>
          <a:p>
            <a:pPr indent="-342900" lvl="0" marL="342900" marR="0" rtl="0" algn="l">
              <a:spcBef>
                <a:spcPts val="0"/>
              </a:spcBef>
              <a:spcAft>
                <a:spcPts val="0"/>
              </a:spcAft>
              <a:buClr>
                <a:schemeClr val="accent1"/>
              </a:buClr>
              <a:buSzPts val="2800"/>
              <a:buFont typeface="Calibri"/>
              <a:buAutoNum type="arabicPeriod"/>
            </a:pPr>
            <a:r>
              <a:rPr lang="en-US" sz="2800">
                <a:solidFill>
                  <a:schemeClr val="accent1"/>
                </a:solidFill>
                <a:latin typeface="Calibri"/>
                <a:ea typeface="Calibri"/>
                <a:cs typeface="Calibri"/>
                <a:sym typeface="Calibri"/>
              </a:rPr>
              <a:t>NO</a:t>
            </a:r>
            <a:r>
              <a:rPr baseline="-25000" lang="en-US" sz="2800">
                <a:solidFill>
                  <a:schemeClr val="accent1"/>
                </a:solidFill>
                <a:latin typeface="Calibri"/>
                <a:ea typeface="Calibri"/>
                <a:cs typeface="Calibri"/>
                <a:sym typeface="Calibri"/>
              </a:rPr>
              <a:t>2</a:t>
            </a:r>
            <a:endParaRPr/>
          </a:p>
          <a:p>
            <a:pPr indent="-342900" lvl="0" marL="342900" marR="0" rtl="0" algn="l">
              <a:spcBef>
                <a:spcPts val="0"/>
              </a:spcBef>
              <a:spcAft>
                <a:spcPts val="0"/>
              </a:spcAft>
              <a:buClr>
                <a:schemeClr val="accent1"/>
              </a:buClr>
              <a:buSzPts val="2800"/>
              <a:buFont typeface="Calibri"/>
              <a:buAutoNum type="arabicPeriod"/>
            </a:pPr>
            <a:r>
              <a:rPr lang="en-US" sz="2800">
                <a:solidFill>
                  <a:schemeClr val="accent1"/>
                </a:solidFill>
                <a:latin typeface="Calibri"/>
                <a:ea typeface="Calibri"/>
                <a:cs typeface="Calibri"/>
                <a:sym typeface="Calibri"/>
              </a:rPr>
              <a:t>NaOH</a:t>
            </a:r>
            <a:endParaRPr sz="2800">
              <a:solidFill>
                <a:schemeClr val="accen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7"/>
                                        </p:tgtEl>
                                        <p:attrNameLst>
                                          <p:attrName>style.visibility</p:attrName>
                                        </p:attrNameLst>
                                      </p:cBhvr>
                                      <p:to>
                                        <p:strVal val="visible"/>
                                      </p:to>
                                    </p:set>
                                    <p:animEffect filter="fade" transition="in">
                                      <p:cBhvr>
                                        <p:cTn dur="2000"/>
                                        <p:tgtEl>
                                          <p:spTgt spid="5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8" name="Shape 1858"/>
        <p:cNvGrpSpPr/>
        <p:nvPr/>
      </p:nvGrpSpPr>
      <p:grpSpPr>
        <a:xfrm>
          <a:off x="0" y="0"/>
          <a:ext cx="0" cy="0"/>
          <a:chOff x="0" y="0"/>
          <a:chExt cx="0" cy="0"/>
        </a:xfrm>
      </p:grpSpPr>
      <p:sp>
        <p:nvSpPr>
          <p:cNvPr id="1859" name="Google Shape;1859;g200fb5710e2_0_2331"/>
          <p:cNvSpPr txBox="1"/>
          <p:nvPr>
            <p:ph type="title"/>
          </p:nvPr>
        </p:nvSpPr>
        <p:spPr>
          <a:xfrm>
            <a:off x="812800" y="274638"/>
            <a:ext cx="105663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Avogadro’s Law</a:t>
            </a:r>
            <a:endParaRPr/>
          </a:p>
        </p:txBody>
      </p:sp>
      <p:sp>
        <p:nvSpPr>
          <p:cNvPr id="1860" name="Google Shape;1860;g200fb5710e2_0_2331"/>
          <p:cNvSpPr txBox="1"/>
          <p:nvPr>
            <p:ph idx="1" type="body"/>
          </p:nvPr>
        </p:nvSpPr>
        <p:spPr>
          <a:xfrm>
            <a:off x="391471" y="1375378"/>
            <a:ext cx="4509000" cy="4108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None/>
            </a:pPr>
            <a:r>
              <a:rPr lang="en-US" sz="2800"/>
              <a:t>Equal volumes of gases at the same temperature and pressure have the same number of molecules.</a:t>
            </a:r>
            <a:endParaRPr/>
          </a:p>
        </p:txBody>
      </p:sp>
      <p:pic>
        <p:nvPicPr>
          <p:cNvPr descr="avogadro.jpg" id="1861" name="Google Shape;1861;g200fb5710e2_0_2331">
            <a:hlinkClick r:id="rId3"/>
          </p:cNvPr>
          <p:cNvPicPr preferRelativeResize="0"/>
          <p:nvPr>
            <p:ph idx="2" type="body"/>
          </p:nvPr>
        </p:nvPicPr>
        <p:blipFill rotWithShape="1">
          <a:blip r:embed="rId4">
            <a:alphaModFix/>
          </a:blip>
          <a:srcRect b="0" l="0" r="0" t="0"/>
          <a:stretch/>
        </p:blipFill>
        <p:spPr>
          <a:xfrm>
            <a:off x="8962618" y="167482"/>
            <a:ext cx="3229500" cy="3414000"/>
          </a:xfrm>
          <a:prstGeom prst="rect">
            <a:avLst/>
          </a:prstGeom>
          <a:noFill/>
          <a:ln>
            <a:noFill/>
          </a:ln>
        </p:spPr>
      </p:pic>
      <p:pic>
        <p:nvPicPr>
          <p:cNvPr descr="bonus_avogadro.gif" id="1862" name="Google Shape;1862;g200fb5710e2_0_2331"/>
          <p:cNvPicPr preferRelativeResize="0"/>
          <p:nvPr/>
        </p:nvPicPr>
        <p:blipFill rotWithShape="1">
          <a:blip r:embed="rId5">
            <a:alphaModFix/>
          </a:blip>
          <a:srcRect b="0" l="0" r="0" t="0"/>
          <a:stretch/>
        </p:blipFill>
        <p:spPr>
          <a:xfrm>
            <a:off x="1368406" y="3016250"/>
            <a:ext cx="5583620" cy="3194291"/>
          </a:xfrm>
          <a:prstGeom prst="rect">
            <a:avLst/>
          </a:prstGeom>
          <a:noFill/>
          <a:ln>
            <a:noFill/>
          </a:ln>
        </p:spPr>
      </p:pic>
      <p:pic>
        <p:nvPicPr>
          <p:cNvPr descr="Image result for moles of gas" id="1863" name="Google Shape;1863;g200fb5710e2_0_2331"/>
          <p:cNvPicPr preferRelativeResize="0"/>
          <p:nvPr/>
        </p:nvPicPr>
        <p:blipFill rotWithShape="1">
          <a:blip r:embed="rId6">
            <a:alphaModFix/>
          </a:blip>
          <a:srcRect b="0" l="0" r="0" t="0"/>
          <a:stretch/>
        </p:blipFill>
        <p:spPr>
          <a:xfrm>
            <a:off x="7622223" y="3295191"/>
            <a:ext cx="4569777" cy="2636410"/>
          </a:xfrm>
          <a:prstGeom prst="rect">
            <a:avLst/>
          </a:prstGeom>
          <a:noFill/>
          <a:ln>
            <a:noFill/>
          </a:ln>
        </p:spPr>
      </p:pic>
    </p:spTree>
  </p:cSld>
  <p:clrMapOvr>
    <a:masterClrMapping/>
  </p:clrMapOvr>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7" name="Shape 1867"/>
        <p:cNvGrpSpPr/>
        <p:nvPr/>
      </p:nvGrpSpPr>
      <p:grpSpPr>
        <a:xfrm>
          <a:off x="0" y="0"/>
          <a:ext cx="0" cy="0"/>
          <a:chOff x="0" y="0"/>
          <a:chExt cx="0" cy="0"/>
        </a:xfrm>
      </p:grpSpPr>
      <p:sp>
        <p:nvSpPr>
          <p:cNvPr id="1868" name="Google Shape;1868;g200fb5710e2_0_2339"/>
          <p:cNvSpPr txBox="1"/>
          <p:nvPr>
            <p:ph type="title"/>
          </p:nvPr>
        </p:nvSpPr>
        <p:spPr>
          <a:xfrm>
            <a:off x="822435" y="0"/>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Combined Gas law</a:t>
            </a:r>
            <a:endParaRPr/>
          </a:p>
        </p:txBody>
      </p:sp>
      <p:sp>
        <p:nvSpPr>
          <p:cNvPr id="1869" name="Google Shape;1869;g200fb5710e2_0_2339"/>
          <p:cNvSpPr txBox="1"/>
          <p:nvPr>
            <p:ph idx="1" type="body"/>
          </p:nvPr>
        </p:nvSpPr>
        <p:spPr>
          <a:xfrm>
            <a:off x="2100943" y="3626068"/>
            <a:ext cx="8763000" cy="237210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3600"/>
              <a:buNone/>
            </a:pPr>
            <a:r>
              <a:t/>
            </a:r>
            <a:endParaRPr sz="3600"/>
          </a:p>
          <a:p>
            <a:pPr indent="-228600" lvl="0" marL="228600" rtl="0" algn="l">
              <a:lnSpc>
                <a:spcPct val="90000"/>
              </a:lnSpc>
              <a:spcBef>
                <a:spcPts val="1000"/>
              </a:spcBef>
              <a:spcAft>
                <a:spcPts val="0"/>
              </a:spcAft>
              <a:buClr>
                <a:schemeClr val="dk1"/>
              </a:buClr>
              <a:buSzPts val="2800"/>
              <a:buChar char="•"/>
            </a:pPr>
            <a:r>
              <a:rPr lang="en-US" sz="2800"/>
              <a:t>Only use this equation when discussing initial and final conditions of a gas.</a:t>
            </a:r>
            <a:endParaRPr/>
          </a:p>
          <a:p>
            <a:pPr indent="-228600" lvl="0" marL="228600" rtl="0" algn="l">
              <a:lnSpc>
                <a:spcPct val="90000"/>
              </a:lnSpc>
              <a:spcBef>
                <a:spcPts val="1000"/>
              </a:spcBef>
              <a:spcAft>
                <a:spcPts val="0"/>
              </a:spcAft>
              <a:buClr>
                <a:schemeClr val="dk1"/>
              </a:buClr>
              <a:buSzPts val="2800"/>
              <a:buChar char="•"/>
            </a:pPr>
            <a:r>
              <a:rPr lang="en-US" sz="2800"/>
              <a:t>If a factor is held constant, cross it out of the equation. </a:t>
            </a:r>
            <a:endParaRPr/>
          </a:p>
          <a:p>
            <a:pPr indent="-228600" lvl="0" marL="228600" rtl="0" algn="l">
              <a:lnSpc>
                <a:spcPct val="90000"/>
              </a:lnSpc>
              <a:spcBef>
                <a:spcPts val="1000"/>
              </a:spcBef>
              <a:spcAft>
                <a:spcPts val="0"/>
              </a:spcAft>
              <a:buClr>
                <a:schemeClr val="dk1"/>
              </a:buClr>
              <a:buSzPts val="2800"/>
              <a:buChar char="•"/>
            </a:pPr>
            <a:r>
              <a:rPr lang="en-US" sz="2800"/>
              <a:t>Temperature must be in Kelvin!!!</a:t>
            </a:r>
            <a:endParaRPr sz="2800"/>
          </a:p>
        </p:txBody>
      </p:sp>
      <p:pic>
        <p:nvPicPr>
          <p:cNvPr descr="Image result for combined gas law" id="1870" name="Google Shape;1870;g200fb5710e2_0_2339"/>
          <p:cNvPicPr preferRelativeResize="0"/>
          <p:nvPr/>
        </p:nvPicPr>
        <p:blipFill rotWithShape="1">
          <a:blip r:embed="rId3">
            <a:alphaModFix/>
          </a:blip>
          <a:srcRect b="0" l="0" r="0" t="0"/>
          <a:stretch/>
        </p:blipFill>
        <p:spPr>
          <a:xfrm>
            <a:off x="5880538" y="1353855"/>
            <a:ext cx="4983405" cy="2334796"/>
          </a:xfrm>
          <a:prstGeom prst="rect">
            <a:avLst/>
          </a:prstGeom>
          <a:noFill/>
          <a:ln>
            <a:noFill/>
          </a:ln>
        </p:spPr>
      </p:pic>
      <p:pic>
        <p:nvPicPr>
          <p:cNvPr descr="Image result for combined gas law" id="1871" name="Google Shape;1871;g200fb5710e2_0_2339"/>
          <p:cNvPicPr preferRelativeResize="0"/>
          <p:nvPr/>
        </p:nvPicPr>
        <p:blipFill rotWithShape="1">
          <a:blip r:embed="rId4">
            <a:alphaModFix/>
          </a:blip>
          <a:srcRect b="0" l="0" r="0" t="0"/>
          <a:stretch/>
        </p:blipFill>
        <p:spPr>
          <a:xfrm>
            <a:off x="560451" y="1325563"/>
            <a:ext cx="3392026" cy="2391380"/>
          </a:xfrm>
          <a:prstGeom prst="rect">
            <a:avLst/>
          </a:prstGeom>
          <a:noFill/>
          <a:ln>
            <a:noFill/>
          </a:ln>
        </p:spPr>
      </p:pic>
    </p:spTree>
  </p:cSld>
  <p:clrMapOvr>
    <a:masterClrMapping/>
  </p:clrMapOvr>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5" name="Shape 1875"/>
        <p:cNvGrpSpPr/>
        <p:nvPr/>
      </p:nvGrpSpPr>
      <p:grpSpPr>
        <a:xfrm>
          <a:off x="0" y="0"/>
          <a:ext cx="0" cy="0"/>
          <a:chOff x="0" y="0"/>
          <a:chExt cx="0" cy="0"/>
        </a:xfrm>
      </p:grpSpPr>
      <p:sp>
        <p:nvSpPr>
          <p:cNvPr id="1876" name="Google Shape;1876;g200fb5710e2_0_2346"/>
          <p:cNvSpPr txBox="1"/>
          <p:nvPr>
            <p:ph type="title"/>
          </p:nvPr>
        </p:nvSpPr>
        <p:spPr>
          <a:xfrm>
            <a:off x="1981200" y="381000"/>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Combined Gas Law</a:t>
            </a:r>
            <a:endParaRPr/>
          </a:p>
        </p:txBody>
      </p:sp>
      <p:sp>
        <p:nvSpPr>
          <p:cNvPr id="1877" name="Google Shape;1877;g200fb5710e2_0_2346"/>
          <p:cNvSpPr txBox="1"/>
          <p:nvPr>
            <p:ph idx="1" type="body"/>
          </p:nvPr>
        </p:nvSpPr>
        <p:spPr>
          <a:xfrm>
            <a:off x="1502229" y="1447800"/>
            <a:ext cx="9797100" cy="4876800"/>
          </a:xfrm>
          <a:prstGeom prst="rect">
            <a:avLst/>
          </a:prstGeom>
          <a:noFill/>
          <a:ln>
            <a:noFill/>
          </a:ln>
        </p:spPr>
        <p:txBody>
          <a:bodyPr anchorCtr="0" anchor="t" bIns="45700" lIns="91425" spcFirstLastPara="1" rIns="91425" wrap="square" tIns="45700">
            <a:normAutofit lnSpcReduction="10000"/>
          </a:bodyPr>
          <a:lstStyle/>
          <a:p>
            <a:pPr indent="-514350" lvl="0" marL="514350" rtl="0" algn="l">
              <a:lnSpc>
                <a:spcPct val="90000"/>
              </a:lnSpc>
              <a:spcBef>
                <a:spcPts val="0"/>
              </a:spcBef>
              <a:spcAft>
                <a:spcPts val="0"/>
              </a:spcAft>
              <a:buClr>
                <a:schemeClr val="dk1"/>
              </a:buClr>
              <a:buSzPts val="2800"/>
              <a:buNone/>
            </a:pPr>
            <a:r>
              <a:rPr lang="en-US" sz="2800"/>
              <a:t>A bubble rises from the bottom of a lake at 8.0</a:t>
            </a:r>
            <a:r>
              <a:rPr baseline="30000" lang="en-US" sz="2800"/>
              <a:t>o</a:t>
            </a:r>
            <a:r>
              <a:rPr lang="en-US" sz="2800"/>
              <a:t>C with a pressure of 6.4 atm and a volume of 2.1 mL. Calculate the new volume of the bubble at STP.</a:t>
            </a:r>
            <a:endParaRPr/>
          </a:p>
          <a:p>
            <a:pPr indent="-514350" lvl="0" marL="514350" rtl="0" algn="l">
              <a:lnSpc>
                <a:spcPct val="90000"/>
              </a:lnSpc>
              <a:spcBef>
                <a:spcPts val="1000"/>
              </a:spcBef>
              <a:spcAft>
                <a:spcPts val="0"/>
              </a:spcAft>
              <a:buClr>
                <a:schemeClr val="dk1"/>
              </a:buClr>
              <a:buSzPts val="2800"/>
              <a:buNone/>
            </a:pPr>
            <a:r>
              <a:t/>
            </a:r>
            <a:endParaRPr sz="2800"/>
          </a:p>
          <a:p>
            <a:pPr indent="-514350" lvl="0" marL="514350" rtl="0" algn="l">
              <a:lnSpc>
                <a:spcPct val="90000"/>
              </a:lnSpc>
              <a:spcBef>
                <a:spcPts val="1000"/>
              </a:spcBef>
              <a:spcAft>
                <a:spcPts val="0"/>
              </a:spcAft>
              <a:buClr>
                <a:schemeClr val="dk1"/>
              </a:buClr>
              <a:buSzPts val="2800"/>
              <a:buNone/>
            </a:pPr>
            <a:r>
              <a:t/>
            </a:r>
            <a:endParaRPr sz="2800"/>
          </a:p>
          <a:p>
            <a:pPr indent="-514350" lvl="0" marL="514350" rtl="0" algn="l">
              <a:lnSpc>
                <a:spcPct val="90000"/>
              </a:lnSpc>
              <a:spcBef>
                <a:spcPts val="1000"/>
              </a:spcBef>
              <a:spcAft>
                <a:spcPts val="0"/>
              </a:spcAft>
              <a:buClr>
                <a:schemeClr val="dk1"/>
              </a:buClr>
              <a:buSzPts val="2800"/>
              <a:buNone/>
            </a:pPr>
            <a:r>
              <a:t/>
            </a:r>
            <a:endParaRPr sz="2800"/>
          </a:p>
          <a:p>
            <a:pPr indent="-514350" lvl="0" marL="514350" rtl="0" algn="l">
              <a:lnSpc>
                <a:spcPct val="90000"/>
              </a:lnSpc>
              <a:spcBef>
                <a:spcPts val="1000"/>
              </a:spcBef>
              <a:spcAft>
                <a:spcPts val="0"/>
              </a:spcAft>
              <a:buClr>
                <a:schemeClr val="dk1"/>
              </a:buClr>
              <a:buSzPts val="2800"/>
              <a:buNone/>
            </a:pPr>
            <a:r>
              <a:t/>
            </a:r>
            <a:endParaRPr sz="2800"/>
          </a:p>
          <a:p>
            <a:pPr indent="-514350" lvl="0" marL="514350" rtl="0" algn="l">
              <a:lnSpc>
                <a:spcPct val="90000"/>
              </a:lnSpc>
              <a:spcBef>
                <a:spcPts val="1000"/>
              </a:spcBef>
              <a:spcAft>
                <a:spcPts val="0"/>
              </a:spcAft>
              <a:buClr>
                <a:schemeClr val="dk1"/>
              </a:buClr>
              <a:buSzPts val="2800"/>
              <a:buNone/>
            </a:pPr>
            <a:r>
              <a:rPr lang="en-US" sz="2800"/>
              <a:t>   		</a:t>
            </a:r>
            <a:r>
              <a:rPr lang="en-US" sz="2800">
                <a:solidFill>
                  <a:srgbClr val="0070C0"/>
                </a:solidFill>
              </a:rPr>
              <a:t>	</a:t>
            </a:r>
            <a:r>
              <a:rPr lang="en-US" sz="2800" u="sng">
                <a:solidFill>
                  <a:srgbClr val="0070C0"/>
                </a:solidFill>
              </a:rPr>
              <a:t>(6.4)(2.1)  </a:t>
            </a:r>
            <a:r>
              <a:rPr lang="en-US" sz="2800">
                <a:solidFill>
                  <a:srgbClr val="0070C0"/>
                </a:solidFill>
              </a:rPr>
              <a:t>=  </a:t>
            </a:r>
            <a:r>
              <a:rPr lang="en-US" sz="2800" u="sng">
                <a:solidFill>
                  <a:srgbClr val="0070C0"/>
                </a:solidFill>
              </a:rPr>
              <a:t>(1)(x)</a:t>
            </a:r>
            <a:endParaRPr/>
          </a:p>
          <a:p>
            <a:pPr indent="-514350" lvl="0" marL="514350" rtl="0" algn="l">
              <a:lnSpc>
                <a:spcPct val="90000"/>
              </a:lnSpc>
              <a:spcBef>
                <a:spcPts val="1000"/>
              </a:spcBef>
              <a:spcAft>
                <a:spcPts val="0"/>
              </a:spcAft>
              <a:buClr>
                <a:srgbClr val="0070C0"/>
              </a:buClr>
              <a:buSzPts val="2800"/>
              <a:buNone/>
            </a:pPr>
            <a:r>
              <a:rPr lang="en-US" sz="2800">
                <a:solidFill>
                  <a:srgbClr val="0070C0"/>
                </a:solidFill>
              </a:rPr>
              <a:t>			   (8+273)       (273)</a:t>
            </a:r>
            <a:endParaRPr/>
          </a:p>
          <a:p>
            <a:pPr indent="-514350" lvl="0" marL="514350" rtl="0" algn="l">
              <a:lnSpc>
                <a:spcPct val="90000"/>
              </a:lnSpc>
              <a:spcBef>
                <a:spcPts val="1000"/>
              </a:spcBef>
              <a:spcAft>
                <a:spcPts val="0"/>
              </a:spcAft>
              <a:buClr>
                <a:schemeClr val="dk1"/>
              </a:buClr>
              <a:buSzPts val="2800"/>
              <a:buNone/>
            </a:pPr>
            <a:r>
              <a:t/>
            </a:r>
            <a:endParaRPr sz="2800"/>
          </a:p>
          <a:p>
            <a:pPr indent="-514350" lvl="0" marL="514350" rtl="0" algn="l">
              <a:lnSpc>
                <a:spcPct val="90000"/>
              </a:lnSpc>
              <a:spcBef>
                <a:spcPts val="1000"/>
              </a:spcBef>
              <a:spcAft>
                <a:spcPts val="0"/>
              </a:spcAft>
              <a:buClr>
                <a:schemeClr val="dk1"/>
              </a:buClr>
              <a:buSzPts val="2800"/>
              <a:buNone/>
            </a:pPr>
            <a:r>
              <a:rPr lang="en-US" sz="2800"/>
              <a:t>			             </a:t>
            </a:r>
            <a:r>
              <a:rPr lang="en-US" sz="2800">
                <a:solidFill>
                  <a:srgbClr val="FF0000"/>
                </a:solidFill>
              </a:rPr>
              <a:t>x = 13mL</a:t>
            </a:r>
            <a:endParaRPr/>
          </a:p>
        </p:txBody>
      </p:sp>
      <p:pic>
        <p:nvPicPr>
          <p:cNvPr descr="Image result for combined gas law" id="1878" name="Google Shape;1878;g200fb5710e2_0_2346"/>
          <p:cNvPicPr preferRelativeResize="0"/>
          <p:nvPr/>
        </p:nvPicPr>
        <p:blipFill rotWithShape="1">
          <a:blip r:embed="rId3">
            <a:alphaModFix/>
          </a:blip>
          <a:srcRect b="0" l="0" r="0" t="0"/>
          <a:stretch/>
        </p:blipFill>
        <p:spPr>
          <a:xfrm>
            <a:off x="2880984" y="2590800"/>
            <a:ext cx="3781425" cy="1771651"/>
          </a:xfrm>
          <a:prstGeom prst="rect">
            <a:avLst/>
          </a:prstGeom>
          <a:noFill/>
          <a:ln>
            <a:noFill/>
          </a:ln>
        </p:spPr>
      </p:pic>
      <p:sp>
        <p:nvSpPr>
          <p:cNvPr descr="Image result for bubbles in a lake" id="1879" name="Google Shape;1879;g200fb5710e2_0_2346"/>
          <p:cNvSpPr/>
          <p:nvPr/>
        </p:nvSpPr>
        <p:spPr>
          <a:xfrm>
            <a:off x="155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Image result for bubbles in a lake" id="1880" name="Google Shape;1880;g200fb5710e2_0_2346"/>
          <p:cNvPicPr preferRelativeResize="0"/>
          <p:nvPr/>
        </p:nvPicPr>
        <p:blipFill rotWithShape="1">
          <a:blip r:embed="rId4">
            <a:alphaModFix/>
          </a:blip>
          <a:srcRect b="0" l="0" r="0" t="0"/>
          <a:stretch/>
        </p:blipFill>
        <p:spPr>
          <a:xfrm>
            <a:off x="7113649" y="2412124"/>
            <a:ext cx="2427890" cy="3641834"/>
          </a:xfrm>
          <a:prstGeom prst="rect">
            <a:avLst/>
          </a:prstGeom>
          <a:noFill/>
          <a:ln>
            <a:noFill/>
          </a:ln>
        </p:spPr>
      </p:pic>
    </p:spTree>
  </p:cSld>
  <p:clrMapOvr>
    <a:masterClrMapping/>
  </p:clrMapOvr>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4" name="Shape 1884"/>
        <p:cNvGrpSpPr/>
        <p:nvPr/>
      </p:nvGrpSpPr>
      <p:grpSpPr>
        <a:xfrm>
          <a:off x="0" y="0"/>
          <a:ext cx="0" cy="0"/>
          <a:chOff x="0" y="0"/>
          <a:chExt cx="0" cy="0"/>
        </a:xfrm>
      </p:grpSpPr>
      <p:sp>
        <p:nvSpPr>
          <p:cNvPr id="1885" name="Google Shape;1885;g200fb5710e2_0_235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Combined Gas Law</a:t>
            </a:r>
            <a:endParaRPr/>
          </a:p>
        </p:txBody>
      </p:sp>
      <p:sp>
        <p:nvSpPr>
          <p:cNvPr id="1886" name="Google Shape;1886;g200fb5710e2_0_235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None/>
            </a:pPr>
            <a:r>
              <a:rPr lang="en-US" sz="2800"/>
              <a:t>A gas evolved during the fermentation of glucose has a volume of 0.78 L at 20.1C and 1 atm. What is the volume of this gas if the temperature changes to 40.C and 1.2 atm?</a:t>
            </a:r>
            <a:endParaRPr/>
          </a:p>
          <a:p>
            <a:pPr indent="-228600" lvl="0" marL="228600" rtl="0" algn="l">
              <a:lnSpc>
                <a:spcPct val="90000"/>
              </a:lnSpc>
              <a:spcBef>
                <a:spcPts val="1000"/>
              </a:spcBef>
              <a:spcAft>
                <a:spcPts val="0"/>
              </a:spcAft>
              <a:buClr>
                <a:schemeClr val="dk1"/>
              </a:buClr>
              <a:buSzPts val="2400"/>
              <a:buNone/>
            </a:pPr>
            <a:r>
              <a:t/>
            </a:r>
            <a:endParaRPr/>
          </a:p>
          <a:p>
            <a:pPr indent="-228600" lvl="0" marL="228600" rtl="0" algn="l">
              <a:lnSpc>
                <a:spcPct val="90000"/>
              </a:lnSpc>
              <a:spcBef>
                <a:spcPts val="1000"/>
              </a:spcBef>
              <a:spcAft>
                <a:spcPts val="0"/>
              </a:spcAft>
              <a:buClr>
                <a:schemeClr val="dk1"/>
              </a:buClr>
              <a:buSzPts val="2400"/>
              <a:buNone/>
            </a:pPr>
            <a:r>
              <a:rPr lang="en-US"/>
              <a:t>					</a:t>
            </a:r>
            <a:r>
              <a:rPr lang="en-US" u="sng">
                <a:solidFill>
                  <a:srgbClr val="0070C0"/>
                </a:solidFill>
              </a:rPr>
              <a:t>(1)(0.78)  </a:t>
            </a:r>
            <a:r>
              <a:rPr lang="en-US">
                <a:solidFill>
                  <a:srgbClr val="0070C0"/>
                </a:solidFill>
              </a:rPr>
              <a:t>=  </a:t>
            </a:r>
            <a:r>
              <a:rPr lang="en-US" u="sng">
                <a:solidFill>
                  <a:srgbClr val="0070C0"/>
                </a:solidFill>
              </a:rPr>
              <a:t>(1.2)(x)</a:t>
            </a:r>
            <a:endParaRPr/>
          </a:p>
          <a:p>
            <a:pPr indent="-228600" lvl="0" marL="228600" rtl="0" algn="l">
              <a:lnSpc>
                <a:spcPct val="90000"/>
              </a:lnSpc>
              <a:spcBef>
                <a:spcPts val="1000"/>
              </a:spcBef>
              <a:spcAft>
                <a:spcPts val="0"/>
              </a:spcAft>
              <a:buClr>
                <a:srgbClr val="0070C0"/>
              </a:buClr>
              <a:buSzPts val="2400"/>
              <a:buNone/>
            </a:pPr>
            <a:r>
              <a:rPr lang="en-US">
                <a:solidFill>
                  <a:srgbClr val="0070C0"/>
                </a:solidFill>
              </a:rPr>
              <a:t>		         			(20.1+273)  (40+273)		</a:t>
            </a:r>
            <a:endParaRPr/>
          </a:p>
          <a:p>
            <a:pPr indent="-228600" lvl="0" marL="228600" rtl="0" algn="l">
              <a:lnSpc>
                <a:spcPct val="90000"/>
              </a:lnSpc>
              <a:spcBef>
                <a:spcPts val="1000"/>
              </a:spcBef>
              <a:spcAft>
                <a:spcPts val="0"/>
              </a:spcAft>
              <a:buClr>
                <a:srgbClr val="0070C0"/>
              </a:buClr>
              <a:buSzPts val="2400"/>
              <a:buNone/>
            </a:pPr>
            <a:r>
              <a:rPr lang="en-US">
                <a:solidFill>
                  <a:srgbClr val="0070C0"/>
                </a:solidFill>
              </a:rPr>
              <a:t>						</a:t>
            </a:r>
            <a:endParaRPr/>
          </a:p>
          <a:p>
            <a:pPr indent="-228600" lvl="0" marL="228600" rtl="0" algn="l">
              <a:lnSpc>
                <a:spcPct val="90000"/>
              </a:lnSpc>
              <a:spcBef>
                <a:spcPts val="1000"/>
              </a:spcBef>
              <a:spcAft>
                <a:spcPts val="0"/>
              </a:spcAft>
              <a:buClr>
                <a:srgbClr val="0070C0"/>
              </a:buClr>
              <a:buSzPts val="2400"/>
              <a:buNone/>
            </a:pPr>
            <a:r>
              <a:rPr lang="en-US">
                <a:solidFill>
                  <a:srgbClr val="0070C0"/>
                </a:solidFill>
              </a:rPr>
              <a:t>						</a:t>
            </a:r>
            <a:r>
              <a:rPr lang="en-US">
                <a:solidFill>
                  <a:srgbClr val="FF0000"/>
                </a:solidFill>
              </a:rPr>
              <a:t>x = 0.69 L</a:t>
            </a:r>
            <a:endParaRPr>
              <a:solidFill>
                <a:srgbClr val="FF0000"/>
              </a:solidFill>
            </a:endParaRPr>
          </a:p>
        </p:txBody>
      </p:sp>
      <p:pic>
        <p:nvPicPr>
          <p:cNvPr descr="Image result for combined gas law" id="1887" name="Google Shape;1887;g200fb5710e2_0_2354"/>
          <p:cNvPicPr preferRelativeResize="0"/>
          <p:nvPr/>
        </p:nvPicPr>
        <p:blipFill rotWithShape="1">
          <a:blip r:embed="rId3">
            <a:alphaModFix/>
          </a:blip>
          <a:srcRect b="0" l="0" r="0" t="0"/>
          <a:stretch/>
        </p:blipFill>
        <p:spPr>
          <a:xfrm>
            <a:off x="563453" y="3115468"/>
            <a:ext cx="3781425" cy="1771651"/>
          </a:xfrm>
          <a:prstGeom prst="rect">
            <a:avLst/>
          </a:prstGeom>
          <a:noFill/>
          <a:ln>
            <a:noFill/>
          </a:ln>
        </p:spPr>
      </p:pic>
      <p:pic>
        <p:nvPicPr>
          <p:cNvPr descr="Image result for fermentation" id="1888" name="Google Shape;1888;g200fb5710e2_0_2354"/>
          <p:cNvPicPr preferRelativeResize="0"/>
          <p:nvPr/>
        </p:nvPicPr>
        <p:blipFill rotWithShape="1">
          <a:blip r:embed="rId4">
            <a:alphaModFix/>
          </a:blip>
          <a:srcRect b="0" l="0" r="0" t="0"/>
          <a:stretch/>
        </p:blipFill>
        <p:spPr>
          <a:xfrm>
            <a:off x="8103476" y="2642501"/>
            <a:ext cx="4088524" cy="3062449"/>
          </a:xfrm>
          <a:prstGeom prst="rect">
            <a:avLst/>
          </a:prstGeom>
          <a:noFill/>
          <a:ln>
            <a:noFill/>
          </a:ln>
        </p:spPr>
      </p:pic>
    </p:spTree>
  </p:cSld>
  <p:clrMapOvr>
    <a:masterClrMapping/>
  </p:clrMapOvr>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2" name="Shape 1892"/>
        <p:cNvGrpSpPr/>
        <p:nvPr/>
      </p:nvGrpSpPr>
      <p:grpSpPr>
        <a:xfrm>
          <a:off x="0" y="0"/>
          <a:ext cx="0" cy="0"/>
          <a:chOff x="0" y="0"/>
          <a:chExt cx="0" cy="0"/>
        </a:xfrm>
      </p:grpSpPr>
      <p:sp>
        <p:nvSpPr>
          <p:cNvPr id="1893" name="Google Shape;1893;g200fb5710e2_0_236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Ideal Gas law</a:t>
            </a:r>
            <a:endParaRPr/>
          </a:p>
        </p:txBody>
      </p:sp>
      <p:sp>
        <p:nvSpPr>
          <p:cNvPr id="1894" name="Google Shape;1894;g200fb5710e2_0_2361"/>
          <p:cNvSpPr txBox="1"/>
          <p:nvPr>
            <p:ph idx="1" type="body"/>
          </p:nvPr>
        </p:nvSpPr>
        <p:spPr>
          <a:xfrm>
            <a:off x="1056290" y="1525576"/>
            <a:ext cx="9254400" cy="43890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0070C0"/>
              </a:buClr>
              <a:buSzPts val="3600"/>
              <a:buNone/>
            </a:pPr>
            <a:r>
              <a:rPr lang="en-US" sz="3600">
                <a:solidFill>
                  <a:srgbClr val="0070C0"/>
                </a:solidFill>
              </a:rPr>
              <a:t>					n= moles	</a:t>
            </a:r>
            <a:endParaRPr/>
          </a:p>
          <a:p>
            <a:pPr indent="-228600" lvl="0" marL="228600" rtl="0" algn="l">
              <a:lnSpc>
                <a:spcPct val="90000"/>
              </a:lnSpc>
              <a:spcBef>
                <a:spcPts val="1000"/>
              </a:spcBef>
              <a:spcAft>
                <a:spcPts val="0"/>
              </a:spcAft>
              <a:buClr>
                <a:srgbClr val="0070C0"/>
              </a:buClr>
              <a:buSzPts val="3600"/>
              <a:buNone/>
            </a:pPr>
            <a:r>
              <a:rPr lang="en-US" sz="3600">
                <a:solidFill>
                  <a:srgbClr val="0070C0"/>
                </a:solidFill>
              </a:rPr>
              <a:t>					R=0.0821 L atm mol</a:t>
            </a:r>
            <a:r>
              <a:rPr baseline="30000" lang="en-US" sz="3600">
                <a:solidFill>
                  <a:srgbClr val="0070C0"/>
                </a:solidFill>
              </a:rPr>
              <a:t>-1</a:t>
            </a:r>
            <a:r>
              <a:rPr lang="en-US" sz="3600">
                <a:solidFill>
                  <a:srgbClr val="0070C0"/>
                </a:solidFill>
              </a:rPr>
              <a:t> K</a:t>
            </a:r>
            <a:r>
              <a:rPr baseline="30000" lang="en-US" sz="3600">
                <a:solidFill>
                  <a:srgbClr val="0070C0"/>
                </a:solidFill>
              </a:rPr>
              <a:t>-1</a:t>
            </a:r>
            <a:endParaRPr/>
          </a:p>
          <a:p>
            <a:pPr indent="-228600" lvl="0" marL="228600" rtl="0" algn="l">
              <a:lnSpc>
                <a:spcPct val="90000"/>
              </a:lnSpc>
              <a:spcBef>
                <a:spcPts val="1000"/>
              </a:spcBef>
              <a:spcAft>
                <a:spcPts val="0"/>
              </a:spcAft>
              <a:buClr>
                <a:schemeClr val="dk1"/>
              </a:buClr>
              <a:buSzPts val="2400"/>
              <a:buNone/>
            </a:pPr>
            <a:r>
              <a:t/>
            </a:r>
            <a:endParaRPr/>
          </a:p>
          <a:p>
            <a:pPr indent="-228600" lvl="0" marL="228600" rtl="0" algn="l">
              <a:lnSpc>
                <a:spcPct val="90000"/>
              </a:lnSpc>
              <a:spcBef>
                <a:spcPts val="1000"/>
              </a:spcBef>
              <a:spcAft>
                <a:spcPts val="0"/>
              </a:spcAft>
              <a:buClr>
                <a:schemeClr val="dk1"/>
              </a:buClr>
              <a:buSzPts val="2800"/>
              <a:buNone/>
            </a:pPr>
            <a:r>
              <a:t/>
            </a:r>
            <a:endParaRPr sz="2800"/>
          </a:p>
          <a:p>
            <a:pPr indent="-228600" lvl="0" marL="228600" rtl="0" algn="l">
              <a:lnSpc>
                <a:spcPct val="90000"/>
              </a:lnSpc>
              <a:spcBef>
                <a:spcPts val="1000"/>
              </a:spcBef>
              <a:spcAft>
                <a:spcPts val="0"/>
              </a:spcAft>
              <a:buClr>
                <a:schemeClr val="dk1"/>
              </a:buClr>
              <a:buSzPts val="2800"/>
              <a:buChar char="•"/>
            </a:pPr>
            <a:r>
              <a:rPr lang="en-US" sz="2800"/>
              <a:t>Used when one gas is calculated &amp; doesn’t change values.</a:t>
            </a:r>
            <a:endParaRPr/>
          </a:p>
          <a:p>
            <a:pPr indent="-228600" lvl="0" marL="228600" rtl="0" algn="l">
              <a:lnSpc>
                <a:spcPct val="90000"/>
              </a:lnSpc>
              <a:spcBef>
                <a:spcPts val="1000"/>
              </a:spcBef>
              <a:spcAft>
                <a:spcPts val="0"/>
              </a:spcAft>
              <a:buClr>
                <a:schemeClr val="dk1"/>
              </a:buClr>
              <a:buSzPts val="2800"/>
              <a:buChar char="•"/>
            </a:pPr>
            <a:r>
              <a:rPr lang="en-US" sz="2800"/>
              <a:t>The units must be the same as the R units.</a:t>
            </a:r>
            <a:endParaRPr/>
          </a:p>
        </p:txBody>
      </p:sp>
      <p:pic>
        <p:nvPicPr>
          <p:cNvPr descr="Image result for ideal gas law" id="1895" name="Google Shape;1895;g200fb5710e2_0_2361"/>
          <p:cNvPicPr preferRelativeResize="0"/>
          <p:nvPr/>
        </p:nvPicPr>
        <p:blipFill rotWithShape="1">
          <a:blip r:embed="rId3">
            <a:alphaModFix/>
          </a:blip>
          <a:srcRect b="36778" l="11625" r="12737" t="33035"/>
          <a:stretch/>
        </p:blipFill>
        <p:spPr>
          <a:xfrm>
            <a:off x="1056290" y="2863390"/>
            <a:ext cx="3090042" cy="693683"/>
          </a:xfrm>
          <a:prstGeom prst="rect">
            <a:avLst/>
          </a:prstGeom>
          <a:noFill/>
          <a:ln>
            <a:noFill/>
          </a:ln>
        </p:spPr>
      </p:pic>
    </p:spTree>
  </p:cSld>
  <p:clrMapOvr>
    <a:masterClrMapping/>
  </p:clrMapOvr>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9" name="Shape 1899"/>
        <p:cNvGrpSpPr/>
        <p:nvPr/>
      </p:nvGrpSpPr>
      <p:grpSpPr>
        <a:xfrm>
          <a:off x="0" y="0"/>
          <a:ext cx="0" cy="0"/>
          <a:chOff x="0" y="0"/>
          <a:chExt cx="0" cy="0"/>
        </a:xfrm>
      </p:grpSpPr>
      <p:sp>
        <p:nvSpPr>
          <p:cNvPr id="1900" name="Google Shape;1900;g200fb5710e2_0_236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Ideal Gas Law</a:t>
            </a:r>
            <a:endParaRPr/>
          </a:p>
        </p:txBody>
      </p:sp>
      <p:sp>
        <p:nvSpPr>
          <p:cNvPr id="1901" name="Google Shape;1901;g200fb5710e2_0_236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514350" lvl="0" marL="514350" rtl="0" algn="l">
              <a:lnSpc>
                <a:spcPct val="90000"/>
              </a:lnSpc>
              <a:spcBef>
                <a:spcPts val="0"/>
              </a:spcBef>
              <a:spcAft>
                <a:spcPts val="0"/>
              </a:spcAft>
              <a:buClr>
                <a:schemeClr val="dk1"/>
              </a:buClr>
              <a:buSzPts val="2800"/>
              <a:buNone/>
            </a:pPr>
            <a:r>
              <a:rPr lang="en-US" sz="2800"/>
              <a:t>Calculate the pressure of 1.82 moles of SF</a:t>
            </a:r>
            <a:r>
              <a:rPr baseline="-25000" lang="en-US" sz="2800"/>
              <a:t>6 </a:t>
            </a:r>
            <a:r>
              <a:rPr lang="en-US" sz="2800"/>
              <a:t>when it is at 69.5C, and 5.43L.</a:t>
            </a:r>
            <a:endParaRPr/>
          </a:p>
          <a:p>
            <a:pPr indent="-514350" lvl="0" marL="514350" rtl="0" algn="l">
              <a:lnSpc>
                <a:spcPct val="90000"/>
              </a:lnSpc>
              <a:spcBef>
                <a:spcPts val="1000"/>
              </a:spcBef>
              <a:spcAft>
                <a:spcPts val="0"/>
              </a:spcAft>
              <a:buClr>
                <a:schemeClr val="dk1"/>
              </a:buClr>
              <a:buSzPts val="2800"/>
              <a:buNone/>
            </a:pPr>
            <a:r>
              <a:t/>
            </a:r>
            <a:endParaRPr sz="2800"/>
          </a:p>
          <a:p>
            <a:pPr indent="-514350" lvl="0" marL="514350" rtl="0" algn="l">
              <a:lnSpc>
                <a:spcPct val="90000"/>
              </a:lnSpc>
              <a:spcBef>
                <a:spcPts val="1000"/>
              </a:spcBef>
              <a:spcAft>
                <a:spcPts val="0"/>
              </a:spcAft>
              <a:buClr>
                <a:srgbClr val="0070C0"/>
              </a:buClr>
              <a:buSzPts val="2800"/>
              <a:buNone/>
            </a:pPr>
            <a:r>
              <a:rPr lang="en-US" sz="2800">
                <a:solidFill>
                  <a:srgbClr val="0070C0"/>
                </a:solidFill>
              </a:rPr>
              <a:t>				PV = nRT</a:t>
            </a:r>
            <a:endParaRPr sz="2800">
              <a:solidFill>
                <a:srgbClr val="0070C0"/>
              </a:solidFill>
            </a:endParaRPr>
          </a:p>
          <a:p>
            <a:pPr indent="-514350" lvl="0" marL="514350" rtl="0" algn="l">
              <a:lnSpc>
                <a:spcPct val="90000"/>
              </a:lnSpc>
              <a:spcBef>
                <a:spcPts val="1000"/>
              </a:spcBef>
              <a:spcAft>
                <a:spcPts val="0"/>
              </a:spcAft>
              <a:buClr>
                <a:srgbClr val="0070C0"/>
              </a:buClr>
              <a:buSzPts val="2800"/>
              <a:buNone/>
            </a:pPr>
            <a:r>
              <a:rPr lang="en-US" sz="2800">
                <a:solidFill>
                  <a:srgbClr val="0070C0"/>
                </a:solidFill>
              </a:rPr>
              <a:t>			  (x)(5.43) = (1.82)(0.0821)(69.5+273)</a:t>
            </a:r>
            <a:endParaRPr/>
          </a:p>
          <a:p>
            <a:pPr indent="-514350" lvl="0" marL="514350" rtl="0" algn="l">
              <a:lnSpc>
                <a:spcPct val="90000"/>
              </a:lnSpc>
              <a:spcBef>
                <a:spcPts val="1000"/>
              </a:spcBef>
              <a:spcAft>
                <a:spcPts val="0"/>
              </a:spcAft>
              <a:buClr>
                <a:srgbClr val="FF0000"/>
              </a:buClr>
              <a:buSzPts val="2800"/>
              <a:buNone/>
            </a:pPr>
            <a:r>
              <a:rPr lang="en-US" sz="2800">
                <a:solidFill>
                  <a:srgbClr val="FF0000"/>
                </a:solidFill>
              </a:rPr>
              <a:t> 				    x = 9.42atm</a:t>
            </a:r>
            <a:endParaRPr/>
          </a:p>
        </p:txBody>
      </p:sp>
      <p:pic>
        <p:nvPicPr>
          <p:cNvPr descr="Image result for SF6" id="1902" name="Google Shape;1902;g200fb5710e2_0_2367"/>
          <p:cNvPicPr preferRelativeResize="0"/>
          <p:nvPr/>
        </p:nvPicPr>
        <p:blipFill rotWithShape="1">
          <a:blip r:embed="rId3">
            <a:alphaModFix/>
          </a:blip>
          <a:srcRect b="5702" l="30976" r="35672" t="2915"/>
          <a:stretch/>
        </p:blipFill>
        <p:spPr>
          <a:xfrm rot="1921925">
            <a:off x="9608344" y="1889386"/>
            <a:ext cx="1327962" cy="4405727"/>
          </a:xfrm>
          <a:prstGeom prst="rect">
            <a:avLst/>
          </a:prstGeom>
          <a:noFill/>
          <a:ln>
            <a:noFill/>
          </a:ln>
        </p:spPr>
      </p:pic>
    </p:spTree>
  </p:cSld>
  <p:clrMapOvr>
    <a:masterClrMapping/>
  </p:clrMapOvr>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6" name="Shape 1906"/>
        <p:cNvGrpSpPr/>
        <p:nvPr/>
      </p:nvGrpSpPr>
      <p:grpSpPr>
        <a:xfrm>
          <a:off x="0" y="0"/>
          <a:ext cx="0" cy="0"/>
          <a:chOff x="0" y="0"/>
          <a:chExt cx="0" cy="0"/>
        </a:xfrm>
      </p:grpSpPr>
      <p:sp>
        <p:nvSpPr>
          <p:cNvPr id="1907" name="Google Shape;1907;g200fb5710e2_0_237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Ideal Gas Law</a:t>
            </a:r>
            <a:endParaRPr/>
          </a:p>
        </p:txBody>
      </p:sp>
      <p:sp>
        <p:nvSpPr>
          <p:cNvPr id="1908" name="Google Shape;1908;g200fb5710e2_0_237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None/>
            </a:pPr>
            <a:r>
              <a:rPr lang="en-US" sz="2800"/>
              <a:t>Calculate the temperature of a 2.56 moles of a gas at 1200mL and 680mmHg.</a:t>
            </a:r>
            <a:endParaRPr/>
          </a:p>
          <a:p>
            <a:pPr indent="-228600" lvl="0" marL="228600" rtl="0" algn="l">
              <a:lnSpc>
                <a:spcPct val="90000"/>
              </a:lnSpc>
              <a:spcBef>
                <a:spcPts val="1000"/>
              </a:spcBef>
              <a:spcAft>
                <a:spcPts val="0"/>
              </a:spcAft>
              <a:buClr>
                <a:schemeClr val="dk1"/>
              </a:buClr>
              <a:buSzPts val="2400"/>
              <a:buNone/>
            </a:pPr>
            <a:r>
              <a:rPr lang="en-US"/>
              <a:t> </a:t>
            </a:r>
            <a:endParaRPr/>
          </a:p>
          <a:p>
            <a:pPr indent="-228600" lvl="0" marL="228600" rtl="0" algn="l">
              <a:lnSpc>
                <a:spcPct val="90000"/>
              </a:lnSpc>
              <a:spcBef>
                <a:spcPts val="1000"/>
              </a:spcBef>
              <a:spcAft>
                <a:spcPts val="0"/>
              </a:spcAft>
              <a:buClr>
                <a:schemeClr val="dk1"/>
              </a:buClr>
              <a:buSzPts val="2400"/>
              <a:buNone/>
            </a:pPr>
            <a:r>
              <a:rPr lang="en-US"/>
              <a:t>				</a:t>
            </a:r>
            <a:r>
              <a:rPr lang="en-US">
                <a:solidFill>
                  <a:srgbClr val="00B0F0"/>
                </a:solidFill>
              </a:rPr>
              <a:t>PV = nRT</a:t>
            </a:r>
            <a:endParaRPr>
              <a:solidFill>
                <a:srgbClr val="00B0F0"/>
              </a:solidFill>
            </a:endParaRPr>
          </a:p>
          <a:p>
            <a:pPr indent="-228600" lvl="0" marL="228600" rtl="0" algn="l">
              <a:lnSpc>
                <a:spcPct val="90000"/>
              </a:lnSpc>
              <a:spcBef>
                <a:spcPts val="1000"/>
              </a:spcBef>
              <a:spcAft>
                <a:spcPts val="0"/>
              </a:spcAft>
              <a:buClr>
                <a:srgbClr val="00B0F0"/>
              </a:buClr>
              <a:buSzPts val="2400"/>
              <a:buNone/>
            </a:pPr>
            <a:r>
              <a:rPr lang="en-US">
                <a:solidFill>
                  <a:srgbClr val="00B0F0"/>
                </a:solidFill>
              </a:rPr>
              <a:t>	           (680/760)(1.2) = (2.56)(0.0821)(x)</a:t>
            </a:r>
            <a:endParaRPr/>
          </a:p>
          <a:p>
            <a:pPr indent="-228600" lvl="0" marL="228600" rtl="0" algn="l">
              <a:lnSpc>
                <a:spcPct val="90000"/>
              </a:lnSpc>
              <a:spcBef>
                <a:spcPts val="1000"/>
              </a:spcBef>
              <a:spcAft>
                <a:spcPts val="0"/>
              </a:spcAft>
              <a:buClr>
                <a:srgbClr val="00B0F0"/>
              </a:buClr>
              <a:buSzPts val="2400"/>
              <a:buNone/>
            </a:pPr>
            <a:r>
              <a:rPr lang="en-US">
                <a:solidFill>
                  <a:srgbClr val="00B0F0"/>
                </a:solidFill>
              </a:rPr>
              <a:t>				</a:t>
            </a:r>
            <a:r>
              <a:rPr lang="en-US">
                <a:solidFill>
                  <a:srgbClr val="FF0000"/>
                </a:solidFill>
              </a:rPr>
              <a:t>    x = 5.11 K</a:t>
            </a:r>
            <a:endParaRPr/>
          </a:p>
          <a:p>
            <a:pPr indent="-228600" lvl="0" marL="228600" rtl="0" algn="l">
              <a:lnSpc>
                <a:spcPct val="90000"/>
              </a:lnSpc>
              <a:spcBef>
                <a:spcPts val="1000"/>
              </a:spcBef>
              <a:spcAft>
                <a:spcPts val="0"/>
              </a:spcAft>
              <a:buClr>
                <a:schemeClr val="dk1"/>
              </a:buClr>
              <a:buSzPts val="2400"/>
              <a:buNone/>
            </a:pPr>
            <a:r>
              <a:t/>
            </a:r>
            <a:endParaRPr/>
          </a:p>
        </p:txBody>
      </p:sp>
      <p:pic>
        <p:nvPicPr>
          <p:cNvPr descr="Image result for gas moles" id="1909" name="Google Shape;1909;g200fb5710e2_0_2373"/>
          <p:cNvPicPr preferRelativeResize="0"/>
          <p:nvPr/>
        </p:nvPicPr>
        <p:blipFill rotWithShape="1">
          <a:blip r:embed="rId3">
            <a:alphaModFix/>
          </a:blip>
          <a:srcRect b="0" l="0" r="0" t="0"/>
          <a:stretch/>
        </p:blipFill>
        <p:spPr>
          <a:xfrm>
            <a:off x="7691493" y="2458901"/>
            <a:ext cx="3084785" cy="3084785"/>
          </a:xfrm>
          <a:prstGeom prst="rect">
            <a:avLst/>
          </a:prstGeom>
          <a:noFill/>
          <a:ln>
            <a:noFill/>
          </a:ln>
        </p:spPr>
      </p:pic>
    </p:spTree>
  </p:cSld>
  <p:clrMapOvr>
    <a:masterClrMapping/>
  </p:clrMapOvr>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3" name="Shape 1913"/>
        <p:cNvGrpSpPr/>
        <p:nvPr/>
      </p:nvGrpSpPr>
      <p:grpSpPr>
        <a:xfrm>
          <a:off x="0" y="0"/>
          <a:ext cx="0" cy="0"/>
          <a:chOff x="0" y="0"/>
          <a:chExt cx="0" cy="0"/>
        </a:xfrm>
      </p:grpSpPr>
      <p:sp>
        <p:nvSpPr>
          <p:cNvPr id="1914" name="Google Shape;1914;g200fb5710e2_0_240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Graham’s Law of Diffusion</a:t>
            </a:r>
            <a:endParaRPr/>
          </a:p>
        </p:txBody>
      </p:sp>
      <p:sp>
        <p:nvSpPr>
          <p:cNvPr id="1915" name="Google Shape;1915;g200fb5710e2_0_240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None/>
            </a:pPr>
            <a:r>
              <a:rPr lang="en-US" sz="2800"/>
              <a:t>Gases move from high to low concentrations. Lighter gases diffuse faster.</a:t>
            </a:r>
            <a:endParaRPr/>
          </a:p>
          <a:p>
            <a:pPr indent="-228600" lvl="0" marL="228600" rtl="0" algn="l">
              <a:lnSpc>
                <a:spcPct val="90000"/>
              </a:lnSpc>
              <a:spcBef>
                <a:spcPts val="1000"/>
              </a:spcBef>
              <a:spcAft>
                <a:spcPts val="0"/>
              </a:spcAft>
              <a:buClr>
                <a:srgbClr val="FF0000"/>
              </a:buClr>
              <a:buSzPts val="3200"/>
              <a:buNone/>
            </a:pPr>
            <a:r>
              <a:rPr lang="en-US" sz="3200">
                <a:solidFill>
                  <a:srgbClr val="FF0000"/>
                </a:solidFill>
              </a:rPr>
              <a:t>  V</a:t>
            </a:r>
            <a:r>
              <a:rPr baseline="-25000" lang="en-US" sz="3200">
                <a:solidFill>
                  <a:srgbClr val="FF0000"/>
                </a:solidFill>
              </a:rPr>
              <a:t>rms  </a:t>
            </a:r>
            <a:r>
              <a:rPr lang="en-US" sz="3200">
                <a:solidFill>
                  <a:srgbClr val="FF0000"/>
                </a:solidFill>
              </a:rPr>
              <a:t>= </a:t>
            </a:r>
            <a:r>
              <a:rPr lang="en-US" sz="6000">
                <a:solidFill>
                  <a:srgbClr val="FF0000"/>
                </a:solidFill>
              </a:rPr>
              <a:t>√</a:t>
            </a:r>
            <a:r>
              <a:rPr lang="en-US" sz="3200" u="sng">
                <a:solidFill>
                  <a:srgbClr val="FF0000"/>
                </a:solidFill>
              </a:rPr>
              <a:t>(3RT)</a:t>
            </a:r>
            <a:endParaRPr/>
          </a:p>
          <a:p>
            <a:pPr indent="-228600" lvl="0" marL="228600" rtl="0" algn="l">
              <a:lnSpc>
                <a:spcPct val="90000"/>
              </a:lnSpc>
              <a:spcBef>
                <a:spcPts val="0"/>
              </a:spcBef>
              <a:spcAft>
                <a:spcPts val="0"/>
              </a:spcAft>
              <a:buClr>
                <a:srgbClr val="FF0000"/>
              </a:buClr>
              <a:buSzPts val="3200"/>
              <a:buNone/>
            </a:pPr>
            <a:r>
              <a:rPr lang="en-US" sz="3200">
                <a:solidFill>
                  <a:srgbClr val="FF0000"/>
                </a:solidFill>
              </a:rPr>
              <a:t>                                    </a:t>
            </a:r>
            <a:endParaRPr sz="2800">
              <a:solidFill>
                <a:srgbClr val="FF0000"/>
              </a:solidFill>
            </a:endParaRPr>
          </a:p>
          <a:p>
            <a:pPr indent="-361950" lvl="0" marL="514350" rtl="0" algn="l">
              <a:lnSpc>
                <a:spcPct val="90000"/>
              </a:lnSpc>
              <a:spcBef>
                <a:spcPts val="1000"/>
              </a:spcBef>
              <a:spcAft>
                <a:spcPts val="0"/>
              </a:spcAft>
              <a:buClr>
                <a:schemeClr val="dk1"/>
              </a:buClr>
              <a:buSzPts val="2400"/>
              <a:buNone/>
            </a:pPr>
            <a:r>
              <a:t/>
            </a:r>
            <a:endParaRPr/>
          </a:p>
        </p:txBody>
      </p:sp>
      <p:sp>
        <p:nvSpPr>
          <p:cNvPr id="1916" name="Google Shape;1916;g200fb5710e2_0_2404"/>
          <p:cNvSpPr txBox="1"/>
          <p:nvPr/>
        </p:nvSpPr>
        <p:spPr>
          <a:xfrm>
            <a:off x="2761593" y="3430777"/>
            <a:ext cx="5100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FF0000"/>
                </a:solidFill>
                <a:latin typeface="Calibri"/>
                <a:ea typeface="Calibri"/>
                <a:cs typeface="Calibri"/>
                <a:sym typeface="Calibri"/>
              </a:rPr>
              <a:t>M</a:t>
            </a:r>
            <a:endParaRPr/>
          </a:p>
        </p:txBody>
      </p:sp>
      <p:pic>
        <p:nvPicPr>
          <p:cNvPr descr="Image result for grahams law of diffusion" id="1917" name="Google Shape;1917;g200fb5710e2_0_2404"/>
          <p:cNvPicPr preferRelativeResize="0"/>
          <p:nvPr/>
        </p:nvPicPr>
        <p:blipFill rotWithShape="1">
          <a:blip r:embed="rId3">
            <a:alphaModFix/>
          </a:blip>
          <a:srcRect b="0" l="0" r="0" t="0"/>
          <a:stretch/>
        </p:blipFill>
        <p:spPr>
          <a:xfrm>
            <a:off x="3918055" y="2517802"/>
            <a:ext cx="7869133" cy="2966982"/>
          </a:xfrm>
          <a:prstGeom prst="rect">
            <a:avLst/>
          </a:prstGeom>
          <a:noFill/>
          <a:ln>
            <a:noFill/>
          </a:ln>
        </p:spPr>
      </p:pic>
    </p:spTree>
  </p:cSld>
  <p:clrMapOvr>
    <a:masterClrMapping/>
  </p:clrMapOvr>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1" name="Shape 1921"/>
        <p:cNvGrpSpPr/>
        <p:nvPr/>
      </p:nvGrpSpPr>
      <p:grpSpPr>
        <a:xfrm>
          <a:off x="0" y="0"/>
          <a:ext cx="0" cy="0"/>
          <a:chOff x="0" y="0"/>
          <a:chExt cx="0" cy="0"/>
        </a:xfrm>
      </p:grpSpPr>
      <p:sp>
        <p:nvSpPr>
          <p:cNvPr id="1922" name="Google Shape;1922;g200fb5710e2_0_241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Graham’s Law of Diffusion</a:t>
            </a:r>
            <a:endParaRPr/>
          </a:p>
        </p:txBody>
      </p:sp>
      <p:pic>
        <p:nvPicPr>
          <p:cNvPr descr="C:\Documents and Settings\kdrury\Desktop\ch5 gases\fig05_24.gif" id="1923" name="Google Shape;1923;g200fb5710e2_0_2411"/>
          <p:cNvPicPr preferRelativeResize="0"/>
          <p:nvPr>
            <p:ph idx="1" type="body"/>
          </p:nvPr>
        </p:nvPicPr>
        <p:blipFill rotWithShape="1">
          <a:blip r:embed="rId3">
            <a:alphaModFix/>
          </a:blip>
          <a:srcRect b="32564" l="0" r="0" t="0"/>
          <a:stretch/>
        </p:blipFill>
        <p:spPr>
          <a:xfrm>
            <a:off x="1223716" y="1481959"/>
            <a:ext cx="9744600" cy="3689100"/>
          </a:xfrm>
          <a:prstGeom prst="rect">
            <a:avLst/>
          </a:prstGeom>
          <a:noFill/>
          <a:ln>
            <a:noFill/>
          </a:ln>
        </p:spPr>
      </p:pic>
    </p:spTree>
  </p:cSld>
  <p:clrMapOvr>
    <a:masterClrMapping/>
  </p:clrMapOvr>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7" name="Shape 1927"/>
        <p:cNvGrpSpPr/>
        <p:nvPr/>
      </p:nvGrpSpPr>
      <p:grpSpPr>
        <a:xfrm>
          <a:off x="0" y="0"/>
          <a:ext cx="0" cy="0"/>
          <a:chOff x="0" y="0"/>
          <a:chExt cx="0" cy="0"/>
        </a:xfrm>
      </p:grpSpPr>
      <p:sp>
        <p:nvSpPr>
          <p:cNvPr id="1928" name="Google Shape;1928;g200fb5710e2_0_241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Graham’s Law of Diffusion</a:t>
            </a:r>
            <a:endParaRPr/>
          </a:p>
        </p:txBody>
      </p:sp>
      <p:sp>
        <p:nvSpPr>
          <p:cNvPr id="1929" name="Google Shape;1929;g200fb5710e2_0_241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Compare the speeds of Gases using:</a:t>
            </a:r>
            <a:endParaRPr/>
          </a:p>
          <a:p>
            <a:pPr indent="0" lvl="0" marL="0" rtl="0" algn="l">
              <a:lnSpc>
                <a:spcPct val="90000"/>
              </a:lnSpc>
              <a:spcBef>
                <a:spcPts val="1000"/>
              </a:spcBef>
              <a:spcAft>
                <a:spcPts val="0"/>
              </a:spcAft>
              <a:buClr>
                <a:srgbClr val="FF0000"/>
              </a:buClr>
              <a:buSzPts val="2400"/>
              <a:buNone/>
            </a:pPr>
            <a:r>
              <a:rPr lang="en-US">
                <a:solidFill>
                  <a:srgbClr val="FF0000"/>
                </a:solidFill>
              </a:rPr>
              <a:t>			KE = ½ mv</a:t>
            </a:r>
            <a:r>
              <a:rPr baseline="30000" lang="en-US">
                <a:solidFill>
                  <a:srgbClr val="FF0000"/>
                </a:solidFill>
              </a:rPr>
              <a:t>2	</a:t>
            </a:r>
            <a:endParaRPr baseline="30000">
              <a:solidFill>
                <a:srgbClr val="FF0000"/>
              </a:solidFill>
            </a:endParaRPr>
          </a:p>
          <a:p>
            <a:pPr indent="0" lvl="0" marL="0" rtl="0" algn="l">
              <a:lnSpc>
                <a:spcPct val="90000"/>
              </a:lnSpc>
              <a:spcBef>
                <a:spcPts val="1000"/>
              </a:spcBef>
              <a:spcAft>
                <a:spcPts val="0"/>
              </a:spcAft>
              <a:buClr>
                <a:schemeClr val="dk1"/>
              </a:buClr>
              <a:buSzPts val="2400"/>
              <a:buNone/>
            </a:pPr>
            <a:r>
              <a:rPr lang="en-US"/>
              <a:t>Gases at the same temperature will have the same KE therefore the equation becomes </a:t>
            </a:r>
            <a:endParaRPr/>
          </a:p>
          <a:p>
            <a:pPr indent="0" lvl="0" marL="0" rtl="0" algn="l">
              <a:lnSpc>
                <a:spcPct val="90000"/>
              </a:lnSpc>
              <a:spcBef>
                <a:spcPts val="1000"/>
              </a:spcBef>
              <a:spcAft>
                <a:spcPts val="0"/>
              </a:spcAft>
              <a:buClr>
                <a:schemeClr val="dk1"/>
              </a:buClr>
              <a:buSzPts val="2400"/>
              <a:buNone/>
            </a:pPr>
            <a:r>
              <a:rPr lang="en-US"/>
              <a:t>			</a:t>
            </a:r>
            <a:r>
              <a:rPr lang="en-US">
                <a:solidFill>
                  <a:srgbClr val="FF0000"/>
                </a:solidFill>
              </a:rPr>
              <a:t>½ mv</a:t>
            </a:r>
            <a:r>
              <a:rPr baseline="30000" lang="en-US">
                <a:solidFill>
                  <a:srgbClr val="FF0000"/>
                </a:solidFill>
              </a:rPr>
              <a:t>2</a:t>
            </a:r>
            <a:r>
              <a:rPr lang="en-US">
                <a:solidFill>
                  <a:srgbClr val="FF0000"/>
                </a:solidFill>
              </a:rPr>
              <a:t>=1/2 mv</a:t>
            </a:r>
            <a:r>
              <a:rPr baseline="30000" lang="en-US">
                <a:solidFill>
                  <a:srgbClr val="FF0000"/>
                </a:solidFill>
              </a:rPr>
              <a:t>2</a:t>
            </a:r>
            <a:endParaRPr/>
          </a:p>
          <a:p>
            <a:pPr indent="0" lvl="0" marL="0" rtl="0" algn="l">
              <a:lnSpc>
                <a:spcPct val="90000"/>
              </a:lnSpc>
              <a:spcBef>
                <a:spcPts val="1000"/>
              </a:spcBef>
              <a:spcAft>
                <a:spcPts val="0"/>
              </a:spcAft>
              <a:buClr>
                <a:schemeClr val="dk1"/>
              </a:buClr>
              <a:buSzPts val="2400"/>
              <a:buNone/>
            </a:pPr>
            <a:r>
              <a:rPr lang="en-US"/>
              <a:t>And the ½ drops and becomes </a:t>
            </a:r>
            <a:endParaRPr/>
          </a:p>
          <a:p>
            <a:pPr indent="0" lvl="0" marL="0" rtl="0" algn="l">
              <a:lnSpc>
                <a:spcPct val="90000"/>
              </a:lnSpc>
              <a:spcBef>
                <a:spcPts val="1000"/>
              </a:spcBef>
              <a:spcAft>
                <a:spcPts val="0"/>
              </a:spcAft>
              <a:buClr>
                <a:schemeClr val="dk1"/>
              </a:buClr>
              <a:buSzPts val="2400"/>
              <a:buNone/>
            </a:pPr>
            <a:r>
              <a:rPr lang="en-US"/>
              <a:t>			</a:t>
            </a:r>
            <a:r>
              <a:rPr lang="en-US">
                <a:solidFill>
                  <a:srgbClr val="FF0000"/>
                </a:solidFill>
              </a:rPr>
              <a:t>mv</a:t>
            </a:r>
            <a:r>
              <a:rPr baseline="30000" lang="en-US">
                <a:solidFill>
                  <a:srgbClr val="FF0000"/>
                </a:solidFill>
              </a:rPr>
              <a:t>2</a:t>
            </a:r>
            <a:r>
              <a:rPr lang="en-US">
                <a:solidFill>
                  <a:srgbClr val="FF0000"/>
                </a:solidFill>
              </a:rPr>
              <a:t> = mv</a:t>
            </a:r>
            <a:r>
              <a:rPr baseline="30000" lang="en-US">
                <a:solidFill>
                  <a:srgbClr val="FF0000"/>
                </a:solidFill>
              </a:rPr>
              <a:t>2</a:t>
            </a:r>
            <a:endParaRPr baseline="30000">
              <a:solidFill>
                <a:srgbClr val="FF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g200ff56c607_0_2525"/>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Unit 1 Stoichiometry</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9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3C9CF3"/>
              </a:buClr>
              <a:buSzPts val="4400"/>
              <a:buFont typeface="Calibri"/>
              <a:buNone/>
            </a:pPr>
            <a:r>
              <a:rPr lang="en-US">
                <a:solidFill>
                  <a:srgbClr val="3C9CF3"/>
                </a:solidFill>
              </a:rPr>
              <a:t>Molecular Formulas</a:t>
            </a:r>
            <a:endParaRPr/>
          </a:p>
        </p:txBody>
      </p:sp>
      <p:sp>
        <p:nvSpPr>
          <p:cNvPr id="513" name="Google Shape;513;p9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a:t>Molecular Formulas are some multiple of the empirical formula.</a:t>
            </a:r>
            <a:endParaRPr/>
          </a:p>
          <a:p>
            <a:pPr indent="-228600" lvl="1" marL="685800" rtl="0" algn="l">
              <a:lnSpc>
                <a:spcPct val="90000"/>
              </a:lnSpc>
              <a:spcBef>
                <a:spcPts val="500"/>
              </a:spcBef>
              <a:spcAft>
                <a:spcPts val="0"/>
              </a:spcAft>
              <a:buClr>
                <a:schemeClr val="dk1"/>
              </a:buClr>
              <a:buSzPts val="2400"/>
              <a:buChar char="•"/>
            </a:pPr>
            <a:r>
              <a:rPr lang="en-US"/>
              <a:t>If the empirical formula is CH</a:t>
            </a:r>
            <a:r>
              <a:rPr baseline="-25000" lang="en-US"/>
              <a:t>4</a:t>
            </a:r>
            <a:r>
              <a:rPr lang="en-US"/>
              <a:t> a molecular formula could be CH</a:t>
            </a:r>
            <a:r>
              <a:rPr baseline="-25000" lang="en-US"/>
              <a:t>4</a:t>
            </a:r>
            <a:r>
              <a:rPr lang="en-US"/>
              <a:t>, C</a:t>
            </a:r>
            <a:r>
              <a:rPr baseline="-25000" lang="en-US"/>
              <a:t>2</a:t>
            </a:r>
            <a:r>
              <a:rPr lang="en-US"/>
              <a:t>H</a:t>
            </a:r>
            <a:r>
              <a:rPr baseline="-25000" lang="en-US"/>
              <a:t>8</a:t>
            </a:r>
            <a:r>
              <a:rPr lang="en-US"/>
              <a:t>, C</a:t>
            </a:r>
            <a:r>
              <a:rPr baseline="-25000" lang="en-US"/>
              <a:t>3</a:t>
            </a:r>
            <a:r>
              <a:rPr lang="en-US"/>
              <a:t>H</a:t>
            </a:r>
            <a:r>
              <a:rPr baseline="-25000" lang="en-US"/>
              <a:t>12</a:t>
            </a:r>
            <a:r>
              <a:rPr lang="en-US"/>
              <a:t> etc. </a:t>
            </a:r>
            <a:endParaRPr/>
          </a:p>
          <a:p>
            <a:pPr indent="-228600" lvl="0" marL="228600" rtl="0" algn="l">
              <a:lnSpc>
                <a:spcPct val="90000"/>
              </a:lnSpc>
              <a:spcBef>
                <a:spcPts val="1000"/>
              </a:spcBef>
              <a:spcAft>
                <a:spcPts val="0"/>
              </a:spcAft>
              <a:buClr>
                <a:schemeClr val="accent1"/>
              </a:buClr>
              <a:buSzPts val="2400"/>
              <a:buChar char="•"/>
            </a:pPr>
            <a:r>
              <a:rPr lang="en-US">
                <a:solidFill>
                  <a:schemeClr val="accent1"/>
                </a:solidFill>
              </a:rPr>
              <a:t>A compound whose empirical formula is NH</a:t>
            </a:r>
            <a:r>
              <a:rPr baseline="-25000" lang="en-US">
                <a:solidFill>
                  <a:schemeClr val="accent1"/>
                </a:solidFill>
              </a:rPr>
              <a:t>3 </a:t>
            </a:r>
            <a:r>
              <a:rPr lang="en-US">
                <a:solidFill>
                  <a:schemeClr val="accent1"/>
                </a:solidFill>
              </a:rPr>
              <a:t>has a mass of 34 g/mol. What is the molecular formula?</a:t>
            </a:r>
            <a:endParaRPr/>
          </a:p>
          <a:p>
            <a:pPr indent="0" lvl="0" marL="119062" rtl="0" algn="l">
              <a:lnSpc>
                <a:spcPct val="90000"/>
              </a:lnSpc>
              <a:spcBef>
                <a:spcPts val="1000"/>
              </a:spcBef>
              <a:spcAft>
                <a:spcPts val="0"/>
              </a:spcAft>
              <a:buClr>
                <a:schemeClr val="accent1"/>
              </a:buClr>
              <a:buSzPts val="2400"/>
              <a:buNone/>
            </a:pPr>
            <a:r>
              <a:rPr lang="en-US">
                <a:solidFill>
                  <a:schemeClr val="accent1"/>
                </a:solidFill>
              </a:rPr>
              <a:t>		NH</a:t>
            </a:r>
            <a:r>
              <a:rPr baseline="-25000" lang="en-US">
                <a:solidFill>
                  <a:schemeClr val="accent1"/>
                </a:solidFill>
              </a:rPr>
              <a:t>3</a:t>
            </a:r>
            <a:r>
              <a:rPr lang="en-US">
                <a:solidFill>
                  <a:schemeClr val="accent1"/>
                </a:solidFill>
              </a:rPr>
              <a:t> = 17.0 g/mol     34/17 = 2</a:t>
            </a:r>
            <a:endParaRPr/>
          </a:p>
          <a:p>
            <a:pPr indent="0" lvl="0" marL="119062" rtl="0" algn="l">
              <a:lnSpc>
                <a:spcPct val="90000"/>
              </a:lnSpc>
              <a:spcBef>
                <a:spcPts val="1000"/>
              </a:spcBef>
              <a:spcAft>
                <a:spcPts val="0"/>
              </a:spcAft>
              <a:buClr>
                <a:schemeClr val="accent1"/>
              </a:buClr>
              <a:buSzPts val="2400"/>
              <a:buNone/>
            </a:pPr>
            <a:r>
              <a:rPr lang="en-US">
                <a:solidFill>
                  <a:schemeClr val="accent1"/>
                </a:solidFill>
              </a:rPr>
              <a:t>		2NH</a:t>
            </a:r>
            <a:r>
              <a:rPr baseline="-25000" lang="en-US">
                <a:solidFill>
                  <a:schemeClr val="accent1"/>
                </a:solidFill>
              </a:rPr>
              <a:t>3</a:t>
            </a:r>
            <a:r>
              <a:rPr lang="en-US">
                <a:solidFill>
                  <a:schemeClr val="accent1"/>
                </a:solidFill>
              </a:rPr>
              <a:t> = </a:t>
            </a:r>
            <a:r>
              <a:rPr lang="en-US">
                <a:solidFill>
                  <a:srgbClr val="DA1F28"/>
                </a:solidFill>
              </a:rPr>
              <a:t>N</a:t>
            </a:r>
            <a:r>
              <a:rPr baseline="-25000" lang="en-US">
                <a:solidFill>
                  <a:srgbClr val="DA1F28"/>
                </a:solidFill>
              </a:rPr>
              <a:t>2</a:t>
            </a:r>
            <a:r>
              <a:rPr lang="en-US">
                <a:solidFill>
                  <a:srgbClr val="DA1F28"/>
                </a:solidFill>
              </a:rPr>
              <a:t>H</a:t>
            </a:r>
            <a:r>
              <a:rPr baseline="-25000" lang="en-US">
                <a:solidFill>
                  <a:srgbClr val="DA1F28"/>
                </a:solidFill>
              </a:rPr>
              <a:t>6</a:t>
            </a:r>
            <a:endParaRPr/>
          </a:p>
        </p:txBody>
      </p:sp>
    </p:spTree>
  </p:cSld>
  <p:clrMapOvr>
    <a:masterClrMapping/>
  </p:clrMapOvr>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3" name="Shape 1933"/>
        <p:cNvGrpSpPr/>
        <p:nvPr/>
      </p:nvGrpSpPr>
      <p:grpSpPr>
        <a:xfrm>
          <a:off x="0" y="0"/>
          <a:ext cx="0" cy="0"/>
          <a:chOff x="0" y="0"/>
          <a:chExt cx="0" cy="0"/>
        </a:xfrm>
      </p:grpSpPr>
      <p:sp>
        <p:nvSpPr>
          <p:cNvPr id="1934" name="Google Shape;1934;g200fb5710e2_0_242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Graham’s Law of Diffusion</a:t>
            </a:r>
            <a:endParaRPr/>
          </a:p>
        </p:txBody>
      </p:sp>
      <p:sp>
        <p:nvSpPr>
          <p:cNvPr id="1935" name="Google Shape;1935;g200fb5710e2_0_242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Compare the speeds of Hydrogen and water  vapor.</a:t>
            </a:r>
            <a:endParaRPr/>
          </a:p>
          <a:p>
            <a:pPr indent="0" lvl="0" marL="0" rtl="0" algn="l">
              <a:lnSpc>
                <a:spcPct val="90000"/>
              </a:lnSpc>
              <a:spcBef>
                <a:spcPts val="1000"/>
              </a:spcBef>
              <a:spcAft>
                <a:spcPts val="0"/>
              </a:spcAft>
              <a:buClr>
                <a:srgbClr val="FF0000"/>
              </a:buClr>
              <a:buSzPts val="2400"/>
              <a:buNone/>
            </a:pPr>
            <a:r>
              <a:rPr lang="en-US">
                <a:solidFill>
                  <a:srgbClr val="FF0000"/>
                </a:solidFill>
              </a:rPr>
              <a:t>			mv</a:t>
            </a:r>
            <a:r>
              <a:rPr baseline="30000" lang="en-US">
                <a:solidFill>
                  <a:srgbClr val="FF0000"/>
                </a:solidFill>
              </a:rPr>
              <a:t>2</a:t>
            </a:r>
            <a:r>
              <a:rPr lang="en-US">
                <a:solidFill>
                  <a:srgbClr val="FF0000"/>
                </a:solidFill>
              </a:rPr>
              <a:t> = mv</a:t>
            </a:r>
            <a:r>
              <a:rPr baseline="30000" lang="en-US">
                <a:solidFill>
                  <a:srgbClr val="FF0000"/>
                </a:solidFill>
              </a:rPr>
              <a:t>2</a:t>
            </a:r>
            <a:endParaRPr/>
          </a:p>
          <a:p>
            <a:pPr indent="0" lvl="0" marL="0" rtl="0" algn="l">
              <a:lnSpc>
                <a:spcPct val="90000"/>
              </a:lnSpc>
              <a:spcBef>
                <a:spcPts val="1000"/>
              </a:spcBef>
              <a:spcAft>
                <a:spcPts val="0"/>
              </a:spcAft>
              <a:buClr>
                <a:schemeClr val="dk1"/>
              </a:buClr>
              <a:buSzPts val="2400"/>
              <a:buNone/>
            </a:pPr>
            <a:r>
              <a:rPr lang="en-US"/>
              <a:t>		</a:t>
            </a:r>
            <a:r>
              <a:rPr lang="en-US">
                <a:solidFill>
                  <a:srgbClr val="FF0000"/>
                </a:solidFill>
              </a:rPr>
              <a:t>	(m</a:t>
            </a:r>
            <a:r>
              <a:rPr baseline="-25000" lang="en-US">
                <a:solidFill>
                  <a:srgbClr val="FF0000"/>
                </a:solidFill>
              </a:rPr>
              <a:t>1</a:t>
            </a:r>
            <a:r>
              <a:rPr lang="en-US">
                <a:solidFill>
                  <a:srgbClr val="FF0000"/>
                </a:solidFill>
              </a:rPr>
              <a:t>/m</a:t>
            </a:r>
            <a:r>
              <a:rPr baseline="-25000" lang="en-US">
                <a:solidFill>
                  <a:srgbClr val="FF0000"/>
                </a:solidFill>
              </a:rPr>
              <a:t>2</a:t>
            </a:r>
            <a:r>
              <a:rPr lang="en-US">
                <a:solidFill>
                  <a:srgbClr val="FF0000"/>
                </a:solidFill>
              </a:rPr>
              <a:t>)= (v</a:t>
            </a:r>
            <a:r>
              <a:rPr baseline="-25000" lang="en-US">
                <a:solidFill>
                  <a:srgbClr val="FF0000"/>
                </a:solidFill>
              </a:rPr>
              <a:t>2</a:t>
            </a:r>
            <a:r>
              <a:rPr lang="en-US">
                <a:solidFill>
                  <a:srgbClr val="FF0000"/>
                </a:solidFill>
              </a:rPr>
              <a:t>/v</a:t>
            </a:r>
            <a:r>
              <a:rPr baseline="-25000" lang="en-US">
                <a:solidFill>
                  <a:srgbClr val="FF0000"/>
                </a:solidFill>
              </a:rPr>
              <a:t>1</a:t>
            </a:r>
            <a:r>
              <a:rPr lang="en-US">
                <a:solidFill>
                  <a:srgbClr val="FF0000"/>
                </a:solidFill>
              </a:rPr>
              <a:t>)</a:t>
            </a:r>
            <a:r>
              <a:rPr baseline="30000" lang="en-US">
                <a:solidFill>
                  <a:srgbClr val="FF0000"/>
                </a:solidFill>
              </a:rPr>
              <a:t>2</a:t>
            </a:r>
            <a:endParaRPr baseline="30000">
              <a:solidFill>
                <a:srgbClr val="FF0000"/>
              </a:solidFill>
            </a:endParaRPr>
          </a:p>
          <a:p>
            <a:pPr indent="0" lvl="0" marL="0" rtl="0" algn="l">
              <a:lnSpc>
                <a:spcPct val="90000"/>
              </a:lnSpc>
              <a:spcBef>
                <a:spcPts val="1000"/>
              </a:spcBef>
              <a:spcAft>
                <a:spcPts val="0"/>
              </a:spcAft>
              <a:buClr>
                <a:srgbClr val="FF0000"/>
              </a:buClr>
              <a:buSzPts val="2400"/>
              <a:buNone/>
            </a:pPr>
            <a:r>
              <a:rPr lang="en-US">
                <a:solidFill>
                  <a:srgbClr val="FF0000"/>
                </a:solidFill>
              </a:rPr>
              <a:t>			√(18/2) = 3</a:t>
            </a:r>
            <a:endParaRPr/>
          </a:p>
          <a:p>
            <a:pPr indent="0" lvl="0" marL="0" rtl="0" algn="l">
              <a:lnSpc>
                <a:spcPct val="90000"/>
              </a:lnSpc>
              <a:spcBef>
                <a:spcPts val="1000"/>
              </a:spcBef>
              <a:spcAft>
                <a:spcPts val="0"/>
              </a:spcAft>
              <a:buClr>
                <a:srgbClr val="FF0000"/>
              </a:buClr>
              <a:buSzPts val="2400"/>
              <a:buNone/>
            </a:pPr>
            <a:r>
              <a:rPr lang="en-US">
                <a:solidFill>
                  <a:srgbClr val="FF0000"/>
                </a:solidFill>
              </a:rPr>
              <a:t>The hydrogen travels three times faster than water.</a:t>
            </a:r>
            <a:endParaRPr>
              <a:solidFill>
                <a:srgbClr val="FF0000"/>
              </a:solidFill>
            </a:endParaRPr>
          </a:p>
        </p:txBody>
      </p:sp>
      <p:pic>
        <p:nvPicPr>
          <p:cNvPr descr="Image result for grahams law of diffusion" id="1936" name="Google Shape;1936;g200fb5710e2_0_2421"/>
          <p:cNvPicPr preferRelativeResize="0"/>
          <p:nvPr/>
        </p:nvPicPr>
        <p:blipFill rotWithShape="1">
          <a:blip r:embed="rId3">
            <a:alphaModFix/>
          </a:blip>
          <a:srcRect b="0" l="0" r="0" t="0"/>
          <a:stretch/>
        </p:blipFill>
        <p:spPr>
          <a:xfrm>
            <a:off x="7598979" y="1296550"/>
            <a:ext cx="4474343" cy="3937422"/>
          </a:xfrm>
          <a:prstGeom prst="rect">
            <a:avLst/>
          </a:prstGeom>
          <a:noFill/>
          <a:ln>
            <a:noFill/>
          </a:ln>
        </p:spPr>
      </p:pic>
    </p:spTree>
  </p:cSld>
  <p:clrMapOvr>
    <a:masterClrMapping/>
  </p:clrMapOvr>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0" name="Shape 1940"/>
        <p:cNvGrpSpPr/>
        <p:nvPr/>
      </p:nvGrpSpPr>
      <p:grpSpPr>
        <a:xfrm>
          <a:off x="0" y="0"/>
          <a:ext cx="0" cy="0"/>
          <a:chOff x="0" y="0"/>
          <a:chExt cx="0" cy="0"/>
        </a:xfrm>
      </p:grpSpPr>
      <p:sp>
        <p:nvSpPr>
          <p:cNvPr id="1941" name="Google Shape;1941;g200fb5710e2_0_2434"/>
          <p:cNvSpPr txBox="1"/>
          <p:nvPr>
            <p:ph type="title"/>
          </p:nvPr>
        </p:nvSpPr>
        <p:spPr>
          <a:xfrm>
            <a:off x="-265387" y="160337"/>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Dalton’s Law of Partial Pressure</a:t>
            </a:r>
            <a:endParaRPr/>
          </a:p>
        </p:txBody>
      </p:sp>
      <p:sp>
        <p:nvSpPr>
          <p:cNvPr id="1942" name="Google Shape;1942;g200fb5710e2_0_2434"/>
          <p:cNvSpPr txBox="1"/>
          <p:nvPr>
            <p:ph idx="1" type="body"/>
          </p:nvPr>
        </p:nvSpPr>
        <p:spPr>
          <a:xfrm>
            <a:off x="1445172" y="1293406"/>
            <a:ext cx="8308500" cy="2399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sz="2800"/>
              <a:t>The total pressure in a system of gases equals the pressure of each individual gas combined.</a:t>
            </a:r>
            <a:endParaRPr sz="2800"/>
          </a:p>
        </p:txBody>
      </p:sp>
      <p:pic>
        <p:nvPicPr>
          <p:cNvPr descr="dalton.jpg" id="1943" name="Google Shape;1943;g200fb5710e2_0_2434"/>
          <p:cNvPicPr preferRelativeResize="0"/>
          <p:nvPr>
            <p:ph idx="2" type="body"/>
          </p:nvPr>
        </p:nvPicPr>
        <p:blipFill rotWithShape="1">
          <a:blip r:embed="rId3">
            <a:alphaModFix/>
          </a:blip>
          <a:srcRect b="0" l="0" r="0" t="0"/>
          <a:stretch/>
        </p:blipFill>
        <p:spPr>
          <a:xfrm>
            <a:off x="9753600" y="0"/>
            <a:ext cx="2438400" cy="2971800"/>
          </a:xfrm>
          <a:prstGeom prst="rect">
            <a:avLst/>
          </a:prstGeom>
          <a:noFill/>
          <a:ln>
            <a:noFill/>
          </a:ln>
        </p:spPr>
      </p:pic>
      <p:pic>
        <p:nvPicPr>
          <p:cNvPr descr="Image result for partial pressure" id="1944" name="Google Shape;1944;g200fb5710e2_0_2434"/>
          <p:cNvPicPr preferRelativeResize="0"/>
          <p:nvPr/>
        </p:nvPicPr>
        <p:blipFill rotWithShape="1">
          <a:blip r:embed="rId4">
            <a:alphaModFix/>
          </a:blip>
          <a:srcRect b="5287" l="7117" r="7023" t="11957"/>
          <a:stretch/>
        </p:blipFill>
        <p:spPr>
          <a:xfrm>
            <a:off x="2305706" y="2319818"/>
            <a:ext cx="6587360" cy="37610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8" name="Shape 1948"/>
        <p:cNvGrpSpPr/>
        <p:nvPr/>
      </p:nvGrpSpPr>
      <p:grpSpPr>
        <a:xfrm>
          <a:off x="0" y="0"/>
          <a:ext cx="0" cy="0"/>
          <a:chOff x="0" y="0"/>
          <a:chExt cx="0" cy="0"/>
        </a:xfrm>
      </p:grpSpPr>
      <p:sp>
        <p:nvSpPr>
          <p:cNvPr id="1949" name="Google Shape;1949;g200fb5710e2_0_244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Dalton’s Law of Partial Pressure</a:t>
            </a:r>
            <a:endParaRPr/>
          </a:p>
        </p:txBody>
      </p:sp>
      <p:pic>
        <p:nvPicPr>
          <p:cNvPr descr="Related image" id="1950" name="Google Shape;1950;g200fb5710e2_0_2441"/>
          <p:cNvPicPr preferRelativeResize="0"/>
          <p:nvPr>
            <p:ph idx="1" type="body"/>
          </p:nvPr>
        </p:nvPicPr>
        <p:blipFill rotWithShape="1">
          <a:blip r:embed="rId3">
            <a:alphaModFix/>
          </a:blip>
          <a:srcRect b="0" l="0" r="0" t="0"/>
          <a:stretch/>
        </p:blipFill>
        <p:spPr>
          <a:xfrm>
            <a:off x="1987932" y="2233092"/>
            <a:ext cx="7713000" cy="2764500"/>
          </a:xfrm>
          <a:prstGeom prst="rect">
            <a:avLst/>
          </a:prstGeom>
          <a:noFill/>
          <a:ln>
            <a:noFill/>
          </a:ln>
        </p:spPr>
      </p:pic>
    </p:spTree>
  </p:cSld>
  <p:clrMapOvr>
    <a:masterClrMapping/>
  </p:clrMapOvr>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4" name="Shape 1954"/>
        <p:cNvGrpSpPr/>
        <p:nvPr/>
      </p:nvGrpSpPr>
      <p:grpSpPr>
        <a:xfrm>
          <a:off x="0" y="0"/>
          <a:ext cx="0" cy="0"/>
          <a:chOff x="0" y="0"/>
          <a:chExt cx="0" cy="0"/>
        </a:xfrm>
      </p:grpSpPr>
      <p:pic>
        <p:nvPicPr>
          <p:cNvPr descr="pp.jpg" id="1955" name="Google Shape;1955;g200fb5710e2_0_2446"/>
          <p:cNvPicPr preferRelativeResize="0"/>
          <p:nvPr>
            <p:ph idx="1" type="body"/>
          </p:nvPr>
        </p:nvPicPr>
        <p:blipFill rotWithShape="1">
          <a:blip r:embed="rId3">
            <a:alphaModFix/>
          </a:blip>
          <a:srcRect b="0" l="0" r="0" t="0"/>
          <a:stretch/>
        </p:blipFill>
        <p:spPr>
          <a:xfrm>
            <a:off x="1905000" y="762001"/>
            <a:ext cx="8001000" cy="5562600"/>
          </a:xfrm>
          <a:prstGeom prst="rect">
            <a:avLst/>
          </a:prstGeom>
          <a:noFill/>
          <a:ln>
            <a:noFill/>
          </a:ln>
        </p:spPr>
      </p:pic>
    </p:spTree>
  </p:cSld>
  <p:clrMapOvr>
    <a:masterClrMapping/>
  </p:clrMapOvr>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9" name="Shape 1959"/>
        <p:cNvGrpSpPr/>
        <p:nvPr/>
      </p:nvGrpSpPr>
      <p:grpSpPr>
        <a:xfrm>
          <a:off x="0" y="0"/>
          <a:ext cx="0" cy="0"/>
          <a:chOff x="0" y="0"/>
          <a:chExt cx="0" cy="0"/>
        </a:xfrm>
      </p:grpSpPr>
      <p:sp>
        <p:nvSpPr>
          <p:cNvPr id="1960" name="Google Shape;1960;g200fb5710e2_0_2450"/>
          <p:cNvSpPr txBox="1"/>
          <p:nvPr>
            <p:ph type="title"/>
          </p:nvPr>
        </p:nvSpPr>
        <p:spPr>
          <a:xfrm>
            <a:off x="812800" y="274638"/>
            <a:ext cx="105663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Dalton’s Law of Partial Pressure</a:t>
            </a:r>
            <a:endParaRPr/>
          </a:p>
        </p:txBody>
      </p:sp>
      <p:sp>
        <p:nvSpPr>
          <p:cNvPr id="1961" name="Google Shape;1961;g200fb5710e2_0_2450"/>
          <p:cNvSpPr txBox="1"/>
          <p:nvPr>
            <p:ph idx="2" type="body"/>
          </p:nvPr>
        </p:nvSpPr>
        <p:spPr>
          <a:xfrm>
            <a:off x="6400800" y="1600200"/>
            <a:ext cx="4978500" cy="41148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FF0000"/>
              </a:buClr>
              <a:buSzPts val="2400"/>
              <a:buNone/>
            </a:pPr>
            <a:r>
              <a:rPr lang="en-US">
                <a:solidFill>
                  <a:srgbClr val="FF0000"/>
                </a:solidFill>
              </a:rPr>
              <a:t>It’s just a ratio!</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t/>
            </a:r>
            <a:endParaRPr/>
          </a:p>
        </p:txBody>
      </p:sp>
      <p:pic>
        <p:nvPicPr>
          <p:cNvPr descr="Image result for partial pressure mole fraction" id="1962" name="Google Shape;1962;g200fb5710e2_0_2450"/>
          <p:cNvPicPr preferRelativeResize="0"/>
          <p:nvPr>
            <p:ph idx="1" type="body"/>
          </p:nvPr>
        </p:nvPicPr>
        <p:blipFill rotWithShape="1">
          <a:blip r:embed="rId3">
            <a:alphaModFix/>
          </a:blip>
          <a:srcRect b="0" l="0" r="0" t="0"/>
          <a:stretch/>
        </p:blipFill>
        <p:spPr>
          <a:xfrm>
            <a:off x="838200" y="2250665"/>
            <a:ext cx="5064900" cy="2557800"/>
          </a:xfrm>
          <a:prstGeom prst="rect">
            <a:avLst/>
          </a:prstGeom>
          <a:noFill/>
          <a:ln>
            <a:noFill/>
          </a:ln>
        </p:spPr>
      </p:pic>
      <p:pic>
        <p:nvPicPr>
          <p:cNvPr descr="Image result for partial pressure" id="1963" name="Google Shape;1963;g200fb5710e2_0_2450"/>
          <p:cNvPicPr preferRelativeResize="0"/>
          <p:nvPr/>
        </p:nvPicPr>
        <p:blipFill rotWithShape="1">
          <a:blip r:embed="rId4">
            <a:alphaModFix/>
          </a:blip>
          <a:srcRect b="0" l="0" r="0" t="0"/>
          <a:stretch/>
        </p:blipFill>
        <p:spPr>
          <a:xfrm>
            <a:off x="6925555" y="2364962"/>
            <a:ext cx="3674890" cy="32726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7" name="Shape 1967"/>
        <p:cNvGrpSpPr/>
        <p:nvPr/>
      </p:nvGrpSpPr>
      <p:grpSpPr>
        <a:xfrm>
          <a:off x="0" y="0"/>
          <a:ext cx="0" cy="0"/>
          <a:chOff x="0" y="0"/>
          <a:chExt cx="0" cy="0"/>
        </a:xfrm>
      </p:grpSpPr>
      <p:sp>
        <p:nvSpPr>
          <p:cNvPr id="1968" name="Google Shape;1968;g200fb5710e2_0_245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Dalton’s Law of Partial Pressure</a:t>
            </a:r>
            <a:endParaRPr/>
          </a:p>
        </p:txBody>
      </p:sp>
      <p:sp>
        <p:nvSpPr>
          <p:cNvPr id="1969" name="Google Shape;1969;g200fb5710e2_0_2457"/>
          <p:cNvSpPr txBox="1"/>
          <p:nvPr>
            <p:ph idx="1" type="body"/>
          </p:nvPr>
        </p:nvSpPr>
        <p:spPr>
          <a:xfrm>
            <a:off x="1981200" y="1935480"/>
            <a:ext cx="8229600" cy="2103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en-US" sz="3200"/>
              <a:t>A mixture of gases contain 4.46 moles Ne, .74 moles of Ar, and 2.15 moles of Xe. Calculate the partial pressure of each gas if the total pressure is 2 atm.</a:t>
            </a:r>
            <a:endParaRPr/>
          </a:p>
        </p:txBody>
      </p:sp>
      <p:sp>
        <p:nvSpPr>
          <p:cNvPr id="1970" name="Google Shape;1970;g200fb5710e2_0_2457"/>
          <p:cNvSpPr txBox="1"/>
          <p:nvPr/>
        </p:nvSpPr>
        <p:spPr>
          <a:xfrm>
            <a:off x="3276600" y="4114800"/>
            <a:ext cx="5867400" cy="1077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FF0000"/>
                </a:solidFill>
                <a:latin typeface="Calibri"/>
                <a:ea typeface="Calibri"/>
                <a:cs typeface="Calibri"/>
                <a:sym typeface="Calibri"/>
              </a:rPr>
              <a:t>P</a:t>
            </a:r>
            <a:r>
              <a:rPr baseline="-25000" lang="en-US" sz="3200">
                <a:solidFill>
                  <a:srgbClr val="FF0000"/>
                </a:solidFill>
                <a:latin typeface="Calibri"/>
                <a:ea typeface="Calibri"/>
                <a:cs typeface="Calibri"/>
                <a:sym typeface="Calibri"/>
              </a:rPr>
              <a:t>Ne</a:t>
            </a:r>
            <a:r>
              <a:rPr lang="en-US" sz="3200">
                <a:solidFill>
                  <a:srgbClr val="FF0000"/>
                </a:solidFill>
                <a:latin typeface="Calibri"/>
                <a:ea typeface="Calibri"/>
                <a:cs typeface="Calibri"/>
                <a:sym typeface="Calibri"/>
              </a:rPr>
              <a:t>= (4.46/7.35)(2) = </a:t>
            </a:r>
            <a:r>
              <a:rPr lang="en-US" sz="3200">
                <a:solidFill>
                  <a:srgbClr val="00B0F0"/>
                </a:solidFill>
                <a:latin typeface="Calibri"/>
                <a:ea typeface="Calibri"/>
                <a:cs typeface="Calibri"/>
                <a:sym typeface="Calibri"/>
              </a:rPr>
              <a:t>1.21 atm</a:t>
            </a:r>
            <a:endParaRPr sz="3200">
              <a:solidFill>
                <a:srgbClr val="00B0F0"/>
              </a:solidFill>
              <a:latin typeface="Calibri"/>
              <a:ea typeface="Calibri"/>
              <a:cs typeface="Calibri"/>
              <a:sym typeface="Calibri"/>
            </a:endParaRPr>
          </a:p>
          <a:p>
            <a:pPr indent="0" lvl="0" marL="0" marR="0" rtl="0" algn="l">
              <a:spcBef>
                <a:spcPts val="0"/>
              </a:spcBef>
              <a:spcAft>
                <a:spcPts val="0"/>
              </a:spcAft>
              <a:buNone/>
            </a:pPr>
            <a:r>
              <a:rPr lang="en-US" sz="3200">
                <a:solidFill>
                  <a:srgbClr val="FF0000"/>
                </a:solidFill>
                <a:latin typeface="Calibri"/>
                <a:ea typeface="Calibri"/>
                <a:cs typeface="Calibri"/>
                <a:sym typeface="Calibri"/>
              </a:rPr>
              <a:t>P</a:t>
            </a:r>
            <a:r>
              <a:rPr baseline="-25000" lang="en-US" sz="3200">
                <a:solidFill>
                  <a:srgbClr val="FF0000"/>
                </a:solidFill>
                <a:latin typeface="Calibri"/>
                <a:ea typeface="Calibri"/>
                <a:cs typeface="Calibri"/>
                <a:sym typeface="Calibri"/>
              </a:rPr>
              <a:t>Ar</a:t>
            </a:r>
            <a:r>
              <a:rPr lang="en-US" sz="3200">
                <a:solidFill>
                  <a:srgbClr val="FF0000"/>
                </a:solidFill>
                <a:latin typeface="Calibri"/>
                <a:ea typeface="Calibri"/>
                <a:cs typeface="Calibri"/>
                <a:sym typeface="Calibri"/>
              </a:rPr>
              <a:t>=  (0.74/7.35)(2) = </a:t>
            </a:r>
            <a:r>
              <a:rPr lang="en-US" sz="3200">
                <a:solidFill>
                  <a:srgbClr val="00B0F0"/>
                </a:solidFill>
                <a:latin typeface="Calibri"/>
                <a:ea typeface="Calibri"/>
                <a:cs typeface="Calibri"/>
                <a:sym typeface="Calibri"/>
              </a:rPr>
              <a:t>0.201 atm</a:t>
            </a:r>
            <a:endParaRPr sz="3200">
              <a:solidFill>
                <a:srgbClr val="00B0F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0">
                                            <p:txEl>
                                              <p:pRg end="0" st="0"/>
                                            </p:txEl>
                                          </p:spTgt>
                                        </p:tgtEl>
                                        <p:attrNameLst>
                                          <p:attrName>style.visibility</p:attrName>
                                        </p:attrNameLst>
                                      </p:cBhvr>
                                      <p:to>
                                        <p:strVal val="visible"/>
                                      </p:to>
                                    </p:set>
                                    <p:animEffect filter="fade" transition="in">
                                      <p:cBhvr>
                                        <p:cTn dur="500"/>
                                        <p:tgtEl>
                                          <p:spTgt spid="197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0">
                                            <p:txEl>
                                              <p:pRg end="1" st="1"/>
                                            </p:txEl>
                                          </p:spTgt>
                                        </p:tgtEl>
                                        <p:attrNameLst>
                                          <p:attrName>style.visibility</p:attrName>
                                        </p:attrNameLst>
                                      </p:cBhvr>
                                      <p:to>
                                        <p:strVal val="visible"/>
                                      </p:to>
                                    </p:set>
                                    <p:animEffect filter="fade" transition="in">
                                      <p:cBhvr>
                                        <p:cTn dur="500"/>
                                        <p:tgtEl>
                                          <p:spTgt spid="1970">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4" name="Shape 1974"/>
        <p:cNvGrpSpPr/>
        <p:nvPr/>
      </p:nvGrpSpPr>
      <p:grpSpPr>
        <a:xfrm>
          <a:off x="0" y="0"/>
          <a:ext cx="0" cy="0"/>
          <a:chOff x="0" y="0"/>
          <a:chExt cx="0" cy="0"/>
        </a:xfrm>
      </p:grpSpPr>
      <p:sp>
        <p:nvSpPr>
          <p:cNvPr id="1975" name="Google Shape;1975;g200fb5710e2_0_2463"/>
          <p:cNvSpPr txBox="1"/>
          <p:nvPr>
            <p:ph type="title"/>
          </p:nvPr>
        </p:nvSpPr>
        <p:spPr>
          <a:xfrm>
            <a:off x="914400" y="0"/>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Partial Pressure Example</a:t>
            </a:r>
            <a:endParaRPr/>
          </a:p>
        </p:txBody>
      </p:sp>
      <p:pic>
        <p:nvPicPr>
          <p:cNvPr descr="C:\Documents and Settings\kdrury\Desktop\ch5 gases\fig05_13.gif" id="1976" name="Google Shape;1976;g200fb5710e2_0_2463"/>
          <p:cNvPicPr preferRelativeResize="0"/>
          <p:nvPr>
            <p:ph idx="1" type="body"/>
          </p:nvPr>
        </p:nvPicPr>
        <p:blipFill rotWithShape="1">
          <a:blip r:embed="rId3">
            <a:alphaModFix/>
          </a:blip>
          <a:srcRect b="0" l="7493" r="0" t="0"/>
          <a:stretch/>
        </p:blipFill>
        <p:spPr>
          <a:xfrm>
            <a:off x="189186" y="2632842"/>
            <a:ext cx="7189200" cy="2826000"/>
          </a:xfrm>
          <a:prstGeom prst="rect">
            <a:avLst/>
          </a:prstGeom>
          <a:noFill/>
          <a:ln>
            <a:noFill/>
          </a:ln>
        </p:spPr>
      </p:pic>
      <p:sp>
        <p:nvSpPr>
          <p:cNvPr id="1977" name="Google Shape;1977;g200fb5710e2_0_2463"/>
          <p:cNvSpPr txBox="1"/>
          <p:nvPr>
            <p:ph idx="2" type="body"/>
          </p:nvPr>
        </p:nvSpPr>
        <p:spPr>
          <a:xfrm>
            <a:off x="1705303" y="989922"/>
            <a:ext cx="9425100" cy="1642800"/>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chemeClr val="dk1"/>
              </a:buClr>
              <a:buSzPct val="100000"/>
              <a:buNone/>
            </a:pPr>
            <a:r>
              <a:rPr lang="en-US" sz="2800"/>
              <a:t> A 128mL sample of oxygen is generated by the decomposition of KClO</a:t>
            </a:r>
            <a:r>
              <a:rPr baseline="-25000" lang="en-US" sz="2800"/>
              <a:t>3</a:t>
            </a:r>
            <a:r>
              <a:rPr lang="en-US" sz="2800"/>
              <a:t> and is collected over water at 24C and 762 mmHg. Calculate the mass obtained if the pressure of water is 22.4 mmHg</a:t>
            </a:r>
            <a:r>
              <a:rPr lang="en-US"/>
              <a:t>.</a:t>
            </a:r>
            <a:endParaRPr/>
          </a:p>
          <a:p>
            <a:pPr indent="-76200" lvl="0" marL="228600" rtl="0" algn="l">
              <a:lnSpc>
                <a:spcPct val="90000"/>
              </a:lnSpc>
              <a:spcBef>
                <a:spcPts val="1000"/>
              </a:spcBef>
              <a:spcAft>
                <a:spcPts val="0"/>
              </a:spcAft>
              <a:buClr>
                <a:schemeClr val="dk1"/>
              </a:buClr>
              <a:buSzPct val="100000"/>
              <a:buNone/>
            </a:pPr>
            <a:r>
              <a:t/>
            </a:r>
            <a:endParaRPr/>
          </a:p>
        </p:txBody>
      </p:sp>
      <p:sp>
        <p:nvSpPr>
          <p:cNvPr id="1978" name="Google Shape;1978;g200fb5710e2_0_2463"/>
          <p:cNvSpPr txBox="1"/>
          <p:nvPr/>
        </p:nvSpPr>
        <p:spPr>
          <a:xfrm>
            <a:off x="7535917" y="2315485"/>
            <a:ext cx="4656000" cy="38616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FF0000"/>
              </a:buClr>
              <a:buSzPts val="2400"/>
              <a:buFont typeface="Arial"/>
              <a:buNone/>
            </a:pPr>
            <a:r>
              <a:rPr lang="en-US" sz="2400">
                <a:solidFill>
                  <a:srgbClr val="FF0000"/>
                </a:solidFill>
                <a:latin typeface="Calibri"/>
                <a:ea typeface="Calibri"/>
                <a:cs typeface="Calibri"/>
                <a:sym typeface="Calibri"/>
              </a:rPr>
              <a:t>PV = nRT</a:t>
            </a:r>
            <a:endParaRPr sz="2400">
              <a:solidFill>
                <a:srgbClr val="FF0000"/>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400"/>
              <a:buFont typeface="Arial"/>
              <a:buNone/>
            </a:pPr>
            <a:r>
              <a:rPr lang="en-US" sz="2400">
                <a:solidFill>
                  <a:schemeClr val="dk1"/>
                </a:solidFill>
                <a:latin typeface="Calibri"/>
                <a:ea typeface="Calibri"/>
                <a:cs typeface="Calibri"/>
                <a:sym typeface="Calibri"/>
              </a:rPr>
              <a:t>(</a:t>
            </a:r>
            <a:r>
              <a:rPr lang="en-US" sz="2400" u="sng">
                <a:solidFill>
                  <a:schemeClr val="dk1"/>
                </a:solidFill>
                <a:latin typeface="Calibri"/>
                <a:ea typeface="Calibri"/>
                <a:cs typeface="Calibri"/>
                <a:sym typeface="Calibri"/>
              </a:rPr>
              <a:t>762-22.4</a:t>
            </a:r>
            <a:r>
              <a:rPr lang="en-US" sz="2400">
                <a:solidFill>
                  <a:schemeClr val="dk1"/>
                </a:solidFill>
                <a:latin typeface="Calibri"/>
                <a:ea typeface="Calibri"/>
                <a:cs typeface="Calibri"/>
                <a:sym typeface="Calibri"/>
              </a:rPr>
              <a:t>)(.128) = x (.0821)(24+273)</a:t>
            </a:r>
            <a:endParaRPr/>
          </a:p>
          <a:p>
            <a:pPr indent="0" lvl="0" marL="0" marR="0" rtl="0" algn="l">
              <a:lnSpc>
                <a:spcPct val="90000"/>
              </a:lnSpc>
              <a:spcBef>
                <a:spcPts val="1000"/>
              </a:spcBef>
              <a:spcAft>
                <a:spcPts val="0"/>
              </a:spcAft>
              <a:buClr>
                <a:schemeClr val="dk1"/>
              </a:buClr>
              <a:buSzPts val="2400"/>
              <a:buFont typeface="Arial"/>
              <a:buNone/>
            </a:pPr>
            <a:r>
              <a:rPr lang="en-US" sz="2400">
                <a:solidFill>
                  <a:schemeClr val="dk1"/>
                </a:solidFill>
                <a:latin typeface="Calibri"/>
                <a:ea typeface="Calibri"/>
                <a:cs typeface="Calibri"/>
                <a:sym typeface="Calibri"/>
              </a:rPr>
              <a:t>     760</a:t>
            </a:r>
            <a:endParaRPr/>
          </a:p>
          <a:p>
            <a:pPr indent="0" lvl="0" marL="0" marR="0" rtl="0" algn="l">
              <a:lnSpc>
                <a:spcPct val="90000"/>
              </a:lnSpc>
              <a:spcBef>
                <a:spcPts val="1000"/>
              </a:spcBef>
              <a:spcAft>
                <a:spcPts val="0"/>
              </a:spcAft>
              <a:buClr>
                <a:schemeClr val="dk1"/>
              </a:buClr>
              <a:buSzPts val="2400"/>
              <a:buFont typeface="Arial"/>
              <a:buNone/>
            </a:pPr>
            <a:r>
              <a:rPr lang="en-US" sz="2400">
                <a:solidFill>
                  <a:schemeClr val="dk1"/>
                </a:solidFill>
                <a:latin typeface="Calibri"/>
                <a:ea typeface="Calibri"/>
                <a:cs typeface="Calibri"/>
                <a:sym typeface="Calibri"/>
              </a:rPr>
              <a:t>x= .00511 mol</a:t>
            </a:r>
            <a:endParaRPr sz="24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400"/>
              <a:buFont typeface="Arial"/>
              <a:buNone/>
            </a:pPr>
            <a:r>
              <a:rPr lang="en-US" sz="2400">
                <a:solidFill>
                  <a:schemeClr val="dk1"/>
                </a:solidFill>
                <a:latin typeface="Calibri"/>
                <a:ea typeface="Calibri"/>
                <a:cs typeface="Calibri"/>
                <a:sym typeface="Calibri"/>
              </a:rPr>
              <a:t>.00511 x 32g/mol =</a:t>
            </a:r>
            <a:endParaRPr sz="2400">
              <a:solidFill>
                <a:schemeClr val="dk1"/>
              </a:solidFill>
              <a:latin typeface="Calibri"/>
              <a:ea typeface="Calibri"/>
              <a:cs typeface="Calibri"/>
              <a:sym typeface="Calibri"/>
            </a:endParaRPr>
          </a:p>
        </p:txBody>
      </p:sp>
      <p:sp>
        <p:nvSpPr>
          <p:cNvPr id="1979" name="Google Shape;1979;g200fb5710e2_0_2463"/>
          <p:cNvSpPr txBox="1"/>
          <p:nvPr/>
        </p:nvSpPr>
        <p:spPr>
          <a:xfrm>
            <a:off x="8179675" y="4721773"/>
            <a:ext cx="22098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0.163g O</a:t>
            </a:r>
            <a:r>
              <a:rPr baseline="-25000" lang="en-US" sz="2400">
                <a:solidFill>
                  <a:srgbClr val="FF0000"/>
                </a:solidFill>
                <a:latin typeface="Calibri"/>
                <a:ea typeface="Calibri"/>
                <a:cs typeface="Calibri"/>
                <a:sym typeface="Calibri"/>
              </a:rPr>
              <a:t>2</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6"/>
                                        </p:tgtEl>
                                        <p:attrNameLst>
                                          <p:attrName>style.visibility</p:attrName>
                                        </p:attrNameLst>
                                      </p:cBhvr>
                                      <p:to>
                                        <p:strVal val="visible"/>
                                      </p:to>
                                    </p:set>
                                    <p:animEffect filter="fade" transition="in">
                                      <p:cBhvr>
                                        <p:cTn dur="500"/>
                                        <p:tgtEl>
                                          <p:spTgt spid="19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9"/>
                                        </p:tgtEl>
                                        <p:attrNameLst>
                                          <p:attrName>style.visibility</p:attrName>
                                        </p:attrNameLst>
                                      </p:cBhvr>
                                      <p:to>
                                        <p:strVal val="visible"/>
                                      </p:to>
                                    </p:set>
                                    <p:animEffect filter="fade" transition="in">
                                      <p:cBhvr>
                                        <p:cTn dur="500"/>
                                        <p:tgtEl>
                                          <p:spTgt spid="19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3" name="Shape 1983"/>
        <p:cNvGrpSpPr/>
        <p:nvPr/>
      </p:nvGrpSpPr>
      <p:grpSpPr>
        <a:xfrm>
          <a:off x="0" y="0"/>
          <a:ext cx="0" cy="0"/>
          <a:chOff x="0" y="0"/>
          <a:chExt cx="0" cy="0"/>
        </a:xfrm>
      </p:grpSpPr>
      <p:sp>
        <p:nvSpPr>
          <p:cNvPr id="1984" name="Google Shape;1984;g200fb5710e2_0_247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Density and Molar Mass</a:t>
            </a:r>
            <a:endParaRPr/>
          </a:p>
        </p:txBody>
      </p:sp>
      <p:sp>
        <p:nvSpPr>
          <p:cNvPr id="1985" name="Google Shape;1985;g200fb5710e2_0_247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200"/>
              <a:buNone/>
            </a:pPr>
            <a:r>
              <a:rPr lang="en-US" sz="3200"/>
              <a:t>Calculate the density of CO</a:t>
            </a:r>
            <a:r>
              <a:rPr baseline="-25000" i="1" lang="en-US" sz="3200"/>
              <a:t>2</a:t>
            </a:r>
            <a:r>
              <a:rPr lang="en-US" sz="3200"/>
              <a:t> at 760.mmHg and 27.0C.</a:t>
            </a:r>
            <a:endParaRPr/>
          </a:p>
          <a:p>
            <a:pPr indent="0" lvl="0" marL="0" rtl="0" algn="l">
              <a:lnSpc>
                <a:spcPct val="90000"/>
              </a:lnSpc>
              <a:spcBef>
                <a:spcPts val="1000"/>
              </a:spcBef>
              <a:spcAft>
                <a:spcPts val="0"/>
              </a:spcAft>
              <a:buClr>
                <a:schemeClr val="accent1"/>
              </a:buClr>
              <a:buSzPts val="3200"/>
              <a:buNone/>
            </a:pPr>
            <a:r>
              <a:rPr lang="en-US" sz="3200">
                <a:solidFill>
                  <a:schemeClr val="accent1"/>
                </a:solidFill>
              </a:rPr>
              <a:t>Assume 1 mol…	(760/760)(x)= (1)(.0821)(27.0+273)</a:t>
            </a:r>
            <a:endParaRPr/>
          </a:p>
          <a:p>
            <a:pPr indent="0" lvl="0" marL="0" rtl="0" algn="l">
              <a:lnSpc>
                <a:spcPct val="90000"/>
              </a:lnSpc>
              <a:spcBef>
                <a:spcPts val="1000"/>
              </a:spcBef>
              <a:spcAft>
                <a:spcPts val="0"/>
              </a:spcAft>
              <a:buClr>
                <a:schemeClr val="accent1"/>
              </a:buClr>
              <a:buSzPts val="3200"/>
              <a:buNone/>
            </a:pPr>
            <a:r>
              <a:rPr lang="en-US" sz="3200">
                <a:solidFill>
                  <a:schemeClr val="accent1"/>
                </a:solidFill>
              </a:rPr>
              <a:t>					x = 24.63L</a:t>
            </a:r>
            <a:endParaRPr sz="3200">
              <a:solidFill>
                <a:schemeClr val="accent1"/>
              </a:solidFill>
            </a:endParaRPr>
          </a:p>
          <a:p>
            <a:pPr indent="0" lvl="0" marL="0" rtl="0" algn="l">
              <a:lnSpc>
                <a:spcPct val="90000"/>
              </a:lnSpc>
              <a:spcBef>
                <a:spcPts val="1000"/>
              </a:spcBef>
              <a:spcAft>
                <a:spcPts val="0"/>
              </a:spcAft>
              <a:buClr>
                <a:schemeClr val="accent1"/>
              </a:buClr>
              <a:buSzPts val="3200"/>
              <a:buNone/>
            </a:pPr>
            <a:r>
              <a:rPr lang="en-US" sz="3200">
                <a:solidFill>
                  <a:schemeClr val="accent1"/>
                </a:solidFill>
              </a:rPr>
              <a:t>Now solve for density: mass/volume</a:t>
            </a:r>
            <a:endParaRPr/>
          </a:p>
          <a:p>
            <a:pPr indent="0" lvl="0" marL="0" rtl="0" algn="l">
              <a:lnSpc>
                <a:spcPct val="90000"/>
              </a:lnSpc>
              <a:spcBef>
                <a:spcPts val="1000"/>
              </a:spcBef>
              <a:spcAft>
                <a:spcPts val="0"/>
              </a:spcAft>
              <a:buClr>
                <a:schemeClr val="accent1"/>
              </a:buClr>
              <a:buSzPts val="3200"/>
              <a:buNone/>
            </a:pPr>
            <a:r>
              <a:rPr lang="en-US" sz="3200">
                <a:solidFill>
                  <a:schemeClr val="accent1"/>
                </a:solidFill>
              </a:rPr>
              <a:t>44.0g/24.63L=</a:t>
            </a:r>
            <a:endParaRPr/>
          </a:p>
          <a:p>
            <a:pPr indent="0" lvl="0" marL="0" rtl="0" algn="l">
              <a:lnSpc>
                <a:spcPct val="90000"/>
              </a:lnSpc>
              <a:spcBef>
                <a:spcPts val="1000"/>
              </a:spcBef>
              <a:spcAft>
                <a:spcPts val="0"/>
              </a:spcAft>
              <a:buClr>
                <a:schemeClr val="accent1"/>
              </a:buClr>
              <a:buSzPts val="3200"/>
              <a:buNone/>
            </a:pPr>
            <a:r>
              <a:rPr lang="en-US" sz="3200">
                <a:solidFill>
                  <a:schemeClr val="accent1"/>
                </a:solidFill>
              </a:rPr>
              <a:t>Now Compare to water’s density of 1g/mL</a:t>
            </a:r>
            <a:endParaRPr/>
          </a:p>
          <a:p>
            <a:pPr indent="0" lvl="0" marL="0" rtl="0" algn="l">
              <a:lnSpc>
                <a:spcPct val="90000"/>
              </a:lnSpc>
              <a:spcBef>
                <a:spcPts val="1000"/>
              </a:spcBef>
              <a:spcAft>
                <a:spcPts val="0"/>
              </a:spcAft>
              <a:buClr>
                <a:schemeClr val="accent1"/>
              </a:buClr>
              <a:buSzPts val="3200"/>
              <a:buNone/>
            </a:pPr>
            <a:r>
              <a:rPr lang="en-US" sz="3200">
                <a:solidFill>
                  <a:schemeClr val="accent1"/>
                </a:solidFill>
              </a:rPr>
              <a:t>Which is 1g/0.001L or </a:t>
            </a:r>
            <a:r>
              <a:rPr lang="en-US" sz="3200">
                <a:solidFill>
                  <a:srgbClr val="FF0000"/>
                </a:solidFill>
              </a:rPr>
              <a:t>1000g/L</a:t>
            </a:r>
            <a:r>
              <a:rPr lang="en-US" sz="3200">
                <a:solidFill>
                  <a:schemeClr val="accent1"/>
                </a:solidFill>
              </a:rPr>
              <a:t>…. Does CO</a:t>
            </a:r>
            <a:r>
              <a:rPr baseline="-25000" lang="en-US" sz="3200">
                <a:solidFill>
                  <a:schemeClr val="accent1"/>
                </a:solidFill>
              </a:rPr>
              <a:t>2</a:t>
            </a:r>
            <a:r>
              <a:rPr lang="en-US" sz="3200">
                <a:solidFill>
                  <a:schemeClr val="accent1"/>
                </a:solidFill>
              </a:rPr>
              <a:t> sink or float?</a:t>
            </a:r>
            <a:endParaRPr sz="3200">
              <a:solidFill>
                <a:schemeClr val="accent1"/>
              </a:solidFill>
            </a:endParaRPr>
          </a:p>
          <a:p>
            <a:pPr indent="0" lvl="0" marL="0" rtl="0" algn="l">
              <a:lnSpc>
                <a:spcPct val="90000"/>
              </a:lnSpc>
              <a:spcBef>
                <a:spcPts val="1000"/>
              </a:spcBef>
              <a:spcAft>
                <a:spcPts val="0"/>
              </a:spcAft>
              <a:buClr>
                <a:schemeClr val="dk1"/>
              </a:buClr>
              <a:buSzPts val="3200"/>
              <a:buNone/>
            </a:pPr>
            <a:r>
              <a:t/>
            </a:r>
            <a:endParaRPr sz="3200"/>
          </a:p>
        </p:txBody>
      </p:sp>
      <p:sp>
        <p:nvSpPr>
          <p:cNvPr id="1986" name="Google Shape;1986;g200fb5710e2_0_2476"/>
          <p:cNvSpPr txBox="1"/>
          <p:nvPr/>
        </p:nvSpPr>
        <p:spPr>
          <a:xfrm>
            <a:off x="3641834" y="4001294"/>
            <a:ext cx="16080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FF0000"/>
                </a:solidFill>
                <a:latin typeface="Calibri"/>
                <a:ea typeface="Calibri"/>
                <a:cs typeface="Calibri"/>
                <a:sym typeface="Calibri"/>
              </a:rPr>
              <a:t>1.78g/L</a:t>
            </a:r>
            <a:endParaRPr sz="3200">
              <a:solidFill>
                <a:srgbClr val="FF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86"/>
                                        </p:tgtEl>
                                        <p:attrNameLst>
                                          <p:attrName>style.visibility</p:attrName>
                                        </p:attrNameLst>
                                      </p:cBhvr>
                                      <p:to>
                                        <p:strVal val="visible"/>
                                      </p:to>
                                    </p:set>
                                    <p:anim calcmode="lin" valueType="num">
                                      <p:cBhvr additive="base">
                                        <p:cTn dur="500"/>
                                        <p:tgtEl>
                                          <p:spTgt spid="198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0" name="Shape 1990"/>
        <p:cNvGrpSpPr/>
        <p:nvPr/>
      </p:nvGrpSpPr>
      <p:grpSpPr>
        <a:xfrm>
          <a:off x="0" y="0"/>
          <a:ext cx="0" cy="0"/>
          <a:chOff x="0" y="0"/>
          <a:chExt cx="0" cy="0"/>
        </a:xfrm>
      </p:grpSpPr>
      <p:sp>
        <p:nvSpPr>
          <p:cNvPr id="1991" name="Google Shape;1991;g200fb5710e2_0_2505"/>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Properties of Liquids</a:t>
            </a:r>
            <a:endParaRPr/>
          </a:p>
        </p:txBody>
      </p:sp>
      <p:sp>
        <p:nvSpPr>
          <p:cNvPr id="1992" name="Google Shape;1992;g200fb5710e2_0_2505"/>
          <p:cNvSpPr txBox="1"/>
          <p:nvPr>
            <p:ph idx="1" type="body"/>
          </p:nvPr>
        </p:nvSpPr>
        <p:spPr>
          <a:xfrm>
            <a:off x="2467303" y="1492469"/>
            <a:ext cx="7924800" cy="1295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3"/>
              </a:buClr>
              <a:buSzPts val="2400"/>
              <a:buNone/>
            </a:pPr>
            <a:r>
              <a:rPr lang="en-US" u="sng"/>
              <a:t>Surface Tension:</a:t>
            </a:r>
            <a:r>
              <a:rPr lang="en-US"/>
              <a:t> elastic force on the liquid surface.</a:t>
            </a:r>
            <a:endParaRPr/>
          </a:p>
          <a:p>
            <a:pPr indent="0" lvl="0" marL="0" rtl="0" algn="l">
              <a:lnSpc>
                <a:spcPct val="90000"/>
              </a:lnSpc>
              <a:spcBef>
                <a:spcPts val="1000"/>
              </a:spcBef>
              <a:spcAft>
                <a:spcPts val="0"/>
              </a:spcAft>
              <a:buClr>
                <a:schemeClr val="accent3"/>
              </a:buClr>
              <a:buSzPts val="2400"/>
              <a:buNone/>
            </a:pPr>
            <a:r>
              <a:rPr lang="en-US"/>
              <a:t>The higher the force, the higher the surface </a:t>
            </a:r>
            <a:r>
              <a:rPr lang="en-US" u="sng">
                <a:solidFill>
                  <a:schemeClr val="hlink"/>
                </a:solidFill>
                <a:hlinkClick r:id="rId3"/>
              </a:rPr>
              <a:t>tension</a:t>
            </a:r>
            <a:r>
              <a:rPr lang="en-US"/>
              <a:t>.</a:t>
            </a:r>
            <a:endParaRPr u="sng"/>
          </a:p>
        </p:txBody>
      </p:sp>
      <p:pic>
        <p:nvPicPr>
          <p:cNvPr descr="\\WFData2\Teachers\kdrury\AP Chemistry\Images\ch10 liquids solids\fig10_06.gif" id="1993" name="Google Shape;1993;g200fb5710e2_0_2505"/>
          <p:cNvPicPr preferRelativeResize="0"/>
          <p:nvPr>
            <p:ph idx="2" type="body"/>
          </p:nvPr>
        </p:nvPicPr>
        <p:blipFill rotWithShape="1">
          <a:blip r:embed="rId4">
            <a:alphaModFix/>
          </a:blip>
          <a:srcRect b="0" l="0" r="0" t="0"/>
          <a:stretch/>
        </p:blipFill>
        <p:spPr>
          <a:xfrm>
            <a:off x="3260834" y="2417379"/>
            <a:ext cx="5670300" cy="3442800"/>
          </a:xfrm>
          <a:prstGeom prst="rect">
            <a:avLst/>
          </a:prstGeom>
          <a:noFill/>
          <a:ln>
            <a:noFill/>
          </a:ln>
        </p:spPr>
      </p:pic>
    </p:spTree>
  </p:cSld>
  <p:clrMapOvr>
    <a:masterClrMapping/>
  </p:clrMapOvr>
  <p:transition spd="slow">
    <p:fade/>
  </p:transition>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7" name="Shape 1997"/>
        <p:cNvGrpSpPr/>
        <p:nvPr/>
      </p:nvGrpSpPr>
      <p:grpSpPr>
        <a:xfrm>
          <a:off x="0" y="0"/>
          <a:ext cx="0" cy="0"/>
          <a:chOff x="0" y="0"/>
          <a:chExt cx="0" cy="0"/>
        </a:xfrm>
      </p:grpSpPr>
      <p:sp>
        <p:nvSpPr>
          <p:cNvPr id="1998" name="Google Shape;1998;g200fb5710e2_0_2511"/>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Properties of Liquids</a:t>
            </a:r>
            <a:endParaRPr/>
          </a:p>
        </p:txBody>
      </p:sp>
      <p:sp>
        <p:nvSpPr>
          <p:cNvPr id="1999" name="Google Shape;1999;g200fb5710e2_0_2511"/>
          <p:cNvSpPr txBox="1"/>
          <p:nvPr>
            <p:ph idx="1" type="body"/>
          </p:nvPr>
        </p:nvSpPr>
        <p:spPr>
          <a:xfrm>
            <a:off x="914400" y="1371600"/>
            <a:ext cx="10363200" cy="198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u="sng"/>
              <a:t>Viscosity</a:t>
            </a:r>
            <a:r>
              <a:rPr lang="en-US"/>
              <a:t>: measure of a liquid’s resistance to flow.  </a:t>
            </a:r>
            <a:endParaRPr/>
          </a:p>
          <a:p>
            <a:pPr indent="0" lvl="0" marL="0" rtl="0" algn="l">
              <a:lnSpc>
                <a:spcPct val="90000"/>
              </a:lnSpc>
              <a:spcBef>
                <a:spcPts val="1000"/>
              </a:spcBef>
              <a:spcAft>
                <a:spcPts val="0"/>
              </a:spcAft>
              <a:buClr>
                <a:schemeClr val="dk1"/>
              </a:buClr>
              <a:buSzPts val="2400"/>
              <a:buNone/>
            </a:pPr>
            <a:r>
              <a:rPr lang="en-US"/>
              <a:t>The greater its IMF, the greater the viscosity, the slower it flows.</a:t>
            </a:r>
            <a:endParaRPr/>
          </a:p>
          <a:p>
            <a:pPr indent="0" lvl="0" marL="0" rtl="0" algn="l">
              <a:lnSpc>
                <a:spcPct val="90000"/>
              </a:lnSpc>
              <a:spcBef>
                <a:spcPts val="1000"/>
              </a:spcBef>
              <a:spcAft>
                <a:spcPts val="0"/>
              </a:spcAft>
              <a:buClr>
                <a:schemeClr val="dk1"/>
              </a:buClr>
              <a:buSzPts val="2400"/>
              <a:buNone/>
            </a:pPr>
            <a:r>
              <a:rPr lang="en-US"/>
              <a:t>If you increase the temperature, viscosity decreases.</a:t>
            </a:r>
            <a:endParaRPr/>
          </a:p>
        </p:txBody>
      </p:sp>
      <p:pic>
        <p:nvPicPr>
          <p:cNvPr descr="MZLYCAB0OPE2CAW6OEUZCA2H1B3WCAI6F0FUCACC8JSHCA95TWPCCAQKQ89WCA2U258HCAWOCD3TCAQQ8SNACAHB1XOQCAOZG2SCCA1IBBF7CAVF67WJCAXMX458CAPSSHHRCAMGET37CAEJY3G5CAU1RN9N.jpg" id="2000" name="Google Shape;2000;g200fb5710e2_0_2511"/>
          <p:cNvPicPr preferRelativeResize="0"/>
          <p:nvPr>
            <p:ph idx="2" type="body"/>
          </p:nvPr>
        </p:nvPicPr>
        <p:blipFill rotWithShape="1">
          <a:blip r:embed="rId3">
            <a:alphaModFix/>
          </a:blip>
          <a:srcRect b="0" l="0" r="0" t="0"/>
          <a:stretch/>
        </p:blipFill>
        <p:spPr>
          <a:xfrm>
            <a:off x="2248883" y="2778539"/>
            <a:ext cx="4556100" cy="3439800"/>
          </a:xfrm>
          <a:prstGeom prst="rect">
            <a:avLst/>
          </a:prstGeom>
          <a:noFill/>
          <a:ln>
            <a:noFill/>
          </a:ln>
        </p:spPr>
      </p:pic>
      <p:pic>
        <p:nvPicPr>
          <p:cNvPr descr="Image result for pouring ketchup" id="2001" name="Google Shape;2001;g200fb5710e2_0_2511"/>
          <p:cNvPicPr preferRelativeResize="0"/>
          <p:nvPr/>
        </p:nvPicPr>
        <p:blipFill rotWithShape="1">
          <a:blip r:embed="rId4">
            <a:alphaModFix/>
          </a:blip>
          <a:srcRect b="0" l="0" r="0" t="0"/>
          <a:stretch/>
        </p:blipFill>
        <p:spPr>
          <a:xfrm>
            <a:off x="6805118" y="3036503"/>
            <a:ext cx="5215104" cy="2607552"/>
          </a:xfrm>
          <a:prstGeom prst="rect">
            <a:avLst/>
          </a:prstGeom>
          <a:noFill/>
          <a:ln>
            <a:noFill/>
          </a:ln>
        </p:spPr>
      </p:pic>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9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3C9CF3"/>
              </a:buClr>
              <a:buSzPts val="4400"/>
              <a:buFont typeface="Calibri"/>
              <a:buNone/>
            </a:pPr>
            <a:r>
              <a:rPr lang="en-US">
                <a:solidFill>
                  <a:srgbClr val="3C9CF3"/>
                </a:solidFill>
              </a:rPr>
              <a:t>Steps:</a:t>
            </a:r>
            <a:endParaRPr/>
          </a:p>
        </p:txBody>
      </p:sp>
      <p:sp>
        <p:nvSpPr>
          <p:cNvPr id="519" name="Google Shape;519;p9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a:t>Find the mass of the empirical formula.</a:t>
            </a:r>
            <a:endParaRPr/>
          </a:p>
          <a:p>
            <a:pPr indent="-228600" lvl="0" marL="228600" rtl="0" algn="l">
              <a:lnSpc>
                <a:spcPct val="90000"/>
              </a:lnSpc>
              <a:spcBef>
                <a:spcPts val="1000"/>
              </a:spcBef>
              <a:spcAft>
                <a:spcPts val="0"/>
              </a:spcAft>
              <a:buClr>
                <a:schemeClr val="dk1"/>
              </a:buClr>
              <a:buSzPts val="2400"/>
              <a:buChar char="•"/>
            </a:pPr>
            <a:r>
              <a:rPr lang="en-US"/>
              <a:t>Divide the mass given by the empirical mass.</a:t>
            </a:r>
            <a:endParaRPr/>
          </a:p>
          <a:p>
            <a:pPr indent="-228600" lvl="0" marL="228600" rtl="0" algn="l">
              <a:lnSpc>
                <a:spcPct val="90000"/>
              </a:lnSpc>
              <a:spcBef>
                <a:spcPts val="1000"/>
              </a:spcBef>
              <a:spcAft>
                <a:spcPts val="0"/>
              </a:spcAft>
              <a:buClr>
                <a:schemeClr val="dk1"/>
              </a:buClr>
              <a:buSzPts val="2400"/>
              <a:buChar char="•"/>
            </a:pPr>
            <a:r>
              <a:rPr lang="en-US"/>
              <a:t>Distribute your answer through the empirical formula.</a:t>
            </a:r>
            <a:endParaRPr/>
          </a:p>
          <a:p>
            <a:pPr indent="-228600" lvl="0" marL="228600" rtl="0" algn="l">
              <a:lnSpc>
                <a:spcPct val="90000"/>
              </a:lnSpc>
              <a:spcBef>
                <a:spcPts val="1000"/>
              </a:spcBef>
              <a:spcAft>
                <a:spcPts val="0"/>
              </a:spcAft>
              <a:buClr>
                <a:schemeClr val="accent1"/>
              </a:buClr>
              <a:buSzPts val="2400"/>
              <a:buChar char="•"/>
            </a:pPr>
            <a:r>
              <a:rPr lang="en-US">
                <a:solidFill>
                  <a:schemeClr val="accent1"/>
                </a:solidFill>
              </a:rPr>
              <a:t>If a compound has a mass of 45 g/mol and an empirical formula of CH</a:t>
            </a:r>
            <a:r>
              <a:rPr baseline="-25000" lang="en-US">
                <a:solidFill>
                  <a:schemeClr val="accent1"/>
                </a:solidFill>
              </a:rPr>
              <a:t>3</a:t>
            </a:r>
            <a:r>
              <a:rPr lang="en-US">
                <a:solidFill>
                  <a:schemeClr val="accent1"/>
                </a:solidFill>
              </a:rPr>
              <a:t>, what is the molecular formula?</a:t>
            </a:r>
            <a:endParaRPr/>
          </a:p>
          <a:p>
            <a:pPr indent="0" lvl="0" marL="119062" rtl="0" algn="l">
              <a:lnSpc>
                <a:spcPct val="90000"/>
              </a:lnSpc>
              <a:spcBef>
                <a:spcPts val="1000"/>
              </a:spcBef>
              <a:spcAft>
                <a:spcPts val="0"/>
              </a:spcAft>
              <a:buClr>
                <a:schemeClr val="accent1"/>
              </a:buClr>
              <a:buSzPts val="2400"/>
              <a:buNone/>
            </a:pPr>
            <a:r>
              <a:rPr lang="en-US">
                <a:solidFill>
                  <a:schemeClr val="accent1"/>
                </a:solidFill>
              </a:rPr>
              <a:t>		CH</a:t>
            </a:r>
            <a:r>
              <a:rPr baseline="-25000" lang="en-US">
                <a:solidFill>
                  <a:schemeClr val="accent1"/>
                </a:solidFill>
              </a:rPr>
              <a:t>3</a:t>
            </a:r>
            <a:r>
              <a:rPr lang="en-US">
                <a:solidFill>
                  <a:schemeClr val="accent1"/>
                </a:solidFill>
              </a:rPr>
              <a:t> = 15 g/mol       45/15 = 3</a:t>
            </a:r>
            <a:endParaRPr/>
          </a:p>
          <a:p>
            <a:pPr indent="0" lvl="0" marL="119062" rtl="0" algn="l">
              <a:lnSpc>
                <a:spcPct val="90000"/>
              </a:lnSpc>
              <a:spcBef>
                <a:spcPts val="1000"/>
              </a:spcBef>
              <a:spcAft>
                <a:spcPts val="0"/>
              </a:spcAft>
              <a:buClr>
                <a:schemeClr val="accent1"/>
              </a:buClr>
              <a:buSzPts val="2400"/>
              <a:buNone/>
            </a:pPr>
            <a:r>
              <a:rPr lang="en-US">
                <a:solidFill>
                  <a:schemeClr val="accent1"/>
                </a:solidFill>
              </a:rPr>
              <a:t>		3CH</a:t>
            </a:r>
            <a:r>
              <a:rPr baseline="-25000" lang="en-US">
                <a:solidFill>
                  <a:schemeClr val="accent1"/>
                </a:solidFill>
              </a:rPr>
              <a:t>3</a:t>
            </a:r>
            <a:r>
              <a:rPr lang="en-US">
                <a:solidFill>
                  <a:schemeClr val="accent1"/>
                </a:solidFill>
              </a:rPr>
              <a:t> = </a:t>
            </a:r>
            <a:r>
              <a:rPr lang="en-US">
                <a:solidFill>
                  <a:schemeClr val="accent2"/>
                </a:solidFill>
              </a:rPr>
              <a:t>C</a:t>
            </a:r>
            <a:r>
              <a:rPr baseline="-25000" lang="en-US">
                <a:solidFill>
                  <a:schemeClr val="accent2"/>
                </a:solidFill>
              </a:rPr>
              <a:t>3</a:t>
            </a:r>
            <a:r>
              <a:rPr lang="en-US">
                <a:solidFill>
                  <a:schemeClr val="accent2"/>
                </a:solidFill>
              </a:rPr>
              <a:t>H</a:t>
            </a:r>
            <a:r>
              <a:rPr baseline="-25000" lang="en-US">
                <a:solidFill>
                  <a:schemeClr val="accent2"/>
                </a:solidFill>
              </a:rPr>
              <a:t>9</a:t>
            </a:r>
            <a:endParaRPr/>
          </a:p>
        </p:txBody>
      </p:sp>
      <p:sp>
        <p:nvSpPr>
          <p:cNvPr id="520" name="Google Shape;520;p94"/>
          <p:cNvSpPr/>
          <p:nvPr/>
        </p:nvSpPr>
        <p:spPr>
          <a:xfrm>
            <a:off x="1524000" y="1600200"/>
            <a:ext cx="8915400" cy="2514600"/>
          </a:xfrm>
          <a:prstGeom prst="ellipse">
            <a:avLst/>
          </a:prstGeom>
          <a:no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521" name="Google Shape;521;p94"/>
          <p:cNvCxnSpPr/>
          <p:nvPr/>
        </p:nvCxnSpPr>
        <p:spPr>
          <a:xfrm rot="10800000">
            <a:off x="8610600" y="3886200"/>
            <a:ext cx="990600" cy="2590800"/>
          </a:xfrm>
          <a:prstGeom prst="straightConnector1">
            <a:avLst/>
          </a:prstGeom>
          <a:noFill/>
          <a:ln cap="flat" cmpd="sng" w="9525">
            <a:solidFill>
              <a:schemeClr val="accent2"/>
            </a:solidFill>
            <a:prstDash val="solid"/>
            <a:miter lim="800000"/>
            <a:headEnd len="sm" w="sm" type="none"/>
            <a:tailEnd len="med" w="med" type="stealth"/>
          </a:ln>
        </p:spPr>
      </p:cxnSp>
      <p:sp>
        <p:nvSpPr>
          <p:cNvPr id="522" name="Google Shape;522;p94"/>
          <p:cNvSpPr txBox="1"/>
          <p:nvPr/>
        </p:nvSpPr>
        <p:spPr>
          <a:xfrm>
            <a:off x="8839200" y="6477000"/>
            <a:ext cx="1181100" cy="38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C00000"/>
                </a:solidFill>
                <a:latin typeface="Calibri"/>
                <a:ea typeface="Calibri"/>
                <a:cs typeface="Calibri"/>
                <a:sym typeface="Calibri"/>
              </a:rPr>
              <a:t>Copy this?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5" name="Shape 2005"/>
        <p:cNvGrpSpPr/>
        <p:nvPr/>
      </p:nvGrpSpPr>
      <p:grpSpPr>
        <a:xfrm>
          <a:off x="0" y="0"/>
          <a:ext cx="0" cy="0"/>
          <a:chOff x="0" y="0"/>
          <a:chExt cx="0" cy="0"/>
        </a:xfrm>
      </p:grpSpPr>
      <p:sp>
        <p:nvSpPr>
          <p:cNvPr id="2006" name="Google Shape;2006;g200fb5710e2_0_2518"/>
          <p:cNvSpPr txBox="1"/>
          <p:nvPr>
            <p:ph type="title"/>
          </p:nvPr>
        </p:nvSpPr>
        <p:spPr>
          <a:xfrm>
            <a:off x="812800" y="274638"/>
            <a:ext cx="10566300"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Heats</a:t>
            </a:r>
            <a:endParaRPr/>
          </a:p>
        </p:txBody>
      </p:sp>
      <p:sp>
        <p:nvSpPr>
          <p:cNvPr id="2007" name="Google Shape;2007;g200fb5710e2_0_2518"/>
          <p:cNvSpPr txBox="1"/>
          <p:nvPr>
            <p:ph idx="1" type="body"/>
          </p:nvPr>
        </p:nvSpPr>
        <p:spPr>
          <a:xfrm>
            <a:off x="812800" y="1600200"/>
            <a:ext cx="4978500" cy="4114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Heat of vaporization:  	g  🡨🡪  l</a:t>
            </a:r>
            <a:endParaRPr/>
          </a:p>
          <a:p>
            <a:pPr indent="0" lvl="0" marL="0" rtl="0" algn="l">
              <a:lnSpc>
                <a:spcPct val="90000"/>
              </a:lnSpc>
              <a:spcBef>
                <a:spcPts val="1000"/>
              </a:spcBef>
              <a:spcAft>
                <a:spcPts val="0"/>
              </a:spcAft>
              <a:buClr>
                <a:schemeClr val="dk1"/>
              </a:buClr>
              <a:buSzPts val="2400"/>
              <a:buNone/>
            </a:pPr>
            <a:r>
              <a:rPr lang="en-US"/>
              <a:t>Heat of fusion:		s 🡨🡪   l</a:t>
            </a:r>
            <a:endParaRPr/>
          </a:p>
          <a:p>
            <a:pPr indent="0" lvl="0" marL="0" rtl="0" algn="l">
              <a:lnSpc>
                <a:spcPct val="90000"/>
              </a:lnSpc>
              <a:spcBef>
                <a:spcPts val="1000"/>
              </a:spcBef>
              <a:spcAft>
                <a:spcPts val="0"/>
              </a:spcAft>
              <a:buClr>
                <a:schemeClr val="dk1"/>
              </a:buClr>
              <a:buSzPts val="2400"/>
              <a:buNone/>
            </a:pPr>
            <a:r>
              <a:rPr lang="en-US"/>
              <a:t>Heat of sublimation:	s 🡨🡪  g		</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If the IMF is strong, the heats of vaporization, fusion, and sublimation is high.</a:t>
            </a:r>
            <a:endParaRPr/>
          </a:p>
          <a:p>
            <a:pPr indent="0" lvl="0" marL="0" rtl="0" algn="l">
              <a:lnSpc>
                <a:spcPct val="90000"/>
              </a:lnSpc>
              <a:spcBef>
                <a:spcPts val="1000"/>
              </a:spcBef>
              <a:spcAft>
                <a:spcPts val="0"/>
              </a:spcAft>
              <a:buClr>
                <a:schemeClr val="dk1"/>
              </a:buClr>
              <a:buSzPts val="2400"/>
              <a:buNone/>
            </a:pPr>
            <a:r>
              <a:t/>
            </a:r>
            <a:endParaRPr/>
          </a:p>
        </p:txBody>
      </p:sp>
      <p:pic>
        <p:nvPicPr>
          <p:cNvPr descr="Image result for heat of fusion" id="2008" name="Google Shape;2008;g200fb5710e2_0_2518"/>
          <p:cNvPicPr preferRelativeResize="0"/>
          <p:nvPr/>
        </p:nvPicPr>
        <p:blipFill rotWithShape="1">
          <a:blip r:embed="rId3">
            <a:alphaModFix/>
          </a:blip>
          <a:srcRect b="0" l="0" r="0" t="0"/>
          <a:stretch/>
        </p:blipFill>
        <p:spPr>
          <a:xfrm>
            <a:off x="6303579" y="112876"/>
            <a:ext cx="5567855" cy="5567855"/>
          </a:xfrm>
          <a:prstGeom prst="rect">
            <a:avLst/>
          </a:prstGeom>
          <a:noFill/>
          <a:ln>
            <a:noFill/>
          </a:ln>
        </p:spPr>
      </p:pic>
    </p:spTree>
  </p:cSld>
  <p:clrMapOvr>
    <a:masterClrMapping/>
  </p:clrMapOvr>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2" name="Shape 2012"/>
        <p:cNvGrpSpPr/>
        <p:nvPr/>
      </p:nvGrpSpPr>
      <p:grpSpPr>
        <a:xfrm>
          <a:off x="0" y="0"/>
          <a:ext cx="0" cy="0"/>
          <a:chOff x="0" y="0"/>
          <a:chExt cx="0" cy="0"/>
        </a:xfrm>
      </p:grpSpPr>
      <p:sp>
        <p:nvSpPr>
          <p:cNvPr id="2013" name="Google Shape;2013;g200fb5710e2_0_2524"/>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Phase Change Diagrams</a:t>
            </a:r>
            <a:endParaRPr/>
          </a:p>
        </p:txBody>
      </p:sp>
      <p:pic>
        <p:nvPicPr>
          <p:cNvPr descr="\\WFData2\Teachers\kdrury\AP Chemistry\Images\ch10 liquids solids\fig10_44.gif" id="2014" name="Google Shape;2014;g200fb5710e2_0_2524"/>
          <p:cNvPicPr preferRelativeResize="0"/>
          <p:nvPr>
            <p:ph idx="2" type="body"/>
          </p:nvPr>
        </p:nvPicPr>
        <p:blipFill rotWithShape="1">
          <a:blip r:embed="rId3">
            <a:alphaModFix/>
          </a:blip>
          <a:srcRect b="0" l="0" r="0" t="0"/>
          <a:stretch/>
        </p:blipFill>
        <p:spPr>
          <a:xfrm>
            <a:off x="5407571" y="1152526"/>
            <a:ext cx="6784500" cy="5131200"/>
          </a:xfrm>
          <a:prstGeom prst="rect">
            <a:avLst/>
          </a:prstGeom>
          <a:noFill/>
          <a:ln>
            <a:noFill/>
          </a:ln>
        </p:spPr>
      </p:pic>
      <p:sp>
        <p:nvSpPr>
          <p:cNvPr id="2015" name="Google Shape;2015;g200fb5710e2_0_2524"/>
          <p:cNvSpPr txBox="1"/>
          <p:nvPr/>
        </p:nvSpPr>
        <p:spPr>
          <a:xfrm>
            <a:off x="717330" y="1893506"/>
            <a:ext cx="4690200" cy="2678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When </a:t>
            </a:r>
            <a:r>
              <a:rPr lang="en-US" sz="2400">
                <a:solidFill>
                  <a:srgbClr val="FF0000"/>
                </a:solidFill>
                <a:latin typeface="Arial"/>
                <a:ea typeface="Arial"/>
                <a:cs typeface="Arial"/>
                <a:sym typeface="Arial"/>
              </a:rPr>
              <a:t>temperature increases, </a:t>
            </a:r>
            <a:endParaRPr/>
          </a:p>
          <a:p>
            <a:pPr indent="0" lvl="0" marL="0" marR="0" rtl="0" algn="l">
              <a:spcBef>
                <a:spcPts val="0"/>
              </a:spcBef>
              <a:spcAft>
                <a:spcPts val="0"/>
              </a:spcAft>
              <a:buNone/>
            </a:pPr>
            <a:r>
              <a:rPr lang="en-US" sz="2400">
                <a:solidFill>
                  <a:schemeClr val="accent6"/>
                </a:solidFill>
                <a:latin typeface="Arial"/>
                <a:ea typeface="Arial"/>
                <a:cs typeface="Arial"/>
                <a:sym typeface="Arial"/>
              </a:rPr>
              <a:t>Kinetic Energy increases </a:t>
            </a:r>
            <a:r>
              <a:rPr lang="en-US" sz="2400">
                <a:solidFill>
                  <a:schemeClr val="dk1"/>
                </a:solidFill>
                <a:latin typeface="Arial"/>
                <a:ea typeface="Arial"/>
                <a:cs typeface="Arial"/>
                <a:sym typeface="Arial"/>
              </a:rPr>
              <a:t>and </a:t>
            </a:r>
            <a:r>
              <a:rPr lang="en-US" sz="2400">
                <a:solidFill>
                  <a:schemeClr val="accent1"/>
                </a:solidFill>
                <a:latin typeface="Arial"/>
                <a:ea typeface="Arial"/>
                <a:cs typeface="Arial"/>
                <a:sym typeface="Arial"/>
              </a:rPr>
              <a:t>Potential Energy is stable. </a:t>
            </a:r>
            <a:endParaRPr sz="2400">
              <a:solidFill>
                <a:schemeClr val="accent1"/>
              </a:solidFill>
              <a:latin typeface="Arial"/>
              <a:ea typeface="Arial"/>
              <a:cs typeface="Arial"/>
              <a:sym typeface="Arial"/>
            </a:endParaRPr>
          </a:p>
          <a:p>
            <a:pPr indent="0" lvl="0" marL="0" marR="0" rtl="0" algn="l">
              <a:spcBef>
                <a:spcPts val="0"/>
              </a:spcBef>
              <a:spcAft>
                <a:spcPts val="0"/>
              </a:spcAft>
              <a:buNone/>
            </a:pPr>
            <a:r>
              <a:t/>
            </a:r>
            <a:endParaRPr sz="2400">
              <a:solidFill>
                <a:schemeClr val="dk1"/>
              </a:solidFill>
              <a:latin typeface="Arial"/>
              <a:ea typeface="Arial"/>
              <a:cs typeface="Arial"/>
              <a:sym typeface="Arial"/>
            </a:endParaRPr>
          </a:p>
          <a:p>
            <a:pPr indent="0" lvl="0" marL="0" marR="0" rtl="0" algn="l">
              <a:spcBef>
                <a:spcPts val="0"/>
              </a:spcBef>
              <a:spcAft>
                <a:spcPts val="0"/>
              </a:spcAft>
              <a:buNone/>
            </a:pPr>
            <a:r>
              <a:rPr lang="en-US" sz="2400">
                <a:solidFill>
                  <a:schemeClr val="dk1"/>
                </a:solidFill>
                <a:latin typeface="Arial"/>
                <a:ea typeface="Arial"/>
                <a:cs typeface="Arial"/>
                <a:sym typeface="Arial"/>
              </a:rPr>
              <a:t>If </a:t>
            </a:r>
            <a:r>
              <a:rPr lang="en-US" sz="2400">
                <a:solidFill>
                  <a:srgbClr val="FF0000"/>
                </a:solidFill>
                <a:latin typeface="Arial"/>
                <a:ea typeface="Arial"/>
                <a:cs typeface="Arial"/>
                <a:sym typeface="Arial"/>
              </a:rPr>
              <a:t>Temperature is stable, </a:t>
            </a:r>
            <a:r>
              <a:rPr lang="en-US" sz="2400">
                <a:solidFill>
                  <a:schemeClr val="accent1"/>
                </a:solidFill>
                <a:latin typeface="Arial"/>
                <a:ea typeface="Arial"/>
                <a:cs typeface="Arial"/>
                <a:sym typeface="Arial"/>
              </a:rPr>
              <a:t>Potential Energy increases </a:t>
            </a:r>
            <a:r>
              <a:rPr lang="en-US" sz="2400">
                <a:solidFill>
                  <a:schemeClr val="dk1"/>
                </a:solidFill>
                <a:latin typeface="Arial"/>
                <a:ea typeface="Arial"/>
                <a:cs typeface="Arial"/>
                <a:sym typeface="Arial"/>
              </a:rPr>
              <a:t>and </a:t>
            </a:r>
            <a:r>
              <a:rPr lang="en-US" sz="2400">
                <a:solidFill>
                  <a:schemeClr val="accent6"/>
                </a:solidFill>
                <a:latin typeface="Arial"/>
                <a:ea typeface="Arial"/>
                <a:cs typeface="Arial"/>
                <a:sym typeface="Arial"/>
              </a:rPr>
              <a:t>Kinetic Energy is stable.</a:t>
            </a:r>
            <a:endParaRPr/>
          </a:p>
        </p:txBody>
      </p:sp>
    </p:spTree>
  </p:cSld>
  <p:clrMapOvr>
    <a:masterClrMapping/>
  </p:clrMapOvr>
  <p:transition spd="slow">
    <p:fade/>
  </p:transition>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9" name="Shape 2019"/>
        <p:cNvGrpSpPr/>
        <p:nvPr/>
      </p:nvGrpSpPr>
      <p:grpSpPr>
        <a:xfrm>
          <a:off x="0" y="0"/>
          <a:ext cx="0" cy="0"/>
          <a:chOff x="0" y="0"/>
          <a:chExt cx="0" cy="0"/>
        </a:xfrm>
      </p:grpSpPr>
      <p:sp>
        <p:nvSpPr>
          <p:cNvPr id="2020" name="Google Shape;2020;g200fb5710e2_0_2530"/>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Phase Change Diagrams</a:t>
            </a:r>
            <a:endParaRPr/>
          </a:p>
        </p:txBody>
      </p:sp>
      <p:pic>
        <p:nvPicPr>
          <p:cNvPr descr="coolcurv.gif" id="2021" name="Google Shape;2021;g200fb5710e2_0_2530"/>
          <p:cNvPicPr preferRelativeResize="0"/>
          <p:nvPr>
            <p:ph idx="2" type="body"/>
          </p:nvPr>
        </p:nvPicPr>
        <p:blipFill rotWithShape="1">
          <a:blip r:embed="rId3">
            <a:alphaModFix/>
          </a:blip>
          <a:srcRect b="0" l="0" r="0" t="0"/>
          <a:stretch/>
        </p:blipFill>
        <p:spPr>
          <a:xfrm>
            <a:off x="2393730" y="1245475"/>
            <a:ext cx="8137500" cy="4625700"/>
          </a:xfrm>
          <a:prstGeom prst="rect">
            <a:avLst/>
          </a:prstGeom>
          <a:noFill/>
          <a:ln>
            <a:noFill/>
          </a:ln>
        </p:spPr>
      </p:pic>
      <p:sp>
        <p:nvSpPr>
          <p:cNvPr id="2022" name="Google Shape;2022;g200fb5710e2_0_2530"/>
          <p:cNvSpPr txBox="1"/>
          <p:nvPr/>
        </p:nvSpPr>
        <p:spPr>
          <a:xfrm>
            <a:off x="8071946" y="1371599"/>
            <a:ext cx="39387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Explain phase changes. </a:t>
            </a:r>
            <a:endParaRPr/>
          </a:p>
          <a:p>
            <a:pPr indent="0" lvl="0" marL="0" marR="0" rtl="0" algn="l">
              <a:spcBef>
                <a:spcPts val="0"/>
              </a:spcBef>
              <a:spcAft>
                <a:spcPts val="0"/>
              </a:spcAft>
              <a:buNone/>
            </a:pPr>
            <a:r>
              <a:rPr lang="en-US" sz="2400">
                <a:solidFill>
                  <a:schemeClr val="accent1"/>
                </a:solidFill>
                <a:latin typeface="Calibri"/>
                <a:ea typeface="Calibri"/>
                <a:cs typeface="Calibri"/>
                <a:sym typeface="Calibri"/>
              </a:rPr>
              <a:t>Identify PE and KE changes.</a:t>
            </a:r>
            <a:endParaRPr/>
          </a:p>
          <a:p>
            <a:pPr indent="0" lvl="0" marL="0" marR="0" rtl="0" algn="l">
              <a:spcBef>
                <a:spcPts val="0"/>
              </a:spcBef>
              <a:spcAft>
                <a:spcPts val="0"/>
              </a:spcAft>
              <a:buNone/>
            </a:pPr>
            <a:r>
              <a:rPr lang="en-US" sz="2400">
                <a:solidFill>
                  <a:schemeClr val="accent1"/>
                </a:solidFill>
                <a:latin typeface="Calibri"/>
                <a:ea typeface="Calibri"/>
                <a:cs typeface="Calibri"/>
                <a:sym typeface="Calibri"/>
              </a:rPr>
              <a:t>Are bonds or forces changing?</a:t>
            </a:r>
            <a:endParaRPr/>
          </a:p>
        </p:txBody>
      </p:sp>
    </p:spTree>
  </p:cSld>
  <p:clrMapOvr>
    <a:masterClrMapping/>
  </p:clrMapOvr>
  <p:transition spd="slow">
    <p:fade/>
  </p:transition>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7" name="Shape 2027"/>
        <p:cNvGrpSpPr/>
        <p:nvPr/>
      </p:nvGrpSpPr>
      <p:grpSpPr>
        <a:xfrm>
          <a:off x="0" y="0"/>
          <a:ext cx="0" cy="0"/>
          <a:chOff x="0" y="0"/>
          <a:chExt cx="0" cy="0"/>
        </a:xfrm>
      </p:grpSpPr>
      <p:sp>
        <p:nvSpPr>
          <p:cNvPr id="2028" name="Google Shape;2028;g200fb5710e2_0_2572"/>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Types of Solutions</a:t>
            </a:r>
            <a:endParaRPr/>
          </a:p>
        </p:txBody>
      </p:sp>
      <p:pic>
        <p:nvPicPr>
          <p:cNvPr descr="13_09" id="2029" name="Google Shape;2029;g200fb5710e2_0_2572"/>
          <p:cNvPicPr preferRelativeResize="0"/>
          <p:nvPr>
            <p:ph idx="1" type="body"/>
          </p:nvPr>
        </p:nvPicPr>
        <p:blipFill rotWithShape="1">
          <a:blip r:embed="rId3">
            <a:alphaModFix/>
          </a:blip>
          <a:srcRect b="3716" l="0" r="0" t="0"/>
          <a:stretch/>
        </p:blipFill>
        <p:spPr>
          <a:xfrm>
            <a:off x="2096815" y="1371600"/>
            <a:ext cx="3768000" cy="4732200"/>
          </a:xfrm>
          <a:prstGeom prst="rect">
            <a:avLst/>
          </a:prstGeom>
          <a:noFill/>
          <a:ln>
            <a:noFill/>
          </a:ln>
        </p:spPr>
      </p:pic>
      <p:sp>
        <p:nvSpPr>
          <p:cNvPr id="2030" name="Google Shape;2030;g200fb5710e2_0_2572"/>
          <p:cNvSpPr txBox="1"/>
          <p:nvPr>
            <p:ph idx="2" type="body"/>
          </p:nvPr>
        </p:nvSpPr>
        <p:spPr>
          <a:xfrm>
            <a:off x="6172200" y="1371600"/>
            <a:ext cx="4942500" cy="4724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3"/>
              </a:buClr>
              <a:buSzPts val="2400"/>
              <a:buNone/>
            </a:pPr>
            <a:r>
              <a:rPr lang="en-US">
                <a:solidFill>
                  <a:srgbClr val="FF0000"/>
                </a:solidFill>
              </a:rPr>
              <a:t>Saturated</a:t>
            </a:r>
            <a:endParaRPr/>
          </a:p>
          <a:p>
            <a:pPr indent="-246888" lvl="1" marL="640080" rtl="0" algn="l">
              <a:lnSpc>
                <a:spcPct val="90000"/>
              </a:lnSpc>
              <a:spcBef>
                <a:spcPts val="500"/>
              </a:spcBef>
              <a:spcAft>
                <a:spcPts val="0"/>
              </a:spcAft>
              <a:buClr>
                <a:schemeClr val="dk1"/>
              </a:buClr>
              <a:buSzPts val="2400"/>
              <a:buFont typeface="Noto Sans Symbols"/>
              <a:buChar char="⮚"/>
            </a:pPr>
            <a:r>
              <a:rPr lang="en-US"/>
              <a:t>Solvent holds as much solute as is possible at that temperature.</a:t>
            </a:r>
            <a:endParaRPr/>
          </a:p>
          <a:p>
            <a:pPr indent="-246888" lvl="1" marL="640080" rtl="0" algn="l">
              <a:lnSpc>
                <a:spcPct val="90000"/>
              </a:lnSpc>
              <a:spcBef>
                <a:spcPts val="500"/>
              </a:spcBef>
              <a:spcAft>
                <a:spcPts val="0"/>
              </a:spcAft>
              <a:buClr>
                <a:schemeClr val="dk1"/>
              </a:buClr>
              <a:buSzPts val="2400"/>
              <a:buFont typeface="Noto Sans Symbols"/>
              <a:buChar char="⮚"/>
            </a:pPr>
            <a:r>
              <a:rPr lang="en-US"/>
              <a:t>Dissolved solute is in dynamic equilibrium with solid solute particles (some may dissolve and some may precipitate out at the same time).</a:t>
            </a:r>
            <a:endParaRPr/>
          </a:p>
        </p:txBody>
      </p:sp>
    </p:spTree>
  </p:cSld>
  <p:clrMapOvr>
    <a:masterClrMapping/>
  </p:clrMapOvr>
  <p:transition spd="slow">
    <p:fade/>
  </p:transition>
</p:sld>
</file>

<file path=ppt/slides/slide2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5" name="Shape 2035"/>
        <p:cNvGrpSpPr/>
        <p:nvPr/>
      </p:nvGrpSpPr>
      <p:grpSpPr>
        <a:xfrm>
          <a:off x="0" y="0"/>
          <a:ext cx="0" cy="0"/>
          <a:chOff x="0" y="0"/>
          <a:chExt cx="0" cy="0"/>
        </a:xfrm>
      </p:grpSpPr>
      <p:sp>
        <p:nvSpPr>
          <p:cNvPr id="2036" name="Google Shape;2036;g200fb5710e2_0_2579"/>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Types of Solutions</a:t>
            </a:r>
            <a:endParaRPr/>
          </a:p>
        </p:txBody>
      </p:sp>
      <p:sp>
        <p:nvSpPr>
          <p:cNvPr id="2037" name="Google Shape;2037;g200fb5710e2_0_2579"/>
          <p:cNvSpPr txBox="1"/>
          <p:nvPr>
            <p:ph idx="1" type="body"/>
          </p:nvPr>
        </p:nvSpPr>
        <p:spPr>
          <a:xfrm>
            <a:off x="1168401" y="1886607"/>
            <a:ext cx="5079900" cy="4114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0000"/>
              </a:buClr>
              <a:buSzPts val="2400"/>
              <a:buNone/>
            </a:pPr>
            <a:r>
              <a:rPr lang="en-US">
                <a:solidFill>
                  <a:srgbClr val="FF0000"/>
                </a:solidFill>
              </a:rPr>
              <a:t>Unsaturated</a:t>
            </a:r>
            <a:endParaRPr/>
          </a:p>
          <a:p>
            <a:pPr indent="-228600" lvl="1" marL="685800" rtl="0" algn="l">
              <a:lnSpc>
                <a:spcPct val="90000"/>
              </a:lnSpc>
              <a:spcBef>
                <a:spcPts val="500"/>
              </a:spcBef>
              <a:spcAft>
                <a:spcPts val="0"/>
              </a:spcAft>
              <a:buClr>
                <a:schemeClr val="dk1"/>
              </a:buClr>
              <a:buSzPts val="2400"/>
              <a:buFont typeface="Noto Sans Symbols"/>
              <a:buChar char="⮚"/>
            </a:pPr>
            <a:r>
              <a:rPr lang="en-US"/>
              <a:t>Less than the maximum amount of solute for that temperature is dissolved in the solvent.</a:t>
            </a:r>
            <a:endParaRPr/>
          </a:p>
        </p:txBody>
      </p:sp>
      <p:pic>
        <p:nvPicPr>
          <p:cNvPr descr="13_01" id="2038" name="Google Shape;2038;g200fb5710e2_0_2579"/>
          <p:cNvPicPr preferRelativeResize="0"/>
          <p:nvPr>
            <p:ph idx="2" type="body"/>
          </p:nvPr>
        </p:nvPicPr>
        <p:blipFill rotWithShape="1">
          <a:blip r:embed="rId3">
            <a:alphaModFix/>
          </a:blip>
          <a:srcRect b="20185" l="65970" r="0" t="0"/>
          <a:stretch/>
        </p:blipFill>
        <p:spPr>
          <a:xfrm>
            <a:off x="6248401" y="1573572"/>
            <a:ext cx="5029200" cy="3939600"/>
          </a:xfrm>
          <a:prstGeom prst="rect">
            <a:avLst/>
          </a:prstGeom>
          <a:noFill/>
          <a:ln>
            <a:noFill/>
          </a:ln>
        </p:spPr>
      </p:pic>
    </p:spTree>
  </p:cSld>
  <p:clrMapOvr>
    <a:masterClrMapping/>
  </p:clrMapOvr>
  <p:transition spd="slow">
    <p:fade/>
  </p:transition>
</p:sld>
</file>

<file path=ppt/slides/slide2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3" name="Shape 2043"/>
        <p:cNvGrpSpPr/>
        <p:nvPr/>
      </p:nvGrpSpPr>
      <p:grpSpPr>
        <a:xfrm>
          <a:off x="0" y="0"/>
          <a:ext cx="0" cy="0"/>
          <a:chOff x="0" y="0"/>
          <a:chExt cx="0" cy="0"/>
        </a:xfrm>
      </p:grpSpPr>
      <p:sp>
        <p:nvSpPr>
          <p:cNvPr id="2044" name="Google Shape;2044;g200fb5710e2_0_2586"/>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Types of Solutions</a:t>
            </a:r>
            <a:endParaRPr/>
          </a:p>
        </p:txBody>
      </p:sp>
      <p:pic>
        <p:nvPicPr>
          <p:cNvPr descr="13_10" id="2045" name="Google Shape;2045;g200fb5710e2_0_2586">
            <a:hlinkClick r:id="rId3"/>
          </p:cNvPr>
          <p:cNvPicPr preferRelativeResize="0"/>
          <p:nvPr>
            <p:ph idx="1" type="body"/>
          </p:nvPr>
        </p:nvPicPr>
        <p:blipFill rotWithShape="1">
          <a:blip r:embed="rId4">
            <a:alphaModFix/>
          </a:blip>
          <a:srcRect b="23147" l="0" r="0" t="0"/>
          <a:stretch/>
        </p:blipFill>
        <p:spPr>
          <a:xfrm>
            <a:off x="2483604" y="1072057"/>
            <a:ext cx="7224900" cy="2740500"/>
          </a:xfrm>
          <a:prstGeom prst="rect">
            <a:avLst/>
          </a:prstGeom>
          <a:noFill/>
          <a:ln>
            <a:noFill/>
          </a:ln>
        </p:spPr>
      </p:pic>
      <p:sp>
        <p:nvSpPr>
          <p:cNvPr id="2046" name="Google Shape;2046;g200fb5710e2_0_2586"/>
          <p:cNvSpPr txBox="1"/>
          <p:nvPr>
            <p:ph idx="2" type="body"/>
          </p:nvPr>
        </p:nvSpPr>
        <p:spPr>
          <a:xfrm>
            <a:off x="2209800" y="3812627"/>
            <a:ext cx="7772400" cy="2819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0000"/>
              </a:buClr>
              <a:buSzPts val="2400"/>
              <a:buNone/>
            </a:pPr>
            <a:r>
              <a:rPr lang="en-US">
                <a:solidFill>
                  <a:srgbClr val="FF0000"/>
                </a:solidFill>
              </a:rPr>
              <a:t>Supersaturated</a:t>
            </a:r>
            <a:endParaRPr/>
          </a:p>
          <a:p>
            <a:pPr indent="-228600" lvl="1" marL="685800" rtl="0" algn="l">
              <a:lnSpc>
                <a:spcPct val="90000"/>
              </a:lnSpc>
              <a:spcBef>
                <a:spcPts val="500"/>
              </a:spcBef>
              <a:spcAft>
                <a:spcPts val="0"/>
              </a:spcAft>
              <a:buClr>
                <a:schemeClr val="dk1"/>
              </a:buClr>
              <a:buSzPts val="2400"/>
              <a:buFont typeface="Noto Sans Symbols"/>
              <a:buChar char="⮚"/>
            </a:pPr>
            <a:r>
              <a:rPr lang="en-US"/>
              <a:t>Solvent holds more solute than is normally possible at that temperature.</a:t>
            </a:r>
            <a:endParaRPr/>
          </a:p>
          <a:p>
            <a:pPr indent="-228600" lvl="1" marL="685800" rtl="0" algn="l">
              <a:lnSpc>
                <a:spcPct val="90000"/>
              </a:lnSpc>
              <a:spcBef>
                <a:spcPts val="500"/>
              </a:spcBef>
              <a:spcAft>
                <a:spcPts val="0"/>
              </a:spcAft>
              <a:buClr>
                <a:schemeClr val="dk1"/>
              </a:buClr>
              <a:buSzPts val="2400"/>
              <a:buFont typeface="Noto Sans Symbols"/>
              <a:buChar char="⮚"/>
            </a:pPr>
            <a:r>
              <a:rPr lang="en-US"/>
              <a:t>These solutions are unstable; crystallization can usually be stimulated by adding a “seed crystal” or scratching the side of the flask.</a:t>
            </a:r>
            <a:endParaRPr/>
          </a:p>
        </p:txBody>
      </p:sp>
    </p:spTree>
  </p:cSld>
  <p:clrMapOvr>
    <a:masterClrMapping/>
  </p:clrMapOvr>
  <p:transition spd="slow">
    <p:fade/>
  </p:transition>
</p:sld>
</file>

<file path=ppt/slides/slide2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1" name="Shape 2051"/>
        <p:cNvGrpSpPr/>
        <p:nvPr/>
      </p:nvGrpSpPr>
      <p:grpSpPr>
        <a:xfrm>
          <a:off x="0" y="0"/>
          <a:ext cx="0" cy="0"/>
          <a:chOff x="0" y="0"/>
          <a:chExt cx="0" cy="0"/>
        </a:xfrm>
      </p:grpSpPr>
      <p:sp>
        <p:nvSpPr>
          <p:cNvPr id="2052" name="Google Shape;2052;g200fb5710e2_0_2593"/>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Factors Affecting Solubility</a:t>
            </a:r>
            <a:endParaRPr/>
          </a:p>
        </p:txBody>
      </p:sp>
      <p:sp>
        <p:nvSpPr>
          <p:cNvPr id="2053" name="Google Shape;2053;g200fb5710e2_0_2593"/>
          <p:cNvSpPr txBox="1"/>
          <p:nvPr>
            <p:ph idx="2" type="body"/>
          </p:nvPr>
        </p:nvSpPr>
        <p:spPr>
          <a:xfrm>
            <a:off x="6781800" y="1514723"/>
            <a:ext cx="4495800" cy="4267200"/>
          </a:xfrm>
          <a:prstGeom prst="rect">
            <a:avLst/>
          </a:prstGeom>
          <a:noFill/>
          <a:ln>
            <a:noFill/>
          </a:ln>
        </p:spPr>
        <p:txBody>
          <a:bodyPr anchorCtr="0" anchor="t" bIns="45700" lIns="91425" spcFirstLastPara="1" rIns="91425" wrap="square" tIns="45700">
            <a:normAutofit/>
          </a:bodyPr>
          <a:lstStyle/>
          <a:p>
            <a:pPr indent="-228600" lvl="1" marL="685800" rtl="0" algn="l">
              <a:lnSpc>
                <a:spcPct val="90000"/>
              </a:lnSpc>
              <a:spcBef>
                <a:spcPts val="0"/>
              </a:spcBef>
              <a:spcAft>
                <a:spcPts val="0"/>
              </a:spcAft>
              <a:buClr>
                <a:schemeClr val="dk1"/>
              </a:buClr>
              <a:buSzPts val="2400"/>
              <a:buChar char="•"/>
            </a:pPr>
            <a:r>
              <a:rPr lang="en-US"/>
              <a:t>Polar substances tend to dissolve in polar solvents.</a:t>
            </a:r>
            <a:endParaRPr/>
          </a:p>
          <a:p>
            <a:pPr indent="-228600" lvl="1" marL="685800" rtl="0" algn="l">
              <a:lnSpc>
                <a:spcPct val="90000"/>
              </a:lnSpc>
              <a:spcBef>
                <a:spcPts val="500"/>
              </a:spcBef>
              <a:spcAft>
                <a:spcPts val="0"/>
              </a:spcAft>
              <a:buClr>
                <a:schemeClr val="dk1"/>
              </a:buClr>
              <a:buSzPts val="2400"/>
              <a:buChar char="•"/>
            </a:pPr>
            <a:r>
              <a:rPr lang="en-US"/>
              <a:t>Nonpolar substances tend to dissolve in nonpolar solvents.</a:t>
            </a:r>
            <a:endParaRPr/>
          </a:p>
          <a:p>
            <a:pPr indent="-228600" lvl="1" marL="685800" rtl="0" algn="l">
              <a:lnSpc>
                <a:spcPct val="90000"/>
              </a:lnSpc>
              <a:spcBef>
                <a:spcPts val="500"/>
              </a:spcBef>
              <a:spcAft>
                <a:spcPts val="0"/>
              </a:spcAft>
              <a:buClr>
                <a:schemeClr val="dk1"/>
              </a:buClr>
              <a:buSzPts val="2400"/>
              <a:buChar char="•"/>
            </a:pPr>
            <a:r>
              <a:rPr lang="en-US"/>
              <a:t>The more similar the intermolecular attractions, the more likely one substance is to be soluble in another.</a:t>
            </a:r>
            <a:endParaRPr/>
          </a:p>
        </p:txBody>
      </p:sp>
      <p:pic>
        <p:nvPicPr>
          <p:cNvPr descr="13_12" id="2054" name="Google Shape;2054;g200fb5710e2_0_2593"/>
          <p:cNvPicPr preferRelativeResize="0"/>
          <p:nvPr>
            <p:ph idx="1" type="body"/>
          </p:nvPr>
        </p:nvPicPr>
        <p:blipFill rotWithShape="1">
          <a:blip r:embed="rId3">
            <a:alphaModFix/>
          </a:blip>
          <a:srcRect b="5401" l="0" r="0" t="0"/>
          <a:stretch/>
        </p:blipFill>
        <p:spPr>
          <a:xfrm>
            <a:off x="1897117" y="1158606"/>
            <a:ext cx="4884600" cy="5200200"/>
          </a:xfrm>
          <a:prstGeom prst="rect">
            <a:avLst/>
          </a:prstGeom>
          <a:noFill/>
          <a:ln>
            <a:noFill/>
          </a:ln>
        </p:spPr>
      </p:pic>
    </p:spTree>
  </p:cSld>
  <p:clrMapOvr>
    <a:masterClrMapping/>
  </p:clrMapOvr>
  <p:transition spd="slow">
    <p:fade/>
  </p:transition>
</p:sld>
</file>

<file path=ppt/slides/slide2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9" name="Shape 2059"/>
        <p:cNvGrpSpPr/>
        <p:nvPr/>
      </p:nvGrpSpPr>
      <p:grpSpPr>
        <a:xfrm>
          <a:off x="0" y="0"/>
          <a:ext cx="0" cy="0"/>
          <a:chOff x="0" y="0"/>
          <a:chExt cx="0" cy="0"/>
        </a:xfrm>
      </p:grpSpPr>
      <p:sp>
        <p:nvSpPr>
          <p:cNvPr id="2060" name="Google Shape;2060;g200fb5710e2_0_2600"/>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Gases in Solution</a:t>
            </a:r>
            <a:endParaRPr/>
          </a:p>
        </p:txBody>
      </p:sp>
      <p:sp>
        <p:nvSpPr>
          <p:cNvPr id="2061" name="Google Shape;2061;g200fb5710e2_0_2600"/>
          <p:cNvSpPr txBox="1"/>
          <p:nvPr>
            <p:ph idx="1" type="body"/>
          </p:nvPr>
        </p:nvSpPr>
        <p:spPr>
          <a:xfrm>
            <a:off x="1305910" y="1571297"/>
            <a:ext cx="4114800" cy="41148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sz="2800"/>
              <a:t>The solubility of gases in water increases with increasing mass.</a:t>
            </a:r>
            <a:endParaRPr sz="2800"/>
          </a:p>
          <a:p>
            <a:pPr indent="-228600" lvl="0" marL="228600" rtl="0" algn="l">
              <a:lnSpc>
                <a:spcPct val="90000"/>
              </a:lnSpc>
              <a:spcBef>
                <a:spcPts val="1000"/>
              </a:spcBef>
              <a:spcAft>
                <a:spcPts val="0"/>
              </a:spcAft>
              <a:buClr>
                <a:schemeClr val="dk1"/>
              </a:buClr>
              <a:buSzPts val="2800"/>
              <a:buChar char="•"/>
            </a:pPr>
            <a:r>
              <a:rPr lang="en-US" sz="2800"/>
              <a:t>Larger molecules have stronger London dispersion forces.</a:t>
            </a:r>
            <a:endParaRPr/>
          </a:p>
        </p:txBody>
      </p:sp>
      <p:pic>
        <p:nvPicPr>
          <p:cNvPr descr="13_T02" id="2062" name="Google Shape;2062;g200fb5710e2_0_2600"/>
          <p:cNvPicPr preferRelativeResize="0"/>
          <p:nvPr>
            <p:ph idx="2" type="body"/>
          </p:nvPr>
        </p:nvPicPr>
        <p:blipFill rotWithShape="1">
          <a:blip r:embed="rId3">
            <a:alphaModFix/>
          </a:blip>
          <a:srcRect b="4205" l="0" r="0" t="0"/>
          <a:stretch/>
        </p:blipFill>
        <p:spPr>
          <a:xfrm>
            <a:off x="6019801" y="1371600"/>
            <a:ext cx="5257800" cy="3966000"/>
          </a:xfrm>
          <a:prstGeom prst="rect">
            <a:avLst/>
          </a:prstGeom>
          <a:noFill/>
          <a:ln>
            <a:noFill/>
          </a:ln>
        </p:spPr>
      </p:pic>
      <p:pic>
        <p:nvPicPr>
          <p:cNvPr descr="Image result for bubbly soda" id="2063" name="Google Shape;2063;g200fb5710e2_0_2600"/>
          <p:cNvPicPr preferRelativeResize="0"/>
          <p:nvPr/>
        </p:nvPicPr>
        <p:blipFill rotWithShape="1">
          <a:blip r:embed="rId4">
            <a:alphaModFix/>
          </a:blip>
          <a:srcRect b="0" l="0" r="0" t="0"/>
          <a:stretch/>
        </p:blipFill>
        <p:spPr>
          <a:xfrm>
            <a:off x="1746031" y="4257262"/>
            <a:ext cx="2400299" cy="1800224"/>
          </a:xfrm>
          <a:prstGeom prst="rect">
            <a:avLst/>
          </a:prstGeom>
          <a:noFill/>
          <a:ln>
            <a:noFill/>
          </a:ln>
        </p:spPr>
      </p:pic>
    </p:spTree>
  </p:cSld>
  <p:clrMapOvr>
    <a:masterClrMapping/>
  </p:clrMapOvr>
  <p:transition spd="slow">
    <p:fade/>
  </p:transition>
</p:sld>
</file>

<file path=ppt/slides/slide2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8" name="Shape 2068"/>
        <p:cNvGrpSpPr/>
        <p:nvPr/>
      </p:nvGrpSpPr>
      <p:grpSpPr>
        <a:xfrm>
          <a:off x="0" y="0"/>
          <a:ext cx="0" cy="0"/>
          <a:chOff x="0" y="0"/>
          <a:chExt cx="0" cy="0"/>
        </a:xfrm>
      </p:grpSpPr>
      <p:sp>
        <p:nvSpPr>
          <p:cNvPr id="2069" name="Google Shape;2069;g200fb5710e2_0_2608"/>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4400"/>
              <a:buFont typeface="Calibri"/>
              <a:buNone/>
            </a:pPr>
            <a:r>
              <a:rPr lang="en-US"/>
              <a:t>Gases in Solution</a:t>
            </a:r>
            <a:endParaRPr/>
          </a:p>
        </p:txBody>
      </p:sp>
      <p:pic>
        <p:nvPicPr>
          <p:cNvPr descr="13_14" id="2070" name="Google Shape;2070;g200fb5710e2_0_2608"/>
          <p:cNvPicPr preferRelativeResize="0"/>
          <p:nvPr>
            <p:ph idx="1" type="body"/>
          </p:nvPr>
        </p:nvPicPr>
        <p:blipFill rotWithShape="1">
          <a:blip r:embed="rId3">
            <a:alphaModFix/>
          </a:blip>
          <a:srcRect b="3716" l="0" r="0" t="0"/>
          <a:stretch/>
        </p:blipFill>
        <p:spPr>
          <a:xfrm>
            <a:off x="1432035" y="155332"/>
            <a:ext cx="3297600" cy="6350700"/>
          </a:xfrm>
          <a:prstGeom prst="rect">
            <a:avLst/>
          </a:prstGeom>
          <a:noFill/>
          <a:ln>
            <a:noFill/>
          </a:ln>
        </p:spPr>
      </p:pic>
      <p:sp>
        <p:nvSpPr>
          <p:cNvPr id="2071" name="Google Shape;2071;g200fb5710e2_0_2608"/>
          <p:cNvSpPr txBox="1"/>
          <p:nvPr>
            <p:ph idx="2" type="body"/>
          </p:nvPr>
        </p:nvSpPr>
        <p:spPr>
          <a:xfrm>
            <a:off x="6605751" y="1371600"/>
            <a:ext cx="5334000" cy="44091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sz="2800"/>
              <a:t>The solubility of liquids and solids does not change appreciably with pressure.</a:t>
            </a:r>
            <a:endParaRPr/>
          </a:p>
          <a:p>
            <a:pPr indent="-228600" lvl="0" marL="228600" rtl="0" algn="l">
              <a:lnSpc>
                <a:spcPct val="90000"/>
              </a:lnSpc>
              <a:spcBef>
                <a:spcPts val="1000"/>
              </a:spcBef>
              <a:spcAft>
                <a:spcPts val="0"/>
              </a:spcAft>
              <a:buClr>
                <a:schemeClr val="dk1"/>
              </a:buClr>
              <a:buSzPts val="2800"/>
              <a:buChar char="•"/>
            </a:pPr>
            <a:r>
              <a:rPr lang="en-US" sz="2800"/>
              <a:t>The solubility of a gas in a liquid is directly proportional to its pressure.</a:t>
            </a:r>
            <a:endParaRPr/>
          </a:p>
        </p:txBody>
      </p:sp>
    </p:spTree>
  </p:cSld>
  <p:clrMapOvr>
    <a:masterClrMapping/>
  </p:clrMapOvr>
  <p:transition spd="slow">
    <p:fade/>
  </p:transition>
</p:sld>
</file>

<file path=ppt/slides/slide2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6" name="Shape 2076"/>
        <p:cNvGrpSpPr/>
        <p:nvPr/>
      </p:nvGrpSpPr>
      <p:grpSpPr>
        <a:xfrm>
          <a:off x="0" y="0"/>
          <a:ext cx="0" cy="0"/>
          <a:chOff x="0" y="0"/>
          <a:chExt cx="0" cy="0"/>
        </a:xfrm>
      </p:grpSpPr>
      <p:sp>
        <p:nvSpPr>
          <p:cNvPr id="2077" name="Google Shape;2077;g200fb5710e2_0_2615"/>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Temperature</a:t>
            </a:r>
            <a:endParaRPr/>
          </a:p>
        </p:txBody>
      </p:sp>
      <p:pic>
        <p:nvPicPr>
          <p:cNvPr descr="13_17" id="2078" name="Google Shape;2078;g200fb5710e2_0_2615"/>
          <p:cNvPicPr preferRelativeResize="0"/>
          <p:nvPr>
            <p:ph idx="1" type="body"/>
          </p:nvPr>
        </p:nvPicPr>
        <p:blipFill rotWithShape="1">
          <a:blip r:embed="rId3">
            <a:alphaModFix/>
          </a:blip>
          <a:srcRect b="4798" l="0" r="0" t="0"/>
          <a:stretch/>
        </p:blipFill>
        <p:spPr>
          <a:xfrm>
            <a:off x="1245476" y="1190297"/>
            <a:ext cx="5171100" cy="5012400"/>
          </a:xfrm>
          <a:prstGeom prst="rect">
            <a:avLst/>
          </a:prstGeom>
          <a:noFill/>
          <a:ln>
            <a:noFill/>
          </a:ln>
        </p:spPr>
      </p:pic>
      <p:sp>
        <p:nvSpPr>
          <p:cNvPr id="2079" name="Google Shape;2079;g200fb5710e2_0_2615"/>
          <p:cNvSpPr txBox="1"/>
          <p:nvPr>
            <p:ph idx="2" type="body"/>
          </p:nvPr>
        </p:nvSpPr>
        <p:spPr>
          <a:xfrm>
            <a:off x="6197600" y="1981200"/>
            <a:ext cx="5079900" cy="41148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Font typeface="Calibri"/>
              <a:buNone/>
            </a:pPr>
            <a:r>
              <a:rPr lang="en-US" sz="2800"/>
              <a:t>	Generally, the solubility of solid solutes in liquid solvents increases with increasing temperature.</a:t>
            </a:r>
            <a:endParaRPr/>
          </a:p>
        </p:txBody>
      </p:sp>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9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Example 1</a:t>
            </a:r>
            <a:endParaRPr/>
          </a:p>
        </p:txBody>
      </p:sp>
      <p:sp>
        <p:nvSpPr>
          <p:cNvPr id="528" name="Google Shape;528;p96"/>
          <p:cNvSpPr txBox="1"/>
          <p:nvPr>
            <p:ph idx="1" type="body"/>
          </p:nvPr>
        </p:nvSpPr>
        <p:spPr>
          <a:xfrm>
            <a:off x="1981200" y="1775192"/>
            <a:ext cx="8229600" cy="3635009"/>
          </a:xfrm>
          <a:prstGeom prst="rect">
            <a:avLst/>
          </a:prstGeom>
          <a:noFill/>
          <a:ln>
            <a:noFill/>
          </a:ln>
        </p:spPr>
        <p:txBody>
          <a:bodyPr anchorCtr="0" anchor="t" bIns="45700" lIns="91425" spcFirstLastPara="1" rIns="91425" wrap="square" tIns="45700">
            <a:normAutofit/>
          </a:bodyPr>
          <a:lstStyle/>
          <a:p>
            <a:pPr indent="0" lvl="0" marL="118871" rtl="0" algn="l">
              <a:lnSpc>
                <a:spcPct val="90000"/>
              </a:lnSpc>
              <a:spcBef>
                <a:spcPts val="0"/>
              </a:spcBef>
              <a:spcAft>
                <a:spcPts val="0"/>
              </a:spcAft>
              <a:buClr>
                <a:schemeClr val="dk1"/>
              </a:buClr>
              <a:buSzPts val="2400"/>
              <a:buNone/>
            </a:pPr>
            <a:r>
              <a:rPr lang="en-US"/>
              <a:t>A sample of nitrogen and oxygen contains 1.52 g N and 3.47g O and a molar mass of about 90 grams. Find the empirical and molecular formulas.</a:t>
            </a:r>
            <a:endParaRPr/>
          </a:p>
        </p:txBody>
      </p:sp>
      <p:sp>
        <p:nvSpPr>
          <p:cNvPr id="529" name="Google Shape;529;p96"/>
          <p:cNvSpPr txBox="1"/>
          <p:nvPr/>
        </p:nvSpPr>
        <p:spPr>
          <a:xfrm>
            <a:off x="3810000" y="2887663"/>
            <a:ext cx="485748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1.52g N / 14.01 g =  0.108 mol N</a:t>
            </a:r>
            <a:endParaRPr/>
          </a:p>
        </p:txBody>
      </p:sp>
      <p:sp>
        <p:nvSpPr>
          <p:cNvPr id="530" name="Google Shape;530;p96"/>
          <p:cNvSpPr txBox="1"/>
          <p:nvPr/>
        </p:nvSpPr>
        <p:spPr>
          <a:xfrm>
            <a:off x="3810000" y="3389600"/>
            <a:ext cx="485748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3.47g O / 16 g =  0.216 mol O</a:t>
            </a:r>
            <a:endParaRPr/>
          </a:p>
        </p:txBody>
      </p:sp>
      <p:sp>
        <p:nvSpPr>
          <p:cNvPr id="531" name="Google Shape;531;p96"/>
          <p:cNvSpPr txBox="1"/>
          <p:nvPr/>
        </p:nvSpPr>
        <p:spPr>
          <a:xfrm>
            <a:off x="3810000" y="3851265"/>
            <a:ext cx="485748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.216/.108 =  2</a:t>
            </a:r>
            <a:endParaRPr/>
          </a:p>
        </p:txBody>
      </p:sp>
      <p:sp>
        <p:nvSpPr>
          <p:cNvPr id="532" name="Google Shape;532;p96"/>
          <p:cNvSpPr txBox="1"/>
          <p:nvPr/>
        </p:nvSpPr>
        <p:spPr>
          <a:xfrm>
            <a:off x="6459506" y="3869853"/>
            <a:ext cx="534323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NO</a:t>
            </a:r>
            <a:r>
              <a:rPr baseline="-25000" lang="en-US" sz="2400">
                <a:solidFill>
                  <a:srgbClr val="FF0000"/>
                </a:solidFill>
                <a:latin typeface="Calibri"/>
                <a:ea typeface="Calibri"/>
                <a:cs typeface="Calibri"/>
                <a:sym typeface="Calibri"/>
              </a:rPr>
              <a:t>2 </a:t>
            </a:r>
            <a:r>
              <a:rPr lang="en-US" sz="2400">
                <a:solidFill>
                  <a:srgbClr val="FF0000"/>
                </a:solidFill>
                <a:latin typeface="Calibri"/>
                <a:ea typeface="Calibri"/>
                <a:cs typeface="Calibri"/>
                <a:sym typeface="Calibri"/>
              </a:rPr>
              <a:t>empirical formula</a:t>
            </a:r>
            <a:endParaRPr baseline="-25000" sz="2400">
              <a:solidFill>
                <a:srgbClr val="FF0000"/>
              </a:solidFill>
              <a:latin typeface="Calibri"/>
              <a:ea typeface="Calibri"/>
              <a:cs typeface="Calibri"/>
              <a:sym typeface="Calibri"/>
            </a:endParaRPr>
          </a:p>
        </p:txBody>
      </p:sp>
      <p:sp>
        <p:nvSpPr>
          <p:cNvPr id="533" name="Google Shape;533;p96"/>
          <p:cNvSpPr txBox="1"/>
          <p:nvPr/>
        </p:nvSpPr>
        <p:spPr>
          <a:xfrm>
            <a:off x="3184301" y="4602622"/>
            <a:ext cx="741501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NO</a:t>
            </a:r>
            <a:r>
              <a:rPr baseline="-25000" lang="en-US" sz="2400">
                <a:solidFill>
                  <a:schemeClr val="dk1"/>
                </a:solidFill>
                <a:latin typeface="Calibri"/>
                <a:ea typeface="Calibri"/>
                <a:cs typeface="Calibri"/>
                <a:sym typeface="Calibri"/>
              </a:rPr>
              <a:t>2</a:t>
            </a:r>
            <a:r>
              <a:rPr lang="en-US" sz="2400">
                <a:solidFill>
                  <a:schemeClr val="dk1"/>
                </a:solidFill>
                <a:latin typeface="Calibri"/>
                <a:ea typeface="Calibri"/>
                <a:cs typeface="Calibri"/>
                <a:sym typeface="Calibri"/>
              </a:rPr>
              <a:t> = 46g/mol.       </a:t>
            </a:r>
            <a:r>
              <a:rPr lang="en-US" sz="2400">
                <a:solidFill>
                  <a:srgbClr val="FF0000"/>
                </a:solidFill>
                <a:latin typeface="Calibri"/>
                <a:ea typeface="Calibri"/>
                <a:cs typeface="Calibri"/>
                <a:sym typeface="Calibri"/>
              </a:rPr>
              <a:t>Molecular formula = N</a:t>
            </a:r>
            <a:r>
              <a:rPr baseline="-25000" lang="en-US" sz="2400">
                <a:solidFill>
                  <a:srgbClr val="FF0000"/>
                </a:solidFill>
                <a:latin typeface="Calibri"/>
                <a:ea typeface="Calibri"/>
                <a:cs typeface="Calibri"/>
                <a:sym typeface="Calibri"/>
              </a:rPr>
              <a:t>2</a:t>
            </a:r>
            <a:r>
              <a:rPr lang="en-US" sz="2400">
                <a:solidFill>
                  <a:srgbClr val="FF0000"/>
                </a:solidFill>
                <a:latin typeface="Calibri"/>
                <a:ea typeface="Calibri"/>
                <a:cs typeface="Calibri"/>
                <a:sym typeface="Calibri"/>
              </a:rPr>
              <a:t>O</a:t>
            </a:r>
            <a:r>
              <a:rPr baseline="-25000" lang="en-US" sz="2400">
                <a:solidFill>
                  <a:srgbClr val="FF0000"/>
                </a:solidFill>
                <a:latin typeface="Calibri"/>
                <a:ea typeface="Calibri"/>
                <a:cs typeface="Calibri"/>
                <a:sym typeface="Calibri"/>
              </a:rPr>
              <a:t>4</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4" name="Shape 2084"/>
        <p:cNvGrpSpPr/>
        <p:nvPr/>
      </p:nvGrpSpPr>
      <p:grpSpPr>
        <a:xfrm>
          <a:off x="0" y="0"/>
          <a:ext cx="0" cy="0"/>
          <a:chOff x="0" y="0"/>
          <a:chExt cx="0" cy="0"/>
        </a:xfrm>
      </p:grpSpPr>
      <p:sp>
        <p:nvSpPr>
          <p:cNvPr id="2085" name="Google Shape;2085;g200fb5710e2_0_2622"/>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Temperature</a:t>
            </a:r>
            <a:endParaRPr/>
          </a:p>
        </p:txBody>
      </p:sp>
      <p:sp>
        <p:nvSpPr>
          <p:cNvPr id="2086" name="Google Shape;2086;g200fb5710e2_0_2622"/>
          <p:cNvSpPr txBox="1"/>
          <p:nvPr>
            <p:ph idx="1" type="body"/>
          </p:nvPr>
        </p:nvSpPr>
        <p:spPr>
          <a:xfrm>
            <a:off x="914400" y="1348564"/>
            <a:ext cx="5079900" cy="4114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sz="2800"/>
              <a:t>The opposite is true of gases</a:t>
            </a:r>
            <a:endParaRPr sz="2800"/>
          </a:p>
        </p:txBody>
      </p:sp>
      <p:pic>
        <p:nvPicPr>
          <p:cNvPr descr="13_18" id="2087" name="Google Shape;2087;g200fb5710e2_0_2622"/>
          <p:cNvPicPr preferRelativeResize="0"/>
          <p:nvPr>
            <p:ph idx="2" type="body"/>
          </p:nvPr>
        </p:nvPicPr>
        <p:blipFill rotWithShape="1">
          <a:blip r:embed="rId3">
            <a:alphaModFix/>
          </a:blip>
          <a:srcRect b="3325" l="0" r="0" t="0"/>
          <a:stretch/>
        </p:blipFill>
        <p:spPr>
          <a:xfrm>
            <a:off x="6303579" y="1159378"/>
            <a:ext cx="4974000" cy="4936500"/>
          </a:xfrm>
          <a:prstGeom prst="rect">
            <a:avLst/>
          </a:prstGeom>
          <a:noFill/>
          <a:ln>
            <a:noFill/>
          </a:ln>
        </p:spPr>
      </p:pic>
    </p:spTree>
  </p:cSld>
  <p:clrMapOvr>
    <a:masterClrMapping/>
  </p:clrMapOvr>
  <p:transition spd="slow">
    <p:fade/>
  </p:transition>
</p:sld>
</file>

<file path=ppt/slides/slide2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1" name="Shape 2091"/>
        <p:cNvGrpSpPr/>
        <p:nvPr/>
      </p:nvGrpSpPr>
      <p:grpSpPr>
        <a:xfrm>
          <a:off x="0" y="0"/>
          <a:ext cx="0" cy="0"/>
          <a:chOff x="0" y="0"/>
          <a:chExt cx="0" cy="0"/>
        </a:xfrm>
      </p:grpSpPr>
      <p:pic>
        <p:nvPicPr>
          <p:cNvPr descr="Image result for mole fraction" id="2092" name="Google Shape;2092;g200fb5710e2_0_2647"/>
          <p:cNvPicPr preferRelativeResize="0"/>
          <p:nvPr/>
        </p:nvPicPr>
        <p:blipFill rotWithShape="1">
          <a:blip r:embed="rId3">
            <a:alphaModFix/>
          </a:blip>
          <a:srcRect b="0" l="0" r="0" t="0"/>
          <a:stretch/>
        </p:blipFill>
        <p:spPr>
          <a:xfrm>
            <a:off x="2315452" y="431088"/>
            <a:ext cx="7258050" cy="5514976"/>
          </a:xfrm>
          <a:prstGeom prst="rect">
            <a:avLst/>
          </a:prstGeom>
          <a:noFill/>
          <a:ln>
            <a:noFill/>
          </a:ln>
        </p:spPr>
      </p:pic>
    </p:spTree>
  </p:cSld>
  <p:clrMapOvr>
    <a:masterClrMapping/>
  </p:clrMapOvr>
</p:sld>
</file>

<file path=ppt/slides/slide2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7" name="Shape 2097"/>
        <p:cNvGrpSpPr/>
        <p:nvPr/>
      </p:nvGrpSpPr>
      <p:grpSpPr>
        <a:xfrm>
          <a:off x="0" y="0"/>
          <a:ext cx="0" cy="0"/>
          <a:chOff x="0" y="0"/>
          <a:chExt cx="0" cy="0"/>
        </a:xfrm>
      </p:grpSpPr>
      <p:sp>
        <p:nvSpPr>
          <p:cNvPr id="2098" name="Google Shape;2098;g2bdae9f7030_0_79"/>
          <p:cNvSpPr txBox="1"/>
          <p:nvPr>
            <p:ph type="title"/>
          </p:nvPr>
        </p:nvSpPr>
        <p:spPr>
          <a:xfrm>
            <a:off x="831850" y="1709738"/>
            <a:ext cx="10515600" cy="28527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rPr lang="en-US"/>
              <a:t>Unit 4 :NIE</a:t>
            </a:r>
            <a:endParaRPr/>
          </a:p>
        </p:txBody>
      </p:sp>
    </p:spTree>
  </p:cSld>
  <p:clrMapOvr>
    <a:masterClrMapping/>
  </p:clrMapOvr>
</p:sld>
</file>

<file path=ppt/slides/slide2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3" name="Shape 2103"/>
        <p:cNvGrpSpPr/>
        <p:nvPr/>
      </p:nvGrpSpPr>
      <p:grpSpPr>
        <a:xfrm>
          <a:off x="0" y="0"/>
          <a:ext cx="0" cy="0"/>
          <a:chOff x="0" y="0"/>
          <a:chExt cx="0" cy="0"/>
        </a:xfrm>
      </p:grpSpPr>
      <p:sp>
        <p:nvSpPr>
          <p:cNvPr id="2104" name="Google Shape;2104;g2bdae9f7030_0_382"/>
          <p:cNvSpPr txBox="1"/>
          <p:nvPr>
            <p:ph type="title"/>
          </p:nvPr>
        </p:nvSpPr>
        <p:spPr>
          <a:xfrm>
            <a:off x="2438400" y="0"/>
            <a:ext cx="73914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Conjugate Acids and Bases</a:t>
            </a:r>
            <a:endParaRPr/>
          </a:p>
        </p:txBody>
      </p:sp>
      <p:sp>
        <p:nvSpPr>
          <p:cNvPr id="2105" name="Google Shape;2105;g2bdae9f7030_0_382"/>
          <p:cNvSpPr txBox="1"/>
          <p:nvPr>
            <p:ph idx="1" type="body"/>
          </p:nvPr>
        </p:nvSpPr>
        <p:spPr>
          <a:xfrm>
            <a:off x="1024759" y="990600"/>
            <a:ext cx="10484100" cy="1219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Reactions between acids and bases always yield their conjugate bases and acids.</a:t>
            </a:r>
            <a:endParaRPr/>
          </a:p>
        </p:txBody>
      </p:sp>
      <p:pic>
        <p:nvPicPr>
          <p:cNvPr descr="16_03-01UN" id="2106" name="Google Shape;2106;g2bdae9f7030_0_382"/>
          <p:cNvPicPr preferRelativeResize="0"/>
          <p:nvPr>
            <p:ph idx="2" type="body"/>
          </p:nvPr>
        </p:nvPicPr>
        <p:blipFill rotWithShape="1">
          <a:blip r:embed="rId3">
            <a:alphaModFix/>
          </a:blip>
          <a:srcRect b="6445" l="0" r="0" t="0"/>
          <a:stretch/>
        </p:blipFill>
        <p:spPr>
          <a:xfrm>
            <a:off x="1915511" y="1600200"/>
            <a:ext cx="8153400" cy="4114800"/>
          </a:xfrm>
          <a:prstGeom prst="rect">
            <a:avLst/>
          </a:prstGeom>
          <a:noFill/>
          <a:ln>
            <a:noFill/>
          </a:ln>
        </p:spPr>
      </p:pic>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5">
                                            <p:txEl>
                                              <p:pRg end="0" st="0"/>
                                            </p:txEl>
                                          </p:spTgt>
                                        </p:tgtEl>
                                        <p:attrNameLst>
                                          <p:attrName>style.visibility</p:attrName>
                                        </p:attrNameLst>
                                      </p:cBhvr>
                                      <p:to>
                                        <p:strVal val="visible"/>
                                      </p:to>
                                    </p:set>
                                    <p:animEffect filter="fade" transition="in">
                                      <p:cBhvr>
                                        <p:cTn dur="2000"/>
                                        <p:tgtEl>
                                          <p:spTgt spid="2105">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1" name="Shape 2111"/>
        <p:cNvGrpSpPr/>
        <p:nvPr/>
      </p:nvGrpSpPr>
      <p:grpSpPr>
        <a:xfrm>
          <a:off x="0" y="0"/>
          <a:ext cx="0" cy="0"/>
          <a:chOff x="0" y="0"/>
          <a:chExt cx="0" cy="0"/>
        </a:xfrm>
      </p:grpSpPr>
      <p:sp>
        <p:nvSpPr>
          <p:cNvPr id="2112" name="Google Shape;2112;g2bdae9f7030_0_389"/>
          <p:cNvSpPr txBox="1"/>
          <p:nvPr>
            <p:ph type="title"/>
          </p:nvPr>
        </p:nvSpPr>
        <p:spPr>
          <a:xfrm>
            <a:off x="2514600" y="0"/>
            <a:ext cx="70104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Acid and Base Strength</a:t>
            </a:r>
            <a:endParaRPr/>
          </a:p>
        </p:txBody>
      </p:sp>
      <p:pic>
        <p:nvPicPr>
          <p:cNvPr descr="16_04" id="2113" name="Google Shape;2113;g2bdae9f7030_0_389"/>
          <p:cNvPicPr preferRelativeResize="0"/>
          <p:nvPr>
            <p:ph idx="1" type="body"/>
          </p:nvPr>
        </p:nvPicPr>
        <p:blipFill rotWithShape="1">
          <a:blip r:embed="rId3">
            <a:alphaModFix/>
          </a:blip>
          <a:srcRect b="3072" l="0" r="0" t="0"/>
          <a:stretch/>
        </p:blipFill>
        <p:spPr>
          <a:xfrm>
            <a:off x="2514600" y="838200"/>
            <a:ext cx="4114800" cy="6019800"/>
          </a:xfrm>
          <a:prstGeom prst="rect">
            <a:avLst/>
          </a:prstGeom>
          <a:noFill/>
          <a:ln>
            <a:noFill/>
          </a:ln>
        </p:spPr>
      </p:pic>
      <p:sp>
        <p:nvSpPr>
          <p:cNvPr id="2114" name="Google Shape;2114;g2bdae9f7030_0_389"/>
          <p:cNvSpPr txBox="1"/>
          <p:nvPr>
            <p:ph idx="2" type="body"/>
          </p:nvPr>
        </p:nvSpPr>
        <p:spPr>
          <a:xfrm>
            <a:off x="6705600" y="1813034"/>
            <a:ext cx="3962400" cy="5045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FF0000"/>
              </a:buClr>
              <a:buSzPts val="2400"/>
              <a:buNone/>
            </a:pPr>
            <a:r>
              <a:rPr lang="en-US">
                <a:solidFill>
                  <a:srgbClr val="FF0000"/>
                </a:solidFill>
              </a:rPr>
              <a:t>Strong acids </a:t>
            </a:r>
            <a:r>
              <a:rPr lang="en-US"/>
              <a:t>are completely dissociated in water. Their </a:t>
            </a:r>
            <a:r>
              <a:rPr lang="en-US">
                <a:solidFill>
                  <a:schemeClr val="accent1"/>
                </a:solidFill>
              </a:rPr>
              <a:t>conjugate bases </a:t>
            </a:r>
            <a:r>
              <a:rPr lang="en-US"/>
              <a:t>are quite weak.</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rgbClr val="FF0000"/>
              </a:buClr>
              <a:buSzPts val="2400"/>
              <a:buNone/>
            </a:pPr>
            <a:r>
              <a:rPr lang="en-US">
                <a:solidFill>
                  <a:srgbClr val="FF0000"/>
                </a:solidFill>
              </a:rPr>
              <a:t>Weak acids </a:t>
            </a:r>
            <a:r>
              <a:rPr lang="en-US"/>
              <a:t>only dissociate partially in water. Their </a:t>
            </a:r>
            <a:r>
              <a:rPr lang="en-US">
                <a:solidFill>
                  <a:schemeClr val="accent1"/>
                </a:solidFill>
              </a:rPr>
              <a:t>conjugate bases </a:t>
            </a:r>
            <a:r>
              <a:rPr lang="en-US"/>
              <a:t>are weak bases.</a:t>
            </a:r>
            <a:endParaRPr/>
          </a:p>
        </p:txBody>
      </p:sp>
    </p:spTree>
  </p:cSld>
  <p:clrMapOvr>
    <a:masterClrMapping/>
  </p:clrMapOvr>
  <p:transition spd="slow">
    <p:fade/>
  </p:transition>
</p:sld>
</file>

<file path=ppt/slides/slide2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9" name="Shape 2119"/>
        <p:cNvGrpSpPr/>
        <p:nvPr/>
      </p:nvGrpSpPr>
      <p:grpSpPr>
        <a:xfrm>
          <a:off x="0" y="0"/>
          <a:ext cx="0" cy="0"/>
          <a:chOff x="0" y="0"/>
          <a:chExt cx="0" cy="0"/>
        </a:xfrm>
      </p:grpSpPr>
      <p:sp>
        <p:nvSpPr>
          <p:cNvPr id="2120" name="Google Shape;2120;g2bdae9f7030_0_396"/>
          <p:cNvSpPr txBox="1"/>
          <p:nvPr>
            <p:ph type="title"/>
          </p:nvPr>
        </p:nvSpPr>
        <p:spPr>
          <a:xfrm>
            <a:off x="839788" y="365125"/>
            <a:ext cx="10515600" cy="1325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Strong Acids and Bases</a:t>
            </a:r>
            <a:endParaRPr/>
          </a:p>
        </p:txBody>
      </p:sp>
      <p:sp>
        <p:nvSpPr>
          <p:cNvPr id="2121" name="Google Shape;2121;g2bdae9f7030_0_396"/>
          <p:cNvSpPr txBox="1"/>
          <p:nvPr>
            <p:ph idx="1" type="body"/>
          </p:nvPr>
        </p:nvSpPr>
        <p:spPr>
          <a:xfrm>
            <a:off x="839788" y="1378413"/>
            <a:ext cx="5157900" cy="823800"/>
          </a:xfrm>
          <a:prstGeom prst="rect">
            <a:avLst/>
          </a:prstGeom>
        </p:spPr>
        <p:txBody>
          <a:bodyPr anchorCtr="0" anchor="b" bIns="45700" lIns="91425" spcFirstLastPara="1" rIns="91425" wrap="square" tIns="45700">
            <a:normAutofit/>
          </a:bodyPr>
          <a:lstStyle/>
          <a:p>
            <a:pPr indent="0" lvl="0" marL="0" rtl="0" algn="ctr">
              <a:spcBef>
                <a:spcPts val="1000"/>
              </a:spcBef>
              <a:spcAft>
                <a:spcPts val="0"/>
              </a:spcAft>
              <a:buNone/>
            </a:pPr>
            <a:r>
              <a:rPr lang="en-US">
                <a:solidFill>
                  <a:srgbClr val="FF0000"/>
                </a:solidFill>
              </a:rPr>
              <a:t>Strong Acids</a:t>
            </a:r>
            <a:endParaRPr>
              <a:solidFill>
                <a:srgbClr val="FF0000"/>
              </a:solidFill>
            </a:endParaRPr>
          </a:p>
        </p:txBody>
      </p:sp>
      <p:sp>
        <p:nvSpPr>
          <p:cNvPr id="2122" name="Google Shape;2122;g2bdae9f7030_0_396"/>
          <p:cNvSpPr txBox="1"/>
          <p:nvPr>
            <p:ph idx="2" type="body"/>
          </p:nvPr>
        </p:nvSpPr>
        <p:spPr>
          <a:xfrm>
            <a:off x="839788" y="2202225"/>
            <a:ext cx="5157900" cy="36846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HCl</a:t>
            </a:r>
            <a:endParaRPr/>
          </a:p>
          <a:p>
            <a:pPr indent="0" lvl="0" marL="0" rtl="0" algn="l">
              <a:spcBef>
                <a:spcPts val="1000"/>
              </a:spcBef>
              <a:spcAft>
                <a:spcPts val="0"/>
              </a:spcAft>
              <a:buNone/>
            </a:pPr>
            <a:r>
              <a:rPr lang="en-US"/>
              <a:t>HBr</a:t>
            </a:r>
            <a:endParaRPr/>
          </a:p>
          <a:p>
            <a:pPr indent="0" lvl="0" marL="0" rtl="0" algn="l">
              <a:spcBef>
                <a:spcPts val="1000"/>
              </a:spcBef>
              <a:spcAft>
                <a:spcPts val="0"/>
              </a:spcAft>
              <a:buNone/>
            </a:pPr>
            <a:r>
              <a:rPr lang="en-US"/>
              <a:t>HI</a:t>
            </a:r>
            <a:endParaRPr/>
          </a:p>
          <a:p>
            <a:pPr indent="0" lvl="0" marL="0" rtl="0" algn="l">
              <a:spcBef>
                <a:spcPts val="1000"/>
              </a:spcBef>
              <a:spcAft>
                <a:spcPts val="0"/>
              </a:spcAft>
              <a:buNone/>
            </a:pPr>
            <a:r>
              <a:rPr lang="en-US"/>
              <a:t>HNO</a:t>
            </a:r>
            <a:r>
              <a:rPr baseline="-25000" lang="en-US"/>
              <a:t>3</a:t>
            </a:r>
            <a:endParaRPr baseline="-25000"/>
          </a:p>
          <a:p>
            <a:pPr indent="0" lvl="0" marL="0" rtl="0" algn="l">
              <a:spcBef>
                <a:spcPts val="1000"/>
              </a:spcBef>
              <a:spcAft>
                <a:spcPts val="0"/>
              </a:spcAft>
              <a:buNone/>
            </a:pPr>
            <a:r>
              <a:rPr lang="en-US"/>
              <a:t>HClO</a:t>
            </a:r>
            <a:r>
              <a:rPr baseline="-25000" lang="en-US"/>
              <a:t>4</a:t>
            </a:r>
            <a:endParaRPr baseline="-25000"/>
          </a:p>
          <a:p>
            <a:pPr indent="0" lvl="0" marL="0" rtl="0" algn="l">
              <a:spcBef>
                <a:spcPts val="1000"/>
              </a:spcBef>
              <a:spcAft>
                <a:spcPts val="0"/>
              </a:spcAft>
              <a:buNone/>
            </a:pPr>
            <a:r>
              <a:rPr lang="en-US"/>
              <a:t>H</a:t>
            </a:r>
            <a:r>
              <a:rPr baseline="-25000" lang="en-US"/>
              <a:t>2</a:t>
            </a:r>
            <a:r>
              <a:rPr lang="en-US"/>
              <a:t>SO</a:t>
            </a:r>
            <a:r>
              <a:rPr baseline="-25000" lang="en-US"/>
              <a:t>4</a:t>
            </a:r>
            <a:endParaRPr baseline="-25000"/>
          </a:p>
          <a:p>
            <a:pPr indent="0" lvl="0" marL="0" rtl="0" algn="l">
              <a:spcBef>
                <a:spcPts val="1000"/>
              </a:spcBef>
              <a:spcAft>
                <a:spcPts val="0"/>
              </a:spcAft>
              <a:buNone/>
            </a:pPr>
            <a:r>
              <a:rPr lang="en-US"/>
              <a:t>H</a:t>
            </a:r>
            <a:r>
              <a:rPr baseline="-25000" lang="en-US"/>
              <a:t>3</a:t>
            </a:r>
            <a:r>
              <a:rPr lang="en-US"/>
              <a:t>PO</a:t>
            </a:r>
            <a:r>
              <a:rPr baseline="-25000" lang="en-US"/>
              <a:t>4</a:t>
            </a:r>
            <a:endParaRPr baseline="-25000"/>
          </a:p>
        </p:txBody>
      </p:sp>
      <p:sp>
        <p:nvSpPr>
          <p:cNvPr id="2123" name="Google Shape;2123;g2bdae9f7030_0_396"/>
          <p:cNvSpPr txBox="1"/>
          <p:nvPr>
            <p:ph idx="3" type="body"/>
          </p:nvPr>
        </p:nvSpPr>
        <p:spPr>
          <a:xfrm>
            <a:off x="6172200" y="1457388"/>
            <a:ext cx="5183100" cy="823800"/>
          </a:xfrm>
          <a:prstGeom prst="rect">
            <a:avLst/>
          </a:prstGeom>
        </p:spPr>
        <p:txBody>
          <a:bodyPr anchorCtr="0" anchor="b" bIns="45700" lIns="91425" spcFirstLastPara="1" rIns="91425" wrap="square" tIns="45700">
            <a:normAutofit/>
          </a:bodyPr>
          <a:lstStyle/>
          <a:p>
            <a:pPr indent="0" lvl="0" marL="0" rtl="0" algn="ctr">
              <a:spcBef>
                <a:spcPts val="1000"/>
              </a:spcBef>
              <a:spcAft>
                <a:spcPts val="0"/>
              </a:spcAft>
              <a:buNone/>
            </a:pPr>
            <a:r>
              <a:rPr lang="en-US">
                <a:solidFill>
                  <a:srgbClr val="0070C0"/>
                </a:solidFill>
              </a:rPr>
              <a:t>Strong Bases</a:t>
            </a:r>
            <a:endParaRPr>
              <a:solidFill>
                <a:srgbClr val="0070C0"/>
              </a:solidFill>
            </a:endParaRPr>
          </a:p>
        </p:txBody>
      </p:sp>
      <p:sp>
        <p:nvSpPr>
          <p:cNvPr id="2124" name="Google Shape;2124;g2bdae9f7030_0_396"/>
          <p:cNvSpPr txBox="1"/>
          <p:nvPr>
            <p:ph idx="4" type="body"/>
          </p:nvPr>
        </p:nvSpPr>
        <p:spPr>
          <a:xfrm>
            <a:off x="6172200" y="2281200"/>
            <a:ext cx="5183100" cy="36846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LiOH</a:t>
            </a:r>
            <a:endParaRPr/>
          </a:p>
          <a:p>
            <a:pPr indent="0" lvl="0" marL="0" rtl="0" algn="l">
              <a:spcBef>
                <a:spcPts val="1000"/>
              </a:spcBef>
              <a:spcAft>
                <a:spcPts val="0"/>
              </a:spcAft>
              <a:buNone/>
            </a:pPr>
            <a:r>
              <a:rPr lang="en-US"/>
              <a:t>NaOH</a:t>
            </a:r>
            <a:endParaRPr/>
          </a:p>
          <a:p>
            <a:pPr indent="0" lvl="0" marL="0" rtl="0" algn="l">
              <a:spcBef>
                <a:spcPts val="1000"/>
              </a:spcBef>
              <a:spcAft>
                <a:spcPts val="0"/>
              </a:spcAft>
              <a:buNone/>
            </a:pPr>
            <a:r>
              <a:rPr lang="en-US"/>
              <a:t>KOH</a:t>
            </a:r>
            <a:endParaRPr/>
          </a:p>
          <a:p>
            <a:pPr indent="0" lvl="0" marL="0" rtl="0" algn="l">
              <a:spcBef>
                <a:spcPts val="1000"/>
              </a:spcBef>
              <a:spcAft>
                <a:spcPts val="0"/>
              </a:spcAft>
              <a:buNone/>
            </a:pPr>
            <a:r>
              <a:rPr lang="en-US"/>
              <a:t>RbOH</a:t>
            </a:r>
            <a:endParaRPr/>
          </a:p>
          <a:p>
            <a:pPr indent="0" lvl="0" marL="0" rtl="0" algn="l">
              <a:spcBef>
                <a:spcPts val="1000"/>
              </a:spcBef>
              <a:spcAft>
                <a:spcPts val="0"/>
              </a:spcAft>
              <a:buNone/>
            </a:pPr>
            <a:r>
              <a:rPr lang="en-US"/>
              <a:t>CsOH</a:t>
            </a:r>
            <a:endParaRPr/>
          </a:p>
          <a:p>
            <a:pPr indent="0" lvl="0" marL="0" rtl="0" algn="l">
              <a:spcBef>
                <a:spcPts val="1000"/>
              </a:spcBef>
              <a:spcAft>
                <a:spcPts val="0"/>
              </a:spcAft>
              <a:buNone/>
            </a:pPr>
            <a:r>
              <a:rPr lang="en-US"/>
              <a:t>Ba(OH)</a:t>
            </a:r>
            <a:r>
              <a:rPr baseline="-25000" lang="en-US"/>
              <a:t>2</a:t>
            </a:r>
            <a:endParaRPr baseline="-25000"/>
          </a:p>
          <a:p>
            <a:pPr indent="0" lvl="0" marL="0" rtl="0" algn="l">
              <a:spcBef>
                <a:spcPts val="1000"/>
              </a:spcBef>
              <a:spcAft>
                <a:spcPts val="0"/>
              </a:spcAft>
              <a:buNone/>
            </a:pPr>
            <a:r>
              <a:rPr lang="en-US"/>
              <a:t>Ca(OH)</a:t>
            </a:r>
            <a:r>
              <a:rPr baseline="-25000" lang="en-US"/>
              <a:t>2</a:t>
            </a:r>
            <a:endParaRPr baseline="-25000"/>
          </a:p>
        </p:txBody>
      </p:sp>
    </p:spTree>
  </p:cSld>
  <p:clrMapOvr>
    <a:masterClrMapping/>
  </p:clrMapOvr>
</p:sld>
</file>

<file path=ppt/slides/slide2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8" name="Shape 2128"/>
        <p:cNvGrpSpPr/>
        <p:nvPr/>
      </p:nvGrpSpPr>
      <p:grpSpPr>
        <a:xfrm>
          <a:off x="0" y="0"/>
          <a:ext cx="0" cy="0"/>
          <a:chOff x="0" y="0"/>
          <a:chExt cx="0" cy="0"/>
        </a:xfrm>
      </p:grpSpPr>
      <p:sp>
        <p:nvSpPr>
          <p:cNvPr id="2129" name="Google Shape;2129;g2bdae9f7030_0_40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Find the </a:t>
            </a:r>
            <a:r>
              <a:rPr lang="en-US">
                <a:solidFill>
                  <a:srgbClr val="FF0000"/>
                </a:solidFill>
              </a:rPr>
              <a:t>conjugate</a:t>
            </a:r>
            <a:r>
              <a:rPr lang="en-US"/>
              <a:t> </a:t>
            </a:r>
            <a:r>
              <a:rPr lang="en-US">
                <a:solidFill>
                  <a:srgbClr val="FF0000"/>
                </a:solidFill>
              </a:rPr>
              <a:t>acid</a:t>
            </a:r>
            <a:r>
              <a:rPr lang="en-US"/>
              <a:t>:</a:t>
            </a:r>
            <a:endParaRPr/>
          </a:p>
        </p:txBody>
      </p:sp>
      <p:sp>
        <p:nvSpPr>
          <p:cNvPr id="2130" name="Google Shape;2130;g2bdae9f7030_0_40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a:t>NH</a:t>
            </a:r>
            <a:r>
              <a:rPr baseline="-25000" lang="en-US"/>
              <a:t>3</a:t>
            </a:r>
            <a:endParaRPr/>
          </a:p>
          <a:p>
            <a:pPr indent="-228600" lvl="0" marL="228600" rtl="0" algn="l">
              <a:lnSpc>
                <a:spcPct val="90000"/>
              </a:lnSpc>
              <a:spcBef>
                <a:spcPts val="1000"/>
              </a:spcBef>
              <a:spcAft>
                <a:spcPts val="0"/>
              </a:spcAft>
              <a:buClr>
                <a:schemeClr val="dk1"/>
              </a:buClr>
              <a:buSzPts val="2400"/>
              <a:buChar char="•"/>
            </a:pPr>
            <a:r>
              <a:rPr lang="en-US"/>
              <a:t>HS</a:t>
            </a:r>
            <a:r>
              <a:rPr baseline="30000" lang="en-US"/>
              <a:t>-</a:t>
            </a:r>
            <a:endParaRPr/>
          </a:p>
          <a:p>
            <a:pPr indent="-228600" lvl="0" marL="228600" rtl="0" algn="l">
              <a:lnSpc>
                <a:spcPct val="90000"/>
              </a:lnSpc>
              <a:spcBef>
                <a:spcPts val="1000"/>
              </a:spcBef>
              <a:spcAft>
                <a:spcPts val="0"/>
              </a:spcAft>
              <a:buClr>
                <a:schemeClr val="dk1"/>
              </a:buClr>
              <a:buSzPts val="2400"/>
              <a:buChar char="•"/>
            </a:pPr>
            <a:r>
              <a:rPr lang="en-US"/>
              <a:t>HSO</a:t>
            </a:r>
            <a:r>
              <a:rPr baseline="-25000" lang="en-US"/>
              <a:t>4</a:t>
            </a:r>
            <a:r>
              <a:rPr baseline="30000" lang="en-US"/>
              <a:t>-</a:t>
            </a:r>
            <a:endParaRPr/>
          </a:p>
          <a:p>
            <a:pPr indent="-228600" lvl="0" marL="228600" rtl="0" algn="l">
              <a:lnSpc>
                <a:spcPct val="90000"/>
              </a:lnSpc>
              <a:spcBef>
                <a:spcPts val="1000"/>
              </a:spcBef>
              <a:spcAft>
                <a:spcPts val="0"/>
              </a:spcAft>
              <a:buClr>
                <a:schemeClr val="dk1"/>
              </a:buClr>
              <a:buSzPts val="2400"/>
              <a:buChar char="•"/>
            </a:pPr>
            <a:r>
              <a:rPr lang="en-US"/>
              <a:t>H</a:t>
            </a:r>
            <a:r>
              <a:rPr baseline="-25000" lang="en-US"/>
              <a:t>2</a:t>
            </a:r>
            <a:r>
              <a:rPr lang="en-US"/>
              <a:t>PO</a:t>
            </a:r>
            <a:r>
              <a:rPr baseline="-25000" lang="en-US"/>
              <a:t>4</a:t>
            </a:r>
            <a:r>
              <a:rPr baseline="30000" lang="en-US"/>
              <a:t>-</a:t>
            </a:r>
            <a:endParaRPr/>
          </a:p>
          <a:p>
            <a:pPr indent="-76200" lvl="0" marL="228600" rtl="0" algn="l">
              <a:lnSpc>
                <a:spcPct val="90000"/>
              </a:lnSpc>
              <a:spcBef>
                <a:spcPts val="1000"/>
              </a:spcBef>
              <a:spcAft>
                <a:spcPts val="0"/>
              </a:spcAft>
              <a:buClr>
                <a:schemeClr val="dk1"/>
              </a:buClr>
              <a:buSzPts val="2400"/>
              <a:buNone/>
            </a:pPr>
            <a:r>
              <a:t/>
            </a:r>
            <a:endParaRPr baseline="30000"/>
          </a:p>
          <a:p>
            <a:pPr indent="0" lvl="0" marL="0" rtl="0" algn="l">
              <a:lnSpc>
                <a:spcPct val="90000"/>
              </a:lnSpc>
              <a:spcBef>
                <a:spcPts val="1000"/>
              </a:spcBef>
              <a:spcAft>
                <a:spcPts val="0"/>
              </a:spcAft>
              <a:buClr>
                <a:schemeClr val="accent1"/>
              </a:buClr>
              <a:buSzPts val="2400"/>
              <a:buNone/>
            </a:pPr>
            <a:r>
              <a:rPr lang="en-US">
                <a:solidFill>
                  <a:schemeClr val="accent1"/>
                </a:solidFill>
              </a:rPr>
              <a:t>Bases</a:t>
            </a:r>
            <a:r>
              <a:rPr lang="en-US"/>
              <a:t> gain H+ to become a </a:t>
            </a:r>
            <a:r>
              <a:rPr lang="en-US">
                <a:solidFill>
                  <a:srgbClr val="FF0000"/>
                </a:solidFill>
              </a:rPr>
              <a:t>conjugate</a:t>
            </a:r>
            <a:r>
              <a:rPr lang="en-US"/>
              <a:t> </a:t>
            </a:r>
            <a:r>
              <a:rPr lang="en-US">
                <a:solidFill>
                  <a:srgbClr val="FF0000"/>
                </a:solidFill>
              </a:rPr>
              <a:t>acid</a:t>
            </a:r>
            <a:r>
              <a:rPr lang="en-US"/>
              <a:t>!</a:t>
            </a:r>
            <a:endParaRPr/>
          </a:p>
        </p:txBody>
      </p:sp>
      <p:sp>
        <p:nvSpPr>
          <p:cNvPr id="2131" name="Google Shape;2131;g2bdae9f7030_0_405"/>
          <p:cNvSpPr txBox="1"/>
          <p:nvPr/>
        </p:nvSpPr>
        <p:spPr>
          <a:xfrm>
            <a:off x="2129778" y="1802441"/>
            <a:ext cx="23622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NH</a:t>
            </a:r>
            <a:r>
              <a:rPr baseline="-25000" lang="en-US" sz="2400">
                <a:solidFill>
                  <a:srgbClr val="FF0000"/>
                </a:solidFill>
                <a:latin typeface="Calibri"/>
                <a:ea typeface="Calibri"/>
                <a:cs typeface="Calibri"/>
                <a:sym typeface="Calibri"/>
              </a:rPr>
              <a:t>4</a:t>
            </a:r>
            <a:r>
              <a:rPr baseline="30000" lang="en-US" sz="2400">
                <a:solidFill>
                  <a:srgbClr val="FF0000"/>
                </a:solidFill>
                <a:latin typeface="Calibri"/>
                <a:ea typeface="Calibri"/>
                <a:cs typeface="Calibri"/>
                <a:sym typeface="Calibri"/>
              </a:rPr>
              <a:t>+</a:t>
            </a:r>
            <a:endParaRPr/>
          </a:p>
        </p:txBody>
      </p:sp>
      <p:sp>
        <p:nvSpPr>
          <p:cNvPr id="2132" name="Google Shape;2132;g2bdae9f7030_0_405"/>
          <p:cNvSpPr txBox="1"/>
          <p:nvPr/>
        </p:nvSpPr>
        <p:spPr>
          <a:xfrm>
            <a:off x="2129778" y="2259183"/>
            <a:ext cx="23622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H</a:t>
            </a:r>
            <a:r>
              <a:rPr baseline="-25000" lang="en-US" sz="2400">
                <a:solidFill>
                  <a:srgbClr val="FF0000"/>
                </a:solidFill>
                <a:latin typeface="Calibri"/>
                <a:ea typeface="Calibri"/>
                <a:cs typeface="Calibri"/>
                <a:sym typeface="Calibri"/>
              </a:rPr>
              <a:t>2</a:t>
            </a:r>
            <a:r>
              <a:rPr lang="en-US" sz="2400">
                <a:solidFill>
                  <a:srgbClr val="FF0000"/>
                </a:solidFill>
                <a:latin typeface="Calibri"/>
                <a:ea typeface="Calibri"/>
                <a:cs typeface="Calibri"/>
                <a:sym typeface="Calibri"/>
              </a:rPr>
              <a:t>S</a:t>
            </a:r>
            <a:endParaRPr baseline="30000" sz="2400">
              <a:solidFill>
                <a:srgbClr val="FF0000"/>
              </a:solidFill>
              <a:latin typeface="Calibri"/>
              <a:ea typeface="Calibri"/>
              <a:cs typeface="Calibri"/>
              <a:sym typeface="Calibri"/>
            </a:endParaRPr>
          </a:p>
        </p:txBody>
      </p:sp>
      <p:sp>
        <p:nvSpPr>
          <p:cNvPr id="2133" name="Google Shape;2133;g2bdae9f7030_0_405"/>
          <p:cNvSpPr txBox="1"/>
          <p:nvPr/>
        </p:nvSpPr>
        <p:spPr>
          <a:xfrm>
            <a:off x="2129778" y="2726248"/>
            <a:ext cx="23622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H</a:t>
            </a:r>
            <a:r>
              <a:rPr baseline="-25000" lang="en-US" sz="2400">
                <a:solidFill>
                  <a:srgbClr val="FF0000"/>
                </a:solidFill>
                <a:latin typeface="Calibri"/>
                <a:ea typeface="Calibri"/>
                <a:cs typeface="Calibri"/>
                <a:sym typeface="Calibri"/>
              </a:rPr>
              <a:t>2</a:t>
            </a:r>
            <a:r>
              <a:rPr lang="en-US" sz="2400">
                <a:solidFill>
                  <a:srgbClr val="FF0000"/>
                </a:solidFill>
                <a:latin typeface="Calibri"/>
                <a:ea typeface="Calibri"/>
                <a:cs typeface="Calibri"/>
                <a:sym typeface="Calibri"/>
              </a:rPr>
              <a:t>SO</a:t>
            </a:r>
            <a:r>
              <a:rPr baseline="-25000" lang="en-US" sz="2400">
                <a:solidFill>
                  <a:srgbClr val="FF0000"/>
                </a:solidFill>
                <a:latin typeface="Calibri"/>
                <a:ea typeface="Calibri"/>
                <a:cs typeface="Calibri"/>
                <a:sym typeface="Calibri"/>
              </a:rPr>
              <a:t>4</a:t>
            </a:r>
            <a:endParaRPr/>
          </a:p>
        </p:txBody>
      </p:sp>
      <p:sp>
        <p:nvSpPr>
          <p:cNvPr id="2134" name="Google Shape;2134;g2bdae9f7030_0_405"/>
          <p:cNvSpPr txBox="1"/>
          <p:nvPr/>
        </p:nvSpPr>
        <p:spPr>
          <a:xfrm>
            <a:off x="2080093" y="3211097"/>
            <a:ext cx="23622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H</a:t>
            </a:r>
            <a:r>
              <a:rPr baseline="-25000" lang="en-US" sz="2400">
                <a:solidFill>
                  <a:srgbClr val="FF0000"/>
                </a:solidFill>
                <a:latin typeface="Calibri"/>
                <a:ea typeface="Calibri"/>
                <a:cs typeface="Calibri"/>
                <a:sym typeface="Calibri"/>
              </a:rPr>
              <a:t>3</a:t>
            </a:r>
            <a:r>
              <a:rPr lang="en-US" sz="2400">
                <a:solidFill>
                  <a:srgbClr val="FF0000"/>
                </a:solidFill>
                <a:latin typeface="Calibri"/>
                <a:ea typeface="Calibri"/>
                <a:cs typeface="Calibri"/>
                <a:sym typeface="Calibri"/>
              </a:rPr>
              <a:t>PO</a:t>
            </a:r>
            <a:r>
              <a:rPr baseline="-25000" lang="en-US" sz="2400">
                <a:solidFill>
                  <a:srgbClr val="FF0000"/>
                </a:solidFill>
                <a:latin typeface="Calibri"/>
                <a:ea typeface="Calibri"/>
                <a:cs typeface="Calibri"/>
                <a:sym typeface="Calibri"/>
              </a:rPr>
              <a:t>4</a:t>
            </a:r>
            <a:endParaRPr baseline="30000" sz="2400">
              <a:solidFill>
                <a:srgbClr val="FF0000"/>
              </a:solidFill>
              <a:latin typeface="Calibri"/>
              <a:ea typeface="Calibri"/>
              <a:cs typeface="Calibri"/>
              <a:sym typeface="Calibri"/>
            </a:endParaRPr>
          </a:p>
        </p:txBody>
      </p:sp>
      <p:pic>
        <p:nvPicPr>
          <p:cNvPr descr="Image result for conjugation cartoon" id="2135" name="Google Shape;2135;g2bdae9f7030_0_405"/>
          <p:cNvPicPr preferRelativeResize="0"/>
          <p:nvPr/>
        </p:nvPicPr>
        <p:blipFill rotWithShape="1">
          <a:blip r:embed="rId3">
            <a:alphaModFix/>
          </a:blip>
          <a:srcRect b="0" l="0" r="0" t="0"/>
          <a:stretch/>
        </p:blipFill>
        <p:spPr>
          <a:xfrm>
            <a:off x="6871686" y="1802441"/>
            <a:ext cx="4762500" cy="35337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9" name="Shape 2139"/>
        <p:cNvGrpSpPr/>
        <p:nvPr/>
      </p:nvGrpSpPr>
      <p:grpSpPr>
        <a:xfrm>
          <a:off x="0" y="0"/>
          <a:ext cx="0" cy="0"/>
          <a:chOff x="0" y="0"/>
          <a:chExt cx="0" cy="0"/>
        </a:xfrm>
      </p:grpSpPr>
      <p:sp>
        <p:nvSpPr>
          <p:cNvPr id="2140" name="Google Shape;2140;g2bdae9f7030_0_41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Find the </a:t>
            </a:r>
            <a:r>
              <a:rPr lang="en-US">
                <a:solidFill>
                  <a:schemeClr val="accent1"/>
                </a:solidFill>
              </a:rPr>
              <a:t>conjugate base</a:t>
            </a:r>
            <a:endParaRPr/>
          </a:p>
        </p:txBody>
      </p:sp>
      <p:sp>
        <p:nvSpPr>
          <p:cNvPr id="2141" name="Google Shape;2141;g2bdae9f7030_0_41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a:t>HClO</a:t>
            </a:r>
            <a:r>
              <a:rPr baseline="-25000" lang="en-US"/>
              <a:t>4</a:t>
            </a:r>
            <a:endParaRPr/>
          </a:p>
          <a:p>
            <a:pPr indent="-228600" lvl="0" marL="228600" rtl="0" algn="l">
              <a:lnSpc>
                <a:spcPct val="90000"/>
              </a:lnSpc>
              <a:spcBef>
                <a:spcPts val="1000"/>
              </a:spcBef>
              <a:spcAft>
                <a:spcPts val="0"/>
              </a:spcAft>
              <a:buClr>
                <a:schemeClr val="dk1"/>
              </a:buClr>
              <a:buSzPts val="2400"/>
              <a:buChar char="•"/>
            </a:pPr>
            <a:r>
              <a:rPr lang="en-US"/>
              <a:t>HCl</a:t>
            </a:r>
            <a:endParaRPr/>
          </a:p>
          <a:p>
            <a:pPr indent="-228600" lvl="0" marL="228600" rtl="0" algn="l">
              <a:lnSpc>
                <a:spcPct val="90000"/>
              </a:lnSpc>
              <a:spcBef>
                <a:spcPts val="1000"/>
              </a:spcBef>
              <a:spcAft>
                <a:spcPts val="0"/>
              </a:spcAft>
              <a:buClr>
                <a:schemeClr val="dk1"/>
              </a:buClr>
              <a:buSzPts val="2400"/>
              <a:buChar char="•"/>
            </a:pPr>
            <a:r>
              <a:rPr lang="en-US"/>
              <a:t>H</a:t>
            </a:r>
            <a:r>
              <a:rPr baseline="-25000" lang="en-US"/>
              <a:t>2</a:t>
            </a:r>
            <a:r>
              <a:rPr lang="en-US"/>
              <a:t>SO</a:t>
            </a:r>
            <a:r>
              <a:rPr baseline="-25000" lang="en-US"/>
              <a:t>4</a:t>
            </a:r>
            <a:endParaRPr/>
          </a:p>
          <a:p>
            <a:pPr indent="-228600" lvl="0" marL="228600" rtl="0" algn="l">
              <a:lnSpc>
                <a:spcPct val="90000"/>
              </a:lnSpc>
              <a:spcBef>
                <a:spcPts val="1000"/>
              </a:spcBef>
              <a:spcAft>
                <a:spcPts val="0"/>
              </a:spcAft>
              <a:buClr>
                <a:schemeClr val="dk1"/>
              </a:buClr>
              <a:buSzPts val="2400"/>
              <a:buChar char="•"/>
            </a:pPr>
            <a:r>
              <a:rPr lang="en-US"/>
              <a:t>H</a:t>
            </a:r>
            <a:r>
              <a:rPr baseline="-25000" lang="en-US"/>
              <a:t>3</a:t>
            </a:r>
            <a:r>
              <a:rPr lang="en-US"/>
              <a:t>PO</a:t>
            </a:r>
            <a:r>
              <a:rPr baseline="-25000" lang="en-US"/>
              <a:t>4</a:t>
            </a:r>
            <a:endParaRPr/>
          </a:p>
          <a:p>
            <a:pPr indent="-76200" lvl="0" marL="228600" rtl="0" algn="l">
              <a:lnSpc>
                <a:spcPct val="90000"/>
              </a:lnSpc>
              <a:spcBef>
                <a:spcPts val="1000"/>
              </a:spcBef>
              <a:spcAft>
                <a:spcPts val="0"/>
              </a:spcAft>
              <a:buClr>
                <a:schemeClr val="dk1"/>
              </a:buClr>
              <a:buSzPts val="2400"/>
              <a:buNone/>
            </a:pPr>
            <a:r>
              <a:t/>
            </a:r>
            <a:endParaRPr baseline="-25000"/>
          </a:p>
          <a:p>
            <a:pPr indent="0" lvl="0" marL="0" rtl="0" algn="l">
              <a:lnSpc>
                <a:spcPct val="90000"/>
              </a:lnSpc>
              <a:spcBef>
                <a:spcPts val="1000"/>
              </a:spcBef>
              <a:spcAft>
                <a:spcPts val="0"/>
              </a:spcAft>
              <a:buClr>
                <a:srgbClr val="FF0000"/>
              </a:buClr>
              <a:buSzPts val="2400"/>
              <a:buNone/>
            </a:pPr>
            <a:r>
              <a:rPr lang="en-US">
                <a:solidFill>
                  <a:srgbClr val="FF0000"/>
                </a:solidFill>
              </a:rPr>
              <a:t>Acids</a:t>
            </a:r>
            <a:r>
              <a:rPr lang="en-US"/>
              <a:t> lose H+ to become a </a:t>
            </a:r>
            <a:r>
              <a:rPr lang="en-US">
                <a:solidFill>
                  <a:schemeClr val="accent1"/>
                </a:solidFill>
              </a:rPr>
              <a:t>conjugate</a:t>
            </a:r>
            <a:r>
              <a:rPr lang="en-US"/>
              <a:t> </a:t>
            </a:r>
            <a:r>
              <a:rPr lang="en-US">
                <a:solidFill>
                  <a:schemeClr val="accent1"/>
                </a:solidFill>
              </a:rPr>
              <a:t>base</a:t>
            </a:r>
            <a:r>
              <a:rPr lang="en-US"/>
              <a:t>!</a:t>
            </a:r>
            <a:endParaRPr/>
          </a:p>
          <a:p>
            <a:pPr indent="-76200" lvl="0" marL="228600" rtl="0" algn="l">
              <a:lnSpc>
                <a:spcPct val="90000"/>
              </a:lnSpc>
              <a:spcBef>
                <a:spcPts val="1000"/>
              </a:spcBef>
              <a:spcAft>
                <a:spcPts val="0"/>
              </a:spcAft>
              <a:buClr>
                <a:schemeClr val="dk1"/>
              </a:buClr>
              <a:buSzPts val="2400"/>
              <a:buNone/>
            </a:pPr>
            <a:r>
              <a:t/>
            </a:r>
            <a:endParaRPr baseline="-25000"/>
          </a:p>
        </p:txBody>
      </p:sp>
      <p:sp>
        <p:nvSpPr>
          <p:cNvPr id="2142" name="Google Shape;2142;g2bdae9f7030_0_415"/>
          <p:cNvSpPr txBox="1"/>
          <p:nvPr/>
        </p:nvSpPr>
        <p:spPr>
          <a:xfrm>
            <a:off x="2287195" y="1825625"/>
            <a:ext cx="23622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ClO</a:t>
            </a:r>
            <a:r>
              <a:rPr baseline="-25000" lang="en-US" sz="2400">
                <a:solidFill>
                  <a:schemeClr val="accent1"/>
                </a:solidFill>
                <a:latin typeface="Calibri"/>
                <a:ea typeface="Calibri"/>
                <a:cs typeface="Calibri"/>
                <a:sym typeface="Calibri"/>
              </a:rPr>
              <a:t>4</a:t>
            </a:r>
            <a:r>
              <a:rPr baseline="30000" lang="en-US" sz="2400">
                <a:solidFill>
                  <a:schemeClr val="accent1"/>
                </a:solidFill>
                <a:latin typeface="Calibri"/>
                <a:ea typeface="Calibri"/>
                <a:cs typeface="Calibri"/>
                <a:sym typeface="Calibri"/>
              </a:rPr>
              <a:t>-</a:t>
            </a:r>
            <a:endParaRPr/>
          </a:p>
        </p:txBody>
      </p:sp>
      <p:sp>
        <p:nvSpPr>
          <p:cNvPr id="2143" name="Google Shape;2143;g2bdae9f7030_0_415"/>
          <p:cNvSpPr txBox="1"/>
          <p:nvPr/>
        </p:nvSpPr>
        <p:spPr>
          <a:xfrm>
            <a:off x="2287195" y="2287290"/>
            <a:ext cx="23622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Cl</a:t>
            </a:r>
            <a:r>
              <a:rPr baseline="30000" lang="en-US" sz="2400">
                <a:solidFill>
                  <a:schemeClr val="accent1"/>
                </a:solidFill>
                <a:latin typeface="Calibri"/>
                <a:ea typeface="Calibri"/>
                <a:cs typeface="Calibri"/>
                <a:sym typeface="Calibri"/>
              </a:rPr>
              <a:t>-</a:t>
            </a:r>
            <a:endParaRPr/>
          </a:p>
        </p:txBody>
      </p:sp>
      <p:sp>
        <p:nvSpPr>
          <p:cNvPr id="2144" name="Google Shape;2144;g2bdae9f7030_0_415"/>
          <p:cNvSpPr txBox="1"/>
          <p:nvPr/>
        </p:nvSpPr>
        <p:spPr>
          <a:xfrm>
            <a:off x="2287195" y="2765246"/>
            <a:ext cx="23622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HSO</a:t>
            </a:r>
            <a:r>
              <a:rPr baseline="-25000" lang="en-US" sz="2400">
                <a:solidFill>
                  <a:schemeClr val="accent1"/>
                </a:solidFill>
                <a:latin typeface="Calibri"/>
                <a:ea typeface="Calibri"/>
                <a:cs typeface="Calibri"/>
                <a:sym typeface="Calibri"/>
              </a:rPr>
              <a:t>4</a:t>
            </a:r>
            <a:r>
              <a:rPr baseline="30000" lang="en-US" sz="2400">
                <a:solidFill>
                  <a:schemeClr val="accent1"/>
                </a:solidFill>
                <a:latin typeface="Calibri"/>
                <a:ea typeface="Calibri"/>
                <a:cs typeface="Calibri"/>
                <a:sym typeface="Calibri"/>
              </a:rPr>
              <a:t>-</a:t>
            </a:r>
            <a:endParaRPr/>
          </a:p>
        </p:txBody>
      </p:sp>
      <p:sp>
        <p:nvSpPr>
          <p:cNvPr id="2145" name="Google Shape;2145;g2bdae9f7030_0_415"/>
          <p:cNvSpPr txBox="1"/>
          <p:nvPr/>
        </p:nvSpPr>
        <p:spPr>
          <a:xfrm>
            <a:off x="2287195" y="3300650"/>
            <a:ext cx="23622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H</a:t>
            </a:r>
            <a:r>
              <a:rPr baseline="-25000" lang="en-US" sz="2400">
                <a:solidFill>
                  <a:schemeClr val="accent1"/>
                </a:solidFill>
                <a:latin typeface="Calibri"/>
                <a:ea typeface="Calibri"/>
                <a:cs typeface="Calibri"/>
                <a:sym typeface="Calibri"/>
              </a:rPr>
              <a:t>2</a:t>
            </a:r>
            <a:r>
              <a:rPr lang="en-US" sz="2400">
                <a:solidFill>
                  <a:schemeClr val="accent1"/>
                </a:solidFill>
                <a:latin typeface="Calibri"/>
                <a:ea typeface="Calibri"/>
                <a:cs typeface="Calibri"/>
                <a:sym typeface="Calibri"/>
              </a:rPr>
              <a:t>PO</a:t>
            </a:r>
            <a:r>
              <a:rPr baseline="-25000" lang="en-US" sz="2400">
                <a:solidFill>
                  <a:schemeClr val="accent1"/>
                </a:solidFill>
                <a:latin typeface="Calibri"/>
                <a:ea typeface="Calibri"/>
                <a:cs typeface="Calibri"/>
                <a:sym typeface="Calibri"/>
              </a:rPr>
              <a:t>4</a:t>
            </a:r>
            <a:r>
              <a:rPr baseline="30000" lang="en-US" sz="2400">
                <a:solidFill>
                  <a:schemeClr val="accent1"/>
                </a:solidFill>
                <a:latin typeface="Calibri"/>
                <a:ea typeface="Calibri"/>
                <a:cs typeface="Calibri"/>
                <a:sym typeface="Calibri"/>
              </a:rPr>
              <a:t>-</a:t>
            </a:r>
            <a:endParaRPr/>
          </a:p>
        </p:txBody>
      </p:sp>
      <p:pic>
        <p:nvPicPr>
          <p:cNvPr id="2146" name="Google Shape;2146;g2bdae9f7030_0_415"/>
          <p:cNvPicPr preferRelativeResize="0"/>
          <p:nvPr/>
        </p:nvPicPr>
        <p:blipFill rotWithShape="1">
          <a:blip r:embed="rId3">
            <a:alphaModFix/>
          </a:blip>
          <a:srcRect b="0" l="0" r="0" t="0"/>
          <a:stretch/>
        </p:blipFill>
        <p:spPr>
          <a:xfrm>
            <a:off x="7202214" y="1690688"/>
            <a:ext cx="4151586" cy="311369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0" name="Shape 2150"/>
        <p:cNvGrpSpPr/>
        <p:nvPr/>
      </p:nvGrpSpPr>
      <p:grpSpPr>
        <a:xfrm>
          <a:off x="0" y="0"/>
          <a:ext cx="0" cy="0"/>
          <a:chOff x="0" y="0"/>
          <a:chExt cx="0" cy="0"/>
        </a:xfrm>
      </p:grpSpPr>
      <p:sp>
        <p:nvSpPr>
          <p:cNvPr id="2151" name="Google Shape;2151;g2bdae9f7030_0_42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Neutralization</a:t>
            </a:r>
            <a:endParaRPr/>
          </a:p>
        </p:txBody>
      </p:sp>
      <p:sp>
        <p:nvSpPr>
          <p:cNvPr id="2152" name="Google Shape;2152;g2bdae9f7030_0_425"/>
          <p:cNvSpPr txBox="1"/>
          <p:nvPr>
            <p:ph idx="1" type="body"/>
          </p:nvPr>
        </p:nvSpPr>
        <p:spPr>
          <a:xfrm>
            <a:off x="838200" y="1825625"/>
            <a:ext cx="46797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0000"/>
              </a:buClr>
              <a:buSzPts val="2400"/>
              <a:buNone/>
            </a:pPr>
            <a:r>
              <a:rPr lang="en-US">
                <a:solidFill>
                  <a:srgbClr val="FF0000"/>
                </a:solidFill>
              </a:rPr>
              <a:t>Acid</a:t>
            </a:r>
            <a:r>
              <a:rPr lang="en-US"/>
              <a:t> +  </a:t>
            </a:r>
            <a:r>
              <a:rPr lang="en-US">
                <a:solidFill>
                  <a:schemeClr val="accent1"/>
                </a:solidFill>
              </a:rPr>
              <a:t>Base</a:t>
            </a:r>
            <a:r>
              <a:rPr lang="en-US"/>
              <a:t>    🡪   Salt   +   Water</a:t>
            </a:r>
            <a:endParaRPr/>
          </a:p>
          <a:p>
            <a:pPr indent="0" lvl="0" marL="0" rtl="0" algn="l">
              <a:lnSpc>
                <a:spcPct val="90000"/>
              </a:lnSpc>
              <a:spcBef>
                <a:spcPts val="1000"/>
              </a:spcBef>
              <a:spcAft>
                <a:spcPts val="0"/>
              </a:spcAft>
              <a:buClr>
                <a:srgbClr val="FF0000"/>
              </a:buClr>
              <a:buSzPts val="2400"/>
              <a:buNone/>
            </a:pPr>
            <a:r>
              <a:rPr lang="en-US">
                <a:solidFill>
                  <a:srgbClr val="FF0000"/>
                </a:solidFill>
              </a:rPr>
              <a:t>HCl</a:t>
            </a:r>
            <a:r>
              <a:rPr lang="en-US"/>
              <a:t>  + </a:t>
            </a:r>
            <a:r>
              <a:rPr lang="en-US">
                <a:solidFill>
                  <a:schemeClr val="accent1"/>
                </a:solidFill>
              </a:rPr>
              <a:t>NaOH</a:t>
            </a:r>
            <a:r>
              <a:rPr lang="en-US"/>
              <a:t>   🡪   NaCl +   H</a:t>
            </a:r>
            <a:r>
              <a:rPr baseline="-25000" lang="en-US"/>
              <a:t>2</a:t>
            </a:r>
            <a:r>
              <a:rPr lang="en-US"/>
              <a:t>O</a:t>
            </a:r>
            <a:endParaRPr/>
          </a:p>
          <a:p>
            <a:pPr indent="0" lvl="0" marL="82296" rtl="0" algn="l">
              <a:lnSpc>
                <a:spcPct val="90000"/>
              </a:lnSpc>
              <a:spcBef>
                <a:spcPts val="1000"/>
              </a:spcBef>
              <a:spcAft>
                <a:spcPts val="0"/>
              </a:spcAft>
              <a:buClr>
                <a:schemeClr val="dk1"/>
              </a:buClr>
              <a:buSzPts val="2400"/>
              <a:buNone/>
            </a:pPr>
            <a:r>
              <a:t/>
            </a:r>
            <a:endParaRPr/>
          </a:p>
          <a:p>
            <a:pPr indent="0" lvl="0" marL="82296" rtl="0" algn="l">
              <a:lnSpc>
                <a:spcPct val="90000"/>
              </a:lnSpc>
              <a:spcBef>
                <a:spcPts val="1000"/>
              </a:spcBef>
              <a:spcAft>
                <a:spcPts val="0"/>
              </a:spcAft>
              <a:buClr>
                <a:schemeClr val="dk1"/>
              </a:buClr>
              <a:buSzPts val="2400"/>
              <a:buNone/>
            </a:pPr>
            <a:r>
              <a:rPr lang="en-US"/>
              <a:t>When the substances neutralize, they lose their properties and the pH will equal 7.</a:t>
            </a:r>
            <a:endParaRPr/>
          </a:p>
          <a:p>
            <a:pPr indent="0" lvl="0" marL="82296" rtl="0" algn="l">
              <a:lnSpc>
                <a:spcPct val="90000"/>
              </a:lnSpc>
              <a:spcBef>
                <a:spcPts val="1000"/>
              </a:spcBef>
              <a:spcAft>
                <a:spcPts val="0"/>
              </a:spcAft>
              <a:buClr>
                <a:schemeClr val="dk1"/>
              </a:buClr>
              <a:buSzPts val="2400"/>
              <a:buNone/>
            </a:pPr>
            <a:r>
              <a:t/>
            </a:r>
            <a:endParaRPr/>
          </a:p>
          <a:p>
            <a:pPr indent="0" lvl="0" marL="82296" rtl="0" algn="l">
              <a:lnSpc>
                <a:spcPct val="90000"/>
              </a:lnSpc>
              <a:spcBef>
                <a:spcPts val="1000"/>
              </a:spcBef>
              <a:spcAft>
                <a:spcPts val="0"/>
              </a:spcAft>
              <a:buClr>
                <a:srgbClr val="FF0000"/>
              </a:buClr>
              <a:buSzPts val="2400"/>
              <a:buNone/>
            </a:pPr>
            <a:r>
              <a:rPr lang="en-US">
                <a:solidFill>
                  <a:srgbClr val="FF0000"/>
                </a:solidFill>
              </a:rPr>
              <a:t>HBr</a:t>
            </a:r>
            <a:r>
              <a:rPr lang="en-US"/>
              <a:t> + </a:t>
            </a:r>
            <a:r>
              <a:rPr lang="en-US">
                <a:solidFill>
                  <a:schemeClr val="accent1"/>
                </a:solidFill>
              </a:rPr>
              <a:t>Ba(OH)</a:t>
            </a:r>
            <a:r>
              <a:rPr baseline="-25000" lang="en-US">
                <a:solidFill>
                  <a:schemeClr val="accent1"/>
                </a:solidFill>
              </a:rPr>
              <a:t>2</a:t>
            </a:r>
            <a:r>
              <a:rPr lang="en-US">
                <a:solidFill>
                  <a:schemeClr val="accent2"/>
                </a:solidFill>
              </a:rPr>
              <a:t> </a:t>
            </a:r>
            <a:r>
              <a:rPr lang="en-US"/>
              <a:t>🡪 H</a:t>
            </a:r>
            <a:r>
              <a:rPr baseline="-25000" lang="en-US"/>
              <a:t>2</a:t>
            </a:r>
            <a:r>
              <a:rPr lang="en-US"/>
              <a:t>O + BaBr</a:t>
            </a:r>
            <a:r>
              <a:rPr baseline="-25000" lang="en-US"/>
              <a:t>2</a:t>
            </a:r>
            <a:endParaRPr baseline="-25000"/>
          </a:p>
          <a:p>
            <a:pPr indent="0" lvl="0" marL="82296" rtl="0" algn="l">
              <a:lnSpc>
                <a:spcPct val="90000"/>
              </a:lnSpc>
              <a:spcBef>
                <a:spcPts val="1000"/>
              </a:spcBef>
              <a:spcAft>
                <a:spcPts val="0"/>
              </a:spcAft>
              <a:buClr>
                <a:schemeClr val="dk1"/>
              </a:buClr>
              <a:buSzPts val="2400"/>
              <a:buNone/>
            </a:pPr>
            <a:r>
              <a:t/>
            </a:r>
            <a:endParaRPr/>
          </a:p>
          <a:p>
            <a:pPr indent="-76200" lvl="0" marL="228600" rtl="0" algn="l">
              <a:lnSpc>
                <a:spcPct val="90000"/>
              </a:lnSpc>
              <a:spcBef>
                <a:spcPts val="1000"/>
              </a:spcBef>
              <a:spcAft>
                <a:spcPts val="0"/>
              </a:spcAft>
              <a:buClr>
                <a:schemeClr val="dk1"/>
              </a:buClr>
              <a:buSzPts val="2400"/>
              <a:buNone/>
            </a:pPr>
            <a:r>
              <a:t/>
            </a:r>
            <a:endParaRPr/>
          </a:p>
        </p:txBody>
      </p:sp>
      <p:pic>
        <p:nvPicPr>
          <p:cNvPr descr="Image result for neutralization cartoon" id="2153" name="Google Shape;2153;g2bdae9f7030_0_425"/>
          <p:cNvPicPr preferRelativeResize="0"/>
          <p:nvPr/>
        </p:nvPicPr>
        <p:blipFill rotWithShape="1">
          <a:blip r:embed="rId3">
            <a:alphaModFix/>
          </a:blip>
          <a:srcRect b="0" l="0" r="0" t="0"/>
          <a:stretch/>
        </p:blipFill>
        <p:spPr>
          <a:xfrm>
            <a:off x="6556374" y="1690688"/>
            <a:ext cx="4400659" cy="397159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5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5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5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5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5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52">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52">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52">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7" name="Shape 2157"/>
        <p:cNvGrpSpPr/>
        <p:nvPr/>
      </p:nvGrpSpPr>
      <p:grpSpPr>
        <a:xfrm>
          <a:off x="0" y="0"/>
          <a:ext cx="0" cy="0"/>
          <a:chOff x="0" y="0"/>
          <a:chExt cx="0" cy="0"/>
        </a:xfrm>
      </p:grpSpPr>
      <p:sp>
        <p:nvSpPr>
          <p:cNvPr id="2158" name="Google Shape;2158;g2bdae9f7030_0_43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0000"/>
              </a:buClr>
              <a:buSzPts val="4400"/>
              <a:buFont typeface="Calibri"/>
              <a:buNone/>
            </a:pPr>
            <a:r>
              <a:rPr lang="en-US">
                <a:solidFill>
                  <a:srgbClr val="FF0000"/>
                </a:solidFill>
              </a:rPr>
              <a:t>Acids</a:t>
            </a:r>
            <a:r>
              <a:rPr lang="en-US"/>
              <a:t> react with most metals</a:t>
            </a:r>
            <a:endParaRPr/>
          </a:p>
        </p:txBody>
      </p:sp>
      <p:sp>
        <p:nvSpPr>
          <p:cNvPr id="2159" name="Google Shape;2159;g2bdae9f7030_0_431"/>
          <p:cNvSpPr txBox="1"/>
          <p:nvPr>
            <p:ph idx="1" type="body"/>
          </p:nvPr>
        </p:nvSpPr>
        <p:spPr>
          <a:xfrm>
            <a:off x="838200" y="1825625"/>
            <a:ext cx="7044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One hydrogen will be replaced by a more active metal. (Unreactive metals include Cu, Ag, and Au.)</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rgbClr val="FF0000"/>
              </a:buClr>
              <a:buSzPts val="2400"/>
              <a:buNone/>
            </a:pPr>
            <a:r>
              <a:rPr lang="en-US">
                <a:solidFill>
                  <a:srgbClr val="FF0000"/>
                </a:solidFill>
              </a:rPr>
              <a:t>2HCl</a:t>
            </a:r>
            <a:r>
              <a:rPr lang="en-US"/>
              <a:t> + Mg 🡪 MgCl</a:t>
            </a:r>
            <a:r>
              <a:rPr baseline="-25000" lang="en-US"/>
              <a:t>2</a:t>
            </a:r>
            <a:r>
              <a:rPr lang="en-US"/>
              <a:t> + H</a:t>
            </a:r>
            <a:r>
              <a:rPr baseline="-25000" lang="en-US"/>
              <a:t>2</a:t>
            </a:r>
            <a:r>
              <a:rPr lang="en-US"/>
              <a:t>(g)</a:t>
            </a:r>
            <a:endParaRPr/>
          </a:p>
          <a:p>
            <a:pPr indent="-76200" lvl="0" marL="22860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rgbClr val="FF0000"/>
              </a:buClr>
              <a:buSzPts val="2400"/>
              <a:buNone/>
            </a:pPr>
            <a:r>
              <a:rPr lang="en-US">
                <a:solidFill>
                  <a:srgbClr val="FF0000"/>
                </a:solidFill>
              </a:rPr>
              <a:t>2HCl</a:t>
            </a:r>
            <a:r>
              <a:rPr lang="en-US"/>
              <a:t> + Zn 🡪 ZnCl</a:t>
            </a:r>
            <a:r>
              <a:rPr baseline="-25000" lang="en-US"/>
              <a:t>2</a:t>
            </a:r>
            <a:r>
              <a:rPr lang="en-US"/>
              <a:t> + H</a:t>
            </a:r>
            <a:r>
              <a:rPr baseline="-25000" lang="en-US"/>
              <a:t>2</a:t>
            </a:r>
            <a:endParaRPr baseline="-25000"/>
          </a:p>
        </p:txBody>
      </p:sp>
      <p:pic>
        <p:nvPicPr>
          <p:cNvPr descr="Image result for acid plus metal" id="2160" name="Google Shape;2160;g2bdae9f7030_0_431"/>
          <p:cNvPicPr preferRelativeResize="0"/>
          <p:nvPr/>
        </p:nvPicPr>
        <p:blipFill rotWithShape="1">
          <a:blip r:embed="rId3">
            <a:alphaModFix/>
          </a:blip>
          <a:srcRect b="0" l="0" r="0" t="0"/>
          <a:stretch/>
        </p:blipFill>
        <p:spPr>
          <a:xfrm>
            <a:off x="5025259" y="2758966"/>
            <a:ext cx="5715000" cy="2857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1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Molarity</a:t>
            </a:r>
            <a:endParaRPr>
              <a:solidFill>
                <a:schemeClr val="accent1"/>
              </a:solidFill>
            </a:endParaRPr>
          </a:p>
        </p:txBody>
      </p:sp>
      <p:sp>
        <p:nvSpPr>
          <p:cNvPr id="539" name="Google Shape;539;p1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a:t>The amount of solute (dissolvable substance) in a solvent (does the dissolving like water) is known as </a:t>
            </a:r>
            <a:r>
              <a:rPr lang="en-US">
                <a:solidFill>
                  <a:schemeClr val="accent1"/>
                </a:solidFill>
              </a:rPr>
              <a:t>concentration</a:t>
            </a:r>
            <a:r>
              <a:rPr lang="en-US"/>
              <a:t> and can be represented many ways.</a:t>
            </a:r>
            <a:endParaRPr/>
          </a:p>
          <a:p>
            <a:pPr indent="-228600" lvl="0" marL="228600" rtl="0" algn="l">
              <a:lnSpc>
                <a:spcPct val="90000"/>
              </a:lnSpc>
              <a:spcBef>
                <a:spcPts val="1000"/>
              </a:spcBef>
              <a:spcAft>
                <a:spcPts val="0"/>
              </a:spcAft>
              <a:buClr>
                <a:schemeClr val="accent1"/>
              </a:buClr>
              <a:buSzPts val="2400"/>
              <a:buChar char="•"/>
            </a:pPr>
            <a:r>
              <a:rPr lang="en-US">
                <a:solidFill>
                  <a:schemeClr val="accent1"/>
                </a:solidFill>
              </a:rPr>
              <a:t>Molarity</a:t>
            </a:r>
            <a:r>
              <a:rPr lang="en-US"/>
              <a:t> is the moles of solute per liter of solution. Find this on your reference  tables!</a:t>
            </a:r>
            <a:endParaRPr/>
          </a:p>
          <a:p>
            <a:pPr indent="-228600" lvl="0" marL="228600" rtl="0" algn="l">
              <a:lnSpc>
                <a:spcPct val="90000"/>
              </a:lnSpc>
              <a:spcBef>
                <a:spcPts val="1000"/>
              </a:spcBef>
              <a:spcAft>
                <a:spcPts val="0"/>
              </a:spcAft>
              <a:buClr>
                <a:schemeClr val="dk1"/>
              </a:buClr>
              <a:buSzPts val="2400"/>
              <a:buChar char="•"/>
            </a:pPr>
            <a:r>
              <a:rPr lang="en-US"/>
              <a:t>The units for molarity are</a:t>
            </a:r>
            <a:r>
              <a:rPr lang="en-US">
                <a:solidFill>
                  <a:schemeClr val="accent2"/>
                </a:solidFill>
              </a:rPr>
              <a:t> </a:t>
            </a:r>
            <a:r>
              <a:rPr lang="en-US">
                <a:solidFill>
                  <a:schemeClr val="accent1"/>
                </a:solidFill>
              </a:rPr>
              <a:t>mol/L</a:t>
            </a:r>
            <a:r>
              <a:rPr lang="en-US">
                <a:solidFill>
                  <a:schemeClr val="accent2"/>
                </a:solidFill>
              </a:rPr>
              <a:t> </a:t>
            </a:r>
            <a:r>
              <a:rPr i="1" lang="en-US"/>
              <a:t>or</a:t>
            </a:r>
            <a:r>
              <a:rPr lang="en-US"/>
              <a:t> </a:t>
            </a:r>
            <a:r>
              <a:rPr lang="en-US">
                <a:solidFill>
                  <a:schemeClr val="accent1"/>
                </a:solidFill>
              </a:rPr>
              <a:t>mol</a:t>
            </a:r>
            <a:r>
              <a:rPr b="1" baseline="30000" lang="en-US">
                <a:solidFill>
                  <a:schemeClr val="accent1"/>
                </a:solidFill>
              </a:rPr>
              <a:t>.</a:t>
            </a:r>
            <a:r>
              <a:rPr lang="en-US">
                <a:solidFill>
                  <a:schemeClr val="accent1"/>
                </a:solidFill>
              </a:rPr>
              <a:t>L</a:t>
            </a:r>
            <a:r>
              <a:rPr baseline="30000" lang="en-US">
                <a:solidFill>
                  <a:schemeClr val="accent1"/>
                </a:solidFill>
              </a:rPr>
              <a:t>-1</a:t>
            </a:r>
            <a:r>
              <a:rPr lang="en-US">
                <a:solidFill>
                  <a:schemeClr val="accent2"/>
                </a:solidFill>
              </a:rPr>
              <a:t> </a:t>
            </a:r>
            <a:r>
              <a:rPr i="1" lang="en-US"/>
              <a:t>or </a:t>
            </a:r>
            <a:r>
              <a:rPr lang="en-US"/>
              <a:t>just</a:t>
            </a:r>
            <a:r>
              <a:rPr lang="en-US">
                <a:solidFill>
                  <a:schemeClr val="accent2"/>
                </a:solidFill>
              </a:rPr>
              <a:t> </a:t>
            </a:r>
            <a:r>
              <a:rPr lang="en-US">
                <a:solidFill>
                  <a:schemeClr val="accent1"/>
                </a:solidFill>
              </a:rPr>
              <a:t>M</a:t>
            </a:r>
            <a:r>
              <a:rPr lang="en-US"/>
              <a:t>.</a:t>
            </a:r>
            <a:endParaRPr/>
          </a:p>
        </p:txBody>
      </p:sp>
      <p:sp>
        <p:nvSpPr>
          <p:cNvPr id="540" name="Google Shape;540;p118"/>
          <p:cNvSpPr txBox="1"/>
          <p:nvPr/>
        </p:nvSpPr>
        <p:spPr>
          <a:xfrm>
            <a:off x="2590800" y="4402084"/>
            <a:ext cx="35052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If you don’t know what this means, maybe write a note to ask me in class…</a:t>
            </a:r>
            <a:endParaRPr/>
          </a:p>
        </p:txBody>
      </p:sp>
      <p:cxnSp>
        <p:nvCxnSpPr>
          <p:cNvPr id="541" name="Google Shape;541;p118"/>
          <p:cNvCxnSpPr/>
          <p:nvPr/>
        </p:nvCxnSpPr>
        <p:spPr>
          <a:xfrm rot="10800000">
            <a:off x="5900671" y="3726288"/>
            <a:ext cx="0" cy="838200"/>
          </a:xfrm>
          <a:prstGeom prst="straightConnector1">
            <a:avLst/>
          </a:prstGeom>
          <a:noFill/>
          <a:ln cap="flat" cmpd="sng" w="9525">
            <a:solidFill>
              <a:schemeClr val="accent2"/>
            </a:solidFill>
            <a:prstDash val="solid"/>
            <a:miter lim="800000"/>
            <a:headEnd len="sm" w="sm" type="none"/>
            <a:tailEnd len="med" w="med" type="stealth"/>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5" name="Shape 2165"/>
        <p:cNvGrpSpPr/>
        <p:nvPr/>
      </p:nvGrpSpPr>
      <p:grpSpPr>
        <a:xfrm>
          <a:off x="0" y="0"/>
          <a:ext cx="0" cy="0"/>
          <a:chOff x="0" y="0"/>
          <a:chExt cx="0" cy="0"/>
        </a:xfrm>
      </p:grpSpPr>
      <p:sp>
        <p:nvSpPr>
          <p:cNvPr id="2166" name="Google Shape;2166;g2bdae9f7030_0_437"/>
          <p:cNvSpPr txBox="1"/>
          <p:nvPr>
            <p:ph type="title"/>
          </p:nvPr>
        </p:nvSpPr>
        <p:spPr>
          <a:xfrm>
            <a:off x="2514600" y="0"/>
            <a:ext cx="77724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Titration Definitions</a:t>
            </a:r>
            <a:endParaRPr/>
          </a:p>
        </p:txBody>
      </p:sp>
      <p:pic>
        <p:nvPicPr>
          <p:cNvPr descr="17_05" id="2167" name="Google Shape;2167;g2bdae9f7030_0_437"/>
          <p:cNvPicPr preferRelativeResize="0"/>
          <p:nvPr>
            <p:ph idx="1" type="body"/>
          </p:nvPr>
        </p:nvPicPr>
        <p:blipFill rotWithShape="1">
          <a:blip r:embed="rId3">
            <a:alphaModFix/>
          </a:blip>
          <a:srcRect b="3446" l="0" r="0" t="0"/>
          <a:stretch/>
        </p:blipFill>
        <p:spPr>
          <a:xfrm>
            <a:off x="1376854" y="792216"/>
            <a:ext cx="3920400" cy="4347300"/>
          </a:xfrm>
          <a:prstGeom prst="rect">
            <a:avLst/>
          </a:prstGeom>
          <a:noFill/>
          <a:ln>
            <a:noFill/>
          </a:ln>
        </p:spPr>
      </p:pic>
      <p:sp>
        <p:nvSpPr>
          <p:cNvPr id="2168" name="Google Shape;2168;g2bdae9f7030_0_437"/>
          <p:cNvSpPr txBox="1"/>
          <p:nvPr>
            <p:ph idx="2" type="body"/>
          </p:nvPr>
        </p:nvSpPr>
        <p:spPr>
          <a:xfrm>
            <a:off x="6434959" y="1387366"/>
            <a:ext cx="4853100" cy="440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A known concentration of base (or acid) is slowly added to a solution of an unknown acid (or base) to determine it’s concentration.</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This is also known as </a:t>
            </a:r>
            <a:r>
              <a:rPr lang="en-US">
                <a:solidFill>
                  <a:srgbClr val="FF0000"/>
                </a:solidFill>
              </a:rPr>
              <a:t>standardization</a:t>
            </a:r>
            <a:r>
              <a:rPr lang="en-US"/>
              <a:t> if a primary standard (</a:t>
            </a:r>
            <a:r>
              <a:rPr lang="en-US" u="sng"/>
              <a:t>solid, where the moles are constant</a:t>
            </a:r>
            <a:r>
              <a:rPr lang="en-US"/>
              <a:t>) is used to determine the molarity of a substance.</a:t>
            </a:r>
            <a:endParaRPr/>
          </a:p>
        </p:txBody>
      </p:sp>
    </p:spTree>
  </p:cSld>
  <p:clrMapOvr>
    <a:masterClrMapping/>
  </p:clrMapOvr>
  <p:transition spd="slow">
    <p:fade/>
  </p:transition>
</p:sld>
</file>

<file path=ppt/slides/slide2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3" name="Shape 2173"/>
        <p:cNvGrpSpPr/>
        <p:nvPr/>
      </p:nvGrpSpPr>
      <p:grpSpPr>
        <a:xfrm>
          <a:off x="0" y="0"/>
          <a:ext cx="0" cy="0"/>
          <a:chOff x="0" y="0"/>
          <a:chExt cx="0" cy="0"/>
        </a:xfrm>
      </p:grpSpPr>
      <p:sp>
        <p:nvSpPr>
          <p:cNvPr id="2174" name="Google Shape;2174;g2bdae9f7030_0_444"/>
          <p:cNvSpPr txBox="1"/>
          <p:nvPr>
            <p:ph type="title"/>
          </p:nvPr>
        </p:nvSpPr>
        <p:spPr>
          <a:xfrm>
            <a:off x="2514600" y="0"/>
            <a:ext cx="7467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Titration Methods</a:t>
            </a:r>
            <a:endParaRPr/>
          </a:p>
        </p:txBody>
      </p:sp>
      <p:sp>
        <p:nvSpPr>
          <p:cNvPr id="2175" name="Google Shape;2175;g2bdae9f7030_0_444"/>
          <p:cNvSpPr txBox="1"/>
          <p:nvPr>
            <p:ph idx="1" type="body"/>
          </p:nvPr>
        </p:nvSpPr>
        <p:spPr>
          <a:xfrm>
            <a:off x="346841" y="1481958"/>
            <a:ext cx="5328600" cy="4080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A pH meter or indicators are used to determine when the solution has reached the </a:t>
            </a:r>
            <a:r>
              <a:rPr lang="en-US">
                <a:solidFill>
                  <a:srgbClr val="FF0000"/>
                </a:solidFill>
              </a:rPr>
              <a:t>equivalence point, </a:t>
            </a:r>
            <a:r>
              <a:rPr lang="en-US"/>
              <a:t>or neutralization point, at which the moles of acid equals that of base.</a:t>
            </a:r>
            <a:endParaRPr/>
          </a:p>
          <a:p>
            <a:pPr indent="-76200" lvl="0" marL="22860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The </a:t>
            </a:r>
            <a:r>
              <a:rPr lang="en-US">
                <a:solidFill>
                  <a:srgbClr val="FF0000"/>
                </a:solidFill>
              </a:rPr>
              <a:t>endpoint </a:t>
            </a:r>
            <a:r>
              <a:rPr lang="en-US"/>
              <a:t>is when the indicator actually changes color. You want the endpoint close to the equivalence point.</a:t>
            </a:r>
            <a:endParaRPr/>
          </a:p>
          <a:p>
            <a:pPr indent="-228600" lvl="0" marL="228600" rtl="0" algn="l">
              <a:lnSpc>
                <a:spcPct val="90000"/>
              </a:lnSpc>
              <a:spcBef>
                <a:spcPts val="1000"/>
              </a:spcBef>
              <a:spcAft>
                <a:spcPts val="0"/>
              </a:spcAft>
              <a:buClr>
                <a:schemeClr val="dk1"/>
              </a:buClr>
              <a:buSzPts val="2800"/>
              <a:buFont typeface="Calibri"/>
              <a:buNone/>
            </a:pPr>
            <a:r>
              <a:t/>
            </a:r>
            <a:endParaRPr sz="2800">
              <a:solidFill>
                <a:srgbClr val="FF0000"/>
              </a:solidFill>
            </a:endParaRPr>
          </a:p>
        </p:txBody>
      </p:sp>
      <p:pic>
        <p:nvPicPr>
          <p:cNvPr descr="17_07" id="2176" name="Google Shape;2176;g2bdae9f7030_0_444"/>
          <p:cNvPicPr preferRelativeResize="0"/>
          <p:nvPr>
            <p:ph idx="2" type="body"/>
          </p:nvPr>
        </p:nvPicPr>
        <p:blipFill rotWithShape="1">
          <a:blip r:embed="rId3">
            <a:alphaModFix/>
          </a:blip>
          <a:srcRect b="11103" l="0" r="0" t="0"/>
          <a:stretch/>
        </p:blipFill>
        <p:spPr>
          <a:xfrm>
            <a:off x="6013230" y="1056353"/>
            <a:ext cx="5043600" cy="4931700"/>
          </a:xfrm>
          <a:prstGeom prst="rect">
            <a:avLst/>
          </a:prstGeom>
          <a:noFill/>
          <a:ln>
            <a:noFill/>
          </a:ln>
        </p:spPr>
      </p:pic>
    </p:spTree>
  </p:cSld>
  <p:clrMapOvr>
    <a:masterClrMapping/>
  </p:clrMapOvr>
  <p:transition spd="slow">
    <p:fade/>
  </p:transition>
</p:sld>
</file>

<file path=ppt/slides/slide2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0" name="Shape 2180"/>
        <p:cNvGrpSpPr/>
        <p:nvPr/>
      </p:nvGrpSpPr>
      <p:grpSpPr>
        <a:xfrm>
          <a:off x="0" y="0"/>
          <a:ext cx="0" cy="0"/>
          <a:chOff x="0" y="0"/>
          <a:chExt cx="0" cy="0"/>
        </a:xfrm>
      </p:grpSpPr>
      <p:sp>
        <p:nvSpPr>
          <p:cNvPr id="2181" name="Google Shape;2181;g2bdae9f7030_0_45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Equivalence during a Titration</a:t>
            </a:r>
            <a:endParaRPr/>
          </a:p>
        </p:txBody>
      </p:sp>
      <p:sp>
        <p:nvSpPr>
          <p:cNvPr id="2182" name="Google Shape;2182;g2bdae9f7030_0_45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82550" rtl="0" algn="l">
              <a:lnSpc>
                <a:spcPct val="90000"/>
              </a:lnSpc>
              <a:spcBef>
                <a:spcPts val="0"/>
              </a:spcBef>
              <a:spcAft>
                <a:spcPts val="0"/>
              </a:spcAft>
              <a:buClr>
                <a:schemeClr val="dk1"/>
              </a:buClr>
              <a:buSzPts val="2400"/>
              <a:buNone/>
            </a:pPr>
            <a:r>
              <a:rPr lang="en-US"/>
              <a:t>Using the M=mol/L formula, MV = moles.</a:t>
            </a:r>
            <a:endParaRPr/>
          </a:p>
          <a:p>
            <a:pPr indent="0" lvl="0" marL="82550" rtl="0" algn="l">
              <a:lnSpc>
                <a:spcPct val="90000"/>
              </a:lnSpc>
              <a:spcBef>
                <a:spcPts val="1000"/>
              </a:spcBef>
              <a:spcAft>
                <a:spcPts val="0"/>
              </a:spcAft>
              <a:buClr>
                <a:schemeClr val="dk1"/>
              </a:buClr>
              <a:buSzPts val="2400"/>
              <a:buNone/>
            </a:pPr>
            <a:r>
              <a:t/>
            </a:r>
            <a:endParaRPr/>
          </a:p>
          <a:p>
            <a:pPr indent="0" lvl="0" marL="82550" rtl="0" algn="l">
              <a:lnSpc>
                <a:spcPct val="90000"/>
              </a:lnSpc>
              <a:spcBef>
                <a:spcPts val="1000"/>
              </a:spcBef>
              <a:spcAft>
                <a:spcPts val="0"/>
              </a:spcAft>
              <a:buClr>
                <a:schemeClr val="dk1"/>
              </a:buClr>
              <a:buSzPts val="2400"/>
              <a:buNone/>
            </a:pPr>
            <a:r>
              <a:rPr lang="en-US"/>
              <a:t>At this equivalence point </a:t>
            </a:r>
            <a:r>
              <a:rPr lang="en-US">
                <a:solidFill>
                  <a:srgbClr val="FF0000"/>
                </a:solidFill>
              </a:rPr>
              <a:t>ONLY</a:t>
            </a:r>
            <a:r>
              <a:rPr lang="en-US"/>
              <a:t>, </a:t>
            </a:r>
            <a:endParaRPr/>
          </a:p>
          <a:p>
            <a:pPr indent="0" lvl="0" marL="82550" rtl="0" algn="l">
              <a:lnSpc>
                <a:spcPct val="90000"/>
              </a:lnSpc>
              <a:spcBef>
                <a:spcPts val="1000"/>
              </a:spcBef>
              <a:spcAft>
                <a:spcPts val="0"/>
              </a:spcAft>
              <a:buClr>
                <a:schemeClr val="dk1"/>
              </a:buClr>
              <a:buSzPts val="2400"/>
              <a:buNone/>
            </a:pPr>
            <a:r>
              <a:rPr lang="en-US"/>
              <a:t>the moles of acid = the moles of base.</a:t>
            </a:r>
            <a:endParaRPr/>
          </a:p>
          <a:p>
            <a:pPr indent="0" lvl="0" marL="82550" rtl="0" algn="l">
              <a:lnSpc>
                <a:spcPct val="90000"/>
              </a:lnSpc>
              <a:spcBef>
                <a:spcPts val="1000"/>
              </a:spcBef>
              <a:spcAft>
                <a:spcPts val="0"/>
              </a:spcAft>
              <a:buClr>
                <a:schemeClr val="dk1"/>
              </a:buClr>
              <a:buSzPts val="2400"/>
              <a:buNone/>
            </a:pPr>
            <a:r>
              <a:t/>
            </a:r>
            <a:endParaRPr/>
          </a:p>
          <a:p>
            <a:pPr indent="0" lvl="0" marL="82550" rtl="0" algn="l">
              <a:lnSpc>
                <a:spcPct val="90000"/>
              </a:lnSpc>
              <a:spcBef>
                <a:spcPts val="1000"/>
              </a:spcBef>
              <a:spcAft>
                <a:spcPts val="0"/>
              </a:spcAft>
              <a:buClr>
                <a:schemeClr val="dk1"/>
              </a:buClr>
              <a:buSzPts val="2400"/>
              <a:buNone/>
            </a:pPr>
            <a:r>
              <a:rPr lang="en-US"/>
              <a:t>Therefore, you can use </a:t>
            </a:r>
            <a:r>
              <a:rPr lang="en-US">
                <a:solidFill>
                  <a:srgbClr val="FF0000"/>
                </a:solidFill>
              </a:rPr>
              <a:t>M</a:t>
            </a:r>
            <a:r>
              <a:rPr baseline="-25000" lang="en-US">
                <a:solidFill>
                  <a:srgbClr val="FF0000"/>
                </a:solidFill>
              </a:rPr>
              <a:t>A</a:t>
            </a:r>
            <a:r>
              <a:rPr lang="en-US">
                <a:solidFill>
                  <a:srgbClr val="FF0000"/>
                </a:solidFill>
              </a:rPr>
              <a:t>V</a:t>
            </a:r>
            <a:r>
              <a:rPr baseline="-25000" lang="en-US">
                <a:solidFill>
                  <a:srgbClr val="FF0000"/>
                </a:solidFill>
              </a:rPr>
              <a:t>A</a:t>
            </a:r>
            <a:r>
              <a:rPr lang="en-US">
                <a:solidFill>
                  <a:srgbClr val="FF0000"/>
                </a:solidFill>
              </a:rPr>
              <a:t>=M</a:t>
            </a:r>
            <a:r>
              <a:rPr baseline="-25000" lang="en-US">
                <a:solidFill>
                  <a:srgbClr val="FF0000"/>
                </a:solidFill>
              </a:rPr>
              <a:t>B</a:t>
            </a:r>
            <a:r>
              <a:rPr lang="en-US">
                <a:solidFill>
                  <a:srgbClr val="FF0000"/>
                </a:solidFill>
              </a:rPr>
              <a:t>V</a:t>
            </a:r>
            <a:r>
              <a:rPr baseline="-25000" lang="en-US">
                <a:solidFill>
                  <a:srgbClr val="FF0000"/>
                </a:solidFill>
              </a:rPr>
              <a:t>B</a:t>
            </a:r>
            <a:r>
              <a:rPr lang="en-US">
                <a:solidFill>
                  <a:srgbClr val="FF0000"/>
                </a:solidFill>
              </a:rPr>
              <a:t> </a:t>
            </a:r>
            <a:endParaRPr>
              <a:solidFill>
                <a:srgbClr val="FF0000"/>
              </a:solidFill>
            </a:endParaRPr>
          </a:p>
          <a:p>
            <a:pPr indent="0" lvl="0" marL="82550" rtl="0" algn="l">
              <a:lnSpc>
                <a:spcPct val="90000"/>
              </a:lnSpc>
              <a:spcBef>
                <a:spcPts val="1000"/>
              </a:spcBef>
              <a:spcAft>
                <a:spcPts val="0"/>
              </a:spcAft>
              <a:buClr>
                <a:schemeClr val="dk1"/>
              </a:buClr>
              <a:buSzPts val="2400"/>
              <a:buNone/>
            </a:pPr>
            <a:r>
              <a:rPr lang="en-US"/>
              <a:t>to determine the molarity of the unknown </a:t>
            </a:r>
            <a:endParaRPr/>
          </a:p>
          <a:p>
            <a:pPr indent="0" lvl="0" marL="82550" rtl="0" algn="l">
              <a:lnSpc>
                <a:spcPct val="90000"/>
              </a:lnSpc>
              <a:spcBef>
                <a:spcPts val="1000"/>
              </a:spcBef>
              <a:spcAft>
                <a:spcPts val="0"/>
              </a:spcAft>
              <a:buClr>
                <a:schemeClr val="dk1"/>
              </a:buClr>
              <a:buSzPts val="2400"/>
              <a:buNone/>
            </a:pPr>
            <a:r>
              <a:rPr lang="en-US"/>
              <a:t>solution at the equivalence point only.</a:t>
            </a:r>
            <a:endParaRPr/>
          </a:p>
        </p:txBody>
      </p:sp>
      <p:pic>
        <p:nvPicPr>
          <p:cNvPr descr="Image result for titration" id="2183" name="Google Shape;2183;g2bdae9f7030_0_451"/>
          <p:cNvPicPr preferRelativeResize="0"/>
          <p:nvPr/>
        </p:nvPicPr>
        <p:blipFill rotWithShape="1">
          <a:blip r:embed="rId3">
            <a:alphaModFix/>
          </a:blip>
          <a:srcRect b="0" l="0" r="0" t="29947"/>
          <a:stretch/>
        </p:blipFill>
        <p:spPr>
          <a:xfrm>
            <a:off x="6829752" y="1825625"/>
            <a:ext cx="4783405" cy="3247696"/>
          </a:xfrm>
          <a:prstGeom prst="rect">
            <a:avLst/>
          </a:prstGeom>
          <a:noFill/>
          <a:ln>
            <a:noFill/>
          </a:ln>
        </p:spPr>
      </p:pic>
    </p:spTree>
  </p:cSld>
  <p:clrMapOvr>
    <a:masterClrMapping/>
  </p:clrMapOvr>
</p:sld>
</file>

<file path=ppt/slides/slide2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7" name="Shape 2187"/>
        <p:cNvGrpSpPr/>
        <p:nvPr/>
      </p:nvGrpSpPr>
      <p:grpSpPr>
        <a:xfrm>
          <a:off x="0" y="0"/>
          <a:ext cx="0" cy="0"/>
          <a:chOff x="0" y="0"/>
          <a:chExt cx="0" cy="0"/>
        </a:xfrm>
      </p:grpSpPr>
      <p:sp>
        <p:nvSpPr>
          <p:cNvPr id="2188" name="Google Shape;2188;g2bdae9f7030_0_45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Example at Equivalence</a:t>
            </a:r>
            <a:endParaRPr/>
          </a:p>
        </p:txBody>
      </p:sp>
      <p:sp>
        <p:nvSpPr>
          <p:cNvPr id="2189" name="Google Shape;2189;g2bdae9f7030_0_457"/>
          <p:cNvSpPr txBox="1"/>
          <p:nvPr>
            <p:ph idx="1" type="body"/>
          </p:nvPr>
        </p:nvSpPr>
        <p:spPr>
          <a:xfrm>
            <a:off x="838200" y="1483520"/>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Font typeface="Noto Sans Symbols"/>
              <a:buNone/>
            </a:pPr>
            <a:r>
              <a:rPr lang="en-US"/>
              <a:t>	An unknown concentration of NaOH was found in the stockroom. I measured 20.00mL of the 2.00M HCl into a flask and added a few drops of phenolphthalein. I filled a clean 50.00mL buret with unknown NaOH and began the titration, slowly adding NaOH drop wise until a faint pink color appeared. Initially the volume of base read 0.15mL but when the titration was complete, the volume read 35.45mL. What is the concentration of the base? </a:t>
            </a:r>
            <a:endParaRPr/>
          </a:p>
        </p:txBody>
      </p:sp>
      <p:sp>
        <p:nvSpPr>
          <p:cNvPr id="2190" name="Google Shape;2190;g2bdae9f7030_0_457"/>
          <p:cNvSpPr txBox="1"/>
          <p:nvPr/>
        </p:nvSpPr>
        <p:spPr>
          <a:xfrm>
            <a:off x="3176752" y="3587821"/>
            <a:ext cx="6096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400"/>
              <a:buFont typeface="Noto Sans Symbols"/>
              <a:buNone/>
            </a:pPr>
            <a:r>
              <a:rPr b="0" i="0" lang="en-US" sz="2400" u="none" cap="none" strike="noStrike">
                <a:solidFill>
                  <a:srgbClr val="FF0000"/>
                </a:solidFill>
                <a:latin typeface="Arial"/>
                <a:ea typeface="Arial"/>
                <a:cs typeface="Arial"/>
                <a:sym typeface="Arial"/>
              </a:rPr>
              <a:t>(2.00M)(0.02000L) = 0.0400 moles of HCl</a:t>
            </a:r>
            <a:endParaRPr b="0" i="0" sz="2400" u="none" cap="none" strike="noStrike">
              <a:solidFill>
                <a:srgbClr val="FF0000"/>
              </a:solidFill>
              <a:latin typeface="Arial"/>
              <a:ea typeface="Arial"/>
              <a:cs typeface="Arial"/>
              <a:sym typeface="Arial"/>
            </a:endParaRPr>
          </a:p>
        </p:txBody>
      </p:sp>
      <p:sp>
        <p:nvSpPr>
          <p:cNvPr id="2191" name="Google Shape;2191;g2bdae9f7030_0_457"/>
          <p:cNvSpPr txBox="1"/>
          <p:nvPr/>
        </p:nvSpPr>
        <p:spPr>
          <a:xfrm>
            <a:off x="2798379" y="4034634"/>
            <a:ext cx="54294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400"/>
              <a:buFont typeface="Noto Sans Symbols"/>
              <a:buNone/>
            </a:pPr>
            <a:r>
              <a:rPr b="0" i="0" lang="en-US" sz="2400" u="none" cap="none" strike="noStrike">
                <a:solidFill>
                  <a:srgbClr val="FF0000"/>
                </a:solidFill>
                <a:latin typeface="Arial"/>
                <a:ea typeface="Arial"/>
                <a:cs typeface="Arial"/>
                <a:sym typeface="Arial"/>
              </a:rPr>
              <a:t>0.0400 moles of HCl = moles of NaOH</a:t>
            </a:r>
            <a:endParaRPr b="0" i="0" sz="2400" u="none" cap="none" strike="noStrike">
              <a:solidFill>
                <a:srgbClr val="FF0000"/>
              </a:solidFill>
              <a:latin typeface="Arial"/>
              <a:ea typeface="Arial"/>
              <a:cs typeface="Arial"/>
              <a:sym typeface="Arial"/>
            </a:endParaRPr>
          </a:p>
        </p:txBody>
      </p:sp>
      <p:sp>
        <p:nvSpPr>
          <p:cNvPr id="2192" name="Google Shape;2192;g2bdae9f7030_0_457"/>
          <p:cNvSpPr txBox="1"/>
          <p:nvPr/>
        </p:nvSpPr>
        <p:spPr>
          <a:xfrm>
            <a:off x="2605252" y="4496735"/>
            <a:ext cx="7239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400"/>
              <a:buFont typeface="Noto Sans Symbols"/>
              <a:buNone/>
            </a:pPr>
            <a:r>
              <a:rPr b="0" i="0" lang="en-US" sz="2400" u="none" cap="none" strike="noStrike">
                <a:solidFill>
                  <a:srgbClr val="FF0000"/>
                </a:solidFill>
                <a:latin typeface="Arial"/>
                <a:ea typeface="Arial"/>
                <a:cs typeface="Arial"/>
                <a:sym typeface="Arial"/>
              </a:rPr>
              <a:t>0.0400moles of NaOH/(0.03545-0.00015) = </a:t>
            </a:r>
            <a:r>
              <a:rPr b="0" i="0" lang="en-US" sz="2400" u="none" cap="none" strike="noStrike">
                <a:solidFill>
                  <a:schemeClr val="accent1"/>
                </a:solidFill>
                <a:latin typeface="Arial"/>
                <a:ea typeface="Arial"/>
                <a:cs typeface="Arial"/>
                <a:sym typeface="Arial"/>
              </a:rPr>
              <a:t>1.13M  </a:t>
            </a:r>
            <a:endParaRPr b="0" i="0" sz="1400" u="none" cap="none" strike="noStrike">
              <a:solidFill>
                <a:srgbClr val="000000"/>
              </a:solidFill>
              <a:latin typeface="Arial"/>
              <a:ea typeface="Arial"/>
              <a:cs typeface="Arial"/>
              <a:sym typeface="Arial"/>
            </a:endParaRPr>
          </a:p>
        </p:txBody>
      </p:sp>
      <p:sp>
        <p:nvSpPr>
          <p:cNvPr id="2193" name="Google Shape;2193;g2bdae9f7030_0_457"/>
          <p:cNvSpPr txBox="1"/>
          <p:nvPr/>
        </p:nvSpPr>
        <p:spPr>
          <a:xfrm>
            <a:off x="2605252" y="5141985"/>
            <a:ext cx="7239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1"/>
              </a:buClr>
              <a:buSzPts val="2400"/>
              <a:buFont typeface="Noto Sans Symbols"/>
              <a:buNone/>
            </a:pPr>
            <a:r>
              <a:rPr b="0" i="0" lang="en-US" sz="2400" u="none" cap="none" strike="noStrike">
                <a:solidFill>
                  <a:schemeClr val="accent1"/>
                </a:solidFill>
                <a:latin typeface="Arial"/>
                <a:ea typeface="Arial"/>
                <a:cs typeface="Arial"/>
                <a:sym typeface="Arial"/>
              </a:rPr>
              <a:t>Or</a:t>
            </a:r>
            <a:r>
              <a:rPr b="0" i="0" lang="en-US" sz="2400" u="none" cap="none" strike="noStrike">
                <a:solidFill>
                  <a:srgbClr val="FF0000"/>
                </a:solidFill>
                <a:latin typeface="Arial"/>
                <a:ea typeface="Arial"/>
                <a:cs typeface="Arial"/>
                <a:sym typeface="Arial"/>
              </a:rPr>
              <a:t> (2.00M)(20.00mL) = (x)(35.45-0.15mL) = </a:t>
            </a:r>
            <a:r>
              <a:rPr b="0" i="0" lang="en-US" sz="2400" u="none" cap="none" strike="noStrike">
                <a:solidFill>
                  <a:schemeClr val="accent1"/>
                </a:solidFill>
                <a:latin typeface="Arial"/>
                <a:ea typeface="Arial"/>
                <a:cs typeface="Arial"/>
                <a:sym typeface="Arial"/>
              </a:rPr>
              <a:t>1.13M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0"/>
                                        </p:tgtEl>
                                        <p:attrNameLst>
                                          <p:attrName>style.visibility</p:attrName>
                                        </p:attrNameLst>
                                      </p:cBhvr>
                                      <p:to>
                                        <p:strVal val="visible"/>
                                      </p:to>
                                    </p:set>
                                    <p:animEffect filter="fade" transition="in">
                                      <p:cBhvr>
                                        <p:cTn dur="500"/>
                                        <p:tgtEl>
                                          <p:spTgt spid="21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1"/>
                                        </p:tgtEl>
                                        <p:attrNameLst>
                                          <p:attrName>style.visibility</p:attrName>
                                        </p:attrNameLst>
                                      </p:cBhvr>
                                      <p:to>
                                        <p:strVal val="visible"/>
                                      </p:to>
                                    </p:set>
                                    <p:animEffect filter="fade" transition="in">
                                      <p:cBhvr>
                                        <p:cTn dur="500"/>
                                        <p:tgtEl>
                                          <p:spTgt spid="21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2"/>
                                        </p:tgtEl>
                                        <p:attrNameLst>
                                          <p:attrName>style.visibility</p:attrName>
                                        </p:attrNameLst>
                                      </p:cBhvr>
                                      <p:to>
                                        <p:strVal val="visible"/>
                                      </p:to>
                                    </p:set>
                                    <p:animEffect filter="fade" transition="in">
                                      <p:cBhvr>
                                        <p:cTn dur="500"/>
                                        <p:tgtEl>
                                          <p:spTgt spid="21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3"/>
                                        </p:tgtEl>
                                        <p:attrNameLst>
                                          <p:attrName>style.visibility</p:attrName>
                                        </p:attrNameLst>
                                      </p:cBhvr>
                                      <p:to>
                                        <p:strVal val="visible"/>
                                      </p:to>
                                    </p:set>
                                    <p:animEffect filter="fade" transition="in">
                                      <p:cBhvr>
                                        <p:cTn dur="500"/>
                                        <p:tgtEl>
                                          <p:spTgt spid="21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8" name="Shape 2198"/>
        <p:cNvGrpSpPr/>
        <p:nvPr/>
      </p:nvGrpSpPr>
      <p:grpSpPr>
        <a:xfrm>
          <a:off x="0" y="0"/>
          <a:ext cx="0" cy="0"/>
          <a:chOff x="0" y="0"/>
          <a:chExt cx="0" cy="0"/>
        </a:xfrm>
      </p:grpSpPr>
      <p:pic>
        <p:nvPicPr>
          <p:cNvPr descr="titration curve.gif" id="2199" name="Google Shape;2199;g2bdae9f7030_0_466"/>
          <p:cNvPicPr preferRelativeResize="0"/>
          <p:nvPr>
            <p:ph idx="2" type="body"/>
          </p:nvPr>
        </p:nvPicPr>
        <p:blipFill rotWithShape="1">
          <a:blip r:embed="rId3">
            <a:alphaModFix/>
          </a:blip>
          <a:srcRect b="0" l="0" r="0" t="0"/>
          <a:stretch/>
        </p:blipFill>
        <p:spPr>
          <a:xfrm>
            <a:off x="5893676" y="953814"/>
            <a:ext cx="4495800" cy="5089500"/>
          </a:xfrm>
          <a:prstGeom prst="rect">
            <a:avLst/>
          </a:prstGeom>
          <a:noFill/>
          <a:ln>
            <a:noFill/>
          </a:ln>
        </p:spPr>
      </p:pic>
      <p:sp>
        <p:nvSpPr>
          <p:cNvPr id="2200" name="Google Shape;2200;g2bdae9f7030_0_466"/>
          <p:cNvSpPr txBox="1"/>
          <p:nvPr>
            <p:ph type="title"/>
          </p:nvPr>
        </p:nvSpPr>
        <p:spPr>
          <a:xfrm>
            <a:off x="662152" y="0"/>
            <a:ext cx="112092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Titration of a Strong Acid with a Strong Base</a:t>
            </a:r>
            <a:endParaRPr/>
          </a:p>
        </p:txBody>
      </p:sp>
      <p:sp>
        <p:nvSpPr>
          <p:cNvPr id="2201" name="Google Shape;2201;g2bdae9f7030_0_466"/>
          <p:cNvSpPr txBox="1"/>
          <p:nvPr>
            <p:ph idx="1" type="body"/>
          </p:nvPr>
        </p:nvSpPr>
        <p:spPr>
          <a:xfrm>
            <a:off x="1604142" y="1269016"/>
            <a:ext cx="3048000" cy="3744300"/>
          </a:xfrm>
          <a:prstGeom prst="rect">
            <a:avLst/>
          </a:prstGeom>
          <a:noFill/>
          <a:ln>
            <a:noFill/>
          </a:ln>
        </p:spPr>
        <p:txBody>
          <a:bodyPr anchorCtr="0" anchor="t" bIns="45700" lIns="91425" spcFirstLastPara="1" rIns="91425" wrap="square" tIns="45700">
            <a:normAutofit lnSpcReduction="20000"/>
          </a:bodyPr>
          <a:lstStyle/>
          <a:p>
            <a:pPr indent="-228600" lvl="0" marL="228600" rtl="0" algn="l">
              <a:lnSpc>
                <a:spcPct val="90000"/>
              </a:lnSpc>
              <a:spcBef>
                <a:spcPts val="0"/>
              </a:spcBef>
              <a:spcAft>
                <a:spcPts val="0"/>
              </a:spcAft>
              <a:buClr>
                <a:schemeClr val="dk1"/>
              </a:buClr>
              <a:buSzPts val="2400"/>
              <a:buFont typeface="Calibri"/>
              <a:buNone/>
            </a:pPr>
            <a:r>
              <a:rPr lang="en-US"/>
              <a:t>From the start of the titration to near the equivalence point, the pH goes up slowly.</a:t>
            </a:r>
            <a:endParaRPr/>
          </a:p>
          <a:p>
            <a:pPr indent="-228600" lvl="0" marL="228600" rtl="0" algn="l">
              <a:lnSpc>
                <a:spcPct val="90000"/>
              </a:lnSpc>
              <a:spcBef>
                <a:spcPts val="1000"/>
              </a:spcBef>
              <a:spcAft>
                <a:spcPts val="0"/>
              </a:spcAft>
              <a:buClr>
                <a:schemeClr val="dk1"/>
              </a:buClr>
              <a:buSzPts val="2400"/>
              <a:buFont typeface="Calibri"/>
              <a:buNone/>
            </a:pPr>
            <a:r>
              <a:t/>
            </a:r>
            <a:endParaRPr/>
          </a:p>
          <a:p>
            <a:pPr indent="-228600" lvl="0" marL="228600" rtl="0" algn="l">
              <a:lnSpc>
                <a:spcPct val="90000"/>
              </a:lnSpc>
              <a:spcBef>
                <a:spcPts val="1000"/>
              </a:spcBef>
              <a:spcAft>
                <a:spcPts val="0"/>
              </a:spcAft>
              <a:buClr>
                <a:schemeClr val="dk1"/>
              </a:buClr>
              <a:buSzPts val="2400"/>
              <a:buFont typeface="Calibri"/>
              <a:buNone/>
            </a:pPr>
            <a:r>
              <a:rPr lang="en-US"/>
              <a:t>Just before and after the equivalence point, the pH increases rapidly.</a:t>
            </a:r>
            <a:endParaRPr/>
          </a:p>
          <a:p>
            <a:pPr indent="-228600" lvl="0" marL="228600" rtl="0" algn="l">
              <a:lnSpc>
                <a:spcPct val="90000"/>
              </a:lnSpc>
              <a:spcBef>
                <a:spcPts val="1000"/>
              </a:spcBef>
              <a:spcAft>
                <a:spcPts val="0"/>
              </a:spcAft>
              <a:buClr>
                <a:schemeClr val="dk1"/>
              </a:buClr>
              <a:buSzPts val="2400"/>
              <a:buFont typeface="Calibri"/>
              <a:buNone/>
            </a:pPr>
            <a:r>
              <a:t/>
            </a:r>
            <a:endParaRPr/>
          </a:p>
          <a:p>
            <a:pPr indent="-228600" lvl="0" marL="228600" rtl="0" algn="l">
              <a:lnSpc>
                <a:spcPct val="90000"/>
              </a:lnSpc>
              <a:spcBef>
                <a:spcPts val="1000"/>
              </a:spcBef>
              <a:spcAft>
                <a:spcPts val="0"/>
              </a:spcAft>
              <a:buClr>
                <a:schemeClr val="dk1"/>
              </a:buClr>
              <a:buSzPts val="2400"/>
              <a:buFont typeface="Calibri"/>
              <a:buNone/>
            </a:pPr>
            <a:r>
              <a:t/>
            </a:r>
            <a:endParaRPr/>
          </a:p>
        </p:txBody>
      </p:sp>
    </p:spTree>
  </p:cSld>
  <p:clrMapOvr>
    <a:masterClrMapping/>
  </p:clrMapOvr>
</p:sld>
</file>

<file path=ppt/slides/slide2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6" name="Shape 2206"/>
        <p:cNvGrpSpPr/>
        <p:nvPr/>
      </p:nvGrpSpPr>
      <p:grpSpPr>
        <a:xfrm>
          <a:off x="0" y="0"/>
          <a:ext cx="0" cy="0"/>
          <a:chOff x="0" y="0"/>
          <a:chExt cx="0" cy="0"/>
        </a:xfrm>
      </p:grpSpPr>
      <p:pic>
        <p:nvPicPr>
          <p:cNvPr descr="titration curve.gif" id="2207" name="Google Shape;2207;g2bdae9f7030_0_473"/>
          <p:cNvPicPr preferRelativeResize="0"/>
          <p:nvPr>
            <p:ph idx="2" type="body"/>
          </p:nvPr>
        </p:nvPicPr>
        <p:blipFill rotWithShape="1">
          <a:blip r:embed="rId3">
            <a:alphaModFix/>
          </a:blip>
          <a:srcRect b="0" l="0" r="0" t="0"/>
          <a:stretch/>
        </p:blipFill>
        <p:spPr>
          <a:xfrm>
            <a:off x="5619750" y="838200"/>
            <a:ext cx="5048400" cy="5029200"/>
          </a:xfrm>
          <a:prstGeom prst="rect">
            <a:avLst/>
          </a:prstGeom>
          <a:noFill/>
          <a:ln>
            <a:noFill/>
          </a:ln>
        </p:spPr>
      </p:pic>
      <p:sp>
        <p:nvSpPr>
          <p:cNvPr id="2208" name="Google Shape;2208;g2bdae9f7030_0_473"/>
          <p:cNvSpPr txBox="1"/>
          <p:nvPr>
            <p:ph type="title"/>
          </p:nvPr>
        </p:nvSpPr>
        <p:spPr>
          <a:xfrm>
            <a:off x="882869" y="0"/>
            <a:ext cx="105630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Titration of a Strong Acid with a Strong Base</a:t>
            </a:r>
            <a:endParaRPr/>
          </a:p>
        </p:txBody>
      </p:sp>
      <p:sp>
        <p:nvSpPr>
          <p:cNvPr id="2209" name="Google Shape;2209;g2bdae9f7030_0_473"/>
          <p:cNvSpPr txBox="1"/>
          <p:nvPr>
            <p:ph idx="1" type="body"/>
          </p:nvPr>
        </p:nvSpPr>
        <p:spPr>
          <a:xfrm>
            <a:off x="1251881" y="1485900"/>
            <a:ext cx="3048000" cy="37338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Font typeface="Calibri"/>
              <a:buNone/>
            </a:pPr>
            <a:r>
              <a:rPr lang="en-US"/>
              <a:t>At the equivalence point, </a:t>
            </a:r>
            <a:r>
              <a:rPr lang="en-US">
                <a:solidFill>
                  <a:srgbClr val="FF0000"/>
                </a:solidFill>
              </a:rPr>
              <a:t>moles acid = moles base</a:t>
            </a:r>
            <a:r>
              <a:rPr lang="en-US"/>
              <a:t>, and the solution contains only water and the neutral salt. The pH equals 7.</a:t>
            </a:r>
            <a:endParaRPr/>
          </a:p>
          <a:p>
            <a:pPr indent="-76200" lvl="0" marL="228600" rtl="0" algn="l">
              <a:lnSpc>
                <a:spcPct val="90000"/>
              </a:lnSpc>
              <a:spcBef>
                <a:spcPts val="1000"/>
              </a:spcBef>
              <a:spcAft>
                <a:spcPts val="0"/>
              </a:spcAft>
              <a:buClr>
                <a:schemeClr val="dk1"/>
              </a:buClr>
              <a:buSzPts val="2400"/>
              <a:buNone/>
            </a:pPr>
            <a:r>
              <a:t/>
            </a:r>
            <a:endParaRPr/>
          </a:p>
        </p:txBody>
      </p:sp>
      <p:sp>
        <p:nvSpPr>
          <p:cNvPr id="2210" name="Google Shape;2210;g2bdae9f7030_0_473"/>
          <p:cNvSpPr/>
          <p:nvPr/>
        </p:nvSpPr>
        <p:spPr>
          <a:xfrm>
            <a:off x="8839200" y="2743200"/>
            <a:ext cx="838200" cy="609600"/>
          </a:xfrm>
          <a:prstGeom prst="ellipse">
            <a:avLst/>
          </a:prstGeom>
          <a:solidFill>
            <a:srgbClr val="FFFF00">
              <a:alpha val="20000"/>
            </a:srgbClr>
          </a:solidFill>
          <a:ln cap="flat" cmpd="sng" w="127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2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4" name="Shape 2214"/>
        <p:cNvGrpSpPr/>
        <p:nvPr/>
      </p:nvGrpSpPr>
      <p:grpSpPr>
        <a:xfrm>
          <a:off x="0" y="0"/>
          <a:ext cx="0" cy="0"/>
          <a:chOff x="0" y="0"/>
          <a:chExt cx="0" cy="0"/>
        </a:xfrm>
      </p:grpSpPr>
      <p:sp>
        <p:nvSpPr>
          <p:cNvPr id="2215" name="Google Shape;2215;g2bdae9f7030_0_48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Electrochemical Reactions</a:t>
            </a:r>
            <a:endParaRPr/>
          </a:p>
        </p:txBody>
      </p:sp>
      <p:sp>
        <p:nvSpPr>
          <p:cNvPr id="2216" name="Google Shape;2216;g2bdae9f7030_0_481"/>
          <p:cNvSpPr txBox="1"/>
          <p:nvPr>
            <p:ph idx="1" type="body"/>
          </p:nvPr>
        </p:nvSpPr>
        <p:spPr>
          <a:xfrm>
            <a:off x="838200" y="1844565"/>
            <a:ext cx="4348800" cy="40800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Font typeface="Calibri"/>
              <a:buNone/>
            </a:pPr>
            <a:r>
              <a:rPr lang="en-US"/>
              <a:t>	In electrochemical reactions, electrons are transferred from one species to another.</a:t>
            </a:r>
            <a:endParaRPr/>
          </a:p>
          <a:p>
            <a:pPr indent="-228600" lvl="0" marL="228600" rtl="0" algn="l">
              <a:lnSpc>
                <a:spcPct val="90000"/>
              </a:lnSpc>
              <a:spcBef>
                <a:spcPts val="1000"/>
              </a:spcBef>
              <a:spcAft>
                <a:spcPts val="0"/>
              </a:spcAft>
              <a:buClr>
                <a:schemeClr val="dk1"/>
              </a:buClr>
              <a:buSzPts val="2400"/>
              <a:buFont typeface="Calibri"/>
              <a:buNone/>
            </a:pPr>
            <a:r>
              <a:t/>
            </a:r>
            <a:endParaRPr/>
          </a:p>
          <a:p>
            <a:pPr indent="-228600" lvl="0" marL="228600" rtl="0" algn="l">
              <a:lnSpc>
                <a:spcPct val="90000"/>
              </a:lnSpc>
              <a:spcBef>
                <a:spcPts val="1000"/>
              </a:spcBef>
              <a:spcAft>
                <a:spcPts val="0"/>
              </a:spcAft>
              <a:buClr>
                <a:schemeClr val="dk1"/>
              </a:buClr>
              <a:buSzPts val="2400"/>
              <a:buNone/>
            </a:pPr>
            <a:r>
              <a:rPr lang="en-US"/>
              <a:t>	In order to keep track of what loses electrons and what gains them, we assign </a:t>
            </a:r>
            <a:r>
              <a:rPr lang="en-US">
                <a:solidFill>
                  <a:srgbClr val="FF0000"/>
                </a:solidFill>
              </a:rPr>
              <a:t>oxidation numbers</a:t>
            </a:r>
            <a:r>
              <a:rPr lang="en-US"/>
              <a:t>.</a:t>
            </a:r>
            <a:endParaRPr/>
          </a:p>
          <a:p>
            <a:pPr indent="-228600" lvl="0" marL="228600" rtl="0" algn="l">
              <a:lnSpc>
                <a:spcPct val="90000"/>
              </a:lnSpc>
              <a:spcBef>
                <a:spcPts val="1000"/>
              </a:spcBef>
              <a:spcAft>
                <a:spcPts val="0"/>
              </a:spcAft>
              <a:buClr>
                <a:schemeClr val="dk1"/>
              </a:buClr>
              <a:buSzPts val="2400"/>
              <a:buFont typeface="Calibri"/>
              <a:buNone/>
            </a:pPr>
            <a:r>
              <a:t/>
            </a:r>
            <a:endParaRPr/>
          </a:p>
        </p:txBody>
      </p:sp>
      <p:pic>
        <p:nvPicPr>
          <p:cNvPr id="2217" name="Google Shape;2217;g2bdae9f7030_0_481"/>
          <p:cNvPicPr preferRelativeResize="0"/>
          <p:nvPr/>
        </p:nvPicPr>
        <p:blipFill rotWithShape="1">
          <a:blip r:embed="rId3">
            <a:alphaModFix/>
          </a:blip>
          <a:srcRect b="0" l="0" r="0" t="0"/>
          <a:stretch/>
        </p:blipFill>
        <p:spPr>
          <a:xfrm>
            <a:off x="6079577" y="1721726"/>
            <a:ext cx="4026120" cy="3833566"/>
          </a:xfrm>
          <a:prstGeom prst="rect">
            <a:avLst/>
          </a:prstGeom>
          <a:noFill/>
          <a:ln>
            <a:noFill/>
          </a:ln>
        </p:spPr>
      </p:pic>
    </p:spTree>
  </p:cSld>
  <p:clrMapOvr>
    <a:masterClrMapping/>
  </p:clrMapOvr>
</p:sld>
</file>

<file path=ppt/slides/slide2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2" name="Shape 2222"/>
        <p:cNvGrpSpPr/>
        <p:nvPr/>
      </p:nvGrpSpPr>
      <p:grpSpPr>
        <a:xfrm>
          <a:off x="0" y="0"/>
          <a:ext cx="0" cy="0"/>
          <a:chOff x="0" y="0"/>
          <a:chExt cx="0" cy="0"/>
        </a:xfrm>
      </p:grpSpPr>
      <p:sp>
        <p:nvSpPr>
          <p:cNvPr id="2223" name="Google Shape;2223;g2bdae9f7030_0_487"/>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Oxidation Numbers general rules</a:t>
            </a:r>
            <a:endParaRPr/>
          </a:p>
        </p:txBody>
      </p:sp>
      <p:sp>
        <p:nvSpPr>
          <p:cNvPr id="2224" name="Google Shape;2224;g2bdae9f7030_0_487"/>
          <p:cNvSpPr txBox="1"/>
          <p:nvPr>
            <p:ph idx="1" type="body"/>
          </p:nvPr>
        </p:nvSpPr>
        <p:spPr>
          <a:xfrm>
            <a:off x="838200" y="1825625"/>
            <a:ext cx="5181600" cy="4351200"/>
          </a:xfrm>
          <a:prstGeom prst="rect">
            <a:avLst/>
          </a:prstGeom>
        </p:spPr>
        <p:txBody>
          <a:bodyPr anchorCtr="0" anchor="t" bIns="45700" lIns="91425" spcFirstLastPara="1" rIns="91425" wrap="square" tIns="45700">
            <a:normAutofit/>
          </a:bodyPr>
          <a:lstStyle/>
          <a:p>
            <a:pPr indent="-381000" lvl="0" marL="457200" rtl="0" algn="l">
              <a:lnSpc>
                <a:spcPct val="150000"/>
              </a:lnSpc>
              <a:spcBef>
                <a:spcPts val="1000"/>
              </a:spcBef>
              <a:spcAft>
                <a:spcPts val="0"/>
              </a:spcAft>
              <a:buSzPts val="2400"/>
              <a:buChar char="•"/>
            </a:pPr>
            <a:r>
              <a:rPr lang="en-US"/>
              <a:t>Free elements are zero</a:t>
            </a:r>
            <a:endParaRPr/>
          </a:p>
          <a:p>
            <a:pPr indent="-381000" lvl="0" marL="457200" rtl="0" algn="l">
              <a:lnSpc>
                <a:spcPct val="150000"/>
              </a:lnSpc>
              <a:spcBef>
                <a:spcPts val="0"/>
              </a:spcBef>
              <a:spcAft>
                <a:spcPts val="0"/>
              </a:spcAft>
              <a:buSzPts val="2400"/>
              <a:buChar char="•"/>
            </a:pPr>
            <a:r>
              <a:rPr lang="en-US"/>
              <a:t>group 1 ions are +1</a:t>
            </a:r>
            <a:endParaRPr/>
          </a:p>
          <a:p>
            <a:pPr indent="-381000" lvl="0" marL="457200" rtl="0" algn="l">
              <a:lnSpc>
                <a:spcPct val="150000"/>
              </a:lnSpc>
              <a:spcBef>
                <a:spcPts val="0"/>
              </a:spcBef>
              <a:spcAft>
                <a:spcPts val="0"/>
              </a:spcAft>
              <a:buSzPts val="2400"/>
              <a:buChar char="•"/>
            </a:pPr>
            <a:r>
              <a:rPr lang="en-US"/>
              <a:t>group 2 ions are +2</a:t>
            </a:r>
            <a:endParaRPr/>
          </a:p>
          <a:p>
            <a:pPr indent="-381000" lvl="0" marL="457200" rtl="0" algn="l">
              <a:lnSpc>
                <a:spcPct val="150000"/>
              </a:lnSpc>
              <a:spcBef>
                <a:spcPts val="0"/>
              </a:spcBef>
              <a:spcAft>
                <a:spcPts val="0"/>
              </a:spcAft>
              <a:buSzPts val="2400"/>
              <a:buChar char="•"/>
            </a:pPr>
            <a:r>
              <a:rPr lang="en-US"/>
              <a:t>fluorine is -1</a:t>
            </a:r>
            <a:endParaRPr/>
          </a:p>
          <a:p>
            <a:pPr indent="-381000" lvl="0" marL="457200" rtl="0" algn="l">
              <a:lnSpc>
                <a:spcPct val="150000"/>
              </a:lnSpc>
              <a:spcBef>
                <a:spcPts val="0"/>
              </a:spcBef>
              <a:spcAft>
                <a:spcPts val="0"/>
              </a:spcAft>
              <a:buSzPts val="2400"/>
              <a:buChar char="•"/>
            </a:pPr>
            <a:r>
              <a:rPr lang="en-US"/>
              <a:t>oxygen is usually -2</a:t>
            </a:r>
            <a:endParaRPr/>
          </a:p>
          <a:p>
            <a:pPr indent="-381000" lvl="0" marL="457200" rtl="0" algn="l">
              <a:lnSpc>
                <a:spcPct val="150000"/>
              </a:lnSpc>
              <a:spcBef>
                <a:spcPts val="0"/>
              </a:spcBef>
              <a:spcAft>
                <a:spcPts val="0"/>
              </a:spcAft>
              <a:buSzPts val="2400"/>
              <a:buChar char="•"/>
            </a:pPr>
            <a:r>
              <a:rPr lang="en-US"/>
              <a:t>but oxygen could also be +2 and -1</a:t>
            </a:r>
            <a:endParaRPr/>
          </a:p>
          <a:p>
            <a:pPr indent="-381000" lvl="0" marL="457200" rtl="0" algn="l">
              <a:lnSpc>
                <a:spcPct val="150000"/>
              </a:lnSpc>
              <a:spcBef>
                <a:spcPts val="0"/>
              </a:spcBef>
              <a:spcAft>
                <a:spcPts val="0"/>
              </a:spcAft>
              <a:buSzPts val="2400"/>
              <a:buChar char="•"/>
            </a:pPr>
            <a:r>
              <a:rPr lang="en-US"/>
              <a:t>assign outer elements and then inner </a:t>
            </a:r>
            <a:endParaRPr/>
          </a:p>
        </p:txBody>
      </p:sp>
      <p:sp>
        <p:nvSpPr>
          <p:cNvPr id="2225" name="Google Shape;2225;g2bdae9f7030_0_487"/>
          <p:cNvSpPr txBox="1"/>
          <p:nvPr>
            <p:ph idx="2" type="body"/>
          </p:nvPr>
        </p:nvSpPr>
        <p:spPr>
          <a:xfrm>
            <a:off x="6172200" y="1825625"/>
            <a:ext cx="5181600" cy="4351200"/>
          </a:xfrm>
          <a:prstGeom prst="rect">
            <a:avLst/>
          </a:prstGeom>
        </p:spPr>
        <p:txBody>
          <a:bodyPr anchorCtr="0" anchor="t" bIns="45700" lIns="91425" spcFirstLastPara="1" rIns="91425" wrap="square" tIns="45700">
            <a:normAutofit/>
          </a:bodyPr>
          <a:lstStyle/>
          <a:p>
            <a:pPr indent="-381000" lvl="0" marL="457200" rtl="0" algn="l">
              <a:lnSpc>
                <a:spcPct val="150000"/>
              </a:lnSpc>
              <a:spcBef>
                <a:spcPts val="1000"/>
              </a:spcBef>
              <a:spcAft>
                <a:spcPts val="0"/>
              </a:spcAft>
              <a:buSzPts val="2400"/>
              <a:buChar char="•"/>
            </a:pPr>
            <a:r>
              <a:rPr lang="en-US"/>
              <a:t>Cu  	O</a:t>
            </a:r>
            <a:r>
              <a:rPr baseline="-25000" lang="en-US"/>
              <a:t>2</a:t>
            </a:r>
            <a:r>
              <a:rPr lang="en-US"/>
              <a:t>   		C    </a:t>
            </a:r>
            <a:endParaRPr/>
          </a:p>
          <a:p>
            <a:pPr indent="-381000" lvl="0" marL="457200" rtl="0" algn="l">
              <a:lnSpc>
                <a:spcPct val="150000"/>
              </a:lnSpc>
              <a:spcBef>
                <a:spcPts val="0"/>
              </a:spcBef>
              <a:spcAft>
                <a:spcPts val="0"/>
              </a:spcAft>
              <a:buSzPts val="2400"/>
              <a:buChar char="•"/>
            </a:pPr>
            <a:r>
              <a:rPr lang="en-US"/>
              <a:t>KI		Na</a:t>
            </a:r>
            <a:r>
              <a:rPr baseline="-25000" lang="en-US"/>
              <a:t>2</a:t>
            </a:r>
            <a:r>
              <a:rPr lang="en-US"/>
              <a:t>O		Li</a:t>
            </a:r>
            <a:r>
              <a:rPr baseline="-25000" lang="en-US"/>
              <a:t>3</a:t>
            </a:r>
            <a:r>
              <a:rPr lang="en-US"/>
              <a:t>PO</a:t>
            </a:r>
            <a:r>
              <a:rPr baseline="-25000" lang="en-US"/>
              <a:t>4</a:t>
            </a:r>
            <a:endParaRPr baseline="-25000"/>
          </a:p>
          <a:p>
            <a:pPr indent="-381000" lvl="0" marL="457200" rtl="0" algn="l">
              <a:lnSpc>
                <a:spcPct val="150000"/>
              </a:lnSpc>
              <a:spcBef>
                <a:spcPts val="0"/>
              </a:spcBef>
              <a:spcAft>
                <a:spcPts val="0"/>
              </a:spcAft>
              <a:buSzPts val="2400"/>
              <a:buChar char="•"/>
            </a:pPr>
            <a:r>
              <a:rPr lang="en-US"/>
              <a:t>CaO	MgCl</a:t>
            </a:r>
            <a:r>
              <a:rPr baseline="-25000" lang="en-US"/>
              <a:t>2</a:t>
            </a:r>
            <a:r>
              <a:rPr lang="en-US"/>
              <a:t>		SrSO</a:t>
            </a:r>
            <a:r>
              <a:rPr baseline="-25000" lang="en-US"/>
              <a:t>4</a:t>
            </a:r>
            <a:endParaRPr baseline="-25000"/>
          </a:p>
          <a:p>
            <a:pPr indent="-381000" lvl="0" marL="457200" rtl="0" algn="l">
              <a:lnSpc>
                <a:spcPct val="150000"/>
              </a:lnSpc>
              <a:spcBef>
                <a:spcPts val="0"/>
              </a:spcBef>
              <a:spcAft>
                <a:spcPts val="0"/>
              </a:spcAft>
              <a:buSzPts val="2400"/>
              <a:buChar char="•"/>
            </a:pPr>
            <a:r>
              <a:rPr lang="en-US"/>
              <a:t>KF		CaF</a:t>
            </a:r>
            <a:r>
              <a:rPr baseline="-25000" lang="en-US"/>
              <a:t>2</a:t>
            </a:r>
            <a:r>
              <a:rPr lang="en-US"/>
              <a:t>		AlF</a:t>
            </a:r>
            <a:r>
              <a:rPr baseline="-25000" lang="en-US"/>
              <a:t>3</a:t>
            </a:r>
            <a:endParaRPr baseline="-25000"/>
          </a:p>
          <a:p>
            <a:pPr indent="-381000" lvl="0" marL="457200" rtl="0" algn="l">
              <a:lnSpc>
                <a:spcPct val="150000"/>
              </a:lnSpc>
              <a:spcBef>
                <a:spcPts val="0"/>
              </a:spcBef>
              <a:spcAft>
                <a:spcPts val="0"/>
              </a:spcAft>
              <a:buSzPts val="2400"/>
              <a:buChar char="•"/>
            </a:pPr>
            <a:r>
              <a:rPr lang="en-US"/>
              <a:t>MgO	Li</a:t>
            </a:r>
            <a:r>
              <a:rPr baseline="-25000" lang="en-US"/>
              <a:t>2</a:t>
            </a:r>
            <a:r>
              <a:rPr lang="en-US"/>
              <a:t>O		CaSO</a:t>
            </a:r>
            <a:r>
              <a:rPr baseline="-25000" lang="en-US"/>
              <a:t>4</a:t>
            </a:r>
            <a:endParaRPr baseline="-25000"/>
          </a:p>
          <a:p>
            <a:pPr indent="-381000" lvl="0" marL="457200" rtl="0" algn="l">
              <a:lnSpc>
                <a:spcPct val="150000"/>
              </a:lnSpc>
              <a:spcBef>
                <a:spcPts val="0"/>
              </a:spcBef>
              <a:spcAft>
                <a:spcPts val="0"/>
              </a:spcAft>
              <a:buSzPts val="2400"/>
              <a:buChar char="•"/>
            </a:pPr>
            <a:r>
              <a:rPr lang="en-US"/>
              <a:t>H</a:t>
            </a:r>
            <a:r>
              <a:rPr baseline="-25000" lang="en-US"/>
              <a:t>2</a:t>
            </a:r>
            <a:r>
              <a:rPr lang="en-US"/>
              <a:t>O</a:t>
            </a:r>
            <a:r>
              <a:rPr baseline="-25000" lang="en-US"/>
              <a:t>2</a:t>
            </a:r>
            <a:r>
              <a:rPr lang="en-US"/>
              <a:t>	OF</a:t>
            </a:r>
            <a:r>
              <a:rPr baseline="-25000" lang="en-US"/>
              <a:t>2</a:t>
            </a:r>
            <a:endParaRPr baseline="-25000"/>
          </a:p>
          <a:p>
            <a:pPr indent="-381000" lvl="0" marL="457200" rtl="0" algn="l">
              <a:lnSpc>
                <a:spcPct val="150000"/>
              </a:lnSpc>
              <a:spcBef>
                <a:spcPts val="0"/>
              </a:spcBef>
              <a:spcAft>
                <a:spcPts val="0"/>
              </a:spcAft>
              <a:buSzPts val="2400"/>
              <a:buChar char="•"/>
            </a:pPr>
            <a:r>
              <a:rPr lang="en-US"/>
              <a:t>KMnO</a:t>
            </a:r>
            <a:r>
              <a:rPr baseline="-25000" lang="en-US"/>
              <a:t>4</a:t>
            </a:r>
            <a:r>
              <a:rPr lang="en-US"/>
              <a: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5">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5">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9" name="Shape 2229"/>
        <p:cNvGrpSpPr/>
        <p:nvPr/>
      </p:nvGrpSpPr>
      <p:grpSpPr>
        <a:xfrm>
          <a:off x="0" y="0"/>
          <a:ext cx="0" cy="0"/>
          <a:chOff x="0" y="0"/>
          <a:chExt cx="0" cy="0"/>
        </a:xfrm>
      </p:grpSpPr>
      <p:pic>
        <p:nvPicPr>
          <p:cNvPr id="2230" name="Google Shape;2230;g2bdae9f7030_0_494"/>
          <p:cNvPicPr preferRelativeResize="0"/>
          <p:nvPr>
            <p:ph idx="1" type="body"/>
          </p:nvPr>
        </p:nvPicPr>
        <p:blipFill rotWithShape="1">
          <a:blip r:embed="rId3">
            <a:alphaModFix/>
          </a:blip>
          <a:srcRect b="0" l="0" r="0" t="0"/>
          <a:stretch/>
        </p:blipFill>
        <p:spPr>
          <a:xfrm>
            <a:off x="2434690" y="0"/>
            <a:ext cx="7481700" cy="6174000"/>
          </a:xfrm>
          <a:prstGeom prst="rect">
            <a:avLst/>
          </a:prstGeom>
          <a:noFill/>
          <a:ln>
            <a:noFill/>
          </a:ln>
        </p:spPr>
      </p:pic>
    </p:spTree>
  </p:cSld>
  <p:clrMapOvr>
    <a:masterClrMapping/>
  </p:clrMapOvr>
</p:sld>
</file>

<file path=ppt/slides/slide2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4" name="Shape 2234"/>
        <p:cNvGrpSpPr/>
        <p:nvPr/>
      </p:nvGrpSpPr>
      <p:grpSpPr>
        <a:xfrm>
          <a:off x="0" y="0"/>
          <a:ext cx="0" cy="0"/>
          <a:chOff x="0" y="0"/>
          <a:chExt cx="0" cy="0"/>
        </a:xfrm>
      </p:grpSpPr>
      <p:sp>
        <p:nvSpPr>
          <p:cNvPr id="2235" name="Google Shape;2235;g2bdae9f7030_0_498"/>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Oxidation and Reduction</a:t>
            </a:r>
            <a:endParaRPr/>
          </a:p>
        </p:txBody>
      </p:sp>
      <p:pic>
        <p:nvPicPr>
          <p:cNvPr descr="20_01-01UN" id="2236" name="Google Shape;2236;g2bdae9f7030_0_498"/>
          <p:cNvPicPr preferRelativeResize="0"/>
          <p:nvPr>
            <p:ph idx="1" type="body"/>
          </p:nvPr>
        </p:nvPicPr>
        <p:blipFill rotWithShape="1">
          <a:blip r:embed="rId3">
            <a:alphaModFix/>
          </a:blip>
          <a:srcRect b="11221" l="0" r="0" t="0"/>
          <a:stretch/>
        </p:blipFill>
        <p:spPr>
          <a:xfrm>
            <a:off x="2209800" y="1295400"/>
            <a:ext cx="7772400" cy="1746300"/>
          </a:xfrm>
          <a:prstGeom prst="rect">
            <a:avLst/>
          </a:prstGeom>
          <a:noFill/>
          <a:ln>
            <a:noFill/>
          </a:ln>
        </p:spPr>
      </p:pic>
      <p:sp>
        <p:nvSpPr>
          <p:cNvPr id="2237" name="Google Shape;2237;g2bdae9f7030_0_498"/>
          <p:cNvSpPr txBox="1"/>
          <p:nvPr>
            <p:ph idx="2" type="body"/>
          </p:nvPr>
        </p:nvSpPr>
        <p:spPr>
          <a:xfrm>
            <a:off x="1466194" y="3302876"/>
            <a:ext cx="10231800" cy="2895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A species is</a:t>
            </a:r>
            <a:r>
              <a:rPr lang="en-US">
                <a:solidFill>
                  <a:srgbClr val="FF0000"/>
                </a:solidFill>
              </a:rPr>
              <a:t> oxidized </a:t>
            </a:r>
            <a:r>
              <a:rPr lang="en-US"/>
              <a:t>when it loses electrons.</a:t>
            </a:r>
            <a:endParaRPr/>
          </a:p>
          <a:p>
            <a:pPr indent="-228600" lvl="1" marL="685800" rtl="0" algn="l">
              <a:lnSpc>
                <a:spcPct val="90000"/>
              </a:lnSpc>
              <a:spcBef>
                <a:spcPts val="500"/>
              </a:spcBef>
              <a:spcAft>
                <a:spcPts val="0"/>
              </a:spcAft>
              <a:buClr>
                <a:schemeClr val="dk1"/>
              </a:buClr>
              <a:buSzPts val="2400"/>
              <a:buChar char="•"/>
            </a:pPr>
            <a:r>
              <a:rPr lang="en-US"/>
              <a:t>Here, zinc loses two electrons to go from neutral zinc metal to the Zn</a:t>
            </a:r>
            <a:r>
              <a:rPr baseline="30000" lang="en-US"/>
              <a:t>2+</a:t>
            </a:r>
            <a:r>
              <a:rPr lang="en-US"/>
              <a:t> ion.</a:t>
            </a:r>
            <a:endParaRPr/>
          </a:p>
          <a:p>
            <a:pPr indent="0" lvl="0" marL="0" rtl="0" algn="l">
              <a:lnSpc>
                <a:spcPct val="90000"/>
              </a:lnSpc>
              <a:spcBef>
                <a:spcPts val="1000"/>
              </a:spcBef>
              <a:spcAft>
                <a:spcPts val="0"/>
              </a:spcAft>
              <a:buClr>
                <a:schemeClr val="dk1"/>
              </a:buClr>
              <a:buSzPts val="2400"/>
              <a:buNone/>
            </a:pPr>
            <a:r>
              <a:rPr lang="en-US"/>
              <a:t>A species is </a:t>
            </a:r>
            <a:r>
              <a:rPr lang="en-US">
                <a:solidFill>
                  <a:srgbClr val="00B0F0"/>
                </a:solidFill>
              </a:rPr>
              <a:t>reduced</a:t>
            </a:r>
            <a:r>
              <a:rPr lang="en-US"/>
              <a:t> when it gains electrons.</a:t>
            </a:r>
            <a:endParaRPr/>
          </a:p>
          <a:p>
            <a:pPr indent="-228600" lvl="1" marL="685800" rtl="0" algn="l">
              <a:lnSpc>
                <a:spcPct val="90000"/>
              </a:lnSpc>
              <a:spcBef>
                <a:spcPts val="500"/>
              </a:spcBef>
              <a:spcAft>
                <a:spcPts val="0"/>
              </a:spcAft>
              <a:buClr>
                <a:schemeClr val="dk1"/>
              </a:buClr>
              <a:buSzPts val="2400"/>
              <a:buChar char="•"/>
            </a:pPr>
            <a:r>
              <a:rPr lang="en-US"/>
              <a:t>Here, each of the H</a:t>
            </a:r>
            <a:r>
              <a:rPr baseline="30000" lang="en-US"/>
              <a:t>+</a:t>
            </a:r>
            <a:r>
              <a:rPr lang="en-US"/>
              <a:t> gains an electron and they combine to form H</a:t>
            </a:r>
            <a:r>
              <a:rPr baseline="-25000" lang="en-US"/>
              <a:t>2</a:t>
            </a:r>
            <a:r>
              <a:rPr lang="en-US"/>
              <a:t>.</a:t>
            </a:r>
            <a:endParaRPr/>
          </a:p>
          <a:p>
            <a:pPr indent="-76200" lvl="1" marL="685800" rtl="0" algn="l">
              <a:lnSpc>
                <a:spcPct val="90000"/>
              </a:lnSpc>
              <a:spcBef>
                <a:spcPts val="500"/>
              </a:spcBef>
              <a:spcAft>
                <a:spcPts val="0"/>
              </a:spcAft>
              <a:buClr>
                <a:schemeClr val="dk1"/>
              </a:buClr>
              <a:buSzPts val="2400"/>
              <a:buNone/>
            </a:pPr>
            <a:r>
              <a:t/>
            </a:r>
            <a:endParaRPr/>
          </a:p>
        </p:txBody>
      </p:sp>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grpSp>
        <p:nvGrpSpPr>
          <p:cNvPr id="547" name="Google Shape;547;p119"/>
          <p:cNvGrpSpPr/>
          <p:nvPr/>
        </p:nvGrpSpPr>
        <p:grpSpPr>
          <a:xfrm>
            <a:off x="4165601" y="1905002"/>
            <a:ext cx="3844925" cy="1077913"/>
            <a:chOff x="1562" y="1488"/>
            <a:chExt cx="2422" cy="679"/>
          </a:xfrm>
        </p:grpSpPr>
        <p:grpSp>
          <p:nvGrpSpPr>
            <p:cNvPr id="548" name="Google Shape;548;p119"/>
            <p:cNvGrpSpPr/>
            <p:nvPr/>
          </p:nvGrpSpPr>
          <p:grpSpPr>
            <a:xfrm>
              <a:off x="2112" y="1488"/>
              <a:ext cx="1872" cy="679"/>
              <a:chOff x="2112" y="1488"/>
              <a:chExt cx="1872" cy="679"/>
            </a:xfrm>
          </p:grpSpPr>
          <p:sp>
            <p:nvSpPr>
              <p:cNvPr id="549" name="Google Shape;549;p119"/>
              <p:cNvSpPr/>
              <p:nvPr/>
            </p:nvSpPr>
            <p:spPr>
              <a:xfrm>
                <a:off x="2322" y="1488"/>
                <a:ext cx="1497" cy="67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chemeClr val="accent1"/>
                    </a:solidFill>
                    <a:latin typeface="Calibri"/>
                    <a:ea typeface="Calibri"/>
                    <a:cs typeface="Calibri"/>
                    <a:sym typeface="Calibri"/>
                  </a:rPr>
                  <a:t>mol of solute</a:t>
                </a:r>
                <a:endParaRPr/>
              </a:p>
              <a:p>
                <a:pPr indent="0" lvl="0" marL="0" marR="0" rtl="0" algn="ctr">
                  <a:spcBef>
                    <a:spcPts val="0"/>
                  </a:spcBef>
                  <a:spcAft>
                    <a:spcPts val="0"/>
                  </a:spcAft>
                  <a:buNone/>
                </a:pPr>
                <a:r>
                  <a:rPr lang="en-US" sz="3200">
                    <a:solidFill>
                      <a:schemeClr val="accent1"/>
                    </a:solidFill>
                    <a:latin typeface="Calibri"/>
                    <a:ea typeface="Calibri"/>
                    <a:cs typeface="Calibri"/>
                    <a:sym typeface="Calibri"/>
                  </a:rPr>
                  <a:t>L of solution</a:t>
                </a:r>
                <a:endParaRPr sz="3600">
                  <a:solidFill>
                    <a:schemeClr val="accent1"/>
                  </a:solidFill>
                  <a:latin typeface="Calibri"/>
                  <a:ea typeface="Calibri"/>
                  <a:cs typeface="Calibri"/>
                  <a:sym typeface="Calibri"/>
                </a:endParaRPr>
              </a:p>
            </p:txBody>
          </p:sp>
          <p:cxnSp>
            <p:nvCxnSpPr>
              <p:cNvPr id="550" name="Google Shape;550;p119"/>
              <p:cNvCxnSpPr/>
              <p:nvPr/>
            </p:nvCxnSpPr>
            <p:spPr>
              <a:xfrm>
                <a:off x="2112" y="1832"/>
                <a:ext cx="1872" cy="0"/>
              </a:xfrm>
              <a:prstGeom prst="straightConnector1">
                <a:avLst/>
              </a:prstGeom>
              <a:noFill/>
              <a:ln cap="flat" cmpd="sng" w="9525">
                <a:solidFill>
                  <a:schemeClr val="accent1"/>
                </a:solidFill>
                <a:prstDash val="solid"/>
                <a:miter lim="800000"/>
                <a:headEnd len="med" w="med" type="none"/>
                <a:tailEnd len="med" w="med" type="none"/>
              </a:ln>
            </p:spPr>
          </p:cxnSp>
        </p:grpSp>
        <p:sp>
          <p:nvSpPr>
            <p:cNvPr id="551" name="Google Shape;551;p119"/>
            <p:cNvSpPr/>
            <p:nvPr/>
          </p:nvSpPr>
          <p:spPr>
            <a:xfrm>
              <a:off x="1562" y="1648"/>
              <a:ext cx="525"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3200">
                  <a:solidFill>
                    <a:schemeClr val="accent1"/>
                  </a:solidFill>
                  <a:latin typeface="Calibri"/>
                  <a:ea typeface="Calibri"/>
                  <a:cs typeface="Calibri"/>
                  <a:sym typeface="Calibri"/>
                </a:rPr>
                <a:t>M</a:t>
              </a:r>
              <a:r>
                <a:rPr lang="en-US" sz="3200">
                  <a:solidFill>
                    <a:schemeClr val="accent1"/>
                  </a:solidFill>
                  <a:latin typeface="Calibri"/>
                  <a:ea typeface="Calibri"/>
                  <a:cs typeface="Calibri"/>
                  <a:sym typeface="Calibri"/>
                </a:rPr>
                <a:t> =</a:t>
              </a:r>
              <a:endParaRPr i="1" sz="3200">
                <a:solidFill>
                  <a:schemeClr val="accent1"/>
                </a:solidFill>
                <a:latin typeface="Calibri"/>
                <a:ea typeface="Calibri"/>
                <a:cs typeface="Calibri"/>
                <a:sym typeface="Calibri"/>
              </a:endParaRPr>
            </a:p>
          </p:txBody>
        </p:sp>
      </p:grpSp>
      <p:sp>
        <p:nvSpPr>
          <p:cNvPr id="552" name="Google Shape;552;p119"/>
          <p:cNvSpPr txBox="1"/>
          <p:nvPr>
            <p:ph type="title"/>
          </p:nvPr>
        </p:nvSpPr>
        <p:spPr>
          <a:xfrm>
            <a:off x="838200" y="251618"/>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latin typeface="Calibri"/>
                <a:ea typeface="Calibri"/>
                <a:cs typeface="Calibri"/>
                <a:sym typeface="Calibri"/>
              </a:rPr>
              <a:t>Molarity (</a:t>
            </a:r>
            <a:r>
              <a:rPr i="1" lang="en-US">
                <a:solidFill>
                  <a:schemeClr val="accent1"/>
                </a:solidFill>
                <a:latin typeface="Calibri"/>
                <a:ea typeface="Calibri"/>
                <a:cs typeface="Calibri"/>
                <a:sym typeface="Calibri"/>
              </a:rPr>
              <a:t>M</a:t>
            </a:r>
            <a:r>
              <a:rPr lang="en-US">
                <a:solidFill>
                  <a:schemeClr val="accent1"/>
                </a:solidFill>
                <a:latin typeface="Calibri"/>
                <a:ea typeface="Calibri"/>
                <a:cs typeface="Calibri"/>
                <a:sym typeface="Calibri"/>
              </a:rPr>
              <a:t>)</a:t>
            </a:r>
            <a:endParaRPr/>
          </a:p>
        </p:txBody>
      </p:sp>
      <p:sp>
        <p:nvSpPr>
          <p:cNvPr id="553" name="Google Shape;553;p119"/>
          <p:cNvSpPr txBox="1"/>
          <p:nvPr>
            <p:ph idx="1" type="body"/>
          </p:nvPr>
        </p:nvSpPr>
        <p:spPr>
          <a:xfrm>
            <a:off x="2209800" y="3276600"/>
            <a:ext cx="7772400" cy="26670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sz="2800">
                <a:latin typeface="Constantia"/>
                <a:ea typeface="Constantia"/>
                <a:cs typeface="Constantia"/>
                <a:sym typeface="Constantia"/>
              </a:rPr>
              <a:t>Because volume is temperature dependent, molarity can change with temperature.</a:t>
            </a:r>
            <a:endParaRPr/>
          </a:p>
          <a:p>
            <a:pPr indent="0" lvl="0" marL="118871" rtl="0" algn="l">
              <a:lnSpc>
                <a:spcPct val="90000"/>
              </a:lnSpc>
              <a:spcBef>
                <a:spcPts val="1000"/>
              </a:spcBef>
              <a:spcAft>
                <a:spcPts val="0"/>
              </a:spcAft>
              <a:buClr>
                <a:schemeClr val="dk1"/>
              </a:buClr>
              <a:buSzPts val="2800"/>
              <a:buNone/>
            </a:pPr>
            <a:r>
              <a:t/>
            </a:r>
            <a:endParaRPr sz="2800">
              <a:latin typeface="Constantia"/>
              <a:ea typeface="Constantia"/>
              <a:cs typeface="Constantia"/>
              <a:sym typeface="Constant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3">
                                            <p:txEl>
                                              <p:pRg end="0" st="0"/>
                                            </p:txEl>
                                          </p:spTgt>
                                        </p:tgtEl>
                                        <p:attrNameLst>
                                          <p:attrName>style.visibility</p:attrName>
                                        </p:attrNameLst>
                                      </p:cBhvr>
                                      <p:to>
                                        <p:strVal val="visible"/>
                                      </p:to>
                                    </p:set>
                                    <p:animEffect filter="fade" transition="in">
                                      <p:cBhvr>
                                        <p:cTn dur="2000"/>
                                        <p:tgtEl>
                                          <p:spTgt spid="55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3">
                                            <p:txEl>
                                              <p:pRg end="1" st="1"/>
                                            </p:txEl>
                                          </p:spTgt>
                                        </p:tgtEl>
                                        <p:attrNameLst>
                                          <p:attrName>style.visibility</p:attrName>
                                        </p:attrNameLst>
                                      </p:cBhvr>
                                      <p:to>
                                        <p:strVal val="visible"/>
                                      </p:to>
                                    </p:set>
                                    <p:animEffect filter="fade" transition="in">
                                      <p:cBhvr>
                                        <p:cTn dur="2000"/>
                                        <p:tgtEl>
                                          <p:spTgt spid="553">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1" name="Shape 2241"/>
        <p:cNvGrpSpPr/>
        <p:nvPr/>
      </p:nvGrpSpPr>
      <p:grpSpPr>
        <a:xfrm>
          <a:off x="0" y="0"/>
          <a:ext cx="0" cy="0"/>
          <a:chOff x="0" y="0"/>
          <a:chExt cx="0" cy="0"/>
        </a:xfrm>
      </p:grpSpPr>
      <p:sp>
        <p:nvSpPr>
          <p:cNvPr id="2242" name="Google Shape;2242;g2bdae9f7030_0_504"/>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Oxidation and Reduction</a:t>
            </a:r>
            <a:endParaRPr/>
          </a:p>
        </p:txBody>
      </p:sp>
      <p:pic>
        <p:nvPicPr>
          <p:cNvPr descr="20_01-01UN" id="2243" name="Google Shape;2243;g2bdae9f7030_0_504"/>
          <p:cNvPicPr preferRelativeResize="0"/>
          <p:nvPr>
            <p:ph idx="1" type="body"/>
          </p:nvPr>
        </p:nvPicPr>
        <p:blipFill rotWithShape="1">
          <a:blip r:embed="rId3">
            <a:alphaModFix/>
          </a:blip>
          <a:srcRect b="11221" l="0" r="0" t="0"/>
          <a:stretch/>
        </p:blipFill>
        <p:spPr>
          <a:xfrm>
            <a:off x="2286000" y="1295400"/>
            <a:ext cx="7772400" cy="1746300"/>
          </a:xfrm>
          <a:prstGeom prst="rect">
            <a:avLst/>
          </a:prstGeom>
          <a:noFill/>
          <a:ln>
            <a:noFill/>
          </a:ln>
        </p:spPr>
      </p:pic>
      <p:sp>
        <p:nvSpPr>
          <p:cNvPr id="2244" name="Google Shape;2244;g2bdae9f7030_0_504"/>
          <p:cNvSpPr txBox="1"/>
          <p:nvPr>
            <p:ph idx="2" type="body"/>
          </p:nvPr>
        </p:nvSpPr>
        <p:spPr>
          <a:xfrm>
            <a:off x="2096814" y="3505200"/>
            <a:ext cx="8190300" cy="2743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What is reduced is the </a:t>
            </a:r>
            <a:r>
              <a:rPr lang="en-US">
                <a:solidFill>
                  <a:srgbClr val="00B0F0"/>
                </a:solidFill>
              </a:rPr>
              <a:t>oxidizing agent.</a:t>
            </a:r>
            <a:endParaRPr/>
          </a:p>
          <a:p>
            <a:pPr indent="-228600" lvl="1" marL="685800" rtl="0" algn="l">
              <a:lnSpc>
                <a:spcPct val="90000"/>
              </a:lnSpc>
              <a:spcBef>
                <a:spcPts val="500"/>
              </a:spcBef>
              <a:spcAft>
                <a:spcPts val="0"/>
              </a:spcAft>
              <a:buClr>
                <a:schemeClr val="dk1"/>
              </a:buClr>
              <a:buSzPts val="2400"/>
              <a:buChar char="•"/>
            </a:pPr>
            <a:r>
              <a:rPr lang="en-US"/>
              <a:t>H</a:t>
            </a:r>
            <a:r>
              <a:rPr baseline="30000" lang="en-US"/>
              <a:t>+</a:t>
            </a:r>
            <a:r>
              <a:rPr lang="en-US"/>
              <a:t> oxidizes Zn by taking electrons from it.</a:t>
            </a:r>
            <a:endParaRPr/>
          </a:p>
          <a:p>
            <a:pPr indent="0" lvl="0" marL="0" rtl="0" algn="l">
              <a:lnSpc>
                <a:spcPct val="90000"/>
              </a:lnSpc>
              <a:spcBef>
                <a:spcPts val="1000"/>
              </a:spcBef>
              <a:spcAft>
                <a:spcPts val="0"/>
              </a:spcAft>
              <a:buClr>
                <a:schemeClr val="dk1"/>
              </a:buClr>
              <a:buSzPts val="2400"/>
              <a:buNone/>
            </a:pPr>
            <a:r>
              <a:rPr lang="en-US"/>
              <a:t>What is oxidized is the </a:t>
            </a:r>
            <a:r>
              <a:rPr lang="en-US">
                <a:solidFill>
                  <a:srgbClr val="FF0000"/>
                </a:solidFill>
              </a:rPr>
              <a:t>reducing agent</a:t>
            </a:r>
            <a:r>
              <a:rPr lang="en-US"/>
              <a:t>.</a:t>
            </a:r>
            <a:endParaRPr/>
          </a:p>
          <a:p>
            <a:pPr indent="-228600" lvl="1" marL="685800" rtl="0" algn="l">
              <a:lnSpc>
                <a:spcPct val="90000"/>
              </a:lnSpc>
              <a:spcBef>
                <a:spcPts val="500"/>
              </a:spcBef>
              <a:spcAft>
                <a:spcPts val="0"/>
              </a:spcAft>
              <a:buClr>
                <a:schemeClr val="dk1"/>
              </a:buClr>
              <a:buSzPts val="2400"/>
              <a:buChar char="•"/>
            </a:pPr>
            <a:r>
              <a:rPr lang="en-US"/>
              <a:t>Zn reduces H</a:t>
            </a:r>
            <a:r>
              <a:rPr baseline="30000" lang="en-US"/>
              <a:t>+</a:t>
            </a:r>
            <a:r>
              <a:rPr lang="en-US"/>
              <a:t> by giving it electrons.</a:t>
            </a:r>
            <a:endParaRPr>
              <a:solidFill>
                <a:srgbClr val="00197D"/>
              </a:solidFill>
            </a:endParaRPr>
          </a:p>
        </p:txBody>
      </p:sp>
    </p:spTree>
  </p:cSld>
  <p:clrMapOvr>
    <a:masterClrMapping/>
  </p:clrMapOvr>
  <p:transition spd="slow">
    <p:fade/>
  </p:transition>
</p:sld>
</file>

<file path=ppt/slides/slide2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8" name="Shape 2248"/>
        <p:cNvGrpSpPr/>
        <p:nvPr/>
      </p:nvGrpSpPr>
      <p:grpSpPr>
        <a:xfrm>
          <a:off x="0" y="0"/>
          <a:ext cx="0" cy="0"/>
          <a:chOff x="0" y="0"/>
          <a:chExt cx="0" cy="0"/>
        </a:xfrm>
      </p:grpSpPr>
      <p:sp>
        <p:nvSpPr>
          <p:cNvPr id="2249" name="Google Shape;2249;g2bdae9f7030_0_51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Solubility</a:t>
            </a:r>
            <a:endParaRPr/>
          </a:p>
        </p:txBody>
      </p:sp>
      <p:sp>
        <p:nvSpPr>
          <p:cNvPr id="2250" name="Google Shape;2250;g2bdae9f7030_0_510"/>
          <p:cNvSpPr txBox="1"/>
          <p:nvPr>
            <p:ph idx="1" type="body"/>
          </p:nvPr>
        </p:nvSpPr>
        <p:spPr>
          <a:xfrm>
            <a:off x="2380061" y="1828800"/>
            <a:ext cx="7429500" cy="4648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The ability to dissolve in water depends on many factors such as polarity (defined later), chemical nature of ions, and attractive forces.  There are varying degrees of solubility. </a:t>
            </a:r>
            <a:endParaRPr/>
          </a:p>
          <a:p>
            <a:pPr indent="-228600" lvl="0" marL="228600" rtl="0" algn="l">
              <a:lnSpc>
                <a:spcPct val="90000"/>
              </a:lnSpc>
              <a:spcBef>
                <a:spcPts val="1000"/>
              </a:spcBef>
              <a:spcAft>
                <a:spcPts val="0"/>
              </a:spcAft>
              <a:buClr>
                <a:schemeClr val="dk1"/>
              </a:buClr>
              <a:buSzPts val="2400"/>
              <a:buChar char="•"/>
            </a:pPr>
            <a:r>
              <a:rPr lang="en-US"/>
              <a:t>Substances that are characterized as “mostly soluble” will dissolve in water under most conditions- but will still have a limit to dissolving known as saturation. </a:t>
            </a:r>
            <a:endParaRPr/>
          </a:p>
          <a:p>
            <a:pPr indent="-228600" lvl="0" marL="228600" rtl="0" algn="l">
              <a:lnSpc>
                <a:spcPct val="90000"/>
              </a:lnSpc>
              <a:spcBef>
                <a:spcPts val="1000"/>
              </a:spcBef>
              <a:spcAft>
                <a:spcPts val="0"/>
              </a:spcAft>
              <a:buClr>
                <a:schemeClr val="dk1"/>
              </a:buClr>
              <a:buSzPts val="2400"/>
              <a:buChar char="•"/>
            </a:pPr>
            <a:r>
              <a:rPr lang="en-US"/>
              <a:t>Moderately soluble ions are soluble dependent  on the other ion it is bonded to. </a:t>
            </a:r>
            <a:endParaRPr/>
          </a:p>
          <a:p>
            <a:pPr indent="-228600" lvl="0" marL="228600" rtl="0" algn="l">
              <a:lnSpc>
                <a:spcPct val="90000"/>
              </a:lnSpc>
              <a:spcBef>
                <a:spcPts val="1000"/>
              </a:spcBef>
              <a:spcAft>
                <a:spcPts val="0"/>
              </a:spcAft>
              <a:buClr>
                <a:schemeClr val="dk1"/>
              </a:buClr>
              <a:buSzPts val="2400"/>
              <a:buChar char="•"/>
            </a:pPr>
            <a:r>
              <a:rPr lang="en-US"/>
              <a:t>Insoluble substances may not actually be INSOLUBLE, per se. They are just not visibly soluble and may only dissolve a few molecules.</a:t>
            </a:r>
            <a:endParaRPr/>
          </a:p>
        </p:txBody>
      </p:sp>
    </p:spTree>
  </p:cSld>
  <p:clrMapOvr>
    <a:masterClrMapping/>
  </p:clrMapOvr>
</p:sld>
</file>

<file path=ppt/slides/slide2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4" name="Shape 2254"/>
        <p:cNvGrpSpPr/>
        <p:nvPr/>
      </p:nvGrpSpPr>
      <p:grpSpPr>
        <a:xfrm>
          <a:off x="0" y="0"/>
          <a:ext cx="0" cy="0"/>
          <a:chOff x="0" y="0"/>
          <a:chExt cx="0" cy="0"/>
        </a:xfrm>
      </p:grpSpPr>
      <p:sp>
        <p:nvSpPr>
          <p:cNvPr id="2255" name="Google Shape;2255;g2bdae9f7030_0_51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C000"/>
              </a:buClr>
              <a:buSzPts val="4400"/>
              <a:buFont typeface="Calibri"/>
              <a:buNone/>
            </a:pPr>
            <a:r>
              <a:rPr lang="en-US">
                <a:solidFill>
                  <a:srgbClr val="FFC000"/>
                </a:solidFill>
              </a:rPr>
              <a:t>Memorize this list of soluble ions</a:t>
            </a:r>
            <a:endParaRPr/>
          </a:p>
        </p:txBody>
      </p:sp>
      <p:sp>
        <p:nvSpPr>
          <p:cNvPr id="2256" name="Google Shape;2256;g2bdae9f7030_0_51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FFC000"/>
              </a:buClr>
              <a:buSzPts val="2400"/>
              <a:buChar char="•"/>
            </a:pPr>
            <a:r>
              <a:rPr lang="en-US">
                <a:solidFill>
                  <a:srgbClr val="FFC000"/>
                </a:solidFill>
              </a:rPr>
              <a:t>Group 1 ions: Li</a:t>
            </a:r>
            <a:r>
              <a:rPr baseline="30000" lang="en-US">
                <a:solidFill>
                  <a:srgbClr val="FFC000"/>
                </a:solidFill>
              </a:rPr>
              <a:t>+</a:t>
            </a:r>
            <a:r>
              <a:rPr lang="en-US">
                <a:solidFill>
                  <a:srgbClr val="FFC000"/>
                </a:solidFill>
              </a:rPr>
              <a:t> Na</a:t>
            </a:r>
            <a:r>
              <a:rPr baseline="30000" lang="en-US">
                <a:solidFill>
                  <a:srgbClr val="FFC000"/>
                </a:solidFill>
              </a:rPr>
              <a:t>+</a:t>
            </a:r>
            <a:r>
              <a:rPr lang="en-US">
                <a:solidFill>
                  <a:srgbClr val="FFC000"/>
                </a:solidFill>
              </a:rPr>
              <a:t> K</a:t>
            </a:r>
            <a:r>
              <a:rPr baseline="30000" lang="en-US">
                <a:solidFill>
                  <a:srgbClr val="FFC000"/>
                </a:solidFill>
              </a:rPr>
              <a:t>+</a:t>
            </a:r>
            <a:r>
              <a:rPr lang="en-US">
                <a:solidFill>
                  <a:srgbClr val="FFC000"/>
                </a:solidFill>
              </a:rPr>
              <a:t> Rb</a:t>
            </a:r>
            <a:r>
              <a:rPr baseline="30000" lang="en-US">
                <a:solidFill>
                  <a:srgbClr val="FFC000"/>
                </a:solidFill>
              </a:rPr>
              <a:t>+</a:t>
            </a:r>
            <a:r>
              <a:rPr lang="en-US">
                <a:solidFill>
                  <a:srgbClr val="FFC000"/>
                </a:solidFill>
              </a:rPr>
              <a:t> Cs</a:t>
            </a:r>
            <a:r>
              <a:rPr baseline="30000" lang="en-US">
                <a:solidFill>
                  <a:srgbClr val="FFC000"/>
                </a:solidFill>
              </a:rPr>
              <a:t>+</a:t>
            </a:r>
            <a:endParaRPr/>
          </a:p>
          <a:p>
            <a:pPr indent="-228600" lvl="0" marL="228600" rtl="0" algn="l">
              <a:lnSpc>
                <a:spcPct val="90000"/>
              </a:lnSpc>
              <a:spcBef>
                <a:spcPts val="1000"/>
              </a:spcBef>
              <a:spcAft>
                <a:spcPts val="0"/>
              </a:spcAft>
              <a:buClr>
                <a:srgbClr val="FFC000"/>
              </a:buClr>
              <a:buSzPts val="2400"/>
              <a:buChar char="•"/>
            </a:pPr>
            <a:r>
              <a:rPr lang="en-US">
                <a:solidFill>
                  <a:srgbClr val="FFC000"/>
                </a:solidFill>
              </a:rPr>
              <a:t>Ammonia NH</a:t>
            </a:r>
            <a:r>
              <a:rPr baseline="-25000" lang="en-US">
                <a:solidFill>
                  <a:srgbClr val="FFC000"/>
                </a:solidFill>
              </a:rPr>
              <a:t>4</a:t>
            </a:r>
            <a:r>
              <a:rPr baseline="30000" lang="en-US">
                <a:solidFill>
                  <a:srgbClr val="FFC000"/>
                </a:solidFill>
              </a:rPr>
              <a:t>+</a:t>
            </a:r>
            <a:endParaRPr/>
          </a:p>
          <a:p>
            <a:pPr indent="-228600" lvl="0" marL="228600" rtl="0" algn="l">
              <a:lnSpc>
                <a:spcPct val="90000"/>
              </a:lnSpc>
              <a:spcBef>
                <a:spcPts val="1000"/>
              </a:spcBef>
              <a:spcAft>
                <a:spcPts val="0"/>
              </a:spcAft>
              <a:buClr>
                <a:srgbClr val="FFC000"/>
              </a:buClr>
              <a:buSzPts val="2400"/>
              <a:buChar char="•"/>
            </a:pPr>
            <a:r>
              <a:rPr lang="en-US">
                <a:solidFill>
                  <a:srgbClr val="FFC000"/>
                </a:solidFill>
              </a:rPr>
              <a:t>Acetate C</a:t>
            </a:r>
            <a:r>
              <a:rPr baseline="-25000" lang="en-US">
                <a:solidFill>
                  <a:srgbClr val="FFC000"/>
                </a:solidFill>
              </a:rPr>
              <a:t>2</a:t>
            </a:r>
            <a:r>
              <a:rPr lang="en-US">
                <a:solidFill>
                  <a:srgbClr val="FFC000"/>
                </a:solidFill>
              </a:rPr>
              <a:t>H</a:t>
            </a:r>
            <a:r>
              <a:rPr baseline="-25000" lang="en-US">
                <a:solidFill>
                  <a:srgbClr val="FFC000"/>
                </a:solidFill>
              </a:rPr>
              <a:t>3</a:t>
            </a:r>
            <a:r>
              <a:rPr lang="en-US">
                <a:solidFill>
                  <a:srgbClr val="FFC000"/>
                </a:solidFill>
              </a:rPr>
              <a:t>O</a:t>
            </a:r>
            <a:r>
              <a:rPr baseline="-25000" lang="en-US">
                <a:solidFill>
                  <a:srgbClr val="FFC000"/>
                </a:solidFill>
              </a:rPr>
              <a:t>2</a:t>
            </a:r>
            <a:r>
              <a:rPr baseline="30000" lang="en-US">
                <a:solidFill>
                  <a:srgbClr val="FFC000"/>
                </a:solidFill>
              </a:rPr>
              <a:t>-</a:t>
            </a:r>
            <a:endParaRPr/>
          </a:p>
          <a:p>
            <a:pPr indent="-228600" lvl="0" marL="228600" rtl="0" algn="l">
              <a:lnSpc>
                <a:spcPct val="90000"/>
              </a:lnSpc>
              <a:spcBef>
                <a:spcPts val="1000"/>
              </a:spcBef>
              <a:spcAft>
                <a:spcPts val="0"/>
              </a:spcAft>
              <a:buClr>
                <a:srgbClr val="FFC000"/>
              </a:buClr>
              <a:buSzPts val="2400"/>
              <a:buChar char="•"/>
            </a:pPr>
            <a:r>
              <a:rPr lang="en-US">
                <a:solidFill>
                  <a:srgbClr val="FFC000"/>
                </a:solidFill>
              </a:rPr>
              <a:t>Nitrate NO</a:t>
            </a:r>
            <a:r>
              <a:rPr baseline="-25000" lang="en-US">
                <a:solidFill>
                  <a:srgbClr val="FFC000"/>
                </a:solidFill>
              </a:rPr>
              <a:t>3</a:t>
            </a:r>
            <a:r>
              <a:rPr lang="en-US">
                <a:solidFill>
                  <a:srgbClr val="FFC000"/>
                </a:solidFill>
              </a:rPr>
              <a:t>-</a:t>
            </a:r>
            <a:endParaRPr/>
          </a:p>
          <a:p>
            <a:pPr indent="-76200" lvl="0" marL="228600" rtl="0" algn="l">
              <a:lnSpc>
                <a:spcPct val="90000"/>
              </a:lnSpc>
              <a:spcBef>
                <a:spcPts val="1000"/>
              </a:spcBef>
              <a:spcAft>
                <a:spcPts val="0"/>
              </a:spcAft>
              <a:buClr>
                <a:schemeClr val="dk1"/>
              </a:buClr>
              <a:buSzPts val="2400"/>
              <a:buNone/>
            </a:pPr>
            <a:r>
              <a:t/>
            </a:r>
            <a:endParaRPr>
              <a:solidFill>
                <a:srgbClr val="FFC000"/>
              </a:solidFill>
            </a:endParaRPr>
          </a:p>
        </p:txBody>
      </p:sp>
      <p:sp>
        <p:nvSpPr>
          <p:cNvPr id="2257" name="Google Shape;2257;g2bdae9f7030_0_515"/>
          <p:cNvSpPr txBox="1"/>
          <p:nvPr/>
        </p:nvSpPr>
        <p:spPr>
          <a:xfrm>
            <a:off x="4157075" y="3429000"/>
            <a:ext cx="6477000" cy="1569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Note: these are all +1 or -1 ions… If these are with ANY other ion, they are soluble. For the purposes of the AP Exam, all other substances are insoluble unless noted in the question.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1" name="Shape 2261"/>
        <p:cNvGrpSpPr/>
        <p:nvPr/>
      </p:nvGrpSpPr>
      <p:grpSpPr>
        <a:xfrm>
          <a:off x="0" y="0"/>
          <a:ext cx="0" cy="0"/>
          <a:chOff x="0" y="0"/>
          <a:chExt cx="0" cy="0"/>
        </a:xfrm>
      </p:grpSpPr>
      <p:sp>
        <p:nvSpPr>
          <p:cNvPr id="2262" name="Google Shape;2262;g2bdae9f7030_0_52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Net Ionic Equations</a:t>
            </a:r>
            <a:endParaRPr/>
          </a:p>
        </p:txBody>
      </p:sp>
      <p:sp>
        <p:nvSpPr>
          <p:cNvPr id="2263" name="Google Shape;2263;g2bdae9f7030_0_52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accent1"/>
              </a:buClr>
              <a:buSzPts val="2400"/>
              <a:buNone/>
            </a:pPr>
            <a:r>
              <a:rPr lang="en-US">
                <a:solidFill>
                  <a:schemeClr val="accent1"/>
                </a:solidFill>
              </a:rPr>
              <a:t>Molecular Equations </a:t>
            </a:r>
            <a:r>
              <a:rPr lang="en-US"/>
              <a:t>are frequently used to show what chemicals are mixed in a reaction, not which actually react. </a:t>
            </a:r>
            <a:r>
              <a:rPr lang="en-US">
                <a:solidFill>
                  <a:schemeClr val="accent1"/>
                </a:solidFill>
              </a:rPr>
              <a:t>Net Ionic Equations </a:t>
            </a:r>
            <a:r>
              <a:rPr lang="en-US"/>
              <a:t>are a simplified form of molecular equations that eliminate </a:t>
            </a:r>
            <a:r>
              <a:rPr lang="en-US">
                <a:solidFill>
                  <a:schemeClr val="accent1"/>
                </a:solidFill>
              </a:rPr>
              <a:t>spectator ions </a:t>
            </a:r>
            <a:r>
              <a:rPr lang="en-US"/>
              <a:t>and shows only those species that react.</a:t>
            </a:r>
            <a:endParaRPr/>
          </a:p>
        </p:txBody>
      </p:sp>
    </p:spTree>
  </p:cSld>
  <p:clrMapOvr>
    <a:masterClrMapping/>
  </p:clrMapOvr>
</p:sld>
</file>

<file path=ppt/slides/slide2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8" name="Shape 2268"/>
        <p:cNvGrpSpPr/>
        <p:nvPr/>
      </p:nvGrpSpPr>
      <p:grpSpPr>
        <a:xfrm>
          <a:off x="0" y="0"/>
          <a:ext cx="0" cy="0"/>
          <a:chOff x="0" y="0"/>
          <a:chExt cx="0" cy="0"/>
        </a:xfrm>
      </p:grpSpPr>
      <p:sp>
        <p:nvSpPr>
          <p:cNvPr id="2269" name="Google Shape;2269;g2bdae9f7030_0_52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Net Ionic Equations</a:t>
            </a:r>
            <a:endParaRPr/>
          </a:p>
        </p:txBody>
      </p:sp>
      <p:sp>
        <p:nvSpPr>
          <p:cNvPr id="2270" name="Google Shape;2270;g2bdae9f7030_0_526"/>
          <p:cNvSpPr txBox="1"/>
          <p:nvPr>
            <p:ph idx="1" type="body"/>
          </p:nvPr>
        </p:nvSpPr>
        <p:spPr>
          <a:xfrm>
            <a:off x="1981200" y="1646238"/>
            <a:ext cx="8229600" cy="13257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accent1"/>
              </a:buClr>
              <a:buSzPts val="2800"/>
              <a:buNone/>
            </a:pPr>
            <a:r>
              <a:rPr lang="en-US" sz="2800">
                <a:solidFill>
                  <a:schemeClr val="accent1"/>
                </a:solidFill>
              </a:rPr>
              <a:t>Molecular Equation:</a:t>
            </a:r>
            <a:endParaRPr/>
          </a:p>
          <a:p>
            <a:pPr indent="-228600" lvl="0" marL="228600" rtl="0" algn="l">
              <a:lnSpc>
                <a:spcPct val="90000"/>
              </a:lnSpc>
              <a:spcBef>
                <a:spcPts val="1000"/>
              </a:spcBef>
              <a:spcAft>
                <a:spcPts val="0"/>
              </a:spcAft>
              <a:buClr>
                <a:schemeClr val="dk1"/>
              </a:buClr>
              <a:buSzPts val="2400"/>
              <a:buNone/>
            </a:pPr>
            <a:r>
              <a:rPr lang="en-US"/>
              <a:t>	BaCl</a:t>
            </a:r>
            <a:r>
              <a:rPr baseline="-25000" lang="en-US"/>
              <a:t>2</a:t>
            </a:r>
            <a:r>
              <a:rPr lang="en-US"/>
              <a:t> + Na</a:t>
            </a:r>
            <a:r>
              <a:rPr baseline="-25000" lang="en-US"/>
              <a:t>2</a:t>
            </a:r>
            <a:r>
              <a:rPr lang="en-US"/>
              <a:t>SO</a:t>
            </a:r>
            <a:r>
              <a:rPr baseline="-25000" lang="en-US"/>
              <a:t>4</a:t>
            </a:r>
            <a:r>
              <a:rPr lang="en-US"/>
              <a:t> 🡪 BaSO</a:t>
            </a:r>
            <a:r>
              <a:rPr baseline="-25000" lang="en-US"/>
              <a:t>4</a:t>
            </a:r>
            <a:r>
              <a:rPr lang="en-US"/>
              <a:t> + 2NaCl</a:t>
            </a:r>
            <a:endParaRPr/>
          </a:p>
        </p:txBody>
      </p:sp>
      <p:sp>
        <p:nvSpPr>
          <p:cNvPr id="2271" name="Google Shape;2271;g2bdae9f7030_0_526"/>
          <p:cNvSpPr txBox="1"/>
          <p:nvPr/>
        </p:nvSpPr>
        <p:spPr>
          <a:xfrm>
            <a:off x="7391400" y="4267201"/>
            <a:ext cx="21336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accent6"/>
                </a:solidFill>
                <a:latin typeface="Calibri"/>
                <a:ea typeface="Calibri"/>
                <a:cs typeface="Calibri"/>
                <a:sym typeface="Calibri"/>
              </a:rPr>
              <a:t>Why did Na</a:t>
            </a:r>
            <a:r>
              <a:rPr baseline="30000" lang="en-US" sz="1800">
                <a:solidFill>
                  <a:schemeClr val="accent6"/>
                </a:solidFill>
                <a:latin typeface="Calibri"/>
                <a:ea typeface="Calibri"/>
                <a:cs typeface="Calibri"/>
                <a:sym typeface="Calibri"/>
              </a:rPr>
              <a:t>+</a:t>
            </a:r>
            <a:r>
              <a:rPr lang="en-US" sz="1800">
                <a:solidFill>
                  <a:schemeClr val="accent6"/>
                </a:solidFill>
                <a:latin typeface="Calibri"/>
                <a:ea typeface="Calibri"/>
                <a:cs typeface="Calibri"/>
                <a:sym typeface="Calibri"/>
              </a:rPr>
              <a:t> and Cl</a:t>
            </a:r>
            <a:r>
              <a:rPr baseline="30000" lang="en-US" sz="1800">
                <a:solidFill>
                  <a:schemeClr val="accent6"/>
                </a:solidFill>
                <a:latin typeface="Calibri"/>
                <a:ea typeface="Calibri"/>
                <a:cs typeface="Calibri"/>
                <a:sym typeface="Calibri"/>
              </a:rPr>
              <a:t>-</a:t>
            </a:r>
            <a:r>
              <a:rPr lang="en-US" sz="1800">
                <a:solidFill>
                  <a:schemeClr val="accent6"/>
                </a:solidFill>
                <a:latin typeface="Calibri"/>
                <a:ea typeface="Calibri"/>
                <a:cs typeface="Calibri"/>
                <a:sym typeface="Calibri"/>
              </a:rPr>
              <a:t> cancel???</a:t>
            </a:r>
            <a:endParaRPr/>
          </a:p>
        </p:txBody>
      </p:sp>
      <p:sp>
        <p:nvSpPr>
          <p:cNvPr id="2272" name="Google Shape;2272;g2bdae9f7030_0_526"/>
          <p:cNvSpPr txBox="1"/>
          <p:nvPr/>
        </p:nvSpPr>
        <p:spPr>
          <a:xfrm>
            <a:off x="1905000" y="2743200"/>
            <a:ext cx="8153400" cy="1295400"/>
          </a:xfrm>
          <a:prstGeom prst="rect">
            <a:avLst/>
          </a:prstGeom>
          <a:noFill/>
          <a:ln>
            <a:noFill/>
          </a:ln>
        </p:spPr>
        <p:txBody>
          <a:bodyPr anchorCtr="0" anchor="t" bIns="45700" lIns="91425" spcFirstLastPara="1" rIns="91425" wrap="square" tIns="45700">
            <a:normAutofit/>
          </a:bodyPr>
          <a:lstStyle/>
          <a:p>
            <a:pPr indent="-292100" lvl="0" marL="292100" marR="0" rtl="0" algn="l">
              <a:spcBef>
                <a:spcPts val="0"/>
              </a:spcBef>
              <a:spcAft>
                <a:spcPts val="0"/>
              </a:spcAft>
              <a:buNone/>
            </a:pPr>
            <a:r>
              <a:rPr lang="en-US" sz="2800">
                <a:solidFill>
                  <a:schemeClr val="accent1"/>
                </a:solidFill>
                <a:latin typeface="Calibri"/>
                <a:ea typeface="Calibri"/>
                <a:cs typeface="Calibri"/>
                <a:sym typeface="Calibri"/>
              </a:rPr>
              <a:t>Ionic Equation:</a:t>
            </a:r>
            <a:endParaRPr/>
          </a:p>
          <a:p>
            <a:pPr indent="-292100" lvl="0" marL="292100" marR="0" rtl="0" algn="l">
              <a:spcBef>
                <a:spcPts val="0"/>
              </a:spcBef>
              <a:spcAft>
                <a:spcPts val="0"/>
              </a:spcAft>
              <a:buNone/>
            </a:pPr>
            <a:r>
              <a:rPr lang="en-US" sz="3200">
                <a:solidFill>
                  <a:schemeClr val="dk1"/>
                </a:solidFill>
                <a:latin typeface="Calibri"/>
                <a:ea typeface="Calibri"/>
                <a:cs typeface="Calibri"/>
                <a:sym typeface="Calibri"/>
              </a:rPr>
              <a:t>	</a:t>
            </a:r>
            <a:r>
              <a:rPr lang="en-US" sz="2400">
                <a:solidFill>
                  <a:schemeClr val="dk1"/>
                </a:solidFill>
                <a:latin typeface="Calibri"/>
                <a:ea typeface="Calibri"/>
                <a:cs typeface="Calibri"/>
                <a:sym typeface="Calibri"/>
              </a:rPr>
              <a:t>Ba</a:t>
            </a:r>
            <a:r>
              <a:rPr baseline="30000" lang="en-US" sz="2400">
                <a:solidFill>
                  <a:schemeClr val="dk1"/>
                </a:solidFill>
                <a:latin typeface="Calibri"/>
                <a:ea typeface="Calibri"/>
                <a:cs typeface="Calibri"/>
                <a:sym typeface="Calibri"/>
              </a:rPr>
              <a:t>+2</a:t>
            </a:r>
            <a:r>
              <a:rPr lang="en-US" sz="2400">
                <a:solidFill>
                  <a:schemeClr val="dk1"/>
                </a:solidFill>
                <a:latin typeface="Calibri"/>
                <a:ea typeface="Calibri"/>
                <a:cs typeface="Calibri"/>
                <a:sym typeface="Calibri"/>
              </a:rPr>
              <a:t> + 2Cl</a:t>
            </a:r>
            <a:r>
              <a:rPr baseline="30000" lang="en-US" sz="2400">
                <a:solidFill>
                  <a:schemeClr val="dk1"/>
                </a:solidFill>
                <a:latin typeface="Calibri"/>
                <a:ea typeface="Calibri"/>
                <a:cs typeface="Calibri"/>
                <a:sym typeface="Calibri"/>
              </a:rPr>
              <a:t>-</a:t>
            </a:r>
            <a:r>
              <a:rPr lang="en-US" sz="2400">
                <a:solidFill>
                  <a:schemeClr val="dk1"/>
                </a:solidFill>
                <a:latin typeface="Calibri"/>
                <a:ea typeface="Calibri"/>
                <a:cs typeface="Calibri"/>
                <a:sym typeface="Calibri"/>
              </a:rPr>
              <a:t> + 2Na</a:t>
            </a:r>
            <a:r>
              <a:rPr baseline="30000" lang="en-US" sz="2400">
                <a:solidFill>
                  <a:schemeClr val="dk1"/>
                </a:solidFill>
                <a:latin typeface="Calibri"/>
                <a:ea typeface="Calibri"/>
                <a:cs typeface="Calibri"/>
                <a:sym typeface="Calibri"/>
              </a:rPr>
              <a:t>+</a:t>
            </a:r>
            <a:r>
              <a:rPr lang="en-US" sz="2400">
                <a:solidFill>
                  <a:schemeClr val="dk1"/>
                </a:solidFill>
                <a:latin typeface="Calibri"/>
                <a:ea typeface="Calibri"/>
                <a:cs typeface="Calibri"/>
                <a:sym typeface="Calibri"/>
              </a:rPr>
              <a:t> + SO</a:t>
            </a:r>
            <a:r>
              <a:rPr baseline="-25000" lang="en-US" sz="2400">
                <a:solidFill>
                  <a:schemeClr val="dk1"/>
                </a:solidFill>
                <a:latin typeface="Calibri"/>
                <a:ea typeface="Calibri"/>
                <a:cs typeface="Calibri"/>
                <a:sym typeface="Calibri"/>
              </a:rPr>
              <a:t>4</a:t>
            </a:r>
            <a:r>
              <a:rPr baseline="30000" lang="en-US" sz="2400">
                <a:solidFill>
                  <a:schemeClr val="dk1"/>
                </a:solidFill>
                <a:latin typeface="Calibri"/>
                <a:ea typeface="Calibri"/>
                <a:cs typeface="Calibri"/>
                <a:sym typeface="Calibri"/>
              </a:rPr>
              <a:t>2-</a:t>
            </a:r>
            <a:r>
              <a:rPr lang="en-US" sz="2400">
                <a:solidFill>
                  <a:schemeClr val="dk1"/>
                </a:solidFill>
                <a:latin typeface="Calibri"/>
                <a:ea typeface="Calibri"/>
                <a:cs typeface="Calibri"/>
                <a:sym typeface="Calibri"/>
              </a:rPr>
              <a:t> 🡪 BaSO</a:t>
            </a:r>
            <a:r>
              <a:rPr baseline="-25000" lang="en-US" sz="2400">
                <a:solidFill>
                  <a:schemeClr val="dk1"/>
                </a:solidFill>
                <a:latin typeface="Calibri"/>
                <a:ea typeface="Calibri"/>
                <a:cs typeface="Calibri"/>
                <a:sym typeface="Calibri"/>
              </a:rPr>
              <a:t>4</a:t>
            </a:r>
            <a:r>
              <a:rPr lang="en-US" sz="2400">
                <a:solidFill>
                  <a:schemeClr val="dk1"/>
                </a:solidFill>
                <a:latin typeface="Calibri"/>
                <a:ea typeface="Calibri"/>
                <a:cs typeface="Calibri"/>
                <a:sym typeface="Calibri"/>
              </a:rPr>
              <a:t> + 2Na</a:t>
            </a:r>
            <a:r>
              <a:rPr baseline="30000" lang="en-US" sz="2400">
                <a:solidFill>
                  <a:schemeClr val="dk1"/>
                </a:solidFill>
                <a:latin typeface="Calibri"/>
                <a:ea typeface="Calibri"/>
                <a:cs typeface="Calibri"/>
                <a:sym typeface="Calibri"/>
              </a:rPr>
              <a:t>+</a:t>
            </a:r>
            <a:r>
              <a:rPr lang="en-US" sz="2400">
                <a:solidFill>
                  <a:schemeClr val="dk1"/>
                </a:solidFill>
                <a:latin typeface="Calibri"/>
                <a:ea typeface="Calibri"/>
                <a:cs typeface="Calibri"/>
                <a:sym typeface="Calibri"/>
              </a:rPr>
              <a:t> + 2Cl</a:t>
            </a:r>
            <a:r>
              <a:rPr baseline="30000" lang="en-US" sz="2400">
                <a:solidFill>
                  <a:schemeClr val="dk1"/>
                </a:solidFill>
                <a:latin typeface="Calibri"/>
                <a:ea typeface="Calibri"/>
                <a:cs typeface="Calibri"/>
                <a:sym typeface="Calibri"/>
              </a:rPr>
              <a:t>-</a:t>
            </a:r>
            <a:endParaRPr baseline="30000" sz="3200">
              <a:solidFill>
                <a:schemeClr val="dk1"/>
              </a:solidFill>
              <a:latin typeface="Calibri"/>
              <a:ea typeface="Calibri"/>
              <a:cs typeface="Calibri"/>
              <a:sym typeface="Calibri"/>
            </a:endParaRPr>
          </a:p>
        </p:txBody>
      </p:sp>
      <p:sp>
        <p:nvSpPr>
          <p:cNvPr id="2273" name="Google Shape;2273;g2bdae9f7030_0_526"/>
          <p:cNvSpPr txBox="1"/>
          <p:nvPr/>
        </p:nvSpPr>
        <p:spPr>
          <a:xfrm>
            <a:off x="2386987" y="4038600"/>
            <a:ext cx="7543800" cy="1295400"/>
          </a:xfrm>
          <a:prstGeom prst="rect">
            <a:avLst/>
          </a:prstGeom>
          <a:noFill/>
          <a:ln>
            <a:noFill/>
          </a:ln>
        </p:spPr>
        <p:txBody>
          <a:bodyPr anchorCtr="0" anchor="t" bIns="45700" lIns="91425" spcFirstLastPara="1" rIns="91425" wrap="square" tIns="45700">
            <a:normAutofit/>
          </a:bodyPr>
          <a:lstStyle/>
          <a:p>
            <a:pPr indent="-292100" lvl="0" marL="292100" marR="0" rtl="0" algn="l">
              <a:spcBef>
                <a:spcPts val="0"/>
              </a:spcBef>
              <a:spcAft>
                <a:spcPts val="0"/>
              </a:spcAft>
              <a:buNone/>
            </a:pPr>
            <a:r>
              <a:rPr lang="en-US" sz="2800">
                <a:solidFill>
                  <a:schemeClr val="accent1"/>
                </a:solidFill>
                <a:latin typeface="Calibri"/>
                <a:ea typeface="Calibri"/>
                <a:cs typeface="Calibri"/>
                <a:sym typeface="Calibri"/>
              </a:rPr>
              <a:t>Net Ionic Equation:</a:t>
            </a:r>
            <a:endParaRPr/>
          </a:p>
          <a:p>
            <a:pPr indent="-292100" lvl="0" marL="292100" marR="0" rtl="0" algn="l">
              <a:spcBef>
                <a:spcPts val="0"/>
              </a:spcBef>
              <a:spcAft>
                <a:spcPts val="0"/>
              </a:spcAft>
              <a:buNone/>
            </a:pPr>
            <a:r>
              <a:rPr lang="en-US" sz="3200">
                <a:solidFill>
                  <a:schemeClr val="dk1"/>
                </a:solidFill>
                <a:latin typeface="Calibri"/>
                <a:ea typeface="Calibri"/>
                <a:cs typeface="Calibri"/>
                <a:sym typeface="Calibri"/>
              </a:rPr>
              <a:t>	 Ba</a:t>
            </a:r>
            <a:r>
              <a:rPr baseline="30000" lang="en-US" sz="3200">
                <a:solidFill>
                  <a:schemeClr val="dk1"/>
                </a:solidFill>
                <a:latin typeface="Calibri"/>
                <a:ea typeface="Calibri"/>
                <a:cs typeface="Calibri"/>
                <a:sym typeface="Calibri"/>
              </a:rPr>
              <a:t>+2</a:t>
            </a:r>
            <a:r>
              <a:rPr lang="en-US" sz="3200">
                <a:solidFill>
                  <a:schemeClr val="dk1"/>
                </a:solidFill>
                <a:latin typeface="Calibri"/>
                <a:ea typeface="Calibri"/>
                <a:cs typeface="Calibri"/>
                <a:sym typeface="Calibri"/>
              </a:rPr>
              <a:t> + SO</a:t>
            </a:r>
            <a:r>
              <a:rPr baseline="-25000" lang="en-US" sz="3200">
                <a:solidFill>
                  <a:schemeClr val="dk1"/>
                </a:solidFill>
                <a:latin typeface="Calibri"/>
                <a:ea typeface="Calibri"/>
                <a:cs typeface="Calibri"/>
                <a:sym typeface="Calibri"/>
              </a:rPr>
              <a:t>4</a:t>
            </a:r>
            <a:r>
              <a:rPr baseline="30000" lang="en-US" sz="3200">
                <a:solidFill>
                  <a:schemeClr val="dk1"/>
                </a:solidFill>
                <a:latin typeface="Calibri"/>
                <a:ea typeface="Calibri"/>
                <a:cs typeface="Calibri"/>
                <a:sym typeface="Calibri"/>
              </a:rPr>
              <a:t>2-</a:t>
            </a:r>
            <a:r>
              <a:rPr lang="en-US" sz="3200">
                <a:solidFill>
                  <a:schemeClr val="dk1"/>
                </a:solidFill>
                <a:latin typeface="Calibri"/>
                <a:ea typeface="Calibri"/>
                <a:cs typeface="Calibri"/>
                <a:sym typeface="Calibri"/>
              </a:rPr>
              <a:t> 🡪 BaSO</a:t>
            </a:r>
            <a:r>
              <a:rPr baseline="-25000" lang="en-US" sz="3200">
                <a:solidFill>
                  <a:schemeClr val="dk1"/>
                </a:solidFill>
                <a:latin typeface="Calibri"/>
                <a:ea typeface="Calibri"/>
                <a:cs typeface="Calibri"/>
                <a:sym typeface="Calibri"/>
              </a:rPr>
              <a:t>4</a:t>
            </a:r>
            <a:endParaRPr baseline="-25000" sz="3200">
              <a:solidFill>
                <a:schemeClr val="dk1"/>
              </a:solidFill>
              <a:latin typeface="Calibri"/>
              <a:ea typeface="Calibri"/>
              <a:cs typeface="Calibri"/>
              <a:sym typeface="Calibri"/>
            </a:endParaRPr>
          </a:p>
        </p:txBody>
      </p:sp>
      <p:cxnSp>
        <p:nvCxnSpPr>
          <p:cNvPr id="2274" name="Google Shape;2274;g2bdae9f7030_0_526"/>
          <p:cNvCxnSpPr/>
          <p:nvPr/>
        </p:nvCxnSpPr>
        <p:spPr>
          <a:xfrm>
            <a:off x="4114800" y="3352800"/>
            <a:ext cx="609600" cy="533400"/>
          </a:xfrm>
          <a:prstGeom prst="straightConnector1">
            <a:avLst/>
          </a:prstGeom>
          <a:noFill/>
          <a:ln cap="flat" cmpd="sng" w="9525">
            <a:solidFill>
              <a:schemeClr val="accent2"/>
            </a:solidFill>
            <a:prstDash val="solid"/>
            <a:miter lim="800000"/>
            <a:headEnd len="sm" w="sm" type="none"/>
            <a:tailEnd len="sm" w="sm" type="none"/>
          </a:ln>
        </p:spPr>
      </p:cxnSp>
      <p:cxnSp>
        <p:nvCxnSpPr>
          <p:cNvPr id="2275" name="Google Shape;2275;g2bdae9f7030_0_526"/>
          <p:cNvCxnSpPr/>
          <p:nvPr/>
        </p:nvCxnSpPr>
        <p:spPr>
          <a:xfrm>
            <a:off x="7620000" y="3352800"/>
            <a:ext cx="609600" cy="533400"/>
          </a:xfrm>
          <a:prstGeom prst="straightConnector1">
            <a:avLst/>
          </a:prstGeom>
          <a:noFill/>
          <a:ln cap="flat" cmpd="sng" w="9525">
            <a:solidFill>
              <a:schemeClr val="accent2"/>
            </a:solidFill>
            <a:prstDash val="solid"/>
            <a:miter lim="800000"/>
            <a:headEnd len="sm" w="sm" type="none"/>
            <a:tailEnd len="sm" w="sm" type="none"/>
          </a:ln>
        </p:spPr>
      </p:cxnSp>
      <p:cxnSp>
        <p:nvCxnSpPr>
          <p:cNvPr id="2276" name="Google Shape;2276;g2bdae9f7030_0_526"/>
          <p:cNvCxnSpPr/>
          <p:nvPr/>
        </p:nvCxnSpPr>
        <p:spPr>
          <a:xfrm>
            <a:off x="3151909" y="3256866"/>
            <a:ext cx="609600" cy="533400"/>
          </a:xfrm>
          <a:prstGeom prst="straightConnector1">
            <a:avLst/>
          </a:prstGeom>
          <a:noFill/>
          <a:ln cap="flat" cmpd="sng" w="9525">
            <a:solidFill>
              <a:schemeClr val="accent2"/>
            </a:solidFill>
            <a:prstDash val="solid"/>
            <a:miter lim="800000"/>
            <a:headEnd len="sm" w="sm" type="none"/>
            <a:tailEnd len="sm" w="sm" type="none"/>
          </a:ln>
        </p:spPr>
      </p:cxnSp>
      <p:cxnSp>
        <p:nvCxnSpPr>
          <p:cNvPr id="2277" name="Google Shape;2277;g2bdae9f7030_0_526"/>
          <p:cNvCxnSpPr/>
          <p:nvPr/>
        </p:nvCxnSpPr>
        <p:spPr>
          <a:xfrm>
            <a:off x="8610600" y="3352800"/>
            <a:ext cx="609600" cy="533400"/>
          </a:xfrm>
          <a:prstGeom prst="straightConnector1">
            <a:avLst/>
          </a:prstGeom>
          <a:noFill/>
          <a:ln cap="flat" cmpd="sng" w="50800">
            <a:solidFill>
              <a:schemeClr val="lt1"/>
            </a:solidFill>
            <a:prstDash val="solid"/>
            <a:miter lim="800000"/>
            <a:headEnd len="sm" w="sm" type="none"/>
            <a:tailEnd len="sm" w="sm" type="none"/>
          </a:ln>
        </p:spPr>
      </p:cxnSp>
      <p:cxnSp>
        <p:nvCxnSpPr>
          <p:cNvPr id="2278" name="Google Shape;2278;g2bdae9f7030_0_526"/>
          <p:cNvCxnSpPr/>
          <p:nvPr/>
        </p:nvCxnSpPr>
        <p:spPr>
          <a:xfrm>
            <a:off x="6858000" y="3200402"/>
            <a:ext cx="609600" cy="533400"/>
          </a:xfrm>
          <a:prstGeom prst="straightConnector1">
            <a:avLst/>
          </a:prstGeom>
          <a:noFill/>
          <a:ln cap="flat" cmpd="sng" w="9525">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7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7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3" name="Shape 2283"/>
        <p:cNvGrpSpPr/>
        <p:nvPr/>
      </p:nvGrpSpPr>
      <p:grpSpPr>
        <a:xfrm>
          <a:off x="0" y="0"/>
          <a:ext cx="0" cy="0"/>
          <a:chOff x="0" y="0"/>
          <a:chExt cx="0" cy="0"/>
        </a:xfrm>
      </p:grpSpPr>
      <p:sp>
        <p:nvSpPr>
          <p:cNvPr id="2284" name="Google Shape;2284;g2bdae9f7030_0_54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Net Ionic Equations</a:t>
            </a:r>
            <a:endParaRPr/>
          </a:p>
        </p:txBody>
      </p:sp>
      <p:sp>
        <p:nvSpPr>
          <p:cNvPr id="2285" name="Google Shape;2285;g2bdae9f7030_0_540"/>
          <p:cNvSpPr txBox="1"/>
          <p:nvPr>
            <p:ph idx="1" type="body"/>
          </p:nvPr>
        </p:nvSpPr>
        <p:spPr>
          <a:xfrm>
            <a:off x="1981200" y="1646238"/>
            <a:ext cx="8229600" cy="13257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accent1"/>
              </a:buClr>
              <a:buSzPts val="2800"/>
              <a:buNone/>
            </a:pPr>
            <a:r>
              <a:rPr lang="en-US" sz="2800">
                <a:solidFill>
                  <a:schemeClr val="accent1"/>
                </a:solidFill>
              </a:rPr>
              <a:t>Molecular Equation:</a:t>
            </a:r>
            <a:endParaRPr/>
          </a:p>
          <a:p>
            <a:pPr indent="-228600" lvl="0" marL="228600" rtl="0" algn="l">
              <a:lnSpc>
                <a:spcPct val="90000"/>
              </a:lnSpc>
              <a:spcBef>
                <a:spcPts val="1000"/>
              </a:spcBef>
              <a:spcAft>
                <a:spcPts val="0"/>
              </a:spcAft>
              <a:buClr>
                <a:schemeClr val="dk1"/>
              </a:buClr>
              <a:buSzPts val="2400"/>
              <a:buNone/>
            </a:pPr>
            <a:r>
              <a:rPr lang="en-US"/>
              <a:t>	BaCl</a:t>
            </a:r>
            <a:r>
              <a:rPr baseline="-25000" lang="en-US"/>
              <a:t>2</a:t>
            </a:r>
            <a:r>
              <a:rPr lang="en-US"/>
              <a:t> + Na</a:t>
            </a:r>
            <a:r>
              <a:rPr baseline="-25000" lang="en-US"/>
              <a:t>2</a:t>
            </a:r>
            <a:r>
              <a:rPr lang="en-US"/>
              <a:t>SO</a:t>
            </a:r>
            <a:r>
              <a:rPr baseline="-25000" lang="en-US"/>
              <a:t>4</a:t>
            </a:r>
            <a:r>
              <a:rPr lang="en-US"/>
              <a:t> 🡪 BaSO</a:t>
            </a:r>
            <a:r>
              <a:rPr baseline="-25000" lang="en-US"/>
              <a:t>4</a:t>
            </a:r>
            <a:r>
              <a:rPr lang="en-US"/>
              <a:t> + 2NaCl</a:t>
            </a:r>
            <a:endParaRPr/>
          </a:p>
        </p:txBody>
      </p:sp>
      <p:sp>
        <p:nvSpPr>
          <p:cNvPr id="2286" name="Google Shape;2286;g2bdae9f7030_0_540"/>
          <p:cNvSpPr txBox="1"/>
          <p:nvPr/>
        </p:nvSpPr>
        <p:spPr>
          <a:xfrm>
            <a:off x="7391400" y="4267201"/>
            <a:ext cx="21336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accent6"/>
                </a:solidFill>
                <a:latin typeface="Calibri"/>
                <a:ea typeface="Calibri"/>
                <a:cs typeface="Calibri"/>
                <a:sym typeface="Calibri"/>
              </a:rPr>
              <a:t>Why did Na</a:t>
            </a:r>
            <a:r>
              <a:rPr baseline="30000" lang="en-US" sz="1800">
                <a:solidFill>
                  <a:schemeClr val="accent6"/>
                </a:solidFill>
                <a:latin typeface="Calibri"/>
                <a:ea typeface="Calibri"/>
                <a:cs typeface="Calibri"/>
                <a:sym typeface="Calibri"/>
              </a:rPr>
              <a:t>+</a:t>
            </a:r>
            <a:r>
              <a:rPr lang="en-US" sz="1800">
                <a:solidFill>
                  <a:schemeClr val="accent6"/>
                </a:solidFill>
                <a:latin typeface="Calibri"/>
                <a:ea typeface="Calibri"/>
                <a:cs typeface="Calibri"/>
                <a:sym typeface="Calibri"/>
              </a:rPr>
              <a:t> and Cl</a:t>
            </a:r>
            <a:r>
              <a:rPr baseline="30000" lang="en-US" sz="1800">
                <a:solidFill>
                  <a:schemeClr val="accent6"/>
                </a:solidFill>
                <a:latin typeface="Calibri"/>
                <a:ea typeface="Calibri"/>
                <a:cs typeface="Calibri"/>
                <a:sym typeface="Calibri"/>
              </a:rPr>
              <a:t>-</a:t>
            </a:r>
            <a:r>
              <a:rPr lang="en-US" sz="1800">
                <a:solidFill>
                  <a:schemeClr val="accent6"/>
                </a:solidFill>
                <a:latin typeface="Calibri"/>
                <a:ea typeface="Calibri"/>
                <a:cs typeface="Calibri"/>
                <a:sym typeface="Calibri"/>
              </a:rPr>
              <a:t> cancel???</a:t>
            </a:r>
            <a:endParaRPr/>
          </a:p>
        </p:txBody>
      </p:sp>
      <p:sp>
        <p:nvSpPr>
          <p:cNvPr id="2287" name="Google Shape;2287;g2bdae9f7030_0_540"/>
          <p:cNvSpPr txBox="1"/>
          <p:nvPr/>
        </p:nvSpPr>
        <p:spPr>
          <a:xfrm>
            <a:off x="1905000" y="2743200"/>
            <a:ext cx="8153400" cy="1295400"/>
          </a:xfrm>
          <a:prstGeom prst="rect">
            <a:avLst/>
          </a:prstGeom>
          <a:noFill/>
          <a:ln>
            <a:noFill/>
          </a:ln>
        </p:spPr>
        <p:txBody>
          <a:bodyPr anchorCtr="0" anchor="t" bIns="45700" lIns="91425" spcFirstLastPara="1" rIns="91425" wrap="square" tIns="45700">
            <a:normAutofit/>
          </a:bodyPr>
          <a:lstStyle/>
          <a:p>
            <a:pPr indent="-292100" lvl="0" marL="292100" marR="0" rtl="0" algn="l">
              <a:spcBef>
                <a:spcPts val="0"/>
              </a:spcBef>
              <a:spcAft>
                <a:spcPts val="0"/>
              </a:spcAft>
              <a:buNone/>
            </a:pPr>
            <a:r>
              <a:rPr lang="en-US" sz="2800">
                <a:solidFill>
                  <a:schemeClr val="accent1"/>
                </a:solidFill>
                <a:latin typeface="Calibri"/>
                <a:ea typeface="Calibri"/>
                <a:cs typeface="Calibri"/>
                <a:sym typeface="Calibri"/>
              </a:rPr>
              <a:t>Ionic Equation:</a:t>
            </a:r>
            <a:endParaRPr/>
          </a:p>
          <a:p>
            <a:pPr indent="-292100" lvl="0" marL="292100" marR="0" rtl="0" algn="l">
              <a:spcBef>
                <a:spcPts val="0"/>
              </a:spcBef>
              <a:spcAft>
                <a:spcPts val="0"/>
              </a:spcAft>
              <a:buNone/>
            </a:pPr>
            <a:r>
              <a:rPr lang="en-US" sz="3200">
                <a:solidFill>
                  <a:schemeClr val="dk1"/>
                </a:solidFill>
                <a:latin typeface="Calibri"/>
                <a:ea typeface="Calibri"/>
                <a:cs typeface="Calibri"/>
                <a:sym typeface="Calibri"/>
              </a:rPr>
              <a:t>	</a:t>
            </a:r>
            <a:r>
              <a:rPr lang="en-US" sz="2400">
                <a:solidFill>
                  <a:schemeClr val="dk1"/>
                </a:solidFill>
                <a:latin typeface="Calibri"/>
                <a:ea typeface="Calibri"/>
                <a:cs typeface="Calibri"/>
                <a:sym typeface="Calibri"/>
              </a:rPr>
              <a:t>Ba</a:t>
            </a:r>
            <a:r>
              <a:rPr baseline="30000" lang="en-US" sz="2400">
                <a:solidFill>
                  <a:schemeClr val="dk1"/>
                </a:solidFill>
                <a:latin typeface="Calibri"/>
                <a:ea typeface="Calibri"/>
                <a:cs typeface="Calibri"/>
                <a:sym typeface="Calibri"/>
              </a:rPr>
              <a:t>+2</a:t>
            </a:r>
            <a:r>
              <a:rPr lang="en-US" sz="2400">
                <a:solidFill>
                  <a:schemeClr val="dk1"/>
                </a:solidFill>
                <a:latin typeface="Calibri"/>
                <a:ea typeface="Calibri"/>
                <a:cs typeface="Calibri"/>
                <a:sym typeface="Calibri"/>
              </a:rPr>
              <a:t> + 2Cl</a:t>
            </a:r>
            <a:r>
              <a:rPr baseline="30000" lang="en-US" sz="2400">
                <a:solidFill>
                  <a:schemeClr val="dk1"/>
                </a:solidFill>
                <a:latin typeface="Calibri"/>
                <a:ea typeface="Calibri"/>
                <a:cs typeface="Calibri"/>
                <a:sym typeface="Calibri"/>
              </a:rPr>
              <a:t>-</a:t>
            </a:r>
            <a:r>
              <a:rPr lang="en-US" sz="2400">
                <a:solidFill>
                  <a:schemeClr val="dk1"/>
                </a:solidFill>
                <a:latin typeface="Calibri"/>
                <a:ea typeface="Calibri"/>
                <a:cs typeface="Calibri"/>
                <a:sym typeface="Calibri"/>
              </a:rPr>
              <a:t> + 2Na</a:t>
            </a:r>
            <a:r>
              <a:rPr baseline="30000" lang="en-US" sz="2400">
                <a:solidFill>
                  <a:schemeClr val="dk1"/>
                </a:solidFill>
                <a:latin typeface="Calibri"/>
                <a:ea typeface="Calibri"/>
                <a:cs typeface="Calibri"/>
                <a:sym typeface="Calibri"/>
              </a:rPr>
              <a:t>+</a:t>
            </a:r>
            <a:r>
              <a:rPr lang="en-US" sz="2400">
                <a:solidFill>
                  <a:schemeClr val="dk1"/>
                </a:solidFill>
                <a:latin typeface="Calibri"/>
                <a:ea typeface="Calibri"/>
                <a:cs typeface="Calibri"/>
                <a:sym typeface="Calibri"/>
              </a:rPr>
              <a:t> + SO</a:t>
            </a:r>
            <a:r>
              <a:rPr baseline="-25000" lang="en-US" sz="2400">
                <a:solidFill>
                  <a:schemeClr val="dk1"/>
                </a:solidFill>
                <a:latin typeface="Calibri"/>
                <a:ea typeface="Calibri"/>
                <a:cs typeface="Calibri"/>
                <a:sym typeface="Calibri"/>
              </a:rPr>
              <a:t>4</a:t>
            </a:r>
            <a:r>
              <a:rPr baseline="30000" lang="en-US" sz="2400">
                <a:solidFill>
                  <a:schemeClr val="dk1"/>
                </a:solidFill>
                <a:latin typeface="Calibri"/>
                <a:ea typeface="Calibri"/>
                <a:cs typeface="Calibri"/>
                <a:sym typeface="Calibri"/>
              </a:rPr>
              <a:t>2-</a:t>
            </a:r>
            <a:r>
              <a:rPr lang="en-US" sz="2400">
                <a:solidFill>
                  <a:schemeClr val="dk1"/>
                </a:solidFill>
                <a:latin typeface="Calibri"/>
                <a:ea typeface="Calibri"/>
                <a:cs typeface="Calibri"/>
                <a:sym typeface="Calibri"/>
              </a:rPr>
              <a:t> 🡪 BaSO</a:t>
            </a:r>
            <a:r>
              <a:rPr baseline="-25000" lang="en-US" sz="2400">
                <a:solidFill>
                  <a:schemeClr val="dk1"/>
                </a:solidFill>
                <a:latin typeface="Calibri"/>
                <a:ea typeface="Calibri"/>
                <a:cs typeface="Calibri"/>
                <a:sym typeface="Calibri"/>
              </a:rPr>
              <a:t>4</a:t>
            </a:r>
            <a:r>
              <a:rPr lang="en-US" sz="2400">
                <a:solidFill>
                  <a:schemeClr val="dk1"/>
                </a:solidFill>
                <a:latin typeface="Calibri"/>
                <a:ea typeface="Calibri"/>
                <a:cs typeface="Calibri"/>
                <a:sym typeface="Calibri"/>
              </a:rPr>
              <a:t> + 2Na</a:t>
            </a:r>
            <a:r>
              <a:rPr baseline="30000" lang="en-US" sz="2400">
                <a:solidFill>
                  <a:schemeClr val="dk1"/>
                </a:solidFill>
                <a:latin typeface="Calibri"/>
                <a:ea typeface="Calibri"/>
                <a:cs typeface="Calibri"/>
                <a:sym typeface="Calibri"/>
              </a:rPr>
              <a:t>+</a:t>
            </a:r>
            <a:r>
              <a:rPr lang="en-US" sz="2400">
                <a:solidFill>
                  <a:schemeClr val="dk1"/>
                </a:solidFill>
                <a:latin typeface="Calibri"/>
                <a:ea typeface="Calibri"/>
                <a:cs typeface="Calibri"/>
                <a:sym typeface="Calibri"/>
              </a:rPr>
              <a:t> + 2Cl</a:t>
            </a:r>
            <a:r>
              <a:rPr baseline="30000" lang="en-US" sz="2400">
                <a:solidFill>
                  <a:schemeClr val="dk1"/>
                </a:solidFill>
                <a:latin typeface="Calibri"/>
                <a:ea typeface="Calibri"/>
                <a:cs typeface="Calibri"/>
                <a:sym typeface="Calibri"/>
              </a:rPr>
              <a:t>-</a:t>
            </a:r>
            <a:endParaRPr baseline="30000" sz="3200">
              <a:solidFill>
                <a:schemeClr val="dk1"/>
              </a:solidFill>
              <a:latin typeface="Calibri"/>
              <a:ea typeface="Calibri"/>
              <a:cs typeface="Calibri"/>
              <a:sym typeface="Calibri"/>
            </a:endParaRPr>
          </a:p>
        </p:txBody>
      </p:sp>
      <p:sp>
        <p:nvSpPr>
          <p:cNvPr id="2288" name="Google Shape;2288;g2bdae9f7030_0_540"/>
          <p:cNvSpPr txBox="1"/>
          <p:nvPr/>
        </p:nvSpPr>
        <p:spPr>
          <a:xfrm>
            <a:off x="2386987" y="4038600"/>
            <a:ext cx="7543800" cy="1295400"/>
          </a:xfrm>
          <a:prstGeom prst="rect">
            <a:avLst/>
          </a:prstGeom>
          <a:noFill/>
          <a:ln>
            <a:noFill/>
          </a:ln>
        </p:spPr>
        <p:txBody>
          <a:bodyPr anchorCtr="0" anchor="t" bIns="45700" lIns="91425" spcFirstLastPara="1" rIns="91425" wrap="square" tIns="45700">
            <a:normAutofit/>
          </a:bodyPr>
          <a:lstStyle/>
          <a:p>
            <a:pPr indent="-292100" lvl="0" marL="292100" marR="0" rtl="0" algn="l">
              <a:spcBef>
                <a:spcPts val="0"/>
              </a:spcBef>
              <a:spcAft>
                <a:spcPts val="0"/>
              </a:spcAft>
              <a:buNone/>
            </a:pPr>
            <a:r>
              <a:rPr lang="en-US" sz="2800">
                <a:solidFill>
                  <a:schemeClr val="accent1"/>
                </a:solidFill>
                <a:latin typeface="Calibri"/>
                <a:ea typeface="Calibri"/>
                <a:cs typeface="Calibri"/>
                <a:sym typeface="Calibri"/>
              </a:rPr>
              <a:t>Net Ionic Equation:</a:t>
            </a:r>
            <a:endParaRPr/>
          </a:p>
          <a:p>
            <a:pPr indent="-292100" lvl="0" marL="292100" marR="0" rtl="0" algn="l">
              <a:spcBef>
                <a:spcPts val="0"/>
              </a:spcBef>
              <a:spcAft>
                <a:spcPts val="0"/>
              </a:spcAft>
              <a:buNone/>
            </a:pPr>
            <a:r>
              <a:rPr lang="en-US" sz="3200">
                <a:solidFill>
                  <a:schemeClr val="dk1"/>
                </a:solidFill>
                <a:latin typeface="Calibri"/>
                <a:ea typeface="Calibri"/>
                <a:cs typeface="Calibri"/>
                <a:sym typeface="Calibri"/>
              </a:rPr>
              <a:t>	 Ba</a:t>
            </a:r>
            <a:r>
              <a:rPr baseline="30000" lang="en-US" sz="3200">
                <a:solidFill>
                  <a:schemeClr val="dk1"/>
                </a:solidFill>
                <a:latin typeface="Calibri"/>
                <a:ea typeface="Calibri"/>
                <a:cs typeface="Calibri"/>
                <a:sym typeface="Calibri"/>
              </a:rPr>
              <a:t>+2</a:t>
            </a:r>
            <a:r>
              <a:rPr lang="en-US" sz="3200">
                <a:solidFill>
                  <a:schemeClr val="dk1"/>
                </a:solidFill>
                <a:latin typeface="Calibri"/>
                <a:ea typeface="Calibri"/>
                <a:cs typeface="Calibri"/>
                <a:sym typeface="Calibri"/>
              </a:rPr>
              <a:t> + SO</a:t>
            </a:r>
            <a:r>
              <a:rPr baseline="-25000" lang="en-US" sz="3200">
                <a:solidFill>
                  <a:schemeClr val="dk1"/>
                </a:solidFill>
                <a:latin typeface="Calibri"/>
                <a:ea typeface="Calibri"/>
                <a:cs typeface="Calibri"/>
                <a:sym typeface="Calibri"/>
              </a:rPr>
              <a:t>4</a:t>
            </a:r>
            <a:r>
              <a:rPr baseline="30000" lang="en-US" sz="3200">
                <a:solidFill>
                  <a:schemeClr val="dk1"/>
                </a:solidFill>
                <a:latin typeface="Calibri"/>
                <a:ea typeface="Calibri"/>
                <a:cs typeface="Calibri"/>
                <a:sym typeface="Calibri"/>
              </a:rPr>
              <a:t>2-</a:t>
            </a:r>
            <a:r>
              <a:rPr lang="en-US" sz="3200">
                <a:solidFill>
                  <a:schemeClr val="dk1"/>
                </a:solidFill>
                <a:latin typeface="Calibri"/>
                <a:ea typeface="Calibri"/>
                <a:cs typeface="Calibri"/>
                <a:sym typeface="Calibri"/>
              </a:rPr>
              <a:t> 🡪 BaSO</a:t>
            </a:r>
            <a:r>
              <a:rPr baseline="-25000" lang="en-US" sz="3200">
                <a:solidFill>
                  <a:schemeClr val="dk1"/>
                </a:solidFill>
                <a:latin typeface="Calibri"/>
                <a:ea typeface="Calibri"/>
                <a:cs typeface="Calibri"/>
                <a:sym typeface="Calibri"/>
              </a:rPr>
              <a:t>4</a:t>
            </a:r>
            <a:endParaRPr baseline="-25000" sz="3200">
              <a:solidFill>
                <a:schemeClr val="dk1"/>
              </a:solidFill>
              <a:latin typeface="Calibri"/>
              <a:ea typeface="Calibri"/>
              <a:cs typeface="Calibri"/>
              <a:sym typeface="Calibri"/>
            </a:endParaRPr>
          </a:p>
        </p:txBody>
      </p:sp>
      <p:cxnSp>
        <p:nvCxnSpPr>
          <p:cNvPr id="2289" name="Google Shape;2289;g2bdae9f7030_0_540"/>
          <p:cNvCxnSpPr/>
          <p:nvPr/>
        </p:nvCxnSpPr>
        <p:spPr>
          <a:xfrm>
            <a:off x="4114800" y="3352800"/>
            <a:ext cx="609600" cy="533400"/>
          </a:xfrm>
          <a:prstGeom prst="straightConnector1">
            <a:avLst/>
          </a:prstGeom>
          <a:noFill/>
          <a:ln cap="flat" cmpd="sng" w="9525">
            <a:solidFill>
              <a:schemeClr val="accent2"/>
            </a:solidFill>
            <a:prstDash val="solid"/>
            <a:miter lim="800000"/>
            <a:headEnd len="sm" w="sm" type="none"/>
            <a:tailEnd len="sm" w="sm" type="none"/>
          </a:ln>
        </p:spPr>
      </p:cxnSp>
      <p:cxnSp>
        <p:nvCxnSpPr>
          <p:cNvPr id="2290" name="Google Shape;2290;g2bdae9f7030_0_540"/>
          <p:cNvCxnSpPr/>
          <p:nvPr/>
        </p:nvCxnSpPr>
        <p:spPr>
          <a:xfrm>
            <a:off x="7620000" y="3352800"/>
            <a:ext cx="609600" cy="533400"/>
          </a:xfrm>
          <a:prstGeom prst="straightConnector1">
            <a:avLst/>
          </a:prstGeom>
          <a:noFill/>
          <a:ln cap="flat" cmpd="sng" w="9525">
            <a:solidFill>
              <a:schemeClr val="accent2"/>
            </a:solidFill>
            <a:prstDash val="solid"/>
            <a:miter lim="800000"/>
            <a:headEnd len="sm" w="sm" type="none"/>
            <a:tailEnd len="sm" w="sm" type="none"/>
          </a:ln>
        </p:spPr>
      </p:cxnSp>
      <p:cxnSp>
        <p:nvCxnSpPr>
          <p:cNvPr id="2291" name="Google Shape;2291;g2bdae9f7030_0_540"/>
          <p:cNvCxnSpPr/>
          <p:nvPr/>
        </p:nvCxnSpPr>
        <p:spPr>
          <a:xfrm>
            <a:off x="3151909" y="3256866"/>
            <a:ext cx="609600" cy="533400"/>
          </a:xfrm>
          <a:prstGeom prst="straightConnector1">
            <a:avLst/>
          </a:prstGeom>
          <a:noFill/>
          <a:ln cap="flat" cmpd="sng" w="9525">
            <a:solidFill>
              <a:schemeClr val="accent2"/>
            </a:solidFill>
            <a:prstDash val="solid"/>
            <a:miter lim="800000"/>
            <a:headEnd len="sm" w="sm" type="none"/>
            <a:tailEnd len="sm" w="sm" type="none"/>
          </a:ln>
        </p:spPr>
      </p:cxnSp>
      <p:cxnSp>
        <p:nvCxnSpPr>
          <p:cNvPr id="2292" name="Google Shape;2292;g2bdae9f7030_0_540"/>
          <p:cNvCxnSpPr/>
          <p:nvPr/>
        </p:nvCxnSpPr>
        <p:spPr>
          <a:xfrm>
            <a:off x="8610600" y="3352800"/>
            <a:ext cx="609600" cy="533400"/>
          </a:xfrm>
          <a:prstGeom prst="straightConnector1">
            <a:avLst/>
          </a:prstGeom>
          <a:noFill/>
          <a:ln cap="flat" cmpd="sng" w="50800">
            <a:solidFill>
              <a:schemeClr val="lt1"/>
            </a:solidFill>
            <a:prstDash val="solid"/>
            <a:miter lim="800000"/>
            <a:headEnd len="sm" w="sm" type="none"/>
            <a:tailEnd len="sm" w="sm" type="none"/>
          </a:ln>
        </p:spPr>
      </p:cxnSp>
      <p:cxnSp>
        <p:nvCxnSpPr>
          <p:cNvPr id="2293" name="Google Shape;2293;g2bdae9f7030_0_540"/>
          <p:cNvCxnSpPr/>
          <p:nvPr/>
        </p:nvCxnSpPr>
        <p:spPr>
          <a:xfrm>
            <a:off x="6858000" y="3200402"/>
            <a:ext cx="609600" cy="533400"/>
          </a:xfrm>
          <a:prstGeom prst="straightConnector1">
            <a:avLst/>
          </a:prstGeom>
          <a:noFill/>
          <a:ln cap="flat" cmpd="sng" w="9525">
            <a:solidFill>
              <a:schemeClr val="accent2"/>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7" name="Shape 2297"/>
        <p:cNvGrpSpPr/>
        <p:nvPr/>
      </p:nvGrpSpPr>
      <p:grpSpPr>
        <a:xfrm>
          <a:off x="0" y="0"/>
          <a:ext cx="0" cy="0"/>
          <a:chOff x="0" y="0"/>
          <a:chExt cx="0" cy="0"/>
        </a:xfrm>
      </p:grpSpPr>
      <p:sp>
        <p:nvSpPr>
          <p:cNvPr id="2298" name="Google Shape;2298;g2bdae9f7030_0_55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Tips:</a:t>
            </a:r>
            <a:endParaRPr/>
          </a:p>
        </p:txBody>
      </p:sp>
      <p:sp>
        <p:nvSpPr>
          <p:cNvPr id="2299" name="Google Shape;2299;g2bdae9f7030_0_554"/>
          <p:cNvSpPr txBox="1"/>
          <p:nvPr>
            <p:ph idx="1" type="body"/>
          </p:nvPr>
        </p:nvSpPr>
        <p:spPr>
          <a:xfrm>
            <a:off x="1329475" y="1828800"/>
            <a:ext cx="9635400" cy="35418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a:t>For practice, write out the ionic form, breaking down only soluble aqueous substances. Then cancel and re-write the net ionic.</a:t>
            </a:r>
            <a:endParaRPr/>
          </a:p>
          <a:p>
            <a:pPr indent="-228600" lvl="0" marL="228600" rtl="0" algn="l">
              <a:lnSpc>
                <a:spcPct val="90000"/>
              </a:lnSpc>
              <a:spcBef>
                <a:spcPts val="1000"/>
              </a:spcBef>
              <a:spcAft>
                <a:spcPts val="0"/>
              </a:spcAft>
              <a:buClr>
                <a:schemeClr val="dk1"/>
              </a:buClr>
              <a:buSzPts val="2400"/>
              <a:buChar char="•"/>
            </a:pPr>
            <a:r>
              <a:rPr lang="en-US"/>
              <a:t>Don’t worry about writing the phases, although it may help to write if a substance is a solid or gas, to remind you not to ionize it.</a:t>
            </a:r>
            <a:endParaRPr/>
          </a:p>
          <a:p>
            <a:pPr indent="-228600" lvl="0" marL="228600" rtl="0" algn="l">
              <a:lnSpc>
                <a:spcPct val="90000"/>
              </a:lnSpc>
              <a:spcBef>
                <a:spcPts val="1000"/>
              </a:spcBef>
              <a:spcAft>
                <a:spcPts val="0"/>
              </a:spcAft>
              <a:buClr>
                <a:schemeClr val="dk1"/>
              </a:buClr>
              <a:buSzPts val="2400"/>
              <a:buChar char="•"/>
            </a:pPr>
            <a:r>
              <a:rPr lang="en-US"/>
              <a:t>The AP will always give reactions that have a net ionic reaction, but your exercises may not. If every substance ionizes, then the reaction does not occur.</a:t>
            </a:r>
            <a:endParaRPr/>
          </a:p>
        </p:txBody>
      </p:sp>
    </p:spTree>
  </p:cSld>
  <p:clrMapOvr>
    <a:masterClrMapping/>
  </p:clrMapOvr>
</p:sld>
</file>

<file path=ppt/slides/slide2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3" name="Shape 2303"/>
        <p:cNvGrpSpPr/>
        <p:nvPr/>
      </p:nvGrpSpPr>
      <p:grpSpPr>
        <a:xfrm>
          <a:off x="0" y="0"/>
          <a:ext cx="0" cy="0"/>
          <a:chOff x="0" y="0"/>
          <a:chExt cx="0" cy="0"/>
        </a:xfrm>
      </p:grpSpPr>
      <p:sp>
        <p:nvSpPr>
          <p:cNvPr id="2304" name="Google Shape;2304;g2bdae9f7030_0_55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THINK</a:t>
            </a:r>
            <a:endParaRPr/>
          </a:p>
        </p:txBody>
      </p:sp>
      <p:sp>
        <p:nvSpPr>
          <p:cNvPr id="2305" name="Google Shape;2305;g2bdae9f7030_0_559"/>
          <p:cNvSpPr txBox="1"/>
          <p:nvPr>
            <p:ph idx="1" type="body"/>
          </p:nvPr>
        </p:nvSpPr>
        <p:spPr>
          <a:xfrm>
            <a:off x="1024246" y="1658100"/>
            <a:ext cx="10243500" cy="3541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How will you know if a substance is solid, aqueous,  liquid, or gas?</a:t>
            </a:r>
            <a:endParaRPr/>
          </a:p>
          <a:p>
            <a:pPr indent="-228600" lvl="1" marL="685800" rtl="0" algn="l">
              <a:lnSpc>
                <a:spcPct val="90000"/>
              </a:lnSpc>
              <a:spcBef>
                <a:spcPts val="500"/>
              </a:spcBef>
              <a:spcAft>
                <a:spcPts val="0"/>
              </a:spcAft>
              <a:buClr>
                <a:schemeClr val="dk1"/>
              </a:buClr>
              <a:buSzPts val="2400"/>
              <a:buChar char="•"/>
            </a:pPr>
            <a:r>
              <a:rPr lang="en-US"/>
              <a:t>Substances are only aqueous if they are soluble and water is present.</a:t>
            </a:r>
            <a:endParaRPr/>
          </a:p>
          <a:p>
            <a:pPr indent="-228600" lvl="1" marL="685800" rtl="0" algn="l">
              <a:lnSpc>
                <a:spcPct val="90000"/>
              </a:lnSpc>
              <a:spcBef>
                <a:spcPts val="500"/>
              </a:spcBef>
              <a:spcAft>
                <a:spcPts val="0"/>
              </a:spcAft>
              <a:buClr>
                <a:schemeClr val="dk1"/>
              </a:buClr>
              <a:buSzPts val="2400"/>
              <a:buChar char="•"/>
            </a:pPr>
            <a:r>
              <a:rPr lang="en-US"/>
              <a:t>All insoluble compounds that contain metals are solids. Also, if the compound has a metal but no water is present, it is a solid.</a:t>
            </a:r>
            <a:endParaRPr/>
          </a:p>
          <a:p>
            <a:pPr indent="-228600" lvl="1" marL="685800" rtl="0" algn="l">
              <a:lnSpc>
                <a:spcPct val="90000"/>
              </a:lnSpc>
              <a:spcBef>
                <a:spcPts val="500"/>
              </a:spcBef>
              <a:spcAft>
                <a:spcPts val="0"/>
              </a:spcAft>
              <a:buClr>
                <a:schemeClr val="dk1"/>
              </a:buClr>
              <a:buSzPts val="2400"/>
              <a:buChar char="•"/>
            </a:pPr>
            <a:r>
              <a:rPr lang="en-US"/>
              <a:t>Most compounds that do not contain metals are not soluble and will not be broken down into ions.</a:t>
            </a:r>
            <a:endParaRPr/>
          </a:p>
        </p:txBody>
      </p:sp>
    </p:spTree>
  </p:cSld>
  <p:clrMapOvr>
    <a:masterClrMapping/>
  </p:clrMapOvr>
</p:sld>
</file>

<file path=ppt/slides/slide2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9" name="Shape 2309"/>
        <p:cNvGrpSpPr/>
        <p:nvPr/>
      </p:nvGrpSpPr>
      <p:grpSpPr>
        <a:xfrm>
          <a:off x="0" y="0"/>
          <a:ext cx="0" cy="0"/>
          <a:chOff x="0" y="0"/>
          <a:chExt cx="0" cy="0"/>
        </a:xfrm>
      </p:grpSpPr>
      <p:sp>
        <p:nvSpPr>
          <p:cNvPr id="2310" name="Google Shape;2310;g2bdae9f7030_0_56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Practice</a:t>
            </a:r>
            <a:endParaRPr/>
          </a:p>
        </p:txBody>
      </p:sp>
      <p:sp>
        <p:nvSpPr>
          <p:cNvPr id="2311" name="Google Shape;2311;g2bdae9f7030_0_564"/>
          <p:cNvSpPr txBox="1"/>
          <p:nvPr>
            <p:ph idx="1" type="body"/>
          </p:nvPr>
        </p:nvSpPr>
        <p:spPr>
          <a:xfrm>
            <a:off x="838199" y="1825625"/>
            <a:ext cx="9735300" cy="4351200"/>
          </a:xfrm>
          <a:prstGeom prst="rect">
            <a:avLst/>
          </a:prstGeom>
          <a:noFill/>
          <a:ln>
            <a:noFill/>
          </a:ln>
        </p:spPr>
        <p:txBody>
          <a:bodyPr anchorCtr="0" anchor="t" bIns="45700" lIns="91425" spcFirstLastPara="1" rIns="91425" wrap="square" tIns="45700">
            <a:normAutofit/>
          </a:bodyPr>
          <a:lstStyle/>
          <a:p>
            <a:pPr indent="-514350" lvl="0" marL="514350" rtl="0" algn="l">
              <a:lnSpc>
                <a:spcPct val="90000"/>
              </a:lnSpc>
              <a:spcBef>
                <a:spcPts val="0"/>
              </a:spcBef>
              <a:spcAft>
                <a:spcPts val="0"/>
              </a:spcAft>
              <a:buClr>
                <a:schemeClr val="dk1"/>
              </a:buClr>
              <a:buSzPts val="2400"/>
              <a:buFont typeface="Calibri"/>
              <a:buAutoNum type="arabicPeriod"/>
            </a:pPr>
            <a:r>
              <a:rPr lang="en-US"/>
              <a:t>Al(NO</a:t>
            </a:r>
            <a:r>
              <a:rPr baseline="-25000" lang="en-US"/>
              <a:t>3</a:t>
            </a:r>
            <a:r>
              <a:rPr lang="en-US"/>
              <a:t>)</a:t>
            </a:r>
            <a:r>
              <a:rPr baseline="-25000" lang="en-US"/>
              <a:t>3 </a:t>
            </a:r>
            <a:r>
              <a:rPr lang="en-US"/>
              <a:t> +    NaOH    🡪</a:t>
            </a:r>
            <a:endParaRPr/>
          </a:p>
          <a:p>
            <a:pPr indent="0" lvl="0" marL="0" rtl="0" algn="l">
              <a:lnSpc>
                <a:spcPct val="90000"/>
              </a:lnSpc>
              <a:spcBef>
                <a:spcPts val="1000"/>
              </a:spcBef>
              <a:spcAft>
                <a:spcPts val="0"/>
              </a:spcAft>
              <a:buClr>
                <a:schemeClr val="dk1"/>
              </a:buClr>
              <a:buSzPts val="2400"/>
              <a:buNone/>
            </a:pPr>
            <a:r>
              <a:rPr lang="en-US"/>
              <a:t>	</a:t>
            </a:r>
            <a:r>
              <a:rPr lang="en-US">
                <a:solidFill>
                  <a:schemeClr val="accent1"/>
                </a:solidFill>
              </a:rPr>
              <a:t>Al</a:t>
            </a:r>
            <a:r>
              <a:rPr baseline="30000" lang="en-US">
                <a:solidFill>
                  <a:schemeClr val="accent1"/>
                </a:solidFill>
              </a:rPr>
              <a:t>+3 </a:t>
            </a:r>
            <a:r>
              <a:rPr lang="en-US">
                <a:solidFill>
                  <a:schemeClr val="accent1"/>
                </a:solidFill>
              </a:rPr>
              <a:t>+ 3NO</a:t>
            </a:r>
            <a:r>
              <a:rPr baseline="-25000" lang="en-US">
                <a:solidFill>
                  <a:schemeClr val="accent1"/>
                </a:solidFill>
              </a:rPr>
              <a:t>3</a:t>
            </a:r>
            <a:r>
              <a:rPr baseline="30000" lang="en-US">
                <a:solidFill>
                  <a:schemeClr val="accent1"/>
                </a:solidFill>
              </a:rPr>
              <a:t>-</a:t>
            </a:r>
            <a:r>
              <a:rPr lang="en-US">
                <a:solidFill>
                  <a:schemeClr val="accent1"/>
                </a:solidFill>
              </a:rPr>
              <a:t> + 3Na</a:t>
            </a:r>
            <a:r>
              <a:rPr baseline="30000" lang="en-US">
                <a:solidFill>
                  <a:schemeClr val="accent1"/>
                </a:solidFill>
              </a:rPr>
              <a:t>+</a:t>
            </a:r>
            <a:r>
              <a:rPr lang="en-US">
                <a:solidFill>
                  <a:schemeClr val="accent1"/>
                </a:solidFill>
              </a:rPr>
              <a:t> + 3OH</a:t>
            </a:r>
            <a:r>
              <a:rPr baseline="30000" lang="en-US">
                <a:solidFill>
                  <a:schemeClr val="accent1"/>
                </a:solidFill>
              </a:rPr>
              <a:t>-</a:t>
            </a:r>
            <a:r>
              <a:rPr lang="en-US">
                <a:solidFill>
                  <a:schemeClr val="accent1"/>
                </a:solidFill>
              </a:rPr>
              <a:t>  🡪 Al(OH)3 + 3Na</a:t>
            </a:r>
            <a:r>
              <a:rPr baseline="30000" lang="en-US">
                <a:solidFill>
                  <a:schemeClr val="accent1"/>
                </a:solidFill>
              </a:rPr>
              <a:t>+</a:t>
            </a:r>
            <a:r>
              <a:rPr lang="en-US">
                <a:solidFill>
                  <a:schemeClr val="accent1"/>
                </a:solidFill>
              </a:rPr>
              <a:t> + 3NO</a:t>
            </a:r>
            <a:r>
              <a:rPr baseline="-25000" lang="en-US">
                <a:solidFill>
                  <a:schemeClr val="accent1"/>
                </a:solidFill>
              </a:rPr>
              <a:t>3</a:t>
            </a:r>
            <a:r>
              <a:rPr baseline="30000" lang="en-US">
                <a:solidFill>
                  <a:schemeClr val="accent1"/>
                </a:solidFill>
              </a:rPr>
              <a:t>-</a:t>
            </a:r>
            <a:endParaRPr>
              <a:solidFill>
                <a:schemeClr val="accent1"/>
              </a:solidFill>
            </a:endParaRPr>
          </a:p>
          <a:p>
            <a:pPr indent="0" lvl="0" marL="0" rtl="0" algn="l">
              <a:lnSpc>
                <a:spcPct val="90000"/>
              </a:lnSpc>
              <a:spcBef>
                <a:spcPts val="1000"/>
              </a:spcBef>
              <a:spcAft>
                <a:spcPts val="0"/>
              </a:spcAft>
              <a:buClr>
                <a:schemeClr val="dk1"/>
              </a:buClr>
              <a:buSzPts val="2400"/>
              <a:buNone/>
            </a:pPr>
            <a:r>
              <a:rPr baseline="30000" lang="en-US"/>
              <a:t>		</a:t>
            </a:r>
            <a:r>
              <a:rPr lang="en-US">
                <a:solidFill>
                  <a:schemeClr val="accent1"/>
                </a:solidFill>
              </a:rPr>
              <a:t>Al</a:t>
            </a:r>
            <a:r>
              <a:rPr baseline="30000" lang="en-US">
                <a:solidFill>
                  <a:schemeClr val="accent1"/>
                </a:solidFill>
              </a:rPr>
              <a:t>+3 </a:t>
            </a:r>
            <a:r>
              <a:rPr lang="en-US">
                <a:solidFill>
                  <a:schemeClr val="accent1"/>
                </a:solidFill>
              </a:rPr>
              <a:t>+ 3OH</a:t>
            </a:r>
            <a:r>
              <a:rPr baseline="30000" lang="en-US">
                <a:solidFill>
                  <a:schemeClr val="accent1"/>
                </a:solidFill>
              </a:rPr>
              <a:t>-</a:t>
            </a:r>
            <a:r>
              <a:rPr lang="en-US">
                <a:solidFill>
                  <a:schemeClr val="accent1"/>
                </a:solidFill>
              </a:rPr>
              <a:t> 🡪 Al(OH)</a:t>
            </a:r>
            <a:r>
              <a:rPr baseline="-25000" lang="en-US">
                <a:solidFill>
                  <a:schemeClr val="accent1"/>
                </a:solidFill>
              </a:rPr>
              <a:t>3</a:t>
            </a:r>
            <a:endParaRPr baseline="-25000"/>
          </a:p>
          <a:p>
            <a:pPr indent="0" lvl="0" marL="0" rtl="0" algn="l">
              <a:lnSpc>
                <a:spcPct val="90000"/>
              </a:lnSpc>
              <a:spcBef>
                <a:spcPts val="1000"/>
              </a:spcBef>
              <a:spcAft>
                <a:spcPts val="0"/>
              </a:spcAft>
              <a:buClr>
                <a:schemeClr val="dk1"/>
              </a:buClr>
              <a:buSzPts val="2400"/>
              <a:buNone/>
            </a:pPr>
            <a:r>
              <a:t/>
            </a:r>
            <a:endParaRPr/>
          </a:p>
          <a:p>
            <a:pPr indent="-457200" lvl="0" marL="457200" rtl="0" algn="l">
              <a:lnSpc>
                <a:spcPct val="90000"/>
              </a:lnSpc>
              <a:spcBef>
                <a:spcPts val="1000"/>
              </a:spcBef>
              <a:spcAft>
                <a:spcPts val="0"/>
              </a:spcAft>
              <a:buClr>
                <a:schemeClr val="dk1"/>
              </a:buClr>
              <a:buSzPts val="2400"/>
              <a:buAutoNum type="arabicPeriod" startAt="2"/>
            </a:pPr>
            <a:r>
              <a:rPr lang="en-US"/>
              <a:t>2K</a:t>
            </a:r>
            <a:r>
              <a:rPr baseline="-25000" lang="en-US"/>
              <a:t>3</a:t>
            </a:r>
            <a:r>
              <a:rPr lang="en-US"/>
              <a:t>PO</a:t>
            </a:r>
            <a:r>
              <a:rPr baseline="-25000" lang="en-US"/>
              <a:t>4</a:t>
            </a:r>
            <a:r>
              <a:rPr lang="en-US"/>
              <a:t> + 3 Ca(NO</a:t>
            </a:r>
            <a:r>
              <a:rPr baseline="-25000" lang="en-US"/>
              <a:t>3</a:t>
            </a:r>
            <a:r>
              <a:rPr lang="en-US"/>
              <a:t>)</a:t>
            </a:r>
            <a:r>
              <a:rPr baseline="-25000" lang="en-US"/>
              <a:t>2</a:t>
            </a:r>
            <a:r>
              <a:rPr lang="en-US"/>
              <a:t> 🡪</a:t>
            </a:r>
            <a:endParaRPr/>
          </a:p>
          <a:p>
            <a:pPr indent="0" lvl="0" marL="0" rtl="0" algn="l">
              <a:lnSpc>
                <a:spcPct val="90000"/>
              </a:lnSpc>
              <a:spcBef>
                <a:spcPts val="1000"/>
              </a:spcBef>
              <a:spcAft>
                <a:spcPts val="0"/>
              </a:spcAft>
              <a:buClr>
                <a:schemeClr val="dk1"/>
              </a:buClr>
              <a:buSzPts val="2400"/>
              <a:buNone/>
            </a:pPr>
            <a:r>
              <a:rPr lang="en-US"/>
              <a:t>	</a:t>
            </a:r>
            <a:r>
              <a:rPr lang="en-US">
                <a:solidFill>
                  <a:schemeClr val="accent2"/>
                </a:solidFill>
              </a:rPr>
              <a:t>6K</a:t>
            </a:r>
            <a:r>
              <a:rPr baseline="30000" lang="en-US">
                <a:solidFill>
                  <a:schemeClr val="accent2"/>
                </a:solidFill>
              </a:rPr>
              <a:t>+</a:t>
            </a:r>
            <a:r>
              <a:rPr lang="en-US">
                <a:solidFill>
                  <a:schemeClr val="accent2"/>
                </a:solidFill>
              </a:rPr>
              <a:t> + 2PO</a:t>
            </a:r>
            <a:r>
              <a:rPr baseline="-25000" lang="en-US">
                <a:solidFill>
                  <a:schemeClr val="accent2"/>
                </a:solidFill>
              </a:rPr>
              <a:t>4</a:t>
            </a:r>
            <a:r>
              <a:rPr baseline="30000" lang="en-US">
                <a:solidFill>
                  <a:schemeClr val="accent2"/>
                </a:solidFill>
              </a:rPr>
              <a:t>-3</a:t>
            </a:r>
            <a:r>
              <a:rPr lang="en-US">
                <a:solidFill>
                  <a:schemeClr val="accent2"/>
                </a:solidFill>
              </a:rPr>
              <a:t> + 3Ca</a:t>
            </a:r>
            <a:r>
              <a:rPr baseline="30000" lang="en-US">
                <a:solidFill>
                  <a:schemeClr val="accent2"/>
                </a:solidFill>
              </a:rPr>
              <a:t>+2 </a:t>
            </a:r>
            <a:r>
              <a:rPr lang="en-US">
                <a:solidFill>
                  <a:schemeClr val="accent2"/>
                </a:solidFill>
              </a:rPr>
              <a:t>+ 6NO</a:t>
            </a:r>
            <a:r>
              <a:rPr baseline="-25000" lang="en-US">
                <a:solidFill>
                  <a:schemeClr val="accent2"/>
                </a:solidFill>
              </a:rPr>
              <a:t>3</a:t>
            </a:r>
            <a:r>
              <a:rPr baseline="30000" lang="en-US">
                <a:solidFill>
                  <a:schemeClr val="accent2"/>
                </a:solidFill>
              </a:rPr>
              <a:t>-</a:t>
            </a:r>
            <a:r>
              <a:rPr lang="en-US">
                <a:solidFill>
                  <a:schemeClr val="accent2"/>
                </a:solidFill>
              </a:rPr>
              <a:t> 🡪 6K</a:t>
            </a:r>
            <a:r>
              <a:rPr baseline="30000" lang="en-US">
                <a:solidFill>
                  <a:schemeClr val="accent2"/>
                </a:solidFill>
              </a:rPr>
              <a:t>+</a:t>
            </a:r>
            <a:r>
              <a:rPr lang="en-US">
                <a:solidFill>
                  <a:schemeClr val="accent2"/>
                </a:solidFill>
              </a:rPr>
              <a:t> + 6NO</a:t>
            </a:r>
            <a:r>
              <a:rPr baseline="-25000" lang="en-US">
                <a:solidFill>
                  <a:schemeClr val="accent2"/>
                </a:solidFill>
              </a:rPr>
              <a:t>3</a:t>
            </a:r>
            <a:r>
              <a:rPr baseline="30000" lang="en-US">
                <a:solidFill>
                  <a:schemeClr val="accent2"/>
                </a:solidFill>
              </a:rPr>
              <a:t>-</a:t>
            </a:r>
            <a:r>
              <a:rPr lang="en-US">
                <a:solidFill>
                  <a:schemeClr val="accent2"/>
                </a:solidFill>
              </a:rPr>
              <a:t> + Ca</a:t>
            </a:r>
            <a:r>
              <a:rPr baseline="-25000" lang="en-US">
                <a:solidFill>
                  <a:schemeClr val="accent2"/>
                </a:solidFill>
              </a:rPr>
              <a:t>3</a:t>
            </a:r>
            <a:r>
              <a:rPr lang="en-US">
                <a:solidFill>
                  <a:schemeClr val="accent2"/>
                </a:solidFill>
              </a:rPr>
              <a:t>(PO</a:t>
            </a:r>
            <a:r>
              <a:rPr baseline="-25000" lang="en-US">
                <a:solidFill>
                  <a:schemeClr val="accent2"/>
                </a:solidFill>
              </a:rPr>
              <a:t>4</a:t>
            </a:r>
            <a:r>
              <a:rPr lang="en-US">
                <a:solidFill>
                  <a:schemeClr val="accent2"/>
                </a:solidFill>
              </a:rPr>
              <a:t>)</a:t>
            </a:r>
            <a:r>
              <a:rPr baseline="-25000" lang="en-US">
                <a:solidFill>
                  <a:schemeClr val="accent2"/>
                </a:solidFill>
              </a:rPr>
              <a:t>2</a:t>
            </a:r>
            <a:endParaRPr/>
          </a:p>
          <a:p>
            <a:pPr indent="0" lvl="0" marL="0" rtl="0" algn="l">
              <a:lnSpc>
                <a:spcPct val="90000"/>
              </a:lnSpc>
              <a:spcBef>
                <a:spcPts val="1000"/>
              </a:spcBef>
              <a:spcAft>
                <a:spcPts val="0"/>
              </a:spcAft>
              <a:buClr>
                <a:schemeClr val="accent2"/>
              </a:buClr>
              <a:buSzPts val="2400"/>
              <a:buNone/>
            </a:pPr>
            <a:r>
              <a:rPr lang="en-US">
                <a:solidFill>
                  <a:schemeClr val="accent2"/>
                </a:solidFill>
              </a:rPr>
              <a:t>		 2PO</a:t>
            </a:r>
            <a:r>
              <a:rPr baseline="-25000" lang="en-US">
                <a:solidFill>
                  <a:schemeClr val="accent2"/>
                </a:solidFill>
              </a:rPr>
              <a:t>4</a:t>
            </a:r>
            <a:r>
              <a:rPr baseline="30000" lang="en-US">
                <a:solidFill>
                  <a:schemeClr val="accent2"/>
                </a:solidFill>
              </a:rPr>
              <a:t>-3</a:t>
            </a:r>
            <a:r>
              <a:rPr lang="en-US">
                <a:solidFill>
                  <a:schemeClr val="accent2"/>
                </a:solidFill>
              </a:rPr>
              <a:t> + 3Ca</a:t>
            </a:r>
            <a:r>
              <a:rPr baseline="30000" lang="en-US">
                <a:solidFill>
                  <a:schemeClr val="accent2"/>
                </a:solidFill>
              </a:rPr>
              <a:t>+2 </a:t>
            </a:r>
            <a:r>
              <a:rPr lang="en-US">
                <a:solidFill>
                  <a:schemeClr val="accent2"/>
                </a:solidFill>
              </a:rPr>
              <a:t>🡪</a:t>
            </a:r>
            <a:r>
              <a:rPr baseline="30000" lang="en-US">
                <a:solidFill>
                  <a:schemeClr val="accent2"/>
                </a:solidFill>
              </a:rPr>
              <a:t> </a:t>
            </a:r>
            <a:r>
              <a:rPr lang="en-US">
                <a:solidFill>
                  <a:schemeClr val="accent2"/>
                </a:solidFill>
              </a:rPr>
              <a:t>Ca</a:t>
            </a:r>
            <a:r>
              <a:rPr baseline="-25000" lang="en-US">
                <a:solidFill>
                  <a:schemeClr val="accent2"/>
                </a:solidFill>
              </a:rPr>
              <a:t>3</a:t>
            </a:r>
            <a:r>
              <a:rPr lang="en-US">
                <a:solidFill>
                  <a:schemeClr val="accent2"/>
                </a:solidFill>
              </a:rPr>
              <a:t>(PO</a:t>
            </a:r>
            <a:r>
              <a:rPr baseline="-25000" lang="en-US">
                <a:solidFill>
                  <a:schemeClr val="accent2"/>
                </a:solidFill>
              </a:rPr>
              <a:t>4</a:t>
            </a:r>
            <a:r>
              <a:rPr lang="en-US">
                <a:solidFill>
                  <a:schemeClr val="accent2"/>
                </a:solidFill>
              </a:rPr>
              <a:t>)</a:t>
            </a:r>
            <a:r>
              <a:rPr baseline="-25000" lang="en-US">
                <a:solidFill>
                  <a:schemeClr val="accent2"/>
                </a:solidFill>
              </a:rPr>
              <a:t>2</a:t>
            </a:r>
            <a:endParaRPr/>
          </a:p>
        </p:txBody>
      </p:sp>
      <p:sp>
        <p:nvSpPr>
          <p:cNvPr id="2312" name="Google Shape;2312;g2bdae9f7030_0_564"/>
          <p:cNvSpPr txBox="1"/>
          <p:nvPr/>
        </p:nvSpPr>
        <p:spPr>
          <a:xfrm>
            <a:off x="4507605" y="1822450"/>
            <a:ext cx="1442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Al(OH)</a:t>
            </a:r>
            <a:endParaRPr/>
          </a:p>
        </p:txBody>
      </p:sp>
      <p:sp>
        <p:nvSpPr>
          <p:cNvPr id="2313" name="Google Shape;2313;g2bdae9f7030_0_564"/>
          <p:cNvSpPr txBox="1"/>
          <p:nvPr/>
        </p:nvSpPr>
        <p:spPr>
          <a:xfrm>
            <a:off x="5594261" y="1807445"/>
            <a:ext cx="21198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     NaNO</a:t>
            </a:r>
            <a:r>
              <a:rPr baseline="-25000" lang="en-US" sz="2400">
                <a:solidFill>
                  <a:schemeClr val="accent1"/>
                </a:solidFill>
                <a:latin typeface="Calibri"/>
                <a:ea typeface="Calibri"/>
                <a:cs typeface="Calibri"/>
                <a:sym typeface="Calibri"/>
              </a:rPr>
              <a:t>3</a:t>
            </a:r>
            <a:endParaRPr/>
          </a:p>
        </p:txBody>
      </p:sp>
      <p:sp>
        <p:nvSpPr>
          <p:cNvPr id="2314" name="Google Shape;2314;g2bdae9f7030_0_564"/>
          <p:cNvSpPr txBox="1"/>
          <p:nvPr/>
        </p:nvSpPr>
        <p:spPr>
          <a:xfrm>
            <a:off x="5274049" y="1822460"/>
            <a:ext cx="1442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aseline="-25000" lang="en-US" sz="2400">
                <a:solidFill>
                  <a:schemeClr val="accent1"/>
                </a:solidFill>
                <a:latin typeface="Calibri"/>
                <a:ea typeface="Calibri"/>
                <a:cs typeface="Calibri"/>
                <a:sym typeface="Calibri"/>
              </a:rPr>
              <a:t>3</a:t>
            </a:r>
            <a:endParaRPr/>
          </a:p>
        </p:txBody>
      </p:sp>
      <p:sp>
        <p:nvSpPr>
          <p:cNvPr id="2315" name="Google Shape;2315;g2bdae9f7030_0_564"/>
          <p:cNvSpPr txBox="1"/>
          <p:nvPr/>
        </p:nvSpPr>
        <p:spPr>
          <a:xfrm>
            <a:off x="5918917" y="1822448"/>
            <a:ext cx="6717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3</a:t>
            </a:r>
            <a:endParaRPr/>
          </a:p>
        </p:txBody>
      </p:sp>
      <p:sp>
        <p:nvSpPr>
          <p:cNvPr id="2316" name="Google Shape;2316;g2bdae9f7030_0_564"/>
          <p:cNvSpPr txBox="1"/>
          <p:nvPr/>
        </p:nvSpPr>
        <p:spPr>
          <a:xfrm>
            <a:off x="2747490" y="1822447"/>
            <a:ext cx="3348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3</a:t>
            </a:r>
            <a:endParaRPr/>
          </a:p>
        </p:txBody>
      </p:sp>
      <p:sp>
        <p:nvSpPr>
          <p:cNvPr id="2317" name="Google Shape;2317;g2bdae9f7030_0_564"/>
          <p:cNvSpPr txBox="1"/>
          <p:nvPr/>
        </p:nvSpPr>
        <p:spPr>
          <a:xfrm>
            <a:off x="4533768" y="3615415"/>
            <a:ext cx="1442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2"/>
                </a:solidFill>
                <a:latin typeface="Calibri"/>
                <a:ea typeface="Calibri"/>
                <a:cs typeface="Calibri"/>
                <a:sym typeface="Calibri"/>
              </a:rPr>
              <a:t>KNO</a:t>
            </a:r>
            <a:r>
              <a:rPr baseline="-25000" lang="en-US" sz="2400">
                <a:solidFill>
                  <a:schemeClr val="accent2"/>
                </a:solidFill>
                <a:latin typeface="Calibri"/>
                <a:ea typeface="Calibri"/>
                <a:cs typeface="Calibri"/>
                <a:sym typeface="Calibri"/>
              </a:rPr>
              <a:t>3</a:t>
            </a:r>
            <a:endParaRPr/>
          </a:p>
        </p:txBody>
      </p:sp>
      <p:sp>
        <p:nvSpPr>
          <p:cNvPr id="2318" name="Google Shape;2318;g2bdae9f7030_0_564"/>
          <p:cNvSpPr txBox="1"/>
          <p:nvPr/>
        </p:nvSpPr>
        <p:spPr>
          <a:xfrm>
            <a:off x="5464937" y="3567377"/>
            <a:ext cx="2687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2"/>
                </a:solidFill>
                <a:latin typeface="Calibri"/>
                <a:ea typeface="Calibri"/>
                <a:cs typeface="Calibri"/>
                <a:sym typeface="Calibri"/>
              </a:rPr>
              <a:t>+  Ca (PO</a:t>
            </a:r>
            <a:r>
              <a:rPr baseline="-25000" lang="en-US" sz="2400">
                <a:solidFill>
                  <a:schemeClr val="accent2"/>
                </a:solidFill>
                <a:latin typeface="Calibri"/>
                <a:ea typeface="Calibri"/>
                <a:cs typeface="Calibri"/>
                <a:sym typeface="Calibri"/>
              </a:rPr>
              <a:t>4</a:t>
            </a:r>
            <a:r>
              <a:rPr lang="en-US" sz="2400">
                <a:solidFill>
                  <a:schemeClr val="accent2"/>
                </a:solidFill>
                <a:latin typeface="Calibri"/>
                <a:ea typeface="Calibri"/>
                <a:cs typeface="Calibri"/>
                <a:sym typeface="Calibri"/>
              </a:rPr>
              <a:t>) </a:t>
            </a:r>
            <a:endParaRPr/>
          </a:p>
        </p:txBody>
      </p:sp>
      <p:sp>
        <p:nvSpPr>
          <p:cNvPr id="2319" name="Google Shape;2319;g2bdae9f7030_0_564"/>
          <p:cNvSpPr txBox="1"/>
          <p:nvPr/>
        </p:nvSpPr>
        <p:spPr>
          <a:xfrm>
            <a:off x="6087415" y="3567363"/>
            <a:ext cx="1442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aseline="-25000" lang="en-US" sz="2400">
                <a:solidFill>
                  <a:schemeClr val="accent2"/>
                </a:solidFill>
                <a:latin typeface="Calibri"/>
                <a:ea typeface="Calibri"/>
                <a:cs typeface="Calibri"/>
                <a:sym typeface="Calibri"/>
              </a:rPr>
              <a:t>3              2</a:t>
            </a:r>
            <a:endParaRPr/>
          </a:p>
        </p:txBody>
      </p:sp>
      <p:sp>
        <p:nvSpPr>
          <p:cNvPr id="2320" name="Google Shape;2320;g2bdae9f7030_0_564"/>
          <p:cNvSpPr txBox="1"/>
          <p:nvPr/>
        </p:nvSpPr>
        <p:spPr>
          <a:xfrm>
            <a:off x="4289471" y="3637109"/>
            <a:ext cx="5490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2"/>
                </a:solidFill>
                <a:latin typeface="Calibri"/>
                <a:ea typeface="Calibri"/>
                <a:cs typeface="Calibri"/>
                <a:sym typeface="Calibri"/>
              </a:rPr>
              <a:t>6</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5" name="Shape 2325"/>
        <p:cNvGrpSpPr/>
        <p:nvPr/>
      </p:nvGrpSpPr>
      <p:grpSpPr>
        <a:xfrm>
          <a:off x="0" y="0"/>
          <a:ext cx="0" cy="0"/>
          <a:chOff x="0" y="0"/>
          <a:chExt cx="0" cy="0"/>
        </a:xfrm>
      </p:grpSpPr>
      <p:sp>
        <p:nvSpPr>
          <p:cNvPr id="2326" name="Google Shape;2326;g2bdae9f7030_0_578"/>
          <p:cNvSpPr txBox="1"/>
          <p:nvPr>
            <p:ph type="title"/>
          </p:nvPr>
        </p:nvSpPr>
        <p:spPr>
          <a:xfrm>
            <a:off x="839788" y="365125"/>
            <a:ext cx="10515600" cy="1325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Recall: Strong Acids and Bases ionize completely. All other stay bonded. </a:t>
            </a:r>
            <a:endParaRPr/>
          </a:p>
        </p:txBody>
      </p:sp>
      <p:sp>
        <p:nvSpPr>
          <p:cNvPr id="2327" name="Google Shape;2327;g2bdae9f7030_0_578"/>
          <p:cNvSpPr txBox="1"/>
          <p:nvPr>
            <p:ph idx="1" type="body"/>
          </p:nvPr>
        </p:nvSpPr>
        <p:spPr>
          <a:xfrm>
            <a:off x="839788" y="1378413"/>
            <a:ext cx="5157900" cy="823800"/>
          </a:xfrm>
          <a:prstGeom prst="rect">
            <a:avLst/>
          </a:prstGeom>
        </p:spPr>
        <p:txBody>
          <a:bodyPr anchorCtr="0" anchor="b" bIns="45700" lIns="91425" spcFirstLastPara="1" rIns="91425" wrap="square" tIns="45700">
            <a:normAutofit/>
          </a:bodyPr>
          <a:lstStyle/>
          <a:p>
            <a:pPr indent="0" lvl="0" marL="0" rtl="0" algn="ctr">
              <a:spcBef>
                <a:spcPts val="1000"/>
              </a:spcBef>
              <a:spcAft>
                <a:spcPts val="0"/>
              </a:spcAft>
              <a:buNone/>
            </a:pPr>
            <a:r>
              <a:rPr lang="en-US">
                <a:solidFill>
                  <a:srgbClr val="FF0000"/>
                </a:solidFill>
              </a:rPr>
              <a:t>Strong Acids</a:t>
            </a:r>
            <a:endParaRPr>
              <a:solidFill>
                <a:srgbClr val="FF0000"/>
              </a:solidFill>
            </a:endParaRPr>
          </a:p>
        </p:txBody>
      </p:sp>
      <p:sp>
        <p:nvSpPr>
          <p:cNvPr id="2328" name="Google Shape;2328;g2bdae9f7030_0_578"/>
          <p:cNvSpPr txBox="1"/>
          <p:nvPr>
            <p:ph idx="2" type="body"/>
          </p:nvPr>
        </p:nvSpPr>
        <p:spPr>
          <a:xfrm>
            <a:off x="839788" y="2202225"/>
            <a:ext cx="5157900" cy="36846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HCl</a:t>
            </a:r>
            <a:endParaRPr/>
          </a:p>
          <a:p>
            <a:pPr indent="0" lvl="0" marL="0" rtl="0" algn="l">
              <a:spcBef>
                <a:spcPts val="1000"/>
              </a:spcBef>
              <a:spcAft>
                <a:spcPts val="0"/>
              </a:spcAft>
              <a:buNone/>
            </a:pPr>
            <a:r>
              <a:rPr lang="en-US"/>
              <a:t>HBr</a:t>
            </a:r>
            <a:endParaRPr/>
          </a:p>
          <a:p>
            <a:pPr indent="0" lvl="0" marL="0" rtl="0" algn="l">
              <a:spcBef>
                <a:spcPts val="1000"/>
              </a:spcBef>
              <a:spcAft>
                <a:spcPts val="0"/>
              </a:spcAft>
              <a:buNone/>
            </a:pPr>
            <a:r>
              <a:rPr lang="en-US"/>
              <a:t>HI</a:t>
            </a:r>
            <a:endParaRPr/>
          </a:p>
          <a:p>
            <a:pPr indent="0" lvl="0" marL="0" rtl="0" algn="l">
              <a:spcBef>
                <a:spcPts val="1000"/>
              </a:spcBef>
              <a:spcAft>
                <a:spcPts val="0"/>
              </a:spcAft>
              <a:buNone/>
            </a:pPr>
            <a:r>
              <a:rPr lang="en-US"/>
              <a:t>HNO</a:t>
            </a:r>
            <a:r>
              <a:rPr baseline="-25000" lang="en-US"/>
              <a:t>3</a:t>
            </a:r>
            <a:endParaRPr baseline="-25000"/>
          </a:p>
          <a:p>
            <a:pPr indent="0" lvl="0" marL="0" rtl="0" algn="l">
              <a:spcBef>
                <a:spcPts val="1000"/>
              </a:spcBef>
              <a:spcAft>
                <a:spcPts val="0"/>
              </a:spcAft>
              <a:buNone/>
            </a:pPr>
            <a:r>
              <a:rPr lang="en-US"/>
              <a:t>HClO</a:t>
            </a:r>
            <a:r>
              <a:rPr baseline="-25000" lang="en-US"/>
              <a:t>4</a:t>
            </a:r>
            <a:endParaRPr baseline="-25000"/>
          </a:p>
          <a:p>
            <a:pPr indent="0" lvl="0" marL="0" rtl="0" algn="l">
              <a:spcBef>
                <a:spcPts val="1000"/>
              </a:spcBef>
              <a:spcAft>
                <a:spcPts val="0"/>
              </a:spcAft>
              <a:buNone/>
            </a:pPr>
            <a:r>
              <a:rPr lang="en-US"/>
              <a:t>H</a:t>
            </a:r>
            <a:r>
              <a:rPr baseline="-25000" lang="en-US"/>
              <a:t>2</a:t>
            </a:r>
            <a:r>
              <a:rPr lang="en-US"/>
              <a:t>SO</a:t>
            </a:r>
            <a:r>
              <a:rPr baseline="-25000" lang="en-US"/>
              <a:t>4</a:t>
            </a:r>
            <a:endParaRPr baseline="-25000"/>
          </a:p>
          <a:p>
            <a:pPr indent="0" lvl="0" marL="0" rtl="0" algn="l">
              <a:spcBef>
                <a:spcPts val="1000"/>
              </a:spcBef>
              <a:spcAft>
                <a:spcPts val="0"/>
              </a:spcAft>
              <a:buNone/>
            </a:pPr>
            <a:r>
              <a:rPr lang="en-US"/>
              <a:t>H</a:t>
            </a:r>
            <a:r>
              <a:rPr baseline="-25000" lang="en-US"/>
              <a:t>3</a:t>
            </a:r>
            <a:r>
              <a:rPr lang="en-US"/>
              <a:t>PO</a:t>
            </a:r>
            <a:r>
              <a:rPr baseline="-25000" lang="en-US"/>
              <a:t>4</a:t>
            </a:r>
            <a:endParaRPr baseline="-25000"/>
          </a:p>
        </p:txBody>
      </p:sp>
      <p:sp>
        <p:nvSpPr>
          <p:cNvPr id="2329" name="Google Shape;2329;g2bdae9f7030_0_578"/>
          <p:cNvSpPr txBox="1"/>
          <p:nvPr>
            <p:ph idx="3" type="body"/>
          </p:nvPr>
        </p:nvSpPr>
        <p:spPr>
          <a:xfrm>
            <a:off x="6172200" y="1457388"/>
            <a:ext cx="5183100" cy="823800"/>
          </a:xfrm>
          <a:prstGeom prst="rect">
            <a:avLst/>
          </a:prstGeom>
        </p:spPr>
        <p:txBody>
          <a:bodyPr anchorCtr="0" anchor="b" bIns="45700" lIns="91425" spcFirstLastPara="1" rIns="91425" wrap="square" tIns="45700">
            <a:normAutofit/>
          </a:bodyPr>
          <a:lstStyle/>
          <a:p>
            <a:pPr indent="0" lvl="0" marL="0" rtl="0" algn="ctr">
              <a:spcBef>
                <a:spcPts val="1000"/>
              </a:spcBef>
              <a:spcAft>
                <a:spcPts val="0"/>
              </a:spcAft>
              <a:buNone/>
            </a:pPr>
            <a:r>
              <a:rPr lang="en-US">
                <a:solidFill>
                  <a:srgbClr val="0070C0"/>
                </a:solidFill>
              </a:rPr>
              <a:t>Strong Bases</a:t>
            </a:r>
            <a:endParaRPr>
              <a:solidFill>
                <a:srgbClr val="0070C0"/>
              </a:solidFill>
            </a:endParaRPr>
          </a:p>
        </p:txBody>
      </p:sp>
      <p:sp>
        <p:nvSpPr>
          <p:cNvPr id="2330" name="Google Shape;2330;g2bdae9f7030_0_578"/>
          <p:cNvSpPr txBox="1"/>
          <p:nvPr>
            <p:ph idx="4" type="body"/>
          </p:nvPr>
        </p:nvSpPr>
        <p:spPr>
          <a:xfrm>
            <a:off x="6172200" y="2281200"/>
            <a:ext cx="5183100" cy="36846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LiOH</a:t>
            </a:r>
            <a:endParaRPr/>
          </a:p>
          <a:p>
            <a:pPr indent="0" lvl="0" marL="0" rtl="0" algn="l">
              <a:spcBef>
                <a:spcPts val="1000"/>
              </a:spcBef>
              <a:spcAft>
                <a:spcPts val="0"/>
              </a:spcAft>
              <a:buNone/>
            </a:pPr>
            <a:r>
              <a:rPr lang="en-US"/>
              <a:t>NaOH</a:t>
            </a:r>
            <a:endParaRPr/>
          </a:p>
          <a:p>
            <a:pPr indent="0" lvl="0" marL="0" rtl="0" algn="l">
              <a:spcBef>
                <a:spcPts val="1000"/>
              </a:spcBef>
              <a:spcAft>
                <a:spcPts val="0"/>
              </a:spcAft>
              <a:buNone/>
            </a:pPr>
            <a:r>
              <a:rPr lang="en-US"/>
              <a:t>KOH</a:t>
            </a:r>
            <a:endParaRPr/>
          </a:p>
          <a:p>
            <a:pPr indent="0" lvl="0" marL="0" rtl="0" algn="l">
              <a:spcBef>
                <a:spcPts val="1000"/>
              </a:spcBef>
              <a:spcAft>
                <a:spcPts val="0"/>
              </a:spcAft>
              <a:buNone/>
            </a:pPr>
            <a:r>
              <a:rPr lang="en-US"/>
              <a:t>RbOH</a:t>
            </a:r>
            <a:endParaRPr/>
          </a:p>
          <a:p>
            <a:pPr indent="0" lvl="0" marL="0" rtl="0" algn="l">
              <a:spcBef>
                <a:spcPts val="1000"/>
              </a:spcBef>
              <a:spcAft>
                <a:spcPts val="0"/>
              </a:spcAft>
              <a:buNone/>
            </a:pPr>
            <a:r>
              <a:rPr lang="en-US"/>
              <a:t>CsOH</a:t>
            </a:r>
            <a:endParaRPr/>
          </a:p>
          <a:p>
            <a:pPr indent="0" lvl="0" marL="0" rtl="0" algn="l">
              <a:spcBef>
                <a:spcPts val="1000"/>
              </a:spcBef>
              <a:spcAft>
                <a:spcPts val="0"/>
              </a:spcAft>
              <a:buNone/>
            </a:pPr>
            <a:r>
              <a:rPr lang="en-US"/>
              <a:t>Ba(OH)</a:t>
            </a:r>
            <a:r>
              <a:rPr baseline="-25000" lang="en-US"/>
              <a:t>2</a:t>
            </a:r>
            <a:endParaRPr baseline="-25000"/>
          </a:p>
          <a:p>
            <a:pPr indent="0" lvl="0" marL="0" rtl="0" algn="l">
              <a:spcBef>
                <a:spcPts val="1000"/>
              </a:spcBef>
              <a:spcAft>
                <a:spcPts val="0"/>
              </a:spcAft>
              <a:buNone/>
            </a:pPr>
            <a:r>
              <a:rPr lang="en-US"/>
              <a:t>Ca(OH)</a:t>
            </a:r>
            <a:r>
              <a:rPr baseline="-25000" lang="en-US"/>
              <a:t>2</a:t>
            </a:r>
            <a:endParaRPr baseline="-250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1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latin typeface="Calibri"/>
                <a:ea typeface="Calibri"/>
                <a:cs typeface="Calibri"/>
                <a:sym typeface="Calibri"/>
              </a:rPr>
              <a:t>Examples may need a calculator or can be estimated</a:t>
            </a:r>
            <a:endParaRPr/>
          </a:p>
        </p:txBody>
      </p:sp>
      <p:sp>
        <p:nvSpPr>
          <p:cNvPr id="559" name="Google Shape;559;p12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Clr>
                <a:schemeClr val="dk1"/>
              </a:buClr>
              <a:buSzPts val="2400"/>
              <a:buFont typeface="Noto Sans Symbols"/>
              <a:buAutoNum type="arabicPeriod" startAt="3"/>
            </a:pPr>
            <a:r>
              <a:rPr lang="en-US"/>
              <a:t>If 100. grams of KF are dissolved in 300.ml of water, what is the molarity?</a:t>
            </a:r>
            <a:endParaRPr/>
          </a:p>
          <a:p>
            <a:pPr indent="-304800" lvl="0" marL="457200" rtl="0" algn="l">
              <a:lnSpc>
                <a:spcPct val="90000"/>
              </a:lnSpc>
              <a:spcBef>
                <a:spcPts val="1000"/>
              </a:spcBef>
              <a:spcAft>
                <a:spcPts val="0"/>
              </a:spcAft>
              <a:buClr>
                <a:schemeClr val="dk1"/>
              </a:buClr>
              <a:buSzPts val="2400"/>
              <a:buFont typeface="Noto Sans Symbols"/>
              <a:buNone/>
            </a:pPr>
            <a:r>
              <a:t/>
            </a:r>
            <a:endParaRPr/>
          </a:p>
          <a:p>
            <a:pPr indent="-304800" lvl="0" marL="457200" rtl="0" algn="l">
              <a:lnSpc>
                <a:spcPct val="90000"/>
              </a:lnSpc>
              <a:spcBef>
                <a:spcPts val="1000"/>
              </a:spcBef>
              <a:spcAft>
                <a:spcPts val="0"/>
              </a:spcAft>
              <a:buClr>
                <a:schemeClr val="dk1"/>
              </a:buClr>
              <a:buSzPts val="2400"/>
              <a:buFont typeface="Noto Sans Symbols"/>
              <a:buNone/>
            </a:pPr>
            <a:r>
              <a:t/>
            </a:r>
            <a:endParaRPr/>
          </a:p>
          <a:p>
            <a:pPr indent="-304800" lvl="0" marL="457200" rtl="0" algn="l">
              <a:lnSpc>
                <a:spcPct val="90000"/>
              </a:lnSpc>
              <a:spcBef>
                <a:spcPts val="1000"/>
              </a:spcBef>
              <a:spcAft>
                <a:spcPts val="0"/>
              </a:spcAft>
              <a:buClr>
                <a:schemeClr val="dk1"/>
              </a:buClr>
              <a:buSzPts val="2400"/>
              <a:buFont typeface="Noto Sans Symbols"/>
              <a:buNone/>
            </a:pPr>
            <a:r>
              <a:t/>
            </a:r>
            <a:endParaRPr/>
          </a:p>
          <a:p>
            <a:pPr indent="-457200" lvl="0" marL="457200" rtl="0" algn="l">
              <a:lnSpc>
                <a:spcPct val="90000"/>
              </a:lnSpc>
              <a:spcBef>
                <a:spcPts val="1000"/>
              </a:spcBef>
              <a:spcAft>
                <a:spcPts val="0"/>
              </a:spcAft>
              <a:buClr>
                <a:schemeClr val="dk1"/>
              </a:buClr>
              <a:buSzPts val="2400"/>
              <a:buFont typeface="Noto Sans Symbols"/>
              <a:buAutoNum type="arabicPeriod" startAt="3"/>
            </a:pPr>
            <a:r>
              <a:rPr lang="en-US"/>
              <a:t>Calculate the volume needed to create a 2.0M solution with 3.5 moles of Li</a:t>
            </a:r>
            <a:r>
              <a:rPr baseline="-25000" lang="en-US"/>
              <a:t>2</a:t>
            </a:r>
            <a:r>
              <a:rPr lang="en-US"/>
              <a:t>O.</a:t>
            </a:r>
            <a:endParaRPr/>
          </a:p>
          <a:p>
            <a:pPr indent="-76200" lvl="0" marL="228600" rtl="0" algn="l">
              <a:lnSpc>
                <a:spcPct val="90000"/>
              </a:lnSpc>
              <a:spcBef>
                <a:spcPts val="1000"/>
              </a:spcBef>
              <a:spcAft>
                <a:spcPts val="0"/>
              </a:spcAft>
              <a:buClr>
                <a:schemeClr val="dk1"/>
              </a:buClr>
              <a:buSzPts val="2400"/>
              <a:buFont typeface="Noto Sans Symbols"/>
              <a:buNone/>
            </a:pPr>
            <a:r>
              <a:t/>
            </a:r>
            <a:endParaRPr/>
          </a:p>
        </p:txBody>
      </p:sp>
      <p:sp>
        <p:nvSpPr>
          <p:cNvPr id="560" name="Google Shape;560;p121"/>
          <p:cNvSpPr txBox="1"/>
          <p:nvPr/>
        </p:nvSpPr>
        <p:spPr>
          <a:xfrm>
            <a:off x="4404717" y="2209801"/>
            <a:ext cx="4191000" cy="4619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Arial"/>
                <a:ea typeface="Arial"/>
                <a:cs typeface="Arial"/>
                <a:sym typeface="Arial"/>
              </a:rPr>
              <a:t>100g/58.1g =1.72mol</a:t>
            </a:r>
            <a:endParaRPr/>
          </a:p>
        </p:txBody>
      </p:sp>
      <p:sp>
        <p:nvSpPr>
          <p:cNvPr id="561" name="Google Shape;561;p121"/>
          <p:cNvSpPr txBox="1"/>
          <p:nvPr/>
        </p:nvSpPr>
        <p:spPr>
          <a:xfrm>
            <a:off x="6500217" y="4181945"/>
            <a:ext cx="1524000" cy="4619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Arial"/>
                <a:ea typeface="Arial"/>
                <a:cs typeface="Arial"/>
                <a:sym typeface="Arial"/>
              </a:rPr>
              <a:t>X = 1.8L</a:t>
            </a:r>
            <a:endParaRPr/>
          </a:p>
        </p:txBody>
      </p:sp>
      <p:sp>
        <p:nvSpPr>
          <p:cNvPr id="562" name="Google Shape;562;p121"/>
          <p:cNvSpPr txBox="1"/>
          <p:nvPr/>
        </p:nvSpPr>
        <p:spPr>
          <a:xfrm>
            <a:off x="4404717" y="2688668"/>
            <a:ext cx="3148013" cy="46196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Arial"/>
                <a:ea typeface="Arial"/>
                <a:cs typeface="Arial"/>
                <a:sym typeface="Arial"/>
              </a:rPr>
              <a:t>1.72mol/.300L = </a:t>
            </a:r>
            <a:endParaRPr/>
          </a:p>
        </p:txBody>
      </p:sp>
      <p:sp>
        <p:nvSpPr>
          <p:cNvPr id="563" name="Google Shape;563;p121"/>
          <p:cNvSpPr txBox="1"/>
          <p:nvPr/>
        </p:nvSpPr>
        <p:spPr>
          <a:xfrm>
            <a:off x="3464123" y="4181946"/>
            <a:ext cx="2514600" cy="4619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Arial"/>
                <a:ea typeface="Arial"/>
                <a:cs typeface="Arial"/>
                <a:sym typeface="Arial"/>
              </a:rPr>
              <a:t>2.0M=3.5mol/x</a:t>
            </a:r>
            <a:endParaRPr/>
          </a:p>
        </p:txBody>
      </p:sp>
      <p:sp>
        <p:nvSpPr>
          <p:cNvPr id="564" name="Google Shape;564;p121"/>
          <p:cNvSpPr txBox="1"/>
          <p:nvPr/>
        </p:nvSpPr>
        <p:spPr>
          <a:xfrm>
            <a:off x="6719157" y="2657491"/>
            <a:ext cx="1306513" cy="46196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Arial"/>
                <a:ea typeface="Arial"/>
                <a:cs typeface="Arial"/>
                <a:sym typeface="Arial"/>
              </a:rPr>
              <a:t>5.70M</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60"/>
                                        </p:tgtEl>
                                        <p:attrNameLst>
                                          <p:attrName>style.visibility</p:attrName>
                                        </p:attrNameLst>
                                      </p:cBhvr>
                                      <p:to>
                                        <p:strVal val="visible"/>
                                      </p:to>
                                    </p:set>
                                    <p:anim calcmode="lin" valueType="num">
                                      <p:cBhvr additive="base">
                                        <p:cTn dur="500"/>
                                        <p:tgtEl>
                                          <p:spTgt spid="56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62"/>
                                        </p:tgtEl>
                                        <p:attrNameLst>
                                          <p:attrName>style.visibility</p:attrName>
                                        </p:attrNameLst>
                                      </p:cBhvr>
                                      <p:to>
                                        <p:strVal val="visible"/>
                                      </p:to>
                                    </p:set>
                                    <p:anim calcmode="lin" valueType="num">
                                      <p:cBhvr additive="base">
                                        <p:cTn dur="500"/>
                                        <p:tgtEl>
                                          <p:spTgt spid="56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64"/>
                                        </p:tgtEl>
                                        <p:attrNameLst>
                                          <p:attrName>style.visibility</p:attrName>
                                        </p:attrNameLst>
                                      </p:cBhvr>
                                      <p:to>
                                        <p:strVal val="visible"/>
                                      </p:to>
                                    </p:set>
                                    <p:anim calcmode="lin" valueType="num">
                                      <p:cBhvr additive="base">
                                        <p:cTn dur="500"/>
                                        <p:tgtEl>
                                          <p:spTgt spid="56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63"/>
                                        </p:tgtEl>
                                        <p:attrNameLst>
                                          <p:attrName>style.visibility</p:attrName>
                                        </p:attrNameLst>
                                      </p:cBhvr>
                                      <p:to>
                                        <p:strVal val="visible"/>
                                      </p:to>
                                    </p:set>
                                    <p:anim calcmode="lin" valueType="num">
                                      <p:cBhvr additive="base">
                                        <p:cTn dur="500"/>
                                        <p:tgtEl>
                                          <p:spTgt spid="56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61"/>
                                        </p:tgtEl>
                                        <p:attrNameLst>
                                          <p:attrName>style.visibility</p:attrName>
                                        </p:attrNameLst>
                                      </p:cBhvr>
                                      <p:to>
                                        <p:strVal val="visible"/>
                                      </p:to>
                                    </p:set>
                                    <p:anim calcmode="lin" valueType="num">
                                      <p:cBhvr additive="base">
                                        <p:cTn dur="500"/>
                                        <p:tgtEl>
                                          <p:spTgt spid="56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5" name="Shape 2335"/>
        <p:cNvGrpSpPr/>
        <p:nvPr/>
      </p:nvGrpSpPr>
      <p:grpSpPr>
        <a:xfrm>
          <a:off x="0" y="0"/>
          <a:ext cx="0" cy="0"/>
          <a:chOff x="0" y="0"/>
          <a:chExt cx="0" cy="0"/>
        </a:xfrm>
      </p:grpSpPr>
      <p:sp>
        <p:nvSpPr>
          <p:cNvPr id="2336" name="Google Shape;2336;g2bdae9f7030_0_587"/>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Acid Base Reactions</a:t>
            </a:r>
            <a:endParaRPr/>
          </a:p>
        </p:txBody>
      </p:sp>
      <p:sp>
        <p:nvSpPr>
          <p:cNvPr id="2337" name="Google Shape;2337;g2bdae9f7030_0_587"/>
          <p:cNvSpPr txBox="1"/>
          <p:nvPr>
            <p:ph idx="1" type="body"/>
          </p:nvPr>
        </p:nvSpPr>
        <p:spPr>
          <a:xfrm>
            <a:off x="838200" y="1825625"/>
            <a:ext cx="10515600" cy="2442000"/>
          </a:xfrm>
          <a:prstGeom prst="rect">
            <a:avLst/>
          </a:prstGeom>
        </p:spPr>
        <p:txBody>
          <a:bodyPr anchorCtr="0" anchor="t" bIns="45700" lIns="91425" spcFirstLastPara="1" rIns="91425" wrap="square" tIns="45700">
            <a:normAutofit/>
          </a:bodyPr>
          <a:lstStyle/>
          <a:p>
            <a:pPr indent="-381000" lvl="0" marL="457200" rtl="0" algn="l">
              <a:spcBef>
                <a:spcPts val="1000"/>
              </a:spcBef>
              <a:spcAft>
                <a:spcPts val="0"/>
              </a:spcAft>
              <a:buSzPts val="2400"/>
              <a:buAutoNum type="arabicPeriod"/>
            </a:pPr>
            <a:r>
              <a:rPr lang="en-US"/>
              <a:t>Strong Acid and Strong Base: HI + LiOH → HOH + LiI</a:t>
            </a:r>
            <a:endParaRPr/>
          </a:p>
          <a:p>
            <a:pPr indent="0" lvl="0" marL="457200" rtl="0" algn="l">
              <a:spcBef>
                <a:spcPts val="1000"/>
              </a:spcBef>
              <a:spcAft>
                <a:spcPts val="0"/>
              </a:spcAft>
              <a:buNone/>
            </a:pPr>
            <a:r>
              <a:t/>
            </a:r>
            <a:endParaRPr/>
          </a:p>
          <a:p>
            <a:pPr indent="0" lvl="0" marL="457200" rtl="0" algn="l">
              <a:spcBef>
                <a:spcPts val="1000"/>
              </a:spcBef>
              <a:spcAft>
                <a:spcPts val="0"/>
              </a:spcAft>
              <a:buNone/>
            </a:pPr>
            <a:r>
              <a:t/>
            </a:r>
            <a:endParaRPr/>
          </a:p>
          <a:p>
            <a:pPr indent="0" lvl="0" marL="457200" rtl="0" algn="l">
              <a:spcBef>
                <a:spcPts val="1000"/>
              </a:spcBef>
              <a:spcAft>
                <a:spcPts val="0"/>
              </a:spcAft>
              <a:buNone/>
            </a:pPr>
            <a:r>
              <a:rPr lang="en-US"/>
              <a:t> </a:t>
            </a:r>
            <a:endParaRPr/>
          </a:p>
          <a:p>
            <a:pPr indent="-381000" lvl="0" marL="457200" rtl="0" algn="l">
              <a:spcBef>
                <a:spcPts val="1000"/>
              </a:spcBef>
              <a:spcAft>
                <a:spcPts val="0"/>
              </a:spcAft>
              <a:buSzPts val="2400"/>
              <a:buAutoNum type="arabicPeriod"/>
            </a:pPr>
            <a:r>
              <a:rPr lang="en-US"/>
              <a:t>Strong Acid and Weak Base: HCl + Sr(OH)</a:t>
            </a:r>
            <a:r>
              <a:rPr baseline="-25000" lang="en-US"/>
              <a:t>2</a:t>
            </a:r>
            <a:r>
              <a:rPr lang="en-US"/>
              <a:t> → SrCl</a:t>
            </a:r>
            <a:r>
              <a:rPr baseline="-25000" lang="en-US"/>
              <a:t>2</a:t>
            </a:r>
            <a:r>
              <a:rPr lang="en-US"/>
              <a:t> + HOH</a:t>
            </a:r>
            <a:endParaRPr/>
          </a:p>
        </p:txBody>
      </p:sp>
      <p:sp>
        <p:nvSpPr>
          <p:cNvPr id="2338" name="Google Shape;2338;g2bdae9f7030_0_587"/>
          <p:cNvSpPr txBox="1"/>
          <p:nvPr/>
        </p:nvSpPr>
        <p:spPr>
          <a:xfrm>
            <a:off x="4041125" y="2319350"/>
            <a:ext cx="5489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70C0"/>
                </a:solidFill>
                <a:latin typeface="Calibri"/>
                <a:ea typeface="Calibri"/>
                <a:cs typeface="Calibri"/>
                <a:sym typeface="Calibri"/>
              </a:rPr>
              <a:t>H</a:t>
            </a:r>
            <a:r>
              <a:rPr baseline="30000" lang="en-US" sz="2400">
                <a:solidFill>
                  <a:srgbClr val="0070C0"/>
                </a:solidFill>
                <a:latin typeface="Calibri"/>
                <a:ea typeface="Calibri"/>
                <a:cs typeface="Calibri"/>
                <a:sym typeface="Calibri"/>
              </a:rPr>
              <a:t>+</a:t>
            </a:r>
            <a:r>
              <a:rPr lang="en-US" sz="2400">
                <a:solidFill>
                  <a:srgbClr val="0070C0"/>
                </a:solidFill>
                <a:latin typeface="Calibri"/>
                <a:ea typeface="Calibri"/>
                <a:cs typeface="Calibri"/>
                <a:sym typeface="Calibri"/>
              </a:rPr>
              <a:t> + I</a:t>
            </a:r>
            <a:r>
              <a:rPr baseline="30000" lang="en-US" sz="2400">
                <a:solidFill>
                  <a:srgbClr val="0070C0"/>
                </a:solidFill>
                <a:latin typeface="Calibri"/>
                <a:ea typeface="Calibri"/>
                <a:cs typeface="Calibri"/>
                <a:sym typeface="Calibri"/>
              </a:rPr>
              <a:t>-</a:t>
            </a:r>
            <a:r>
              <a:rPr lang="en-US" sz="2400">
                <a:solidFill>
                  <a:srgbClr val="0070C0"/>
                </a:solidFill>
                <a:latin typeface="Calibri"/>
                <a:ea typeface="Calibri"/>
                <a:cs typeface="Calibri"/>
                <a:sym typeface="Calibri"/>
              </a:rPr>
              <a:t> + Li</a:t>
            </a:r>
            <a:r>
              <a:rPr baseline="30000" lang="en-US" sz="2400">
                <a:solidFill>
                  <a:srgbClr val="0070C0"/>
                </a:solidFill>
                <a:latin typeface="Calibri"/>
                <a:ea typeface="Calibri"/>
                <a:cs typeface="Calibri"/>
                <a:sym typeface="Calibri"/>
              </a:rPr>
              <a:t>+</a:t>
            </a:r>
            <a:r>
              <a:rPr lang="en-US" sz="2400">
                <a:solidFill>
                  <a:srgbClr val="0070C0"/>
                </a:solidFill>
                <a:latin typeface="Calibri"/>
                <a:ea typeface="Calibri"/>
                <a:cs typeface="Calibri"/>
                <a:sym typeface="Calibri"/>
              </a:rPr>
              <a:t> + OH</a:t>
            </a:r>
            <a:r>
              <a:rPr baseline="30000" lang="en-US" sz="2400">
                <a:solidFill>
                  <a:srgbClr val="0070C0"/>
                </a:solidFill>
                <a:latin typeface="Calibri"/>
                <a:ea typeface="Calibri"/>
                <a:cs typeface="Calibri"/>
                <a:sym typeface="Calibri"/>
              </a:rPr>
              <a:t>-</a:t>
            </a:r>
            <a:r>
              <a:rPr lang="en-US" sz="2400">
                <a:solidFill>
                  <a:srgbClr val="0070C0"/>
                </a:solidFill>
                <a:latin typeface="Calibri"/>
                <a:ea typeface="Calibri"/>
                <a:cs typeface="Calibri"/>
                <a:sym typeface="Calibri"/>
              </a:rPr>
              <a:t> → HOH + Li</a:t>
            </a:r>
            <a:r>
              <a:rPr baseline="30000" lang="en-US" sz="2400">
                <a:solidFill>
                  <a:srgbClr val="0070C0"/>
                </a:solidFill>
                <a:latin typeface="Calibri"/>
                <a:ea typeface="Calibri"/>
                <a:cs typeface="Calibri"/>
                <a:sym typeface="Calibri"/>
              </a:rPr>
              <a:t>+</a:t>
            </a:r>
            <a:r>
              <a:rPr lang="en-US" sz="2400">
                <a:solidFill>
                  <a:srgbClr val="0070C0"/>
                </a:solidFill>
                <a:latin typeface="Calibri"/>
                <a:ea typeface="Calibri"/>
                <a:cs typeface="Calibri"/>
                <a:sym typeface="Calibri"/>
              </a:rPr>
              <a:t> +I</a:t>
            </a:r>
            <a:r>
              <a:rPr baseline="30000" lang="en-US" sz="2400">
                <a:solidFill>
                  <a:srgbClr val="0070C0"/>
                </a:solidFill>
                <a:latin typeface="Calibri"/>
                <a:ea typeface="Calibri"/>
                <a:cs typeface="Calibri"/>
                <a:sym typeface="Calibri"/>
              </a:rPr>
              <a:t>-</a:t>
            </a:r>
            <a:endParaRPr baseline="30000" sz="2400">
              <a:solidFill>
                <a:srgbClr val="0070C0"/>
              </a:solidFill>
              <a:latin typeface="Calibri"/>
              <a:ea typeface="Calibri"/>
              <a:cs typeface="Calibri"/>
              <a:sym typeface="Calibri"/>
            </a:endParaRPr>
          </a:p>
        </p:txBody>
      </p:sp>
      <p:sp>
        <p:nvSpPr>
          <p:cNvPr id="2339" name="Google Shape;2339;g2bdae9f7030_0_587"/>
          <p:cNvSpPr txBox="1"/>
          <p:nvPr/>
        </p:nvSpPr>
        <p:spPr>
          <a:xfrm>
            <a:off x="5067825" y="2951175"/>
            <a:ext cx="5489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70C0"/>
                </a:solidFill>
                <a:latin typeface="Calibri"/>
                <a:ea typeface="Calibri"/>
                <a:cs typeface="Calibri"/>
                <a:sym typeface="Calibri"/>
              </a:rPr>
              <a:t>H</a:t>
            </a:r>
            <a:r>
              <a:rPr baseline="30000" lang="en-US" sz="2400">
                <a:solidFill>
                  <a:srgbClr val="0070C0"/>
                </a:solidFill>
                <a:latin typeface="Calibri"/>
                <a:ea typeface="Calibri"/>
                <a:cs typeface="Calibri"/>
                <a:sym typeface="Calibri"/>
              </a:rPr>
              <a:t>+</a:t>
            </a:r>
            <a:r>
              <a:rPr lang="en-US" sz="2400">
                <a:solidFill>
                  <a:srgbClr val="0070C0"/>
                </a:solidFill>
                <a:latin typeface="Calibri"/>
                <a:ea typeface="Calibri"/>
                <a:cs typeface="Calibri"/>
                <a:sym typeface="Calibri"/>
              </a:rPr>
              <a:t> + OH</a:t>
            </a:r>
            <a:r>
              <a:rPr baseline="30000" lang="en-US" sz="2400">
                <a:solidFill>
                  <a:srgbClr val="0070C0"/>
                </a:solidFill>
                <a:latin typeface="Calibri"/>
                <a:ea typeface="Calibri"/>
                <a:cs typeface="Calibri"/>
                <a:sym typeface="Calibri"/>
              </a:rPr>
              <a:t>-</a:t>
            </a:r>
            <a:r>
              <a:rPr lang="en-US" sz="2400">
                <a:solidFill>
                  <a:srgbClr val="0070C0"/>
                </a:solidFill>
                <a:latin typeface="Calibri"/>
                <a:ea typeface="Calibri"/>
                <a:cs typeface="Calibri"/>
                <a:sym typeface="Calibri"/>
              </a:rPr>
              <a:t> → HOH</a:t>
            </a:r>
            <a:endParaRPr baseline="30000" sz="2400">
              <a:solidFill>
                <a:srgbClr val="0070C0"/>
              </a:solidFill>
              <a:latin typeface="Calibri"/>
              <a:ea typeface="Calibri"/>
              <a:cs typeface="Calibri"/>
              <a:sym typeface="Calibri"/>
            </a:endParaRPr>
          </a:p>
        </p:txBody>
      </p:sp>
      <p:sp>
        <p:nvSpPr>
          <p:cNvPr id="2340" name="Google Shape;2340;g2bdae9f7030_0_587"/>
          <p:cNvSpPr txBox="1"/>
          <p:nvPr/>
        </p:nvSpPr>
        <p:spPr>
          <a:xfrm>
            <a:off x="4377800" y="4267625"/>
            <a:ext cx="5489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0070C0"/>
                </a:solidFill>
                <a:latin typeface="Calibri"/>
                <a:ea typeface="Calibri"/>
                <a:cs typeface="Calibri"/>
                <a:sym typeface="Calibri"/>
              </a:rPr>
              <a:t>H</a:t>
            </a:r>
            <a:r>
              <a:rPr baseline="30000" lang="en-US" sz="2400">
                <a:solidFill>
                  <a:srgbClr val="0070C0"/>
                </a:solidFill>
                <a:latin typeface="Calibri"/>
                <a:ea typeface="Calibri"/>
                <a:cs typeface="Calibri"/>
                <a:sym typeface="Calibri"/>
              </a:rPr>
              <a:t>+</a:t>
            </a:r>
            <a:r>
              <a:rPr lang="en-US" sz="2400">
                <a:solidFill>
                  <a:srgbClr val="0070C0"/>
                </a:solidFill>
                <a:latin typeface="Calibri"/>
                <a:ea typeface="Calibri"/>
                <a:cs typeface="Calibri"/>
                <a:sym typeface="Calibri"/>
              </a:rPr>
              <a:t> + Cl</a:t>
            </a:r>
            <a:r>
              <a:rPr baseline="30000" lang="en-US" sz="2400">
                <a:solidFill>
                  <a:srgbClr val="0070C0"/>
                </a:solidFill>
                <a:latin typeface="Calibri"/>
                <a:ea typeface="Calibri"/>
                <a:cs typeface="Calibri"/>
                <a:sym typeface="Calibri"/>
              </a:rPr>
              <a:t>-</a:t>
            </a:r>
            <a:r>
              <a:rPr lang="en-US" sz="2400">
                <a:solidFill>
                  <a:srgbClr val="0070C0"/>
                </a:solidFill>
                <a:latin typeface="Calibri"/>
                <a:ea typeface="Calibri"/>
                <a:cs typeface="Calibri"/>
                <a:sym typeface="Calibri"/>
              </a:rPr>
              <a:t> + Sr(OH)</a:t>
            </a:r>
            <a:r>
              <a:rPr baseline="-25000" lang="en-US" sz="2400">
                <a:solidFill>
                  <a:srgbClr val="0070C0"/>
                </a:solidFill>
                <a:latin typeface="Calibri"/>
                <a:ea typeface="Calibri"/>
                <a:cs typeface="Calibri"/>
                <a:sym typeface="Calibri"/>
              </a:rPr>
              <a:t>2</a:t>
            </a:r>
            <a:r>
              <a:rPr lang="en-US" sz="2400">
                <a:solidFill>
                  <a:srgbClr val="0070C0"/>
                </a:solidFill>
                <a:latin typeface="Calibri"/>
                <a:ea typeface="Calibri"/>
                <a:cs typeface="Calibri"/>
                <a:sym typeface="Calibri"/>
              </a:rPr>
              <a:t> → SrCl</a:t>
            </a:r>
            <a:r>
              <a:rPr baseline="-25000" lang="en-US" sz="2400">
                <a:solidFill>
                  <a:srgbClr val="0070C0"/>
                </a:solidFill>
                <a:latin typeface="Calibri"/>
                <a:ea typeface="Calibri"/>
                <a:cs typeface="Calibri"/>
                <a:sym typeface="Calibri"/>
              </a:rPr>
              <a:t>2</a:t>
            </a:r>
            <a:r>
              <a:rPr lang="en-US" sz="2400">
                <a:solidFill>
                  <a:srgbClr val="0070C0"/>
                </a:solidFill>
                <a:latin typeface="Calibri"/>
                <a:ea typeface="Calibri"/>
                <a:cs typeface="Calibri"/>
                <a:sym typeface="Calibri"/>
              </a:rPr>
              <a:t> + HOH </a:t>
            </a:r>
            <a:endParaRPr baseline="30000" sz="2400">
              <a:solidFill>
                <a:srgbClr val="0070C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5" name="Shape 2345"/>
        <p:cNvGrpSpPr/>
        <p:nvPr/>
      </p:nvGrpSpPr>
      <p:grpSpPr>
        <a:xfrm>
          <a:off x="0" y="0"/>
          <a:ext cx="0" cy="0"/>
          <a:chOff x="0" y="0"/>
          <a:chExt cx="0" cy="0"/>
        </a:xfrm>
      </p:grpSpPr>
      <p:sp>
        <p:nvSpPr>
          <p:cNvPr id="2346" name="Google Shape;2346;g2bdae9f7030_0_85"/>
          <p:cNvSpPr txBox="1"/>
          <p:nvPr>
            <p:ph type="title"/>
          </p:nvPr>
        </p:nvSpPr>
        <p:spPr>
          <a:xfrm>
            <a:off x="831850" y="1709738"/>
            <a:ext cx="10515600" cy="28527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rPr lang="en-US"/>
              <a:t>Unit 5: Kinetics</a:t>
            </a:r>
            <a:endParaRPr/>
          </a:p>
        </p:txBody>
      </p:sp>
    </p:spTree>
  </p:cSld>
  <p:clrMapOvr>
    <a:masterClrMapping/>
  </p:clrMapOvr>
</p:sld>
</file>

<file path=ppt/slides/slide2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1" name="Shape 2351"/>
        <p:cNvGrpSpPr/>
        <p:nvPr/>
      </p:nvGrpSpPr>
      <p:grpSpPr>
        <a:xfrm>
          <a:off x="0" y="0"/>
          <a:ext cx="0" cy="0"/>
          <a:chOff x="0" y="0"/>
          <a:chExt cx="0" cy="0"/>
        </a:xfrm>
      </p:grpSpPr>
      <p:pic>
        <p:nvPicPr>
          <p:cNvPr descr="\\WFData2\Teachers\kdrury\AP Chemistry\Images\kinetics\fig12_13.gif" id="2352" name="Google Shape;2352;g200ff56c607_0_5"/>
          <p:cNvPicPr preferRelativeResize="0"/>
          <p:nvPr/>
        </p:nvPicPr>
        <p:blipFill rotWithShape="1">
          <a:blip r:embed="rId3">
            <a:alphaModFix/>
          </a:blip>
          <a:srcRect b="0" l="0" r="0" t="0"/>
          <a:stretch/>
        </p:blipFill>
        <p:spPr>
          <a:xfrm>
            <a:off x="1524000" y="2178269"/>
            <a:ext cx="9144000" cy="4191000"/>
          </a:xfrm>
          <a:prstGeom prst="rect">
            <a:avLst/>
          </a:prstGeom>
          <a:noFill/>
          <a:ln>
            <a:noFill/>
          </a:ln>
        </p:spPr>
      </p:pic>
      <p:sp>
        <p:nvSpPr>
          <p:cNvPr id="2353" name="Google Shape;2353;g200ff56c607_0_5"/>
          <p:cNvSpPr txBox="1"/>
          <p:nvPr>
            <p:ph idx="1" type="body"/>
          </p:nvPr>
        </p:nvSpPr>
        <p:spPr>
          <a:xfrm>
            <a:off x="2019300" y="1371600"/>
            <a:ext cx="8382000" cy="990600"/>
          </a:xfrm>
          <a:prstGeom prst="rect">
            <a:avLst/>
          </a:prstGeom>
          <a:noFill/>
          <a:ln>
            <a:noFill/>
          </a:ln>
        </p:spPr>
        <p:txBody>
          <a:bodyPr anchorCtr="0" anchor="t" bIns="45700" lIns="91425" spcFirstLastPara="1" rIns="91425" wrap="square" tIns="45700">
            <a:normAutofit fontScale="62500" lnSpcReduction="20000"/>
          </a:bodyPr>
          <a:lstStyle/>
          <a:p>
            <a:pPr indent="-457200" lvl="2" marL="457200" rtl="0" algn="l">
              <a:lnSpc>
                <a:spcPct val="90000"/>
              </a:lnSpc>
              <a:spcBef>
                <a:spcPts val="0"/>
              </a:spcBef>
              <a:spcAft>
                <a:spcPts val="0"/>
              </a:spcAft>
              <a:buClr>
                <a:schemeClr val="accent3"/>
              </a:buClr>
              <a:buSzPct val="100000"/>
              <a:buNone/>
            </a:pPr>
            <a:r>
              <a:rPr b="1" lang="en-US" u="sng"/>
              <a:t>Collision Theory: </a:t>
            </a:r>
            <a:r>
              <a:rPr lang="en-US"/>
              <a:t>When two chemicals react, their molecules have to collide with each other with proper energy and orientation.</a:t>
            </a:r>
            <a:endParaRPr/>
          </a:p>
          <a:p>
            <a:pPr indent="-457200" lvl="0" marL="457200" rtl="0" algn="l">
              <a:lnSpc>
                <a:spcPct val="90000"/>
              </a:lnSpc>
              <a:spcBef>
                <a:spcPts val="1000"/>
              </a:spcBef>
              <a:spcAft>
                <a:spcPts val="0"/>
              </a:spcAft>
              <a:buClr>
                <a:schemeClr val="dk1"/>
              </a:buClr>
              <a:buSzPct val="100000"/>
              <a:buNone/>
            </a:pPr>
            <a:r>
              <a:t/>
            </a:r>
            <a:endParaRPr b="1"/>
          </a:p>
          <a:p>
            <a:pPr indent="-457200" lvl="0" marL="457200" rtl="0" algn="l">
              <a:lnSpc>
                <a:spcPct val="90000"/>
              </a:lnSpc>
              <a:spcBef>
                <a:spcPts val="1000"/>
              </a:spcBef>
              <a:spcAft>
                <a:spcPts val="0"/>
              </a:spcAft>
              <a:buClr>
                <a:schemeClr val="dk1"/>
              </a:buClr>
              <a:buSzPct val="100000"/>
              <a:buNone/>
            </a:pPr>
            <a:r>
              <a:t/>
            </a:r>
            <a:endParaRPr b="1"/>
          </a:p>
        </p:txBody>
      </p:sp>
      <p:sp>
        <p:nvSpPr>
          <p:cNvPr id="2354" name="Google Shape;2354;g200ff56c607_0_5"/>
          <p:cNvSpPr txBox="1"/>
          <p:nvPr>
            <p:ph type="title"/>
          </p:nvPr>
        </p:nvSpPr>
        <p:spPr>
          <a:xfrm>
            <a:off x="2209800" y="152400"/>
            <a:ext cx="8001000" cy="1219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Arial"/>
              <a:buNone/>
            </a:pPr>
            <a:r>
              <a:rPr lang="en-US" sz="4000"/>
              <a:t>How fast does a reaction proceed?</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3">
                                            <p:txEl>
                                              <p:pRg end="0" st="0"/>
                                            </p:txEl>
                                          </p:spTgt>
                                        </p:tgtEl>
                                        <p:attrNameLst>
                                          <p:attrName>style.visibility</p:attrName>
                                        </p:attrNameLst>
                                      </p:cBhvr>
                                      <p:to>
                                        <p:strVal val="visible"/>
                                      </p:to>
                                    </p:set>
                                    <p:animEffect filter="fade" transition="in">
                                      <p:cBhvr>
                                        <p:cTn dur="500"/>
                                        <p:tgtEl>
                                          <p:spTgt spid="235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3">
                                            <p:txEl>
                                              <p:pRg end="1" st="1"/>
                                            </p:txEl>
                                          </p:spTgt>
                                        </p:tgtEl>
                                        <p:attrNameLst>
                                          <p:attrName>style.visibility</p:attrName>
                                        </p:attrNameLst>
                                      </p:cBhvr>
                                      <p:to>
                                        <p:strVal val="visible"/>
                                      </p:to>
                                    </p:set>
                                    <p:animEffect filter="fade" transition="in">
                                      <p:cBhvr>
                                        <p:cTn dur="500"/>
                                        <p:tgtEl>
                                          <p:spTgt spid="235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3">
                                            <p:txEl>
                                              <p:pRg end="2" st="2"/>
                                            </p:txEl>
                                          </p:spTgt>
                                        </p:tgtEl>
                                        <p:attrNameLst>
                                          <p:attrName>style.visibility</p:attrName>
                                        </p:attrNameLst>
                                      </p:cBhvr>
                                      <p:to>
                                        <p:strVal val="visible"/>
                                      </p:to>
                                    </p:set>
                                    <p:animEffect filter="fade" transition="in">
                                      <p:cBhvr>
                                        <p:cTn dur="500"/>
                                        <p:tgtEl>
                                          <p:spTgt spid="235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2"/>
                                        </p:tgtEl>
                                        <p:attrNameLst>
                                          <p:attrName>style.visibility</p:attrName>
                                        </p:attrNameLst>
                                      </p:cBhvr>
                                      <p:to>
                                        <p:strVal val="visible"/>
                                      </p:to>
                                    </p:set>
                                    <p:animEffect filter="fade" transition="in">
                                      <p:cBhvr>
                                        <p:cTn dur="500"/>
                                        <p:tgtEl>
                                          <p:spTgt spid="23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8" name="Shape 2358"/>
        <p:cNvGrpSpPr/>
        <p:nvPr/>
      </p:nvGrpSpPr>
      <p:grpSpPr>
        <a:xfrm>
          <a:off x="0" y="0"/>
          <a:ext cx="0" cy="0"/>
          <a:chOff x="0" y="0"/>
          <a:chExt cx="0" cy="0"/>
        </a:xfrm>
      </p:grpSpPr>
      <p:sp>
        <p:nvSpPr>
          <p:cNvPr id="2359" name="Google Shape;2359;g200ff56c607_0_12"/>
          <p:cNvSpPr txBox="1"/>
          <p:nvPr>
            <p:ph idx="1" type="body"/>
          </p:nvPr>
        </p:nvSpPr>
        <p:spPr>
          <a:xfrm>
            <a:off x="1403131" y="1072878"/>
            <a:ext cx="9806100" cy="4986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The rate of reaction can increase (or speed up) by</a:t>
            </a:r>
            <a:endParaRPr/>
          </a:p>
          <a:p>
            <a:pPr indent="-228600" lvl="1" marL="685800" rtl="0" algn="l">
              <a:lnSpc>
                <a:spcPct val="90000"/>
              </a:lnSpc>
              <a:spcBef>
                <a:spcPts val="500"/>
              </a:spcBef>
              <a:spcAft>
                <a:spcPts val="0"/>
              </a:spcAft>
              <a:buClr>
                <a:schemeClr val="dk1"/>
              </a:buClr>
              <a:buSzPts val="2400"/>
              <a:buChar char="•"/>
            </a:pPr>
            <a:r>
              <a:rPr lang="en-US"/>
              <a:t>Increasing the temperature of the system</a:t>
            </a:r>
            <a:endParaRPr/>
          </a:p>
          <a:p>
            <a:pPr indent="-228600" lvl="1" marL="685800" rtl="0" algn="l">
              <a:lnSpc>
                <a:spcPct val="90000"/>
              </a:lnSpc>
              <a:spcBef>
                <a:spcPts val="500"/>
              </a:spcBef>
              <a:spcAft>
                <a:spcPts val="0"/>
              </a:spcAft>
              <a:buClr>
                <a:schemeClr val="dk1"/>
              </a:buClr>
              <a:buSzPts val="2400"/>
              <a:buChar char="•"/>
            </a:pPr>
            <a:r>
              <a:rPr lang="en-US"/>
              <a:t>Increasing the concentration of the reactants in solution</a:t>
            </a:r>
            <a:endParaRPr/>
          </a:p>
          <a:p>
            <a:pPr indent="-228600" lvl="1" marL="685800" rtl="0" algn="l">
              <a:lnSpc>
                <a:spcPct val="90000"/>
              </a:lnSpc>
              <a:spcBef>
                <a:spcPts val="500"/>
              </a:spcBef>
              <a:spcAft>
                <a:spcPts val="0"/>
              </a:spcAft>
              <a:buClr>
                <a:schemeClr val="dk1"/>
              </a:buClr>
              <a:buSzPts val="2400"/>
              <a:buChar char="•"/>
            </a:pPr>
            <a:r>
              <a:rPr lang="en-US"/>
              <a:t>Increasing the pressure of gaseous reactants</a:t>
            </a:r>
            <a:endParaRPr/>
          </a:p>
          <a:p>
            <a:pPr indent="-228600" lvl="1" marL="685800" rtl="0" algn="l">
              <a:lnSpc>
                <a:spcPct val="90000"/>
              </a:lnSpc>
              <a:spcBef>
                <a:spcPts val="500"/>
              </a:spcBef>
              <a:spcAft>
                <a:spcPts val="0"/>
              </a:spcAft>
              <a:buClr>
                <a:schemeClr val="dk1"/>
              </a:buClr>
              <a:buSzPts val="2400"/>
              <a:buChar char="•"/>
            </a:pPr>
            <a:r>
              <a:rPr lang="en-US"/>
              <a:t>Increasing the surface area of solid reactants</a:t>
            </a:r>
            <a:endParaRPr/>
          </a:p>
          <a:p>
            <a:pPr indent="-228600" lvl="1" marL="685800" rtl="0" algn="l">
              <a:lnSpc>
                <a:spcPct val="90000"/>
              </a:lnSpc>
              <a:spcBef>
                <a:spcPts val="500"/>
              </a:spcBef>
              <a:spcAft>
                <a:spcPts val="0"/>
              </a:spcAft>
              <a:buClr>
                <a:schemeClr val="dk1"/>
              </a:buClr>
              <a:buSzPts val="2400"/>
              <a:buChar char="•"/>
            </a:pPr>
            <a:r>
              <a:rPr lang="en-US"/>
              <a:t>Introducing a catalyst</a:t>
            </a:r>
            <a:endParaRPr/>
          </a:p>
          <a:p>
            <a:pPr indent="-228600" lvl="1" marL="685800" rtl="0" algn="l">
              <a:lnSpc>
                <a:spcPct val="90000"/>
              </a:lnSpc>
              <a:spcBef>
                <a:spcPts val="500"/>
              </a:spcBef>
              <a:spcAft>
                <a:spcPts val="0"/>
              </a:spcAft>
              <a:buClr>
                <a:schemeClr val="dk1"/>
              </a:buClr>
              <a:buSzPts val="2400"/>
              <a:buChar char="•"/>
            </a:pPr>
            <a:r>
              <a:rPr lang="en-US"/>
              <a:t>Agitating the solution (stirring to increase collisions)</a:t>
            </a:r>
            <a:endParaRPr/>
          </a:p>
          <a:p>
            <a:pPr indent="-228600" lvl="0" marL="228600" rtl="0" algn="l">
              <a:lnSpc>
                <a:spcPct val="90000"/>
              </a:lnSpc>
              <a:spcBef>
                <a:spcPts val="1000"/>
              </a:spcBef>
              <a:spcAft>
                <a:spcPts val="0"/>
              </a:spcAft>
              <a:buClr>
                <a:schemeClr val="dk1"/>
              </a:buClr>
              <a:buSzPts val="2400"/>
              <a:buChar char="•"/>
            </a:pPr>
            <a:r>
              <a:rPr lang="en-US"/>
              <a:t>The rate will decrease (will take longer) if you decrease T, M, P, SA, or if you introduce an inhibitor.</a:t>
            </a:r>
            <a:endParaRPr/>
          </a:p>
          <a:p>
            <a:pPr indent="-228600" lvl="0" marL="228600" rtl="0" algn="l">
              <a:lnSpc>
                <a:spcPct val="90000"/>
              </a:lnSpc>
              <a:spcBef>
                <a:spcPts val="1000"/>
              </a:spcBef>
              <a:spcAft>
                <a:spcPts val="0"/>
              </a:spcAft>
              <a:buClr>
                <a:schemeClr val="dk1"/>
              </a:buClr>
              <a:buSzPts val="2400"/>
              <a:buChar char="•"/>
            </a:pPr>
            <a:r>
              <a:rPr lang="en-US"/>
              <a:t>The reaction rate has nothing to do with how much of the reactants actually react. That is dependent on limiting reactants and equilibrium.  </a:t>
            </a:r>
            <a:endParaRPr/>
          </a:p>
          <a:p>
            <a:pPr indent="-76200" lvl="1" marL="685800" rtl="0" algn="l">
              <a:lnSpc>
                <a:spcPct val="90000"/>
              </a:lnSpc>
              <a:spcBef>
                <a:spcPts val="500"/>
              </a:spcBef>
              <a:spcAft>
                <a:spcPts val="0"/>
              </a:spcAft>
              <a:buClr>
                <a:schemeClr val="dk1"/>
              </a:buClr>
              <a:buSzPts val="2400"/>
              <a:buNone/>
            </a:pPr>
            <a:r>
              <a:t/>
            </a:r>
            <a:endParaRPr/>
          </a:p>
        </p:txBody>
      </p:sp>
      <p:sp>
        <p:nvSpPr>
          <p:cNvPr id="2360" name="Google Shape;2360;g200ff56c607_0_12"/>
          <p:cNvSpPr txBox="1"/>
          <p:nvPr>
            <p:ph type="title"/>
          </p:nvPr>
        </p:nvSpPr>
        <p:spPr>
          <a:xfrm>
            <a:off x="850900" y="0"/>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What affects the rate of reactions?</a:t>
            </a:r>
            <a:endParaRPr/>
          </a:p>
        </p:txBody>
      </p:sp>
    </p:spTree>
  </p:cSld>
  <p:clrMapOvr>
    <a:masterClrMapping/>
  </p:clrMapOvr>
</p:sld>
</file>

<file path=ppt/slides/slide2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4" name="Shape 2364"/>
        <p:cNvGrpSpPr/>
        <p:nvPr/>
      </p:nvGrpSpPr>
      <p:grpSpPr>
        <a:xfrm>
          <a:off x="0" y="0"/>
          <a:ext cx="0" cy="0"/>
          <a:chOff x="0" y="0"/>
          <a:chExt cx="0" cy="0"/>
        </a:xfrm>
      </p:grpSpPr>
      <p:pic>
        <p:nvPicPr>
          <p:cNvPr descr="14_03" id="2365" name="Google Shape;2365;g200ff56c607_0_17"/>
          <p:cNvPicPr preferRelativeResize="0"/>
          <p:nvPr>
            <p:ph idx="1" type="body"/>
          </p:nvPr>
        </p:nvPicPr>
        <p:blipFill rotWithShape="1">
          <a:blip r:embed="rId3">
            <a:alphaModFix/>
          </a:blip>
          <a:srcRect b="11559" l="0" r="0" t="0"/>
          <a:stretch/>
        </p:blipFill>
        <p:spPr>
          <a:xfrm>
            <a:off x="2286000" y="1584653"/>
            <a:ext cx="8229600" cy="2590800"/>
          </a:xfrm>
          <a:prstGeom prst="rect">
            <a:avLst/>
          </a:prstGeom>
          <a:noFill/>
          <a:ln>
            <a:noFill/>
          </a:ln>
        </p:spPr>
      </p:pic>
      <p:sp>
        <p:nvSpPr>
          <p:cNvPr id="2366" name="Google Shape;2366;g200ff56c607_0_17"/>
          <p:cNvSpPr/>
          <p:nvPr/>
        </p:nvSpPr>
        <p:spPr>
          <a:xfrm>
            <a:off x="1676400" y="152401"/>
            <a:ext cx="8839200" cy="2246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SzPts val="2800"/>
              <a:buFont typeface="Noto Sans Symbols"/>
              <a:buNone/>
            </a:pPr>
            <a:r>
              <a:rPr lang="en-US" sz="2800">
                <a:solidFill>
                  <a:schemeClr val="dk1"/>
                </a:solidFill>
                <a:latin typeface="Arial"/>
                <a:ea typeface="Arial"/>
                <a:cs typeface="Arial"/>
                <a:sym typeface="Arial"/>
              </a:rPr>
              <a:t>Rates of reactions can be determined by monitoring the change in concentration of either reactants or products as a function of time.  </a:t>
            </a:r>
            <a:endParaRPr/>
          </a:p>
          <a:p>
            <a:pPr indent="0" lvl="0" marL="0" marR="0" rtl="0" algn="l">
              <a:spcBef>
                <a:spcPts val="0"/>
              </a:spcBef>
              <a:spcAft>
                <a:spcPts val="0"/>
              </a:spcAft>
              <a:buClr>
                <a:schemeClr val="dk1"/>
              </a:buClr>
              <a:buSzPts val="2800"/>
              <a:buFont typeface="Noto Sans Symbols"/>
              <a:buNone/>
            </a:pPr>
            <a:r>
              <a:rPr b="1" lang="en-US" sz="2800">
                <a:solidFill>
                  <a:schemeClr val="dk1"/>
                </a:solidFill>
                <a:latin typeface="Arial"/>
                <a:ea typeface="Arial"/>
                <a:cs typeface="Arial"/>
                <a:sym typeface="Arial"/>
              </a:rPr>
              <a:t>			</a:t>
            </a:r>
            <a:endParaRPr/>
          </a:p>
          <a:p>
            <a:pPr indent="0" lvl="0" marL="0" marR="0" rtl="0" algn="l">
              <a:spcBef>
                <a:spcPts val="0"/>
              </a:spcBef>
              <a:spcAft>
                <a:spcPts val="0"/>
              </a:spcAft>
              <a:buClr>
                <a:schemeClr val="dk1"/>
              </a:buClr>
              <a:buSzPts val="2800"/>
              <a:buFont typeface="Noto Sans Symbols"/>
              <a:buNone/>
            </a:pPr>
            <a:r>
              <a:rPr b="1" lang="en-US" sz="2800">
                <a:solidFill>
                  <a:schemeClr val="dk1"/>
                </a:solidFill>
                <a:latin typeface="Arial"/>
                <a:ea typeface="Arial"/>
                <a:cs typeface="Arial"/>
                <a:sym typeface="Arial"/>
              </a:rPr>
              <a:t>				</a:t>
            </a:r>
            <a:endParaRPr sz="2800">
              <a:solidFill>
                <a:schemeClr val="dk1"/>
              </a:solidFill>
              <a:latin typeface="Arial"/>
              <a:ea typeface="Arial"/>
              <a:cs typeface="Arial"/>
              <a:sym typeface="Arial"/>
            </a:endParaRPr>
          </a:p>
        </p:txBody>
      </p:sp>
      <p:pic>
        <p:nvPicPr>
          <p:cNvPr id="2367" name="Google Shape;2367;g200ff56c607_0_17"/>
          <p:cNvPicPr preferRelativeResize="0"/>
          <p:nvPr/>
        </p:nvPicPr>
        <p:blipFill rotWithShape="1">
          <a:blip r:embed="rId4">
            <a:alphaModFix/>
          </a:blip>
          <a:srcRect b="0" l="0" r="0" t="5356"/>
          <a:stretch/>
        </p:blipFill>
        <p:spPr>
          <a:xfrm>
            <a:off x="2825505" y="4266431"/>
            <a:ext cx="6540990" cy="2682547"/>
          </a:xfrm>
          <a:prstGeom prst="rect">
            <a:avLst/>
          </a:prstGeom>
          <a:noFill/>
          <a:ln>
            <a:noFill/>
          </a:ln>
        </p:spPr>
      </p:pic>
    </p:spTree>
  </p:cSld>
  <p:clrMapOvr>
    <a:masterClrMapping/>
  </p:clrMapOvr>
</p:sld>
</file>

<file path=ppt/slides/slide2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1" name="Shape 2371"/>
        <p:cNvGrpSpPr/>
        <p:nvPr/>
      </p:nvGrpSpPr>
      <p:grpSpPr>
        <a:xfrm>
          <a:off x="0" y="0"/>
          <a:ext cx="0" cy="0"/>
          <a:chOff x="0" y="0"/>
          <a:chExt cx="0" cy="0"/>
        </a:xfrm>
      </p:grpSpPr>
      <p:sp>
        <p:nvSpPr>
          <p:cNvPr id="2372" name="Google Shape;2372;g200ff56c607_0_23"/>
          <p:cNvSpPr txBox="1"/>
          <p:nvPr/>
        </p:nvSpPr>
        <p:spPr>
          <a:xfrm>
            <a:off x="265906" y="96731"/>
            <a:ext cx="11926200" cy="1385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Noto Sans Symbols"/>
              <a:buNone/>
            </a:pPr>
            <a:r>
              <a:rPr b="1" i="1" lang="en-US" sz="2800">
                <a:solidFill>
                  <a:schemeClr val="dk1"/>
                </a:solidFill>
                <a:latin typeface="Arial"/>
                <a:ea typeface="Arial"/>
                <a:cs typeface="Arial"/>
                <a:sym typeface="Arial"/>
              </a:rPr>
              <a:t>Reaction rate</a:t>
            </a:r>
            <a:r>
              <a:rPr lang="en-US" sz="2800">
                <a:solidFill>
                  <a:schemeClr val="dk1"/>
                </a:solidFill>
                <a:latin typeface="Arial"/>
                <a:ea typeface="Arial"/>
                <a:cs typeface="Arial"/>
                <a:sym typeface="Arial"/>
              </a:rPr>
              <a:t> is the change in the concentration of a reactant or a product with time (</a:t>
            </a:r>
            <a:r>
              <a:rPr i="1" lang="en-US" sz="2800">
                <a:solidFill>
                  <a:schemeClr val="dk1"/>
                </a:solidFill>
                <a:latin typeface="Arial"/>
                <a:ea typeface="Arial"/>
                <a:cs typeface="Arial"/>
                <a:sym typeface="Arial"/>
              </a:rPr>
              <a:t>M</a:t>
            </a:r>
            <a:r>
              <a:rPr lang="en-US" sz="2800">
                <a:solidFill>
                  <a:schemeClr val="dk1"/>
                </a:solidFill>
                <a:latin typeface="Arial"/>
                <a:ea typeface="Arial"/>
                <a:cs typeface="Arial"/>
                <a:sym typeface="Arial"/>
              </a:rPr>
              <a:t>/s). This can be calculated using a rate expression in terms of reactants or products.</a:t>
            </a:r>
            <a:endParaRPr b="1" i="1" sz="2800">
              <a:solidFill>
                <a:schemeClr val="dk1"/>
              </a:solidFill>
              <a:latin typeface="Arial"/>
              <a:ea typeface="Arial"/>
              <a:cs typeface="Arial"/>
              <a:sym typeface="Arial"/>
            </a:endParaRPr>
          </a:p>
        </p:txBody>
      </p:sp>
      <p:grpSp>
        <p:nvGrpSpPr>
          <p:cNvPr id="2373" name="Google Shape;2373;g200ff56c607_0_23"/>
          <p:cNvGrpSpPr/>
          <p:nvPr/>
        </p:nvGrpSpPr>
        <p:grpSpPr>
          <a:xfrm>
            <a:off x="6306344" y="985761"/>
            <a:ext cx="1428750" cy="867851"/>
            <a:chOff x="2434" y="1129"/>
            <a:chExt cx="900" cy="3300"/>
          </a:xfrm>
        </p:grpSpPr>
        <p:sp>
          <p:nvSpPr>
            <p:cNvPr id="2374" name="Google Shape;2374;g200ff56c607_0_23"/>
            <p:cNvSpPr txBox="1"/>
            <p:nvPr/>
          </p:nvSpPr>
          <p:spPr>
            <a:xfrm>
              <a:off x="2434" y="1129"/>
              <a:ext cx="900" cy="3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2400"/>
                <a:buFont typeface="Noto Sans Symbols"/>
                <a:buNone/>
              </a:pPr>
              <a:r>
                <a:rPr lang="en-US" sz="2400">
                  <a:solidFill>
                    <a:schemeClr val="dk1"/>
                  </a:solidFill>
                  <a:latin typeface="Arial"/>
                  <a:ea typeface="Arial"/>
                  <a:cs typeface="Arial"/>
                  <a:sym typeface="Arial"/>
                </a:rPr>
                <a:t>A          B</a:t>
              </a:r>
              <a:endParaRPr/>
            </a:p>
          </p:txBody>
        </p:sp>
        <p:cxnSp>
          <p:nvCxnSpPr>
            <p:cNvPr id="2375" name="Google Shape;2375;g200ff56c607_0_23"/>
            <p:cNvCxnSpPr/>
            <p:nvPr/>
          </p:nvCxnSpPr>
          <p:spPr>
            <a:xfrm>
              <a:off x="2712" y="2288"/>
              <a:ext cx="300" cy="0"/>
            </a:xfrm>
            <a:prstGeom prst="straightConnector1">
              <a:avLst/>
            </a:prstGeom>
            <a:noFill/>
            <a:ln cap="flat" cmpd="sng" w="28575">
              <a:solidFill>
                <a:schemeClr val="dk1"/>
              </a:solidFill>
              <a:prstDash val="solid"/>
              <a:round/>
              <a:headEnd len="med" w="med" type="none"/>
              <a:tailEnd len="med" w="med" type="triangle"/>
            </a:ln>
          </p:spPr>
        </p:cxnSp>
      </p:grpSp>
      <p:grpSp>
        <p:nvGrpSpPr>
          <p:cNvPr id="2376" name="Google Shape;2376;g200ff56c607_0_23"/>
          <p:cNvGrpSpPr/>
          <p:nvPr/>
        </p:nvGrpSpPr>
        <p:grpSpPr>
          <a:xfrm>
            <a:off x="1894790" y="3550978"/>
            <a:ext cx="2019301" cy="1169987"/>
            <a:chOff x="518" y="3200"/>
            <a:chExt cx="1272" cy="737"/>
          </a:xfrm>
        </p:grpSpPr>
        <p:sp>
          <p:nvSpPr>
            <p:cNvPr id="2377" name="Google Shape;2377;g200ff56c607_0_23"/>
            <p:cNvSpPr txBox="1"/>
            <p:nvPr/>
          </p:nvSpPr>
          <p:spPr>
            <a:xfrm>
              <a:off x="518" y="3337"/>
              <a:ext cx="600" cy="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Noto Sans Symbols"/>
                <a:buNone/>
              </a:pPr>
              <a:r>
                <a:rPr lang="en-US" sz="2400">
                  <a:solidFill>
                    <a:schemeClr val="dk1"/>
                  </a:solidFill>
                  <a:latin typeface="Arial"/>
                  <a:ea typeface="Arial"/>
                  <a:cs typeface="Arial"/>
                  <a:sym typeface="Arial"/>
                </a:rPr>
                <a:t>rate = -</a:t>
              </a:r>
              <a:endParaRPr/>
            </a:p>
          </p:txBody>
        </p:sp>
        <p:grpSp>
          <p:nvGrpSpPr>
            <p:cNvPr id="2378" name="Google Shape;2378;g200ff56c607_0_23"/>
            <p:cNvGrpSpPr/>
            <p:nvPr/>
          </p:nvGrpSpPr>
          <p:grpSpPr>
            <a:xfrm>
              <a:off x="1190" y="3200"/>
              <a:ext cx="600" cy="566"/>
              <a:chOff x="2044" y="3286"/>
              <a:chExt cx="600" cy="566"/>
            </a:xfrm>
          </p:grpSpPr>
          <p:sp>
            <p:nvSpPr>
              <p:cNvPr id="2379" name="Google Shape;2379;g200ff56c607_0_23"/>
              <p:cNvSpPr txBox="1"/>
              <p:nvPr/>
            </p:nvSpPr>
            <p:spPr>
              <a:xfrm>
                <a:off x="2044" y="3286"/>
                <a:ext cx="600" cy="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Noto Sans Symbols"/>
                  <a:buNone/>
                </a:pPr>
                <a:r>
                  <a:rPr lang="en-US" sz="2400">
                    <a:solidFill>
                      <a:schemeClr val="dk1"/>
                    </a:solidFill>
                    <a:latin typeface="Noto Sans Symbols"/>
                    <a:ea typeface="Noto Sans Symbols"/>
                    <a:cs typeface="Noto Sans Symbols"/>
                    <a:sym typeface="Noto Sans Symbols"/>
                  </a:rPr>
                  <a:t>Δ</a:t>
                </a:r>
                <a:r>
                  <a:rPr lang="en-US" sz="2400">
                    <a:solidFill>
                      <a:schemeClr val="dk1"/>
                    </a:solidFill>
                    <a:latin typeface="Arial"/>
                    <a:ea typeface="Arial"/>
                    <a:cs typeface="Arial"/>
                    <a:sym typeface="Arial"/>
                  </a:rPr>
                  <a:t>[A]</a:t>
                </a:r>
                <a:endParaRPr/>
              </a:p>
            </p:txBody>
          </p:sp>
          <p:sp>
            <p:nvSpPr>
              <p:cNvPr id="2380" name="Google Shape;2380;g200ff56c607_0_23"/>
              <p:cNvSpPr txBox="1"/>
              <p:nvPr/>
            </p:nvSpPr>
            <p:spPr>
              <a:xfrm>
                <a:off x="2144" y="3552"/>
                <a:ext cx="300" cy="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Noto Sans Symbols"/>
                  <a:buNone/>
                </a:pPr>
                <a:r>
                  <a:rPr lang="en-US" sz="2400">
                    <a:solidFill>
                      <a:schemeClr val="dk1"/>
                    </a:solidFill>
                    <a:latin typeface="Noto Sans Symbols"/>
                    <a:ea typeface="Noto Sans Symbols"/>
                    <a:cs typeface="Noto Sans Symbols"/>
                    <a:sym typeface="Noto Sans Symbols"/>
                  </a:rPr>
                  <a:t>Δ</a:t>
                </a:r>
                <a:r>
                  <a:rPr i="1" lang="en-US" sz="2400">
                    <a:solidFill>
                      <a:schemeClr val="dk1"/>
                    </a:solidFill>
                    <a:latin typeface="Arial"/>
                    <a:ea typeface="Arial"/>
                    <a:cs typeface="Arial"/>
                    <a:sym typeface="Arial"/>
                  </a:rPr>
                  <a:t>t</a:t>
                </a:r>
                <a:endParaRPr sz="2400">
                  <a:solidFill>
                    <a:schemeClr val="dk1"/>
                  </a:solidFill>
                  <a:latin typeface="Arial"/>
                  <a:ea typeface="Arial"/>
                  <a:cs typeface="Arial"/>
                  <a:sym typeface="Arial"/>
                </a:endParaRPr>
              </a:p>
            </p:txBody>
          </p:sp>
          <p:cxnSp>
            <p:nvCxnSpPr>
              <p:cNvPr id="2381" name="Google Shape;2381;g200ff56c607_0_23"/>
              <p:cNvCxnSpPr/>
              <p:nvPr/>
            </p:nvCxnSpPr>
            <p:spPr>
              <a:xfrm>
                <a:off x="2095" y="3592"/>
                <a:ext cx="300" cy="0"/>
              </a:xfrm>
              <a:prstGeom prst="straightConnector1">
                <a:avLst/>
              </a:prstGeom>
              <a:noFill/>
              <a:ln cap="flat" cmpd="sng" w="28575">
                <a:solidFill>
                  <a:schemeClr val="dk1"/>
                </a:solidFill>
                <a:prstDash val="solid"/>
                <a:round/>
                <a:headEnd len="med" w="med" type="none"/>
                <a:tailEnd len="med" w="med" type="none"/>
              </a:ln>
            </p:spPr>
          </p:cxnSp>
        </p:grpSp>
      </p:grpSp>
      <p:grpSp>
        <p:nvGrpSpPr>
          <p:cNvPr id="2382" name="Google Shape;2382;g200ff56c607_0_23"/>
          <p:cNvGrpSpPr/>
          <p:nvPr/>
        </p:nvGrpSpPr>
        <p:grpSpPr>
          <a:xfrm>
            <a:off x="1881952" y="4678103"/>
            <a:ext cx="2035175" cy="1374775"/>
            <a:chOff x="624" y="2998"/>
            <a:chExt cx="1282" cy="866"/>
          </a:xfrm>
        </p:grpSpPr>
        <p:sp>
          <p:nvSpPr>
            <p:cNvPr id="2383" name="Google Shape;2383;g200ff56c607_0_23"/>
            <p:cNvSpPr txBox="1"/>
            <p:nvPr/>
          </p:nvSpPr>
          <p:spPr>
            <a:xfrm>
              <a:off x="624" y="3135"/>
              <a:ext cx="900" cy="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Noto Sans Symbols"/>
                <a:buNone/>
              </a:pPr>
              <a:r>
                <a:rPr lang="en-US" sz="2800">
                  <a:solidFill>
                    <a:schemeClr val="dk1"/>
                  </a:solidFill>
                  <a:latin typeface="Arial"/>
                  <a:ea typeface="Arial"/>
                  <a:cs typeface="Arial"/>
                  <a:sym typeface="Arial"/>
                </a:rPr>
                <a:t>rate = </a:t>
              </a:r>
              <a:endParaRPr/>
            </a:p>
          </p:txBody>
        </p:sp>
        <p:grpSp>
          <p:nvGrpSpPr>
            <p:cNvPr id="2384" name="Google Shape;2384;g200ff56c607_0_23"/>
            <p:cNvGrpSpPr/>
            <p:nvPr/>
          </p:nvGrpSpPr>
          <p:grpSpPr>
            <a:xfrm>
              <a:off x="1306" y="2998"/>
              <a:ext cx="600" cy="866"/>
              <a:chOff x="2054" y="3286"/>
              <a:chExt cx="600" cy="866"/>
            </a:xfrm>
          </p:grpSpPr>
          <p:sp>
            <p:nvSpPr>
              <p:cNvPr id="2385" name="Google Shape;2385;g200ff56c607_0_23"/>
              <p:cNvSpPr txBox="1"/>
              <p:nvPr/>
            </p:nvSpPr>
            <p:spPr>
              <a:xfrm>
                <a:off x="2054" y="3286"/>
                <a:ext cx="600" cy="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Noto Sans Symbols"/>
                  <a:buNone/>
                </a:pPr>
                <a:r>
                  <a:rPr lang="en-US" sz="2800">
                    <a:solidFill>
                      <a:schemeClr val="dk1"/>
                    </a:solidFill>
                    <a:latin typeface="Noto Sans Symbols"/>
                    <a:ea typeface="Noto Sans Symbols"/>
                    <a:cs typeface="Noto Sans Symbols"/>
                    <a:sym typeface="Noto Sans Symbols"/>
                  </a:rPr>
                  <a:t>Δ</a:t>
                </a:r>
                <a:r>
                  <a:rPr lang="en-US" sz="2800">
                    <a:solidFill>
                      <a:schemeClr val="dk1"/>
                    </a:solidFill>
                    <a:latin typeface="Arial"/>
                    <a:ea typeface="Arial"/>
                    <a:cs typeface="Arial"/>
                    <a:sym typeface="Arial"/>
                  </a:rPr>
                  <a:t>[B]</a:t>
                </a:r>
                <a:endParaRPr/>
              </a:p>
            </p:txBody>
          </p:sp>
          <p:sp>
            <p:nvSpPr>
              <p:cNvPr id="2386" name="Google Shape;2386;g200ff56c607_0_23"/>
              <p:cNvSpPr txBox="1"/>
              <p:nvPr/>
            </p:nvSpPr>
            <p:spPr>
              <a:xfrm>
                <a:off x="2144" y="3552"/>
                <a:ext cx="300" cy="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Noto Sans Symbols"/>
                  <a:buNone/>
                </a:pPr>
                <a:r>
                  <a:rPr lang="en-US" sz="2800">
                    <a:solidFill>
                      <a:schemeClr val="dk1"/>
                    </a:solidFill>
                    <a:latin typeface="Noto Sans Symbols"/>
                    <a:ea typeface="Noto Sans Symbols"/>
                    <a:cs typeface="Noto Sans Symbols"/>
                    <a:sym typeface="Noto Sans Symbols"/>
                  </a:rPr>
                  <a:t>Δ</a:t>
                </a:r>
                <a:r>
                  <a:rPr i="1" lang="en-US" sz="2800">
                    <a:solidFill>
                      <a:schemeClr val="dk1"/>
                    </a:solidFill>
                    <a:latin typeface="Arial"/>
                    <a:ea typeface="Arial"/>
                    <a:cs typeface="Arial"/>
                    <a:sym typeface="Arial"/>
                  </a:rPr>
                  <a:t>t</a:t>
                </a:r>
                <a:endParaRPr sz="2800">
                  <a:solidFill>
                    <a:schemeClr val="dk1"/>
                  </a:solidFill>
                  <a:latin typeface="Arial"/>
                  <a:ea typeface="Arial"/>
                  <a:cs typeface="Arial"/>
                  <a:sym typeface="Arial"/>
                </a:endParaRPr>
              </a:p>
            </p:txBody>
          </p:sp>
          <p:cxnSp>
            <p:nvCxnSpPr>
              <p:cNvPr id="2387" name="Google Shape;2387;g200ff56c607_0_23"/>
              <p:cNvCxnSpPr/>
              <p:nvPr/>
            </p:nvCxnSpPr>
            <p:spPr>
              <a:xfrm>
                <a:off x="2095" y="3592"/>
                <a:ext cx="300" cy="0"/>
              </a:xfrm>
              <a:prstGeom prst="straightConnector1">
                <a:avLst/>
              </a:prstGeom>
              <a:noFill/>
              <a:ln cap="flat" cmpd="sng" w="28575">
                <a:solidFill>
                  <a:schemeClr val="dk1"/>
                </a:solidFill>
                <a:prstDash val="solid"/>
                <a:round/>
                <a:headEnd len="med" w="med" type="none"/>
                <a:tailEnd len="med" w="med" type="none"/>
              </a:ln>
            </p:spPr>
          </p:cxnSp>
        </p:grpSp>
      </p:grpSp>
      <p:sp>
        <p:nvSpPr>
          <p:cNvPr id="2388" name="Google Shape;2388;g200ff56c607_0_23"/>
          <p:cNvSpPr txBox="1"/>
          <p:nvPr/>
        </p:nvSpPr>
        <p:spPr>
          <a:xfrm>
            <a:off x="4532312" y="3648490"/>
            <a:ext cx="5649900" cy="892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Noto Sans Symbols"/>
              <a:buNone/>
            </a:pPr>
            <a:r>
              <a:rPr lang="en-US" sz="2400">
                <a:solidFill>
                  <a:schemeClr val="dk1"/>
                </a:solidFill>
                <a:latin typeface="Noto Sans Symbols"/>
                <a:ea typeface="Noto Sans Symbols"/>
                <a:cs typeface="Noto Sans Symbols"/>
                <a:sym typeface="Noto Sans Symbols"/>
              </a:rPr>
              <a:t>Δ</a:t>
            </a:r>
            <a:r>
              <a:rPr lang="en-US" sz="2400">
                <a:solidFill>
                  <a:schemeClr val="dk1"/>
                </a:solidFill>
                <a:latin typeface="Arial"/>
                <a:ea typeface="Arial"/>
                <a:cs typeface="Arial"/>
                <a:sym typeface="Arial"/>
              </a:rPr>
              <a:t>[A] = change in concentration of A over</a:t>
            </a:r>
            <a:endParaRPr/>
          </a:p>
          <a:p>
            <a:pPr indent="0" lvl="0" marL="0" marR="0" rtl="0" algn="l">
              <a:spcBef>
                <a:spcPts val="0"/>
              </a:spcBef>
              <a:spcAft>
                <a:spcPts val="0"/>
              </a:spcAft>
              <a:buClr>
                <a:schemeClr val="dk1"/>
              </a:buClr>
              <a:buSzPts val="2400"/>
              <a:buFont typeface="Noto Sans Symbols"/>
              <a:buNone/>
            </a:pPr>
            <a:r>
              <a:rPr lang="en-US" sz="2400">
                <a:solidFill>
                  <a:schemeClr val="dk1"/>
                </a:solidFill>
                <a:latin typeface="Arial"/>
                <a:ea typeface="Arial"/>
                <a:cs typeface="Arial"/>
                <a:sym typeface="Arial"/>
              </a:rPr>
              <a:t>           </a:t>
            </a:r>
            <a:r>
              <a:rPr lang="en-US" sz="2800">
                <a:solidFill>
                  <a:schemeClr val="dk1"/>
                </a:solidFill>
                <a:latin typeface="Arial"/>
                <a:ea typeface="Arial"/>
                <a:cs typeface="Arial"/>
                <a:sym typeface="Arial"/>
              </a:rPr>
              <a:t>time</a:t>
            </a:r>
            <a:r>
              <a:rPr lang="en-US" sz="2400">
                <a:solidFill>
                  <a:schemeClr val="dk1"/>
                </a:solidFill>
                <a:latin typeface="Arial"/>
                <a:ea typeface="Arial"/>
                <a:cs typeface="Arial"/>
                <a:sym typeface="Arial"/>
              </a:rPr>
              <a:t> period </a:t>
            </a:r>
            <a:r>
              <a:rPr lang="en-US" sz="2400">
                <a:solidFill>
                  <a:schemeClr val="dk1"/>
                </a:solidFill>
                <a:latin typeface="Noto Sans Symbols"/>
                <a:ea typeface="Noto Sans Symbols"/>
                <a:cs typeface="Noto Sans Symbols"/>
                <a:sym typeface="Noto Sans Symbols"/>
              </a:rPr>
              <a:t>Δ</a:t>
            </a:r>
            <a:r>
              <a:rPr i="1" lang="en-US" sz="2400">
                <a:solidFill>
                  <a:schemeClr val="dk1"/>
                </a:solidFill>
                <a:latin typeface="Arial"/>
                <a:ea typeface="Arial"/>
                <a:cs typeface="Arial"/>
                <a:sym typeface="Arial"/>
              </a:rPr>
              <a:t>t</a:t>
            </a:r>
            <a:endParaRPr sz="2400">
              <a:solidFill>
                <a:schemeClr val="dk1"/>
              </a:solidFill>
              <a:latin typeface="Arial"/>
              <a:ea typeface="Arial"/>
              <a:cs typeface="Arial"/>
              <a:sym typeface="Arial"/>
            </a:endParaRPr>
          </a:p>
        </p:txBody>
      </p:sp>
      <p:sp>
        <p:nvSpPr>
          <p:cNvPr id="2389" name="Google Shape;2389;g200ff56c607_0_23"/>
          <p:cNvSpPr txBox="1"/>
          <p:nvPr/>
        </p:nvSpPr>
        <p:spPr>
          <a:xfrm>
            <a:off x="4429918" y="4777372"/>
            <a:ext cx="5854800" cy="892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Noto Sans Symbols"/>
              <a:buNone/>
            </a:pPr>
            <a:r>
              <a:rPr lang="en-US" sz="2400">
                <a:solidFill>
                  <a:schemeClr val="dk1"/>
                </a:solidFill>
                <a:latin typeface="Noto Sans Symbols"/>
                <a:ea typeface="Noto Sans Symbols"/>
                <a:cs typeface="Noto Sans Symbols"/>
                <a:sym typeface="Noto Sans Symbols"/>
              </a:rPr>
              <a:t>Δ</a:t>
            </a:r>
            <a:r>
              <a:rPr lang="en-US" sz="2400">
                <a:solidFill>
                  <a:schemeClr val="dk1"/>
                </a:solidFill>
                <a:latin typeface="Arial"/>
                <a:ea typeface="Arial"/>
                <a:cs typeface="Arial"/>
                <a:sym typeface="Arial"/>
              </a:rPr>
              <a:t>[B] = </a:t>
            </a:r>
            <a:r>
              <a:rPr lang="en-US" sz="2800">
                <a:solidFill>
                  <a:schemeClr val="dk1"/>
                </a:solidFill>
                <a:latin typeface="Arial"/>
                <a:ea typeface="Arial"/>
                <a:cs typeface="Arial"/>
                <a:sym typeface="Arial"/>
              </a:rPr>
              <a:t>change</a:t>
            </a:r>
            <a:r>
              <a:rPr lang="en-US" sz="2400">
                <a:solidFill>
                  <a:schemeClr val="dk1"/>
                </a:solidFill>
                <a:latin typeface="Arial"/>
                <a:ea typeface="Arial"/>
                <a:cs typeface="Arial"/>
                <a:sym typeface="Arial"/>
              </a:rPr>
              <a:t> in concentration of B over</a:t>
            </a:r>
            <a:endParaRPr/>
          </a:p>
          <a:p>
            <a:pPr indent="0" lvl="0" marL="0" marR="0" rtl="0" algn="l">
              <a:spcBef>
                <a:spcPts val="0"/>
              </a:spcBef>
              <a:spcAft>
                <a:spcPts val="0"/>
              </a:spcAft>
              <a:buClr>
                <a:schemeClr val="dk1"/>
              </a:buClr>
              <a:buSzPts val="2400"/>
              <a:buFont typeface="Noto Sans Symbols"/>
              <a:buNone/>
            </a:pPr>
            <a:r>
              <a:rPr lang="en-US" sz="2400">
                <a:solidFill>
                  <a:schemeClr val="dk1"/>
                </a:solidFill>
                <a:latin typeface="Arial"/>
                <a:ea typeface="Arial"/>
                <a:cs typeface="Arial"/>
                <a:sym typeface="Arial"/>
              </a:rPr>
              <a:t>           time period </a:t>
            </a:r>
            <a:r>
              <a:rPr lang="en-US" sz="2400">
                <a:solidFill>
                  <a:schemeClr val="dk1"/>
                </a:solidFill>
                <a:latin typeface="Noto Sans Symbols"/>
                <a:ea typeface="Noto Sans Symbols"/>
                <a:cs typeface="Noto Sans Symbols"/>
                <a:sym typeface="Noto Sans Symbols"/>
              </a:rPr>
              <a:t>Δ</a:t>
            </a:r>
            <a:r>
              <a:rPr i="1" lang="en-US" sz="2400">
                <a:solidFill>
                  <a:schemeClr val="dk1"/>
                </a:solidFill>
                <a:latin typeface="Arial"/>
                <a:ea typeface="Arial"/>
                <a:cs typeface="Arial"/>
                <a:sym typeface="Arial"/>
              </a:rPr>
              <a:t>t</a:t>
            </a:r>
            <a:endParaRPr sz="2400">
              <a:solidFill>
                <a:schemeClr val="dk1"/>
              </a:solidFill>
              <a:latin typeface="Arial"/>
              <a:ea typeface="Arial"/>
              <a:cs typeface="Arial"/>
              <a:sym typeface="Arial"/>
            </a:endParaRPr>
          </a:p>
        </p:txBody>
      </p:sp>
      <p:sp>
        <p:nvSpPr>
          <p:cNvPr id="2390" name="Google Shape;2390;g200ff56c607_0_23"/>
          <p:cNvSpPr txBox="1"/>
          <p:nvPr/>
        </p:nvSpPr>
        <p:spPr>
          <a:xfrm>
            <a:off x="1792040" y="5796462"/>
            <a:ext cx="81534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800"/>
              <a:buFont typeface="Noto Sans Symbols"/>
              <a:buNone/>
            </a:pPr>
            <a:r>
              <a:rPr lang="en-US" sz="2800">
                <a:solidFill>
                  <a:schemeClr val="accent1"/>
                </a:solidFill>
                <a:latin typeface="Arial"/>
                <a:ea typeface="Arial"/>
                <a:cs typeface="Arial"/>
                <a:sym typeface="Arial"/>
              </a:rPr>
              <a:t>Because [A] decreases with time, </a:t>
            </a:r>
            <a:r>
              <a:rPr lang="en-US" sz="2800">
                <a:solidFill>
                  <a:schemeClr val="accent1"/>
                </a:solidFill>
                <a:latin typeface="Noto Sans Symbols"/>
                <a:ea typeface="Noto Sans Symbols"/>
                <a:cs typeface="Noto Sans Symbols"/>
                <a:sym typeface="Noto Sans Symbols"/>
              </a:rPr>
              <a:t>Δ</a:t>
            </a:r>
            <a:r>
              <a:rPr lang="en-US" sz="2800">
                <a:solidFill>
                  <a:schemeClr val="accent1"/>
                </a:solidFill>
                <a:latin typeface="Arial"/>
                <a:ea typeface="Arial"/>
                <a:cs typeface="Arial"/>
                <a:sym typeface="Arial"/>
              </a:rPr>
              <a:t>[A] is negative. </a:t>
            </a:r>
            <a:endParaRPr/>
          </a:p>
        </p:txBody>
      </p:sp>
      <p:sp>
        <p:nvSpPr>
          <p:cNvPr id="2391" name="Google Shape;2391;g200ff56c607_0_23"/>
          <p:cNvSpPr/>
          <p:nvPr/>
        </p:nvSpPr>
        <p:spPr>
          <a:xfrm>
            <a:off x="3302001" y="2735263"/>
            <a:ext cx="284100" cy="266700"/>
          </a:xfrm>
          <a:prstGeom prst="ellipse">
            <a:avLst/>
          </a:prstGeom>
          <a:noFill/>
          <a:ln cap="flat" cmpd="sng" w="2857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2"/>
              </a:buClr>
              <a:buSzPts val="2400"/>
              <a:buFont typeface="Noto Sans Symbols"/>
              <a:buNone/>
            </a:pPr>
            <a:r>
              <a:t/>
            </a:r>
            <a:endParaRPr sz="2400">
              <a:solidFill>
                <a:schemeClr val="lt1"/>
              </a:solidFill>
              <a:latin typeface="Arial"/>
              <a:ea typeface="Arial"/>
              <a:cs typeface="Arial"/>
              <a:sym typeface="Arial"/>
            </a:endParaRPr>
          </a:p>
        </p:txBody>
      </p:sp>
      <p:cxnSp>
        <p:nvCxnSpPr>
          <p:cNvPr id="2392" name="Google Shape;2392;g200ff56c607_0_23"/>
          <p:cNvCxnSpPr/>
          <p:nvPr/>
        </p:nvCxnSpPr>
        <p:spPr>
          <a:xfrm rot="10800000">
            <a:off x="3651819" y="3588212"/>
            <a:ext cx="5523000" cy="2252700"/>
          </a:xfrm>
          <a:prstGeom prst="straightConnector1">
            <a:avLst/>
          </a:prstGeom>
          <a:noFill/>
          <a:ln cap="flat" cmpd="sng" w="9525">
            <a:solidFill>
              <a:schemeClr val="lt1"/>
            </a:solidFill>
            <a:prstDash val="solid"/>
            <a:miter lim="800000"/>
            <a:headEnd len="sm" w="sm" type="none"/>
            <a:tailEnd len="med" w="med" type="stealth"/>
          </a:ln>
        </p:spPr>
      </p:cxnSp>
      <p:pic>
        <p:nvPicPr>
          <p:cNvPr descr="14_03" id="2393" name="Google Shape;2393;g200ff56c607_0_23"/>
          <p:cNvPicPr preferRelativeResize="0"/>
          <p:nvPr/>
        </p:nvPicPr>
        <p:blipFill rotWithShape="1">
          <a:blip r:embed="rId3">
            <a:alphaModFix/>
          </a:blip>
          <a:srcRect b="11559" l="0" r="0" t="0"/>
          <a:stretch/>
        </p:blipFill>
        <p:spPr>
          <a:xfrm>
            <a:off x="2940529" y="1745973"/>
            <a:ext cx="5683527" cy="178925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376"/>
                                        </p:tgtEl>
                                        <p:attrNameLst>
                                          <p:attrName>style.visibility</p:attrName>
                                        </p:attrNameLst>
                                      </p:cBhvr>
                                      <p:to>
                                        <p:strVal val="visible"/>
                                      </p:to>
                                    </p:set>
                                    <p:anim calcmode="lin" valueType="num">
                                      <p:cBhvr additive="base">
                                        <p:cTn dur="500"/>
                                        <p:tgtEl>
                                          <p:spTgt spid="237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388"/>
                                        </p:tgtEl>
                                        <p:attrNameLst>
                                          <p:attrName>style.visibility</p:attrName>
                                        </p:attrNameLst>
                                      </p:cBhvr>
                                      <p:to>
                                        <p:strVal val="visible"/>
                                      </p:to>
                                    </p:set>
                                    <p:anim calcmode="lin" valueType="num">
                                      <p:cBhvr additive="base">
                                        <p:cTn dur="500"/>
                                        <p:tgtEl>
                                          <p:spTgt spid="238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382"/>
                                        </p:tgtEl>
                                        <p:attrNameLst>
                                          <p:attrName>style.visibility</p:attrName>
                                        </p:attrNameLst>
                                      </p:cBhvr>
                                      <p:to>
                                        <p:strVal val="visible"/>
                                      </p:to>
                                    </p:set>
                                    <p:anim calcmode="lin" valueType="num">
                                      <p:cBhvr additive="base">
                                        <p:cTn dur="500"/>
                                        <p:tgtEl>
                                          <p:spTgt spid="238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389"/>
                                        </p:tgtEl>
                                        <p:attrNameLst>
                                          <p:attrName>style.visibility</p:attrName>
                                        </p:attrNameLst>
                                      </p:cBhvr>
                                      <p:to>
                                        <p:strVal val="visible"/>
                                      </p:to>
                                    </p:set>
                                    <p:anim calcmode="lin" valueType="num">
                                      <p:cBhvr additive="base">
                                        <p:cTn dur="500"/>
                                        <p:tgtEl>
                                          <p:spTgt spid="238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390"/>
                                        </p:tgtEl>
                                        <p:attrNameLst>
                                          <p:attrName>style.visibility</p:attrName>
                                        </p:attrNameLst>
                                      </p:cBhvr>
                                      <p:to>
                                        <p:strVal val="visible"/>
                                      </p:to>
                                    </p:set>
                                    <p:anim calcmode="lin" valueType="num">
                                      <p:cBhvr additive="base">
                                        <p:cTn dur="500"/>
                                        <p:tgtEl>
                                          <p:spTgt spid="239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7" name="Shape 2397"/>
        <p:cNvGrpSpPr/>
        <p:nvPr/>
      </p:nvGrpSpPr>
      <p:grpSpPr>
        <a:xfrm>
          <a:off x="0" y="0"/>
          <a:ext cx="0" cy="0"/>
          <a:chOff x="0" y="0"/>
          <a:chExt cx="0" cy="0"/>
        </a:xfrm>
      </p:grpSpPr>
      <p:pic>
        <p:nvPicPr>
          <p:cNvPr descr="C:\DOCUME~1\STACY_~1\LOCALS~1\Temp\npo0000bd.tmp" id="2398" name="Google Shape;2398;g200ff56c607_0_48"/>
          <p:cNvPicPr preferRelativeResize="0"/>
          <p:nvPr/>
        </p:nvPicPr>
        <p:blipFill rotWithShape="1">
          <a:blip r:embed="rId3">
            <a:alphaModFix/>
          </a:blip>
          <a:srcRect b="0" l="0" r="0" t="0"/>
          <a:stretch/>
        </p:blipFill>
        <p:spPr>
          <a:xfrm>
            <a:off x="3944521" y="623888"/>
            <a:ext cx="7847767" cy="4333656"/>
          </a:xfrm>
          <a:prstGeom prst="rect">
            <a:avLst/>
          </a:prstGeom>
          <a:noFill/>
          <a:ln>
            <a:noFill/>
          </a:ln>
        </p:spPr>
      </p:pic>
      <p:grpSp>
        <p:nvGrpSpPr>
          <p:cNvPr id="2399" name="Google Shape;2399;g200ff56c607_0_48"/>
          <p:cNvGrpSpPr/>
          <p:nvPr/>
        </p:nvGrpSpPr>
        <p:grpSpPr>
          <a:xfrm>
            <a:off x="693101" y="1157397"/>
            <a:ext cx="2337429" cy="1169987"/>
            <a:chOff x="518" y="3200"/>
            <a:chExt cx="1282" cy="737"/>
          </a:xfrm>
        </p:grpSpPr>
        <p:sp>
          <p:nvSpPr>
            <p:cNvPr id="2400" name="Google Shape;2400;g200ff56c607_0_48"/>
            <p:cNvSpPr txBox="1"/>
            <p:nvPr/>
          </p:nvSpPr>
          <p:spPr>
            <a:xfrm>
              <a:off x="518" y="3337"/>
              <a:ext cx="600" cy="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Noto Sans Symbols"/>
                <a:buNone/>
              </a:pPr>
              <a:r>
                <a:rPr lang="en-US" sz="2800">
                  <a:solidFill>
                    <a:schemeClr val="dk1"/>
                  </a:solidFill>
                  <a:latin typeface="Arial"/>
                  <a:ea typeface="Arial"/>
                  <a:cs typeface="Arial"/>
                  <a:sym typeface="Arial"/>
                </a:rPr>
                <a:t>rate = -</a:t>
              </a:r>
              <a:endParaRPr/>
            </a:p>
          </p:txBody>
        </p:sp>
        <p:grpSp>
          <p:nvGrpSpPr>
            <p:cNvPr id="2401" name="Google Shape;2401;g200ff56c607_0_48"/>
            <p:cNvGrpSpPr/>
            <p:nvPr/>
          </p:nvGrpSpPr>
          <p:grpSpPr>
            <a:xfrm>
              <a:off x="1200" y="3200"/>
              <a:ext cx="600" cy="566"/>
              <a:chOff x="2054" y="3286"/>
              <a:chExt cx="600" cy="566"/>
            </a:xfrm>
          </p:grpSpPr>
          <p:sp>
            <p:nvSpPr>
              <p:cNvPr id="2402" name="Google Shape;2402;g200ff56c607_0_48"/>
              <p:cNvSpPr txBox="1"/>
              <p:nvPr/>
            </p:nvSpPr>
            <p:spPr>
              <a:xfrm>
                <a:off x="2054" y="3286"/>
                <a:ext cx="600" cy="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Noto Sans Symbols"/>
                  <a:buNone/>
                </a:pPr>
                <a:r>
                  <a:rPr lang="en-US" sz="2800">
                    <a:solidFill>
                      <a:schemeClr val="dk1"/>
                    </a:solidFill>
                    <a:latin typeface="Noto Sans Symbols"/>
                    <a:ea typeface="Noto Sans Symbols"/>
                    <a:cs typeface="Noto Sans Symbols"/>
                    <a:sym typeface="Noto Sans Symbols"/>
                  </a:rPr>
                  <a:t>Δ</a:t>
                </a:r>
                <a:r>
                  <a:rPr lang="en-US" sz="2800">
                    <a:solidFill>
                      <a:schemeClr val="dk1"/>
                    </a:solidFill>
                    <a:latin typeface="Arial"/>
                    <a:ea typeface="Arial"/>
                    <a:cs typeface="Arial"/>
                    <a:sym typeface="Arial"/>
                  </a:rPr>
                  <a:t>[A]</a:t>
                </a:r>
                <a:endParaRPr/>
              </a:p>
            </p:txBody>
          </p:sp>
          <p:sp>
            <p:nvSpPr>
              <p:cNvPr id="2403" name="Google Shape;2403;g200ff56c607_0_48"/>
              <p:cNvSpPr txBox="1"/>
              <p:nvPr/>
            </p:nvSpPr>
            <p:spPr>
              <a:xfrm>
                <a:off x="2144" y="3552"/>
                <a:ext cx="300" cy="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Noto Sans Symbols"/>
                  <a:buNone/>
                </a:pPr>
                <a:r>
                  <a:rPr lang="en-US" sz="2800">
                    <a:solidFill>
                      <a:schemeClr val="dk1"/>
                    </a:solidFill>
                    <a:latin typeface="Noto Sans Symbols"/>
                    <a:ea typeface="Noto Sans Symbols"/>
                    <a:cs typeface="Noto Sans Symbols"/>
                    <a:sym typeface="Noto Sans Symbols"/>
                  </a:rPr>
                  <a:t>Δ</a:t>
                </a:r>
                <a:r>
                  <a:rPr i="1" lang="en-US" sz="2800">
                    <a:solidFill>
                      <a:schemeClr val="dk1"/>
                    </a:solidFill>
                    <a:latin typeface="Arial"/>
                    <a:ea typeface="Arial"/>
                    <a:cs typeface="Arial"/>
                    <a:sym typeface="Arial"/>
                  </a:rPr>
                  <a:t>t</a:t>
                </a:r>
                <a:endParaRPr sz="2800">
                  <a:solidFill>
                    <a:schemeClr val="dk1"/>
                  </a:solidFill>
                  <a:latin typeface="Arial"/>
                  <a:ea typeface="Arial"/>
                  <a:cs typeface="Arial"/>
                  <a:sym typeface="Arial"/>
                </a:endParaRPr>
              </a:p>
            </p:txBody>
          </p:sp>
          <p:cxnSp>
            <p:nvCxnSpPr>
              <p:cNvPr id="2404" name="Google Shape;2404;g200ff56c607_0_48"/>
              <p:cNvCxnSpPr/>
              <p:nvPr/>
            </p:nvCxnSpPr>
            <p:spPr>
              <a:xfrm>
                <a:off x="2095" y="3592"/>
                <a:ext cx="300" cy="0"/>
              </a:xfrm>
              <a:prstGeom prst="straightConnector1">
                <a:avLst/>
              </a:prstGeom>
              <a:noFill/>
              <a:ln cap="flat" cmpd="sng" w="28575">
                <a:solidFill>
                  <a:schemeClr val="dk1"/>
                </a:solidFill>
                <a:prstDash val="solid"/>
                <a:round/>
                <a:headEnd len="med" w="med" type="none"/>
                <a:tailEnd len="med" w="med" type="none"/>
              </a:ln>
            </p:spPr>
          </p:cxnSp>
        </p:grpSp>
      </p:grpSp>
      <p:grpSp>
        <p:nvGrpSpPr>
          <p:cNvPr id="2405" name="Google Shape;2405;g200ff56c607_0_48"/>
          <p:cNvGrpSpPr/>
          <p:nvPr/>
        </p:nvGrpSpPr>
        <p:grpSpPr>
          <a:xfrm>
            <a:off x="777003" y="2790716"/>
            <a:ext cx="2035175" cy="1374775"/>
            <a:chOff x="624" y="2998"/>
            <a:chExt cx="1282" cy="866"/>
          </a:xfrm>
        </p:grpSpPr>
        <p:sp>
          <p:nvSpPr>
            <p:cNvPr id="2406" name="Google Shape;2406;g200ff56c607_0_48"/>
            <p:cNvSpPr txBox="1"/>
            <p:nvPr/>
          </p:nvSpPr>
          <p:spPr>
            <a:xfrm>
              <a:off x="624" y="3135"/>
              <a:ext cx="900" cy="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Noto Sans Symbols"/>
                <a:buNone/>
              </a:pPr>
              <a:r>
                <a:rPr lang="en-US" sz="2800">
                  <a:solidFill>
                    <a:schemeClr val="dk1"/>
                  </a:solidFill>
                  <a:latin typeface="Arial"/>
                  <a:ea typeface="Arial"/>
                  <a:cs typeface="Arial"/>
                  <a:sym typeface="Arial"/>
                </a:rPr>
                <a:t>rate = </a:t>
              </a:r>
              <a:endParaRPr/>
            </a:p>
          </p:txBody>
        </p:sp>
        <p:grpSp>
          <p:nvGrpSpPr>
            <p:cNvPr id="2407" name="Google Shape;2407;g200ff56c607_0_48"/>
            <p:cNvGrpSpPr/>
            <p:nvPr/>
          </p:nvGrpSpPr>
          <p:grpSpPr>
            <a:xfrm>
              <a:off x="1306" y="2998"/>
              <a:ext cx="600" cy="866"/>
              <a:chOff x="2054" y="3286"/>
              <a:chExt cx="600" cy="866"/>
            </a:xfrm>
          </p:grpSpPr>
          <p:sp>
            <p:nvSpPr>
              <p:cNvPr id="2408" name="Google Shape;2408;g200ff56c607_0_48"/>
              <p:cNvSpPr txBox="1"/>
              <p:nvPr/>
            </p:nvSpPr>
            <p:spPr>
              <a:xfrm>
                <a:off x="2054" y="3286"/>
                <a:ext cx="600" cy="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Noto Sans Symbols"/>
                  <a:buNone/>
                </a:pPr>
                <a:r>
                  <a:rPr lang="en-US" sz="2800">
                    <a:solidFill>
                      <a:schemeClr val="dk1"/>
                    </a:solidFill>
                    <a:latin typeface="Noto Sans Symbols"/>
                    <a:ea typeface="Noto Sans Symbols"/>
                    <a:cs typeface="Noto Sans Symbols"/>
                    <a:sym typeface="Noto Sans Symbols"/>
                  </a:rPr>
                  <a:t>Δ</a:t>
                </a:r>
                <a:r>
                  <a:rPr lang="en-US" sz="2800">
                    <a:solidFill>
                      <a:schemeClr val="dk1"/>
                    </a:solidFill>
                    <a:latin typeface="Arial"/>
                    <a:ea typeface="Arial"/>
                    <a:cs typeface="Arial"/>
                    <a:sym typeface="Arial"/>
                  </a:rPr>
                  <a:t>[B]</a:t>
                </a:r>
                <a:endParaRPr/>
              </a:p>
            </p:txBody>
          </p:sp>
          <p:sp>
            <p:nvSpPr>
              <p:cNvPr id="2409" name="Google Shape;2409;g200ff56c607_0_48"/>
              <p:cNvSpPr txBox="1"/>
              <p:nvPr/>
            </p:nvSpPr>
            <p:spPr>
              <a:xfrm>
                <a:off x="2144" y="3552"/>
                <a:ext cx="300" cy="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Noto Sans Symbols"/>
                  <a:buNone/>
                </a:pPr>
                <a:r>
                  <a:rPr lang="en-US" sz="2800">
                    <a:solidFill>
                      <a:schemeClr val="dk1"/>
                    </a:solidFill>
                    <a:latin typeface="Noto Sans Symbols"/>
                    <a:ea typeface="Noto Sans Symbols"/>
                    <a:cs typeface="Noto Sans Symbols"/>
                    <a:sym typeface="Noto Sans Symbols"/>
                  </a:rPr>
                  <a:t>Δ</a:t>
                </a:r>
                <a:r>
                  <a:rPr i="1" lang="en-US" sz="2800">
                    <a:solidFill>
                      <a:schemeClr val="dk1"/>
                    </a:solidFill>
                    <a:latin typeface="Arial"/>
                    <a:ea typeface="Arial"/>
                    <a:cs typeface="Arial"/>
                    <a:sym typeface="Arial"/>
                  </a:rPr>
                  <a:t>t</a:t>
                </a:r>
                <a:endParaRPr sz="2800">
                  <a:solidFill>
                    <a:schemeClr val="dk1"/>
                  </a:solidFill>
                  <a:latin typeface="Arial"/>
                  <a:ea typeface="Arial"/>
                  <a:cs typeface="Arial"/>
                  <a:sym typeface="Arial"/>
                </a:endParaRPr>
              </a:p>
            </p:txBody>
          </p:sp>
          <p:cxnSp>
            <p:nvCxnSpPr>
              <p:cNvPr id="2410" name="Google Shape;2410;g200ff56c607_0_48"/>
              <p:cNvCxnSpPr/>
              <p:nvPr/>
            </p:nvCxnSpPr>
            <p:spPr>
              <a:xfrm>
                <a:off x="2095" y="3592"/>
                <a:ext cx="300" cy="0"/>
              </a:xfrm>
              <a:prstGeom prst="straightConnector1">
                <a:avLst/>
              </a:prstGeom>
              <a:noFill/>
              <a:ln cap="flat" cmpd="sng" w="28575">
                <a:solidFill>
                  <a:schemeClr val="dk1"/>
                </a:solidFill>
                <a:prstDash val="solid"/>
                <a:round/>
                <a:headEnd len="med" w="med" type="none"/>
                <a:tailEnd len="med" w="med" type="none"/>
              </a:ln>
            </p:spPr>
          </p:cxnSp>
        </p:grpSp>
      </p:grpSp>
    </p:spTree>
  </p:cSld>
  <p:clrMapOvr>
    <a:masterClrMapping/>
  </p:clrMapOvr>
</p:sld>
</file>

<file path=ppt/slides/slide2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5" name="Shape 2415"/>
        <p:cNvGrpSpPr/>
        <p:nvPr/>
      </p:nvGrpSpPr>
      <p:grpSpPr>
        <a:xfrm>
          <a:off x="0" y="0"/>
          <a:ext cx="0" cy="0"/>
          <a:chOff x="0" y="0"/>
          <a:chExt cx="0" cy="0"/>
        </a:xfrm>
      </p:grpSpPr>
      <p:pic>
        <p:nvPicPr>
          <p:cNvPr descr="14_T01b" id="2416" name="Google Shape;2416;g200ff56c607_0_64"/>
          <p:cNvPicPr preferRelativeResize="0"/>
          <p:nvPr>
            <p:ph idx="1" type="body"/>
          </p:nvPr>
        </p:nvPicPr>
        <p:blipFill rotWithShape="1">
          <a:blip r:embed="rId3">
            <a:alphaModFix/>
          </a:blip>
          <a:srcRect b="0" l="0" r="0" t="0"/>
          <a:stretch/>
        </p:blipFill>
        <p:spPr>
          <a:xfrm>
            <a:off x="2127195" y="1106213"/>
            <a:ext cx="4838400" cy="5490900"/>
          </a:xfrm>
          <a:prstGeom prst="rect">
            <a:avLst/>
          </a:prstGeom>
          <a:noFill/>
          <a:ln>
            <a:noFill/>
          </a:ln>
        </p:spPr>
      </p:pic>
      <p:sp>
        <p:nvSpPr>
          <p:cNvPr id="2417" name="Google Shape;2417;g200ff56c607_0_64"/>
          <p:cNvSpPr txBox="1"/>
          <p:nvPr>
            <p:ph idx="2" type="body"/>
          </p:nvPr>
        </p:nvSpPr>
        <p:spPr>
          <a:xfrm>
            <a:off x="7141779" y="2207171"/>
            <a:ext cx="4170000" cy="3291900"/>
          </a:xfrm>
          <a:prstGeom prst="rect">
            <a:avLst/>
          </a:prstGeom>
          <a:noFill/>
          <a:ln>
            <a:noFill/>
          </a:ln>
        </p:spPr>
        <p:txBody>
          <a:bodyPr anchorCtr="0" anchor="t" bIns="45700" lIns="91425" spcFirstLastPara="1" rIns="91425" wrap="square" tIns="45700">
            <a:normAutofit/>
          </a:bodyPr>
          <a:lstStyle/>
          <a:p>
            <a:pPr indent="-228600" lvl="0" marL="274320" rtl="0" algn="l">
              <a:lnSpc>
                <a:spcPct val="90000"/>
              </a:lnSpc>
              <a:spcBef>
                <a:spcPts val="0"/>
              </a:spcBef>
              <a:spcAft>
                <a:spcPts val="0"/>
              </a:spcAft>
              <a:buClr>
                <a:srgbClr val="00B0F0"/>
              </a:buClr>
              <a:buSzPts val="2400"/>
              <a:buNone/>
            </a:pPr>
            <a:r>
              <a:rPr lang="en-US">
                <a:solidFill>
                  <a:srgbClr val="00B0F0"/>
                </a:solidFill>
              </a:rPr>
              <a:t>	In this reaction, the concentration of chlorobutane, C</a:t>
            </a:r>
            <a:r>
              <a:rPr baseline="-25000" lang="en-US">
                <a:solidFill>
                  <a:srgbClr val="00B0F0"/>
                </a:solidFill>
              </a:rPr>
              <a:t>4</a:t>
            </a:r>
            <a:r>
              <a:rPr lang="en-US">
                <a:solidFill>
                  <a:srgbClr val="00B0F0"/>
                </a:solidFill>
              </a:rPr>
              <a:t>H</a:t>
            </a:r>
            <a:r>
              <a:rPr baseline="-25000" lang="en-US">
                <a:solidFill>
                  <a:srgbClr val="00B0F0"/>
                </a:solidFill>
              </a:rPr>
              <a:t>9</a:t>
            </a:r>
            <a:r>
              <a:rPr lang="en-US">
                <a:solidFill>
                  <a:srgbClr val="00B0F0"/>
                </a:solidFill>
              </a:rPr>
              <a:t>Cl, was measured at various times, t.</a:t>
            </a:r>
            <a:endParaRPr/>
          </a:p>
        </p:txBody>
      </p:sp>
      <p:sp>
        <p:nvSpPr>
          <p:cNvPr id="2418" name="Google Shape;2418;g200ff56c607_0_64"/>
          <p:cNvSpPr/>
          <p:nvPr/>
        </p:nvSpPr>
        <p:spPr>
          <a:xfrm>
            <a:off x="1905000" y="381001"/>
            <a:ext cx="8229600" cy="523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SzPts val="2800"/>
              <a:buFont typeface="Noto Sans Symbols"/>
              <a:buNone/>
            </a:pPr>
            <a:r>
              <a:rPr b="1" lang="en-US" sz="2800">
                <a:solidFill>
                  <a:schemeClr val="dk1"/>
                </a:solidFill>
                <a:latin typeface="Arial"/>
                <a:ea typeface="Arial"/>
                <a:cs typeface="Arial"/>
                <a:sym typeface="Arial"/>
              </a:rPr>
              <a:t>C</a:t>
            </a:r>
            <a:r>
              <a:rPr b="1" baseline="-25000" lang="en-US" sz="2800">
                <a:solidFill>
                  <a:schemeClr val="dk1"/>
                </a:solidFill>
                <a:latin typeface="Arial"/>
                <a:ea typeface="Arial"/>
                <a:cs typeface="Arial"/>
                <a:sym typeface="Arial"/>
              </a:rPr>
              <a:t>4</a:t>
            </a:r>
            <a:r>
              <a:rPr b="1" lang="en-US" sz="2800">
                <a:solidFill>
                  <a:schemeClr val="dk1"/>
                </a:solidFill>
                <a:latin typeface="Arial"/>
                <a:ea typeface="Arial"/>
                <a:cs typeface="Arial"/>
                <a:sym typeface="Arial"/>
              </a:rPr>
              <a:t>H</a:t>
            </a:r>
            <a:r>
              <a:rPr b="1" baseline="-25000" lang="en-US" sz="2800">
                <a:solidFill>
                  <a:schemeClr val="dk1"/>
                </a:solidFill>
                <a:latin typeface="Arial"/>
                <a:ea typeface="Arial"/>
                <a:cs typeface="Arial"/>
                <a:sym typeface="Arial"/>
              </a:rPr>
              <a:t>9</a:t>
            </a:r>
            <a:r>
              <a:rPr b="1" lang="en-US" sz="2800">
                <a:solidFill>
                  <a:schemeClr val="dk1"/>
                </a:solidFill>
                <a:latin typeface="Arial"/>
                <a:ea typeface="Arial"/>
                <a:cs typeface="Arial"/>
                <a:sym typeface="Arial"/>
              </a:rPr>
              <a:t>Cl</a:t>
            </a:r>
            <a:r>
              <a:rPr lang="en-US" sz="2800">
                <a:solidFill>
                  <a:schemeClr val="dk1"/>
                </a:solidFill>
                <a:latin typeface="Arial"/>
                <a:ea typeface="Arial"/>
                <a:cs typeface="Arial"/>
                <a:sym typeface="Arial"/>
              </a:rPr>
              <a:t>(</a:t>
            </a:r>
            <a:r>
              <a:rPr i="1" lang="en-US" sz="2800">
                <a:solidFill>
                  <a:schemeClr val="dk1"/>
                </a:solidFill>
                <a:latin typeface="Arial"/>
                <a:ea typeface="Arial"/>
                <a:cs typeface="Arial"/>
                <a:sym typeface="Arial"/>
              </a:rPr>
              <a:t>aq</a:t>
            </a:r>
            <a:r>
              <a:rPr lang="en-US" sz="2800">
                <a:solidFill>
                  <a:schemeClr val="dk1"/>
                </a:solidFill>
                <a:latin typeface="Arial"/>
                <a:ea typeface="Arial"/>
                <a:cs typeface="Arial"/>
                <a:sym typeface="Arial"/>
              </a:rPr>
              <a:t>) + H</a:t>
            </a:r>
            <a:r>
              <a:rPr baseline="-25000" lang="en-US" sz="28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O(</a:t>
            </a:r>
            <a:r>
              <a:rPr i="1" lang="en-US" sz="2800">
                <a:solidFill>
                  <a:schemeClr val="dk1"/>
                </a:solidFill>
                <a:latin typeface="Arial"/>
                <a:ea typeface="Arial"/>
                <a:cs typeface="Arial"/>
                <a:sym typeface="Arial"/>
              </a:rPr>
              <a:t>l</a:t>
            </a:r>
            <a:r>
              <a:rPr lang="en-US" sz="2800">
                <a:solidFill>
                  <a:schemeClr val="dk1"/>
                </a:solidFill>
                <a:latin typeface="Arial"/>
                <a:ea typeface="Arial"/>
                <a:cs typeface="Arial"/>
                <a:sym typeface="Arial"/>
              </a:rPr>
              <a:t>)</a:t>
            </a:r>
            <a:r>
              <a:rPr baseline="-25000" lang="en-US" sz="2800">
                <a:solidFill>
                  <a:schemeClr val="dk1"/>
                </a:solidFill>
                <a:latin typeface="Arial"/>
                <a:ea typeface="Arial"/>
                <a:cs typeface="Arial"/>
                <a:sym typeface="Arial"/>
              </a:rPr>
              <a:t> </a:t>
            </a:r>
            <a:r>
              <a:rPr lang="en-US" sz="2800">
                <a:solidFill>
                  <a:schemeClr val="dk1"/>
                </a:solidFill>
                <a:latin typeface="Arial"/>
                <a:ea typeface="Arial"/>
                <a:cs typeface="Arial"/>
                <a:sym typeface="Arial"/>
              </a:rPr>
              <a:t>⎯⎯→ C</a:t>
            </a:r>
            <a:r>
              <a:rPr baseline="-25000" lang="en-US" sz="2800">
                <a:solidFill>
                  <a:schemeClr val="dk1"/>
                </a:solidFill>
                <a:latin typeface="Arial"/>
                <a:ea typeface="Arial"/>
                <a:cs typeface="Arial"/>
                <a:sym typeface="Arial"/>
              </a:rPr>
              <a:t>4</a:t>
            </a:r>
            <a:r>
              <a:rPr lang="en-US" sz="2800">
                <a:solidFill>
                  <a:schemeClr val="dk1"/>
                </a:solidFill>
                <a:latin typeface="Arial"/>
                <a:ea typeface="Arial"/>
                <a:cs typeface="Arial"/>
                <a:sym typeface="Arial"/>
              </a:rPr>
              <a:t>H</a:t>
            </a:r>
            <a:r>
              <a:rPr baseline="-25000" lang="en-US" sz="2800">
                <a:solidFill>
                  <a:schemeClr val="dk1"/>
                </a:solidFill>
                <a:latin typeface="Arial"/>
                <a:ea typeface="Arial"/>
                <a:cs typeface="Arial"/>
                <a:sym typeface="Arial"/>
              </a:rPr>
              <a:t>9</a:t>
            </a:r>
            <a:r>
              <a:rPr lang="en-US" sz="2800">
                <a:solidFill>
                  <a:schemeClr val="dk1"/>
                </a:solidFill>
                <a:latin typeface="Arial"/>
                <a:ea typeface="Arial"/>
                <a:cs typeface="Arial"/>
                <a:sym typeface="Arial"/>
              </a:rPr>
              <a:t>OH(</a:t>
            </a:r>
            <a:r>
              <a:rPr i="1" lang="en-US" sz="2800">
                <a:solidFill>
                  <a:schemeClr val="dk1"/>
                </a:solidFill>
                <a:latin typeface="Arial"/>
                <a:ea typeface="Arial"/>
                <a:cs typeface="Arial"/>
                <a:sym typeface="Arial"/>
              </a:rPr>
              <a:t>aq</a:t>
            </a:r>
            <a:r>
              <a:rPr lang="en-US" sz="2800">
                <a:solidFill>
                  <a:schemeClr val="dk1"/>
                </a:solidFill>
                <a:latin typeface="Arial"/>
                <a:ea typeface="Arial"/>
                <a:cs typeface="Arial"/>
                <a:sym typeface="Arial"/>
              </a:rPr>
              <a:t>) + HCl(</a:t>
            </a:r>
            <a:r>
              <a:rPr i="1" lang="en-US" sz="2800">
                <a:solidFill>
                  <a:schemeClr val="dk1"/>
                </a:solidFill>
                <a:latin typeface="Arial"/>
                <a:ea typeface="Arial"/>
                <a:cs typeface="Arial"/>
                <a:sym typeface="Arial"/>
              </a:rPr>
              <a:t>aq</a:t>
            </a:r>
            <a:r>
              <a:rPr lang="en-US" sz="2800">
                <a:solidFill>
                  <a:schemeClr val="dk1"/>
                </a:solidFill>
                <a:latin typeface="Arial"/>
                <a:ea typeface="Arial"/>
                <a:cs typeface="Arial"/>
                <a:sym typeface="Arial"/>
              </a:rPr>
              <a:t>) </a:t>
            </a:r>
            <a:endParaRPr sz="2800">
              <a:solidFill>
                <a:schemeClr val="dk1"/>
              </a:solidFill>
              <a:latin typeface="Arial"/>
              <a:ea typeface="Arial"/>
              <a:cs typeface="Arial"/>
              <a:sym typeface="Arial"/>
            </a:endParaRPr>
          </a:p>
        </p:txBody>
      </p:sp>
    </p:spTree>
  </p:cSld>
  <p:clrMapOvr>
    <a:masterClrMapping/>
  </p:clrMapOvr>
</p:sld>
</file>

<file path=ppt/slides/slide2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3" name="Shape 2423"/>
        <p:cNvGrpSpPr/>
        <p:nvPr/>
      </p:nvGrpSpPr>
      <p:grpSpPr>
        <a:xfrm>
          <a:off x="0" y="0"/>
          <a:ext cx="0" cy="0"/>
          <a:chOff x="0" y="0"/>
          <a:chExt cx="0" cy="0"/>
        </a:xfrm>
      </p:grpSpPr>
      <p:pic>
        <p:nvPicPr>
          <p:cNvPr descr="14_T01a" id="2424" name="Google Shape;2424;g200ff56c607_0_71"/>
          <p:cNvPicPr preferRelativeResize="0"/>
          <p:nvPr>
            <p:ph idx="1" type="body"/>
          </p:nvPr>
        </p:nvPicPr>
        <p:blipFill rotWithShape="1">
          <a:blip r:embed="rId3">
            <a:alphaModFix/>
          </a:blip>
          <a:srcRect b="0" l="0" r="0" t="0"/>
          <a:stretch/>
        </p:blipFill>
        <p:spPr>
          <a:xfrm>
            <a:off x="50749" y="1147632"/>
            <a:ext cx="6399000" cy="3790200"/>
          </a:xfrm>
          <a:prstGeom prst="rect">
            <a:avLst/>
          </a:prstGeom>
          <a:noFill/>
          <a:ln>
            <a:noFill/>
          </a:ln>
        </p:spPr>
      </p:pic>
      <p:sp>
        <p:nvSpPr>
          <p:cNvPr id="2425" name="Google Shape;2425;g200ff56c607_0_71"/>
          <p:cNvSpPr txBox="1"/>
          <p:nvPr>
            <p:ph idx="2" type="body"/>
          </p:nvPr>
        </p:nvSpPr>
        <p:spPr>
          <a:xfrm>
            <a:off x="6589985" y="1311166"/>
            <a:ext cx="5172000" cy="2819400"/>
          </a:xfrm>
          <a:prstGeom prst="rect">
            <a:avLst/>
          </a:prstGeom>
          <a:noFill/>
          <a:ln>
            <a:noFill/>
          </a:ln>
        </p:spPr>
        <p:txBody>
          <a:bodyPr anchorCtr="0" anchor="t" bIns="45700" lIns="91425" spcFirstLastPara="1" rIns="91425" wrap="square" tIns="45700">
            <a:normAutofit/>
          </a:bodyPr>
          <a:lstStyle/>
          <a:p>
            <a:pPr indent="-228600" lvl="0" marL="274320" rtl="0" algn="l">
              <a:lnSpc>
                <a:spcPct val="90000"/>
              </a:lnSpc>
              <a:spcBef>
                <a:spcPts val="0"/>
              </a:spcBef>
              <a:spcAft>
                <a:spcPts val="0"/>
              </a:spcAft>
              <a:buClr>
                <a:srgbClr val="00B0F0"/>
              </a:buClr>
              <a:buSzPts val="2400"/>
              <a:buNone/>
            </a:pPr>
            <a:r>
              <a:rPr lang="en-US">
                <a:solidFill>
                  <a:srgbClr val="00B0F0"/>
                </a:solidFill>
              </a:rPr>
              <a:t>	The average rate of the reaction over each interval is the change in concentration divided by the change in time:</a:t>
            </a:r>
            <a:endParaRPr/>
          </a:p>
        </p:txBody>
      </p:sp>
      <p:sp>
        <p:nvSpPr>
          <p:cNvPr id="2426" name="Google Shape;2426;g200ff56c607_0_71"/>
          <p:cNvSpPr/>
          <p:nvPr/>
        </p:nvSpPr>
        <p:spPr>
          <a:xfrm>
            <a:off x="1828801" y="190995"/>
            <a:ext cx="8382000" cy="523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SzPts val="2800"/>
              <a:buFont typeface="Noto Sans Symbols"/>
              <a:buNone/>
            </a:pPr>
            <a:r>
              <a:rPr lang="en-US" sz="2800">
                <a:solidFill>
                  <a:schemeClr val="dk1"/>
                </a:solidFill>
                <a:latin typeface="Arial"/>
                <a:ea typeface="Arial"/>
                <a:cs typeface="Arial"/>
                <a:sym typeface="Arial"/>
              </a:rPr>
              <a:t>C</a:t>
            </a:r>
            <a:r>
              <a:rPr baseline="-25000" lang="en-US" sz="2800">
                <a:solidFill>
                  <a:schemeClr val="dk1"/>
                </a:solidFill>
                <a:latin typeface="Arial"/>
                <a:ea typeface="Arial"/>
                <a:cs typeface="Arial"/>
                <a:sym typeface="Arial"/>
              </a:rPr>
              <a:t>4</a:t>
            </a:r>
            <a:r>
              <a:rPr lang="en-US" sz="2800">
                <a:solidFill>
                  <a:schemeClr val="dk1"/>
                </a:solidFill>
                <a:latin typeface="Arial"/>
                <a:ea typeface="Arial"/>
                <a:cs typeface="Arial"/>
                <a:sym typeface="Arial"/>
              </a:rPr>
              <a:t>H</a:t>
            </a:r>
            <a:r>
              <a:rPr baseline="-25000" lang="en-US" sz="2800">
                <a:solidFill>
                  <a:schemeClr val="dk1"/>
                </a:solidFill>
                <a:latin typeface="Arial"/>
                <a:ea typeface="Arial"/>
                <a:cs typeface="Arial"/>
                <a:sym typeface="Arial"/>
              </a:rPr>
              <a:t>9</a:t>
            </a:r>
            <a:r>
              <a:rPr lang="en-US" sz="2800">
                <a:solidFill>
                  <a:schemeClr val="dk1"/>
                </a:solidFill>
                <a:latin typeface="Arial"/>
                <a:ea typeface="Arial"/>
                <a:cs typeface="Arial"/>
                <a:sym typeface="Arial"/>
              </a:rPr>
              <a:t>Cl(</a:t>
            </a:r>
            <a:r>
              <a:rPr i="1" lang="en-US" sz="2800">
                <a:solidFill>
                  <a:schemeClr val="dk1"/>
                </a:solidFill>
                <a:latin typeface="Arial"/>
                <a:ea typeface="Arial"/>
                <a:cs typeface="Arial"/>
                <a:sym typeface="Arial"/>
              </a:rPr>
              <a:t>aq</a:t>
            </a:r>
            <a:r>
              <a:rPr lang="en-US" sz="2800">
                <a:solidFill>
                  <a:schemeClr val="dk1"/>
                </a:solidFill>
                <a:latin typeface="Arial"/>
                <a:ea typeface="Arial"/>
                <a:cs typeface="Arial"/>
                <a:sym typeface="Arial"/>
              </a:rPr>
              <a:t>) + H</a:t>
            </a:r>
            <a:r>
              <a:rPr baseline="-25000" lang="en-US" sz="28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O(</a:t>
            </a:r>
            <a:r>
              <a:rPr i="1" lang="en-US" sz="2800">
                <a:solidFill>
                  <a:schemeClr val="dk1"/>
                </a:solidFill>
                <a:latin typeface="Arial"/>
                <a:ea typeface="Arial"/>
                <a:cs typeface="Arial"/>
                <a:sym typeface="Arial"/>
              </a:rPr>
              <a:t>l</a:t>
            </a:r>
            <a:r>
              <a:rPr lang="en-US" sz="2800">
                <a:solidFill>
                  <a:schemeClr val="dk1"/>
                </a:solidFill>
                <a:latin typeface="Arial"/>
                <a:ea typeface="Arial"/>
                <a:cs typeface="Arial"/>
                <a:sym typeface="Arial"/>
              </a:rPr>
              <a:t>)</a:t>
            </a:r>
            <a:r>
              <a:rPr baseline="-25000" lang="en-US" sz="2800">
                <a:solidFill>
                  <a:schemeClr val="dk1"/>
                </a:solidFill>
                <a:latin typeface="Arial"/>
                <a:ea typeface="Arial"/>
                <a:cs typeface="Arial"/>
                <a:sym typeface="Arial"/>
              </a:rPr>
              <a:t> </a:t>
            </a:r>
            <a:r>
              <a:rPr lang="en-US" sz="2800">
                <a:solidFill>
                  <a:schemeClr val="dk1"/>
                </a:solidFill>
                <a:latin typeface="Arial"/>
                <a:ea typeface="Arial"/>
                <a:cs typeface="Arial"/>
                <a:sym typeface="Arial"/>
              </a:rPr>
              <a:t>⎯⎯→ C</a:t>
            </a:r>
            <a:r>
              <a:rPr baseline="-25000" lang="en-US" sz="2800">
                <a:solidFill>
                  <a:schemeClr val="dk1"/>
                </a:solidFill>
                <a:latin typeface="Arial"/>
                <a:ea typeface="Arial"/>
                <a:cs typeface="Arial"/>
                <a:sym typeface="Arial"/>
              </a:rPr>
              <a:t>4</a:t>
            </a:r>
            <a:r>
              <a:rPr lang="en-US" sz="2800">
                <a:solidFill>
                  <a:schemeClr val="dk1"/>
                </a:solidFill>
                <a:latin typeface="Arial"/>
                <a:ea typeface="Arial"/>
                <a:cs typeface="Arial"/>
                <a:sym typeface="Arial"/>
              </a:rPr>
              <a:t>H</a:t>
            </a:r>
            <a:r>
              <a:rPr baseline="-25000" lang="en-US" sz="2800">
                <a:solidFill>
                  <a:schemeClr val="dk1"/>
                </a:solidFill>
                <a:latin typeface="Arial"/>
                <a:ea typeface="Arial"/>
                <a:cs typeface="Arial"/>
                <a:sym typeface="Arial"/>
              </a:rPr>
              <a:t>9</a:t>
            </a:r>
            <a:r>
              <a:rPr lang="en-US" sz="2800">
                <a:solidFill>
                  <a:schemeClr val="dk1"/>
                </a:solidFill>
                <a:latin typeface="Arial"/>
                <a:ea typeface="Arial"/>
                <a:cs typeface="Arial"/>
                <a:sym typeface="Arial"/>
              </a:rPr>
              <a:t>OH(</a:t>
            </a:r>
            <a:r>
              <a:rPr i="1" lang="en-US" sz="2800">
                <a:solidFill>
                  <a:schemeClr val="dk1"/>
                </a:solidFill>
                <a:latin typeface="Arial"/>
                <a:ea typeface="Arial"/>
                <a:cs typeface="Arial"/>
                <a:sym typeface="Arial"/>
              </a:rPr>
              <a:t>aq</a:t>
            </a:r>
            <a:r>
              <a:rPr lang="en-US" sz="2800">
                <a:solidFill>
                  <a:schemeClr val="dk1"/>
                </a:solidFill>
                <a:latin typeface="Arial"/>
                <a:ea typeface="Arial"/>
                <a:cs typeface="Arial"/>
                <a:sym typeface="Arial"/>
              </a:rPr>
              <a:t>) + HCl(</a:t>
            </a:r>
            <a:r>
              <a:rPr i="1" lang="en-US" sz="2800">
                <a:solidFill>
                  <a:schemeClr val="dk1"/>
                </a:solidFill>
                <a:latin typeface="Arial"/>
                <a:ea typeface="Arial"/>
                <a:cs typeface="Arial"/>
                <a:sym typeface="Arial"/>
              </a:rPr>
              <a:t>aq</a:t>
            </a:r>
            <a:r>
              <a:rPr lang="en-US" sz="2800">
                <a:solidFill>
                  <a:schemeClr val="dk1"/>
                </a:solidFill>
                <a:latin typeface="Arial"/>
                <a:ea typeface="Arial"/>
                <a:cs typeface="Arial"/>
                <a:sym typeface="Arial"/>
              </a:rPr>
              <a:t>) </a:t>
            </a:r>
            <a:endParaRPr sz="2800">
              <a:solidFill>
                <a:schemeClr val="dk1"/>
              </a:solidFill>
              <a:latin typeface="Arial"/>
              <a:ea typeface="Arial"/>
              <a:cs typeface="Arial"/>
              <a:sym typeface="Arial"/>
            </a:endParaRPr>
          </a:p>
        </p:txBody>
      </p:sp>
      <p:pic>
        <p:nvPicPr>
          <p:cNvPr descr="&#10;image-91.tiff                                                  0030CE35magic_metal                    B74677AA:" id="2427" name="Google Shape;2427;g200ff56c607_0_71"/>
          <p:cNvPicPr preferRelativeResize="0"/>
          <p:nvPr/>
        </p:nvPicPr>
        <p:blipFill rotWithShape="1">
          <a:blip r:embed="rId4">
            <a:alphaModFix/>
          </a:blip>
          <a:srcRect b="0" l="0" r="0" t="0"/>
          <a:stretch/>
        </p:blipFill>
        <p:spPr>
          <a:xfrm>
            <a:off x="6449888" y="3042779"/>
            <a:ext cx="5312023" cy="1087787"/>
          </a:xfrm>
          <a:prstGeom prst="rect">
            <a:avLst/>
          </a:prstGeom>
          <a:noFill/>
          <a:ln>
            <a:noFill/>
          </a:ln>
        </p:spPr>
      </p:pic>
    </p:spTree>
  </p:cSld>
  <p:clrMapOvr>
    <a:masterClrMapping/>
  </p:clrMapOvr>
</p:sld>
</file>

<file path=ppt/slides/slide2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2" name="Shape 2432"/>
        <p:cNvGrpSpPr/>
        <p:nvPr/>
      </p:nvGrpSpPr>
      <p:grpSpPr>
        <a:xfrm>
          <a:off x="0" y="0"/>
          <a:ext cx="0" cy="0"/>
          <a:chOff x="0" y="0"/>
          <a:chExt cx="0" cy="0"/>
        </a:xfrm>
      </p:grpSpPr>
      <p:pic>
        <p:nvPicPr>
          <p:cNvPr descr="14_T01a" id="2433" name="Google Shape;2433;g200ff56c607_0_79"/>
          <p:cNvPicPr preferRelativeResize="0"/>
          <p:nvPr>
            <p:ph idx="1" type="body"/>
          </p:nvPr>
        </p:nvPicPr>
        <p:blipFill rotWithShape="1">
          <a:blip r:embed="rId3">
            <a:alphaModFix/>
          </a:blip>
          <a:srcRect b="0" l="0" r="0" t="0"/>
          <a:stretch/>
        </p:blipFill>
        <p:spPr>
          <a:xfrm>
            <a:off x="1249309" y="911772"/>
            <a:ext cx="5532600" cy="5194500"/>
          </a:xfrm>
          <a:prstGeom prst="rect">
            <a:avLst/>
          </a:prstGeom>
          <a:noFill/>
          <a:ln>
            <a:noFill/>
          </a:ln>
        </p:spPr>
      </p:pic>
      <p:sp>
        <p:nvSpPr>
          <p:cNvPr id="2434" name="Google Shape;2434;g200ff56c607_0_79"/>
          <p:cNvSpPr txBox="1"/>
          <p:nvPr>
            <p:ph idx="2" type="body"/>
          </p:nvPr>
        </p:nvSpPr>
        <p:spPr>
          <a:xfrm>
            <a:off x="7617373" y="1460938"/>
            <a:ext cx="3886200" cy="3657600"/>
          </a:xfrm>
          <a:prstGeom prst="rect">
            <a:avLst/>
          </a:prstGeom>
          <a:noFill/>
          <a:ln>
            <a:noFill/>
          </a:ln>
        </p:spPr>
        <p:txBody>
          <a:bodyPr anchorCtr="0" anchor="t" bIns="45700" lIns="91425" spcFirstLastPara="1" rIns="91425" wrap="square" tIns="45700">
            <a:normAutofit/>
          </a:bodyPr>
          <a:lstStyle/>
          <a:p>
            <a:pPr indent="0" lvl="0" marL="45720" rtl="0" algn="l">
              <a:lnSpc>
                <a:spcPct val="90000"/>
              </a:lnSpc>
              <a:spcBef>
                <a:spcPts val="0"/>
              </a:spcBef>
              <a:spcAft>
                <a:spcPts val="0"/>
              </a:spcAft>
              <a:buClr>
                <a:schemeClr val="accent1"/>
              </a:buClr>
              <a:buSzPts val="2400"/>
              <a:buNone/>
            </a:pPr>
            <a:r>
              <a:rPr lang="en-US">
                <a:solidFill>
                  <a:schemeClr val="accent1"/>
                </a:solidFill>
              </a:rPr>
              <a:t>Note that the average rate decreases as the reaction proceeds.</a:t>
            </a:r>
            <a:endParaRPr/>
          </a:p>
          <a:p>
            <a:pPr indent="-76200" lvl="0" marL="274320" rtl="0" algn="l">
              <a:lnSpc>
                <a:spcPct val="90000"/>
              </a:lnSpc>
              <a:spcBef>
                <a:spcPts val="1000"/>
              </a:spcBef>
              <a:spcAft>
                <a:spcPts val="0"/>
              </a:spcAft>
              <a:buClr>
                <a:schemeClr val="dk1"/>
              </a:buClr>
              <a:buSzPts val="2400"/>
              <a:buNone/>
            </a:pPr>
            <a:r>
              <a:t/>
            </a:r>
            <a:endParaRPr>
              <a:solidFill>
                <a:schemeClr val="accent1"/>
              </a:solidFill>
            </a:endParaRPr>
          </a:p>
          <a:p>
            <a:pPr indent="0" lvl="0" marL="45720" rtl="0" algn="l">
              <a:lnSpc>
                <a:spcPct val="90000"/>
              </a:lnSpc>
              <a:spcBef>
                <a:spcPts val="1000"/>
              </a:spcBef>
              <a:spcAft>
                <a:spcPts val="0"/>
              </a:spcAft>
              <a:buClr>
                <a:schemeClr val="accent1"/>
              </a:buClr>
              <a:buSzPts val="2400"/>
              <a:buNone/>
            </a:pPr>
            <a:r>
              <a:rPr lang="en-US">
                <a:solidFill>
                  <a:schemeClr val="accent1"/>
                </a:solidFill>
              </a:rPr>
              <a:t>This is because as the reaction goes forward, there are fewer collisions between reactant molecules.</a:t>
            </a:r>
            <a:endParaRPr/>
          </a:p>
        </p:txBody>
      </p:sp>
      <p:sp>
        <p:nvSpPr>
          <p:cNvPr id="2435" name="Google Shape;2435;g200ff56c607_0_79"/>
          <p:cNvSpPr/>
          <p:nvPr/>
        </p:nvSpPr>
        <p:spPr>
          <a:xfrm>
            <a:off x="1927226" y="170794"/>
            <a:ext cx="8229600" cy="523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800"/>
              <a:buFont typeface="Noto Sans Symbols"/>
              <a:buNone/>
            </a:pPr>
            <a:r>
              <a:rPr lang="en-US" sz="2800">
                <a:solidFill>
                  <a:schemeClr val="dk1"/>
                </a:solidFill>
                <a:latin typeface="Arial"/>
                <a:ea typeface="Arial"/>
                <a:cs typeface="Arial"/>
                <a:sym typeface="Arial"/>
              </a:rPr>
              <a:t>C</a:t>
            </a:r>
            <a:r>
              <a:rPr baseline="-25000" lang="en-US" sz="2800">
                <a:solidFill>
                  <a:schemeClr val="dk1"/>
                </a:solidFill>
                <a:latin typeface="Arial"/>
                <a:ea typeface="Arial"/>
                <a:cs typeface="Arial"/>
                <a:sym typeface="Arial"/>
              </a:rPr>
              <a:t>4</a:t>
            </a:r>
            <a:r>
              <a:rPr lang="en-US" sz="2800">
                <a:solidFill>
                  <a:schemeClr val="dk1"/>
                </a:solidFill>
                <a:latin typeface="Arial"/>
                <a:ea typeface="Arial"/>
                <a:cs typeface="Arial"/>
                <a:sym typeface="Arial"/>
              </a:rPr>
              <a:t>H</a:t>
            </a:r>
            <a:r>
              <a:rPr baseline="-25000" lang="en-US" sz="2800">
                <a:solidFill>
                  <a:schemeClr val="dk1"/>
                </a:solidFill>
                <a:latin typeface="Arial"/>
                <a:ea typeface="Arial"/>
                <a:cs typeface="Arial"/>
                <a:sym typeface="Arial"/>
              </a:rPr>
              <a:t>9</a:t>
            </a:r>
            <a:r>
              <a:rPr lang="en-US" sz="2800">
                <a:solidFill>
                  <a:schemeClr val="dk1"/>
                </a:solidFill>
                <a:latin typeface="Arial"/>
                <a:ea typeface="Arial"/>
                <a:cs typeface="Arial"/>
                <a:sym typeface="Arial"/>
              </a:rPr>
              <a:t>Cl(</a:t>
            </a:r>
            <a:r>
              <a:rPr i="1" lang="en-US" sz="2800">
                <a:solidFill>
                  <a:schemeClr val="dk1"/>
                </a:solidFill>
                <a:latin typeface="Arial"/>
                <a:ea typeface="Arial"/>
                <a:cs typeface="Arial"/>
                <a:sym typeface="Arial"/>
              </a:rPr>
              <a:t>aq</a:t>
            </a:r>
            <a:r>
              <a:rPr lang="en-US" sz="2800">
                <a:solidFill>
                  <a:schemeClr val="dk1"/>
                </a:solidFill>
                <a:latin typeface="Arial"/>
                <a:ea typeface="Arial"/>
                <a:cs typeface="Arial"/>
                <a:sym typeface="Arial"/>
              </a:rPr>
              <a:t>) + H</a:t>
            </a:r>
            <a:r>
              <a:rPr baseline="-25000" lang="en-US" sz="28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O(</a:t>
            </a:r>
            <a:r>
              <a:rPr i="1" lang="en-US" sz="2800">
                <a:solidFill>
                  <a:schemeClr val="dk1"/>
                </a:solidFill>
                <a:latin typeface="Arial"/>
                <a:ea typeface="Arial"/>
                <a:cs typeface="Arial"/>
                <a:sym typeface="Arial"/>
              </a:rPr>
              <a:t>l</a:t>
            </a:r>
            <a:r>
              <a:rPr lang="en-US" sz="2800">
                <a:solidFill>
                  <a:schemeClr val="dk1"/>
                </a:solidFill>
                <a:latin typeface="Arial"/>
                <a:ea typeface="Arial"/>
                <a:cs typeface="Arial"/>
                <a:sym typeface="Arial"/>
              </a:rPr>
              <a:t>)</a:t>
            </a:r>
            <a:r>
              <a:rPr baseline="-25000" lang="en-US" sz="2800">
                <a:solidFill>
                  <a:schemeClr val="dk1"/>
                </a:solidFill>
                <a:latin typeface="Arial"/>
                <a:ea typeface="Arial"/>
                <a:cs typeface="Arial"/>
                <a:sym typeface="Arial"/>
              </a:rPr>
              <a:t> </a:t>
            </a:r>
            <a:r>
              <a:rPr lang="en-US" sz="2800">
                <a:solidFill>
                  <a:schemeClr val="dk1"/>
                </a:solidFill>
                <a:latin typeface="Arial"/>
                <a:ea typeface="Arial"/>
                <a:cs typeface="Arial"/>
                <a:sym typeface="Arial"/>
              </a:rPr>
              <a:t>⎯⎯→ C</a:t>
            </a:r>
            <a:r>
              <a:rPr baseline="-25000" lang="en-US" sz="2800">
                <a:solidFill>
                  <a:schemeClr val="dk1"/>
                </a:solidFill>
                <a:latin typeface="Arial"/>
                <a:ea typeface="Arial"/>
                <a:cs typeface="Arial"/>
                <a:sym typeface="Arial"/>
              </a:rPr>
              <a:t>4</a:t>
            </a:r>
            <a:r>
              <a:rPr lang="en-US" sz="2800">
                <a:solidFill>
                  <a:schemeClr val="dk1"/>
                </a:solidFill>
                <a:latin typeface="Arial"/>
                <a:ea typeface="Arial"/>
                <a:cs typeface="Arial"/>
                <a:sym typeface="Arial"/>
              </a:rPr>
              <a:t>H</a:t>
            </a:r>
            <a:r>
              <a:rPr baseline="-25000" lang="en-US" sz="2800">
                <a:solidFill>
                  <a:schemeClr val="dk1"/>
                </a:solidFill>
                <a:latin typeface="Arial"/>
                <a:ea typeface="Arial"/>
                <a:cs typeface="Arial"/>
                <a:sym typeface="Arial"/>
              </a:rPr>
              <a:t>9</a:t>
            </a:r>
            <a:r>
              <a:rPr lang="en-US" sz="2800">
                <a:solidFill>
                  <a:schemeClr val="dk1"/>
                </a:solidFill>
                <a:latin typeface="Arial"/>
                <a:ea typeface="Arial"/>
                <a:cs typeface="Arial"/>
                <a:sym typeface="Arial"/>
              </a:rPr>
              <a:t>OH(</a:t>
            </a:r>
            <a:r>
              <a:rPr i="1" lang="en-US" sz="2800">
                <a:solidFill>
                  <a:schemeClr val="dk1"/>
                </a:solidFill>
                <a:latin typeface="Arial"/>
                <a:ea typeface="Arial"/>
                <a:cs typeface="Arial"/>
                <a:sym typeface="Arial"/>
              </a:rPr>
              <a:t>aq</a:t>
            </a:r>
            <a:r>
              <a:rPr lang="en-US" sz="2800">
                <a:solidFill>
                  <a:schemeClr val="dk1"/>
                </a:solidFill>
                <a:latin typeface="Arial"/>
                <a:ea typeface="Arial"/>
                <a:cs typeface="Arial"/>
                <a:sym typeface="Arial"/>
              </a:rPr>
              <a:t>) + HCl(</a:t>
            </a:r>
            <a:r>
              <a:rPr i="1" lang="en-US" sz="2800">
                <a:solidFill>
                  <a:schemeClr val="dk1"/>
                </a:solidFill>
                <a:latin typeface="Arial"/>
                <a:ea typeface="Arial"/>
                <a:cs typeface="Arial"/>
                <a:sym typeface="Arial"/>
              </a:rPr>
              <a:t>aq</a:t>
            </a:r>
            <a:r>
              <a:rPr lang="en-US" sz="2800">
                <a:solidFill>
                  <a:schemeClr val="dk1"/>
                </a:solidFill>
                <a:latin typeface="Arial"/>
                <a:ea typeface="Arial"/>
                <a:cs typeface="Arial"/>
                <a:sym typeface="Arial"/>
              </a:rPr>
              <a:t>) </a:t>
            </a:r>
            <a:endParaRPr sz="2800">
              <a:solidFill>
                <a:schemeClr val="dk1"/>
              </a:solidFill>
              <a:latin typeface="Arial"/>
              <a:ea typeface="Arial"/>
              <a:cs typeface="Arial"/>
              <a:sym typeface="Arial"/>
            </a:endParaRPr>
          </a:p>
        </p:txBody>
      </p:sp>
      <p:sp>
        <p:nvSpPr>
          <p:cNvPr id="2436" name="Google Shape;2436;g200ff56c607_0_79"/>
          <p:cNvSpPr/>
          <p:nvPr/>
        </p:nvSpPr>
        <p:spPr>
          <a:xfrm>
            <a:off x="4650828" y="1460937"/>
            <a:ext cx="2130900" cy="4435500"/>
          </a:xfrm>
          <a:prstGeom prst="ellipse">
            <a:avLst/>
          </a:prstGeom>
          <a:noFill/>
          <a:ln cap="flat" cmpd="sng" w="222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2"/>
              </a:buClr>
              <a:buSzPts val="2400"/>
              <a:buFont typeface="Noto Sans Symbols"/>
              <a:buNone/>
            </a:pPr>
            <a:r>
              <a:t/>
            </a:r>
            <a:endParaRPr sz="2400">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12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Dilutions</a:t>
            </a:r>
            <a:endParaRPr/>
          </a:p>
        </p:txBody>
      </p:sp>
      <p:sp>
        <p:nvSpPr>
          <p:cNvPr id="570" name="Google Shape;570;p12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None/>
            </a:pPr>
            <a:r>
              <a:rPr lang="en-US"/>
              <a:t>A dilution is a procedure for preparing a less concentrated solution from a more concentrated (or stock) solution. Use the formula:	</a:t>
            </a:r>
            <a:r>
              <a:rPr lang="en-US">
                <a:solidFill>
                  <a:srgbClr val="FFC000"/>
                </a:solidFill>
              </a:rPr>
              <a:t>M</a:t>
            </a:r>
            <a:r>
              <a:rPr baseline="-25000" lang="en-US">
                <a:solidFill>
                  <a:srgbClr val="FFC000"/>
                </a:solidFill>
              </a:rPr>
              <a:t>1</a:t>
            </a:r>
            <a:r>
              <a:rPr lang="en-US">
                <a:solidFill>
                  <a:srgbClr val="FFC000"/>
                </a:solidFill>
              </a:rPr>
              <a:t>V</a:t>
            </a:r>
            <a:r>
              <a:rPr baseline="-25000" lang="en-US">
                <a:solidFill>
                  <a:srgbClr val="FFC000"/>
                </a:solidFill>
              </a:rPr>
              <a:t>1</a:t>
            </a:r>
            <a:r>
              <a:rPr lang="en-US">
                <a:solidFill>
                  <a:srgbClr val="FFC000"/>
                </a:solidFill>
              </a:rPr>
              <a:t> = M</a:t>
            </a:r>
            <a:r>
              <a:rPr baseline="-25000" lang="en-US">
                <a:solidFill>
                  <a:srgbClr val="FFC000"/>
                </a:solidFill>
              </a:rPr>
              <a:t>2</a:t>
            </a:r>
            <a:r>
              <a:rPr lang="en-US">
                <a:solidFill>
                  <a:srgbClr val="FFC000"/>
                </a:solidFill>
              </a:rPr>
              <a:t>V</a:t>
            </a:r>
            <a:r>
              <a:rPr baseline="-25000" lang="en-US">
                <a:solidFill>
                  <a:srgbClr val="FFC000"/>
                </a:solidFill>
              </a:rPr>
              <a:t>2     🡨 Not on the reference tables!</a:t>
            </a:r>
            <a:endParaRPr baseline="-25000">
              <a:solidFill>
                <a:srgbClr val="FFC000"/>
              </a:solidFill>
            </a:endParaRPr>
          </a:p>
          <a:p>
            <a:pPr indent="-228600" lvl="0" marL="228600" rtl="0" algn="l">
              <a:lnSpc>
                <a:spcPct val="90000"/>
              </a:lnSpc>
              <a:spcBef>
                <a:spcPts val="1000"/>
              </a:spcBef>
              <a:spcAft>
                <a:spcPts val="0"/>
              </a:spcAft>
              <a:buClr>
                <a:schemeClr val="dk1"/>
              </a:buClr>
              <a:buSzPts val="2400"/>
              <a:buNone/>
            </a:pPr>
            <a:r>
              <a:t/>
            </a:r>
            <a:endParaRPr/>
          </a:p>
        </p:txBody>
      </p:sp>
      <p:pic>
        <p:nvPicPr>
          <p:cNvPr descr="diluting.gif" id="571" name="Google Shape;571;p123"/>
          <p:cNvPicPr preferRelativeResize="0"/>
          <p:nvPr/>
        </p:nvPicPr>
        <p:blipFill rotWithShape="1">
          <a:blip r:embed="rId3">
            <a:alphaModFix/>
          </a:blip>
          <a:srcRect b="0" l="0" r="0" t="0"/>
          <a:stretch/>
        </p:blipFill>
        <p:spPr>
          <a:xfrm>
            <a:off x="2443163" y="3886200"/>
            <a:ext cx="7305675" cy="2743201"/>
          </a:xfrm>
          <a:prstGeom prst="rect">
            <a:avLst/>
          </a:prstGeom>
          <a:noFill/>
          <a:ln>
            <a:noFill/>
          </a:ln>
        </p:spPr>
      </p:pic>
    </p:spTree>
  </p:cSld>
  <p:clrMapOvr>
    <a:masterClrMapping/>
  </p:clrMapOvr>
</p:sld>
</file>

<file path=ppt/slides/slide2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1" name="Shape 2441"/>
        <p:cNvGrpSpPr/>
        <p:nvPr/>
      </p:nvGrpSpPr>
      <p:grpSpPr>
        <a:xfrm>
          <a:off x="0" y="0"/>
          <a:ext cx="0" cy="0"/>
          <a:chOff x="0" y="0"/>
          <a:chExt cx="0" cy="0"/>
        </a:xfrm>
      </p:grpSpPr>
      <p:sp>
        <p:nvSpPr>
          <p:cNvPr id="2442" name="Google Shape;2442;g200ff56c607_0_87"/>
          <p:cNvSpPr txBox="1"/>
          <p:nvPr>
            <p:ph idx="1" type="body"/>
          </p:nvPr>
        </p:nvSpPr>
        <p:spPr>
          <a:xfrm>
            <a:off x="1283138" y="1676400"/>
            <a:ext cx="4114800" cy="4114800"/>
          </a:xfrm>
          <a:prstGeom prst="rect">
            <a:avLst/>
          </a:prstGeom>
          <a:noFill/>
          <a:ln>
            <a:noFill/>
          </a:ln>
        </p:spPr>
        <p:txBody>
          <a:bodyPr anchorCtr="0" anchor="t" bIns="45700" lIns="91425" spcFirstLastPara="1" rIns="91425" wrap="square" tIns="45700">
            <a:normAutofit/>
          </a:bodyPr>
          <a:lstStyle/>
          <a:p>
            <a:pPr indent="0" lvl="0" marL="45720" rtl="0" algn="l">
              <a:lnSpc>
                <a:spcPct val="90000"/>
              </a:lnSpc>
              <a:spcBef>
                <a:spcPts val="0"/>
              </a:spcBef>
              <a:spcAft>
                <a:spcPts val="0"/>
              </a:spcAft>
              <a:buClr>
                <a:schemeClr val="accent1"/>
              </a:buClr>
              <a:buSzPts val="2400"/>
              <a:buNone/>
            </a:pPr>
            <a:r>
              <a:rPr lang="en-US">
                <a:solidFill>
                  <a:schemeClr val="accent1"/>
                </a:solidFill>
              </a:rPr>
              <a:t>A plot of concentration vs. time for this reaction yields a curve like this.</a:t>
            </a:r>
            <a:endParaRPr/>
          </a:p>
          <a:p>
            <a:pPr indent="0" lvl="0" marL="45720" rtl="0" algn="l">
              <a:lnSpc>
                <a:spcPct val="90000"/>
              </a:lnSpc>
              <a:spcBef>
                <a:spcPts val="1000"/>
              </a:spcBef>
              <a:spcAft>
                <a:spcPts val="0"/>
              </a:spcAft>
              <a:buClr>
                <a:schemeClr val="dk1"/>
              </a:buClr>
              <a:buSzPts val="2400"/>
              <a:buNone/>
            </a:pPr>
            <a:r>
              <a:t/>
            </a:r>
            <a:endParaRPr>
              <a:solidFill>
                <a:schemeClr val="accent1"/>
              </a:solidFill>
            </a:endParaRPr>
          </a:p>
          <a:p>
            <a:pPr indent="0" lvl="0" marL="45720" rtl="0" algn="l">
              <a:lnSpc>
                <a:spcPct val="90000"/>
              </a:lnSpc>
              <a:spcBef>
                <a:spcPts val="1000"/>
              </a:spcBef>
              <a:spcAft>
                <a:spcPts val="0"/>
              </a:spcAft>
              <a:buClr>
                <a:schemeClr val="accent1"/>
              </a:buClr>
              <a:buSzPts val="2400"/>
              <a:buNone/>
            </a:pPr>
            <a:r>
              <a:rPr lang="en-US">
                <a:solidFill>
                  <a:schemeClr val="accent1"/>
                </a:solidFill>
              </a:rPr>
              <a:t>The slope of a line tangent to the curve at any point is the instantaneous rate at that time.</a:t>
            </a:r>
            <a:endParaRPr/>
          </a:p>
        </p:txBody>
      </p:sp>
      <p:pic>
        <p:nvPicPr>
          <p:cNvPr descr="14_04" id="2443" name="Google Shape;2443;g200ff56c607_0_87"/>
          <p:cNvPicPr preferRelativeResize="0"/>
          <p:nvPr>
            <p:ph idx="2" type="body"/>
          </p:nvPr>
        </p:nvPicPr>
        <p:blipFill rotWithShape="1">
          <a:blip r:embed="rId3">
            <a:alphaModFix/>
          </a:blip>
          <a:srcRect b="4680" l="0" r="0" t="0"/>
          <a:stretch/>
        </p:blipFill>
        <p:spPr>
          <a:xfrm>
            <a:off x="5839373" y="1292771"/>
            <a:ext cx="4986000" cy="4926900"/>
          </a:xfrm>
          <a:prstGeom prst="rect">
            <a:avLst/>
          </a:prstGeom>
          <a:noFill/>
          <a:ln>
            <a:noFill/>
          </a:ln>
        </p:spPr>
      </p:pic>
      <p:sp>
        <p:nvSpPr>
          <p:cNvPr id="2444" name="Google Shape;2444;g200ff56c607_0_87"/>
          <p:cNvSpPr/>
          <p:nvPr/>
        </p:nvSpPr>
        <p:spPr>
          <a:xfrm>
            <a:off x="1828800" y="533401"/>
            <a:ext cx="8534400" cy="523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800"/>
              <a:buFont typeface="Noto Sans Symbols"/>
              <a:buNone/>
            </a:pPr>
            <a:r>
              <a:rPr lang="en-US" sz="2800">
                <a:solidFill>
                  <a:schemeClr val="dk1"/>
                </a:solidFill>
                <a:latin typeface="Arial"/>
                <a:ea typeface="Arial"/>
                <a:cs typeface="Arial"/>
                <a:sym typeface="Arial"/>
              </a:rPr>
              <a:t>C</a:t>
            </a:r>
            <a:r>
              <a:rPr baseline="-25000" lang="en-US" sz="2800">
                <a:solidFill>
                  <a:schemeClr val="dk1"/>
                </a:solidFill>
                <a:latin typeface="Arial"/>
                <a:ea typeface="Arial"/>
                <a:cs typeface="Arial"/>
                <a:sym typeface="Arial"/>
              </a:rPr>
              <a:t>4</a:t>
            </a:r>
            <a:r>
              <a:rPr lang="en-US" sz="2800">
                <a:solidFill>
                  <a:schemeClr val="dk1"/>
                </a:solidFill>
                <a:latin typeface="Arial"/>
                <a:ea typeface="Arial"/>
                <a:cs typeface="Arial"/>
                <a:sym typeface="Arial"/>
              </a:rPr>
              <a:t>H</a:t>
            </a:r>
            <a:r>
              <a:rPr baseline="-25000" lang="en-US" sz="2800">
                <a:solidFill>
                  <a:schemeClr val="dk1"/>
                </a:solidFill>
                <a:latin typeface="Arial"/>
                <a:ea typeface="Arial"/>
                <a:cs typeface="Arial"/>
                <a:sym typeface="Arial"/>
              </a:rPr>
              <a:t>9</a:t>
            </a:r>
            <a:r>
              <a:rPr lang="en-US" sz="2800">
                <a:solidFill>
                  <a:schemeClr val="dk1"/>
                </a:solidFill>
                <a:latin typeface="Arial"/>
                <a:ea typeface="Arial"/>
                <a:cs typeface="Arial"/>
                <a:sym typeface="Arial"/>
              </a:rPr>
              <a:t>Cl(</a:t>
            </a:r>
            <a:r>
              <a:rPr i="1" lang="en-US" sz="2800">
                <a:solidFill>
                  <a:schemeClr val="dk1"/>
                </a:solidFill>
                <a:latin typeface="Arial"/>
                <a:ea typeface="Arial"/>
                <a:cs typeface="Arial"/>
                <a:sym typeface="Arial"/>
              </a:rPr>
              <a:t>aq</a:t>
            </a:r>
            <a:r>
              <a:rPr lang="en-US" sz="2800">
                <a:solidFill>
                  <a:schemeClr val="dk1"/>
                </a:solidFill>
                <a:latin typeface="Arial"/>
                <a:ea typeface="Arial"/>
                <a:cs typeface="Arial"/>
                <a:sym typeface="Arial"/>
              </a:rPr>
              <a:t>) + H</a:t>
            </a:r>
            <a:r>
              <a:rPr baseline="-25000" lang="en-US" sz="28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O(</a:t>
            </a:r>
            <a:r>
              <a:rPr i="1" lang="en-US" sz="2800">
                <a:solidFill>
                  <a:schemeClr val="dk1"/>
                </a:solidFill>
                <a:latin typeface="Arial"/>
                <a:ea typeface="Arial"/>
                <a:cs typeface="Arial"/>
                <a:sym typeface="Arial"/>
              </a:rPr>
              <a:t>l</a:t>
            </a:r>
            <a:r>
              <a:rPr lang="en-US" sz="2800">
                <a:solidFill>
                  <a:schemeClr val="dk1"/>
                </a:solidFill>
                <a:latin typeface="Arial"/>
                <a:ea typeface="Arial"/>
                <a:cs typeface="Arial"/>
                <a:sym typeface="Arial"/>
              </a:rPr>
              <a:t>)</a:t>
            </a:r>
            <a:r>
              <a:rPr baseline="-25000" lang="en-US" sz="2800">
                <a:solidFill>
                  <a:schemeClr val="dk1"/>
                </a:solidFill>
                <a:latin typeface="Arial"/>
                <a:ea typeface="Arial"/>
                <a:cs typeface="Arial"/>
                <a:sym typeface="Arial"/>
              </a:rPr>
              <a:t> </a:t>
            </a:r>
            <a:r>
              <a:rPr lang="en-US" sz="2800">
                <a:solidFill>
                  <a:schemeClr val="dk1"/>
                </a:solidFill>
                <a:latin typeface="Arial"/>
                <a:ea typeface="Arial"/>
                <a:cs typeface="Arial"/>
                <a:sym typeface="Arial"/>
              </a:rPr>
              <a:t>⎯⎯→ C</a:t>
            </a:r>
            <a:r>
              <a:rPr baseline="-25000" lang="en-US" sz="2800">
                <a:solidFill>
                  <a:schemeClr val="dk1"/>
                </a:solidFill>
                <a:latin typeface="Arial"/>
                <a:ea typeface="Arial"/>
                <a:cs typeface="Arial"/>
                <a:sym typeface="Arial"/>
              </a:rPr>
              <a:t>4</a:t>
            </a:r>
            <a:r>
              <a:rPr lang="en-US" sz="2800">
                <a:solidFill>
                  <a:schemeClr val="dk1"/>
                </a:solidFill>
                <a:latin typeface="Arial"/>
                <a:ea typeface="Arial"/>
                <a:cs typeface="Arial"/>
                <a:sym typeface="Arial"/>
              </a:rPr>
              <a:t>H</a:t>
            </a:r>
            <a:r>
              <a:rPr baseline="-25000" lang="en-US" sz="2800">
                <a:solidFill>
                  <a:schemeClr val="dk1"/>
                </a:solidFill>
                <a:latin typeface="Arial"/>
                <a:ea typeface="Arial"/>
                <a:cs typeface="Arial"/>
                <a:sym typeface="Arial"/>
              </a:rPr>
              <a:t>9</a:t>
            </a:r>
            <a:r>
              <a:rPr lang="en-US" sz="2800">
                <a:solidFill>
                  <a:schemeClr val="dk1"/>
                </a:solidFill>
                <a:latin typeface="Arial"/>
                <a:ea typeface="Arial"/>
                <a:cs typeface="Arial"/>
                <a:sym typeface="Arial"/>
              </a:rPr>
              <a:t>OH(</a:t>
            </a:r>
            <a:r>
              <a:rPr i="1" lang="en-US" sz="2800">
                <a:solidFill>
                  <a:schemeClr val="dk1"/>
                </a:solidFill>
                <a:latin typeface="Arial"/>
                <a:ea typeface="Arial"/>
                <a:cs typeface="Arial"/>
                <a:sym typeface="Arial"/>
              </a:rPr>
              <a:t>aq</a:t>
            </a:r>
            <a:r>
              <a:rPr lang="en-US" sz="2800">
                <a:solidFill>
                  <a:schemeClr val="dk1"/>
                </a:solidFill>
                <a:latin typeface="Arial"/>
                <a:ea typeface="Arial"/>
                <a:cs typeface="Arial"/>
                <a:sym typeface="Arial"/>
              </a:rPr>
              <a:t>) + HCl(</a:t>
            </a:r>
            <a:r>
              <a:rPr i="1" lang="en-US" sz="2800">
                <a:solidFill>
                  <a:schemeClr val="dk1"/>
                </a:solidFill>
                <a:latin typeface="Arial"/>
                <a:ea typeface="Arial"/>
                <a:cs typeface="Arial"/>
                <a:sym typeface="Arial"/>
              </a:rPr>
              <a:t>aq</a:t>
            </a:r>
            <a:r>
              <a:rPr lang="en-US" sz="2800">
                <a:solidFill>
                  <a:schemeClr val="dk1"/>
                </a:solidFill>
                <a:latin typeface="Arial"/>
                <a:ea typeface="Arial"/>
                <a:cs typeface="Arial"/>
                <a:sym typeface="Arial"/>
              </a:rPr>
              <a:t>) </a:t>
            </a:r>
            <a:endParaRPr sz="2800">
              <a:solidFill>
                <a:schemeClr val="dk1"/>
              </a:solidFill>
              <a:latin typeface="Arial"/>
              <a:ea typeface="Arial"/>
              <a:cs typeface="Arial"/>
              <a:sym typeface="Arial"/>
            </a:endParaRPr>
          </a:p>
        </p:txBody>
      </p:sp>
    </p:spTree>
  </p:cSld>
  <p:clrMapOvr>
    <a:masterClrMapping/>
  </p:clrMapOvr>
</p:sld>
</file>

<file path=ppt/slides/slide2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9" name="Shape 2449"/>
        <p:cNvGrpSpPr/>
        <p:nvPr/>
      </p:nvGrpSpPr>
      <p:grpSpPr>
        <a:xfrm>
          <a:off x="0" y="0"/>
          <a:ext cx="0" cy="0"/>
          <a:chOff x="0" y="0"/>
          <a:chExt cx="0" cy="0"/>
        </a:xfrm>
      </p:grpSpPr>
      <p:sp>
        <p:nvSpPr>
          <p:cNvPr id="2450" name="Google Shape;2450;g200ff56c607_0_94"/>
          <p:cNvSpPr txBox="1"/>
          <p:nvPr>
            <p:ph idx="1" type="body"/>
          </p:nvPr>
        </p:nvSpPr>
        <p:spPr>
          <a:xfrm>
            <a:off x="2436813" y="1385888"/>
            <a:ext cx="7924800" cy="4191000"/>
          </a:xfrm>
          <a:prstGeom prst="rect">
            <a:avLst/>
          </a:prstGeom>
          <a:noFill/>
          <a:ln>
            <a:noFill/>
          </a:ln>
        </p:spPr>
        <p:txBody>
          <a:bodyPr anchorCtr="0" anchor="t" bIns="45700" lIns="91425" spcFirstLastPara="1" rIns="91425" wrap="square" tIns="45700">
            <a:normAutofit/>
          </a:bodyPr>
          <a:lstStyle/>
          <a:p>
            <a:pPr indent="0" lvl="0" marL="45720" rtl="0" algn="l">
              <a:lnSpc>
                <a:spcPct val="90000"/>
              </a:lnSpc>
              <a:spcBef>
                <a:spcPts val="0"/>
              </a:spcBef>
              <a:spcAft>
                <a:spcPts val="0"/>
              </a:spcAft>
              <a:buClr>
                <a:schemeClr val="dk1"/>
              </a:buClr>
              <a:buSzPts val="2400"/>
              <a:buNone/>
            </a:pPr>
            <a:r>
              <a:rPr lang="en-US"/>
              <a:t>In this reaction, the ratio of C</a:t>
            </a:r>
            <a:r>
              <a:rPr baseline="-25000" lang="en-US"/>
              <a:t>4</a:t>
            </a:r>
            <a:r>
              <a:rPr lang="en-US"/>
              <a:t>H</a:t>
            </a:r>
            <a:r>
              <a:rPr baseline="-25000" lang="en-US"/>
              <a:t>9</a:t>
            </a:r>
            <a:r>
              <a:rPr lang="en-US"/>
              <a:t>Cl to C</a:t>
            </a:r>
            <a:r>
              <a:rPr baseline="-25000" lang="en-US"/>
              <a:t>4</a:t>
            </a:r>
            <a:r>
              <a:rPr lang="en-US"/>
              <a:t>H</a:t>
            </a:r>
            <a:r>
              <a:rPr baseline="-25000" lang="en-US"/>
              <a:t>9</a:t>
            </a:r>
            <a:r>
              <a:rPr lang="en-US"/>
              <a:t>OH is 1:1.</a:t>
            </a:r>
            <a:endParaRPr/>
          </a:p>
          <a:p>
            <a:pPr indent="0" lvl="0" marL="45720" rtl="0" algn="l">
              <a:lnSpc>
                <a:spcPct val="90000"/>
              </a:lnSpc>
              <a:spcBef>
                <a:spcPts val="1000"/>
              </a:spcBef>
              <a:spcAft>
                <a:spcPts val="0"/>
              </a:spcAft>
              <a:buClr>
                <a:schemeClr val="dk1"/>
              </a:buClr>
              <a:buSzPts val="2400"/>
              <a:buNone/>
            </a:pPr>
            <a:r>
              <a:t/>
            </a:r>
            <a:endParaRPr/>
          </a:p>
          <a:p>
            <a:pPr indent="0" lvl="0" marL="45720" rtl="0" algn="l">
              <a:lnSpc>
                <a:spcPct val="90000"/>
              </a:lnSpc>
              <a:spcBef>
                <a:spcPts val="1000"/>
              </a:spcBef>
              <a:spcAft>
                <a:spcPts val="0"/>
              </a:spcAft>
              <a:buClr>
                <a:schemeClr val="dk1"/>
              </a:buClr>
              <a:buSzPts val="2400"/>
              <a:buNone/>
            </a:pPr>
            <a:r>
              <a:rPr lang="en-US"/>
              <a:t>Thus, the rate of </a:t>
            </a:r>
            <a:r>
              <a:rPr i="1" lang="en-US"/>
              <a:t>disappearance</a:t>
            </a:r>
            <a:r>
              <a:rPr lang="en-US"/>
              <a:t> of C</a:t>
            </a:r>
            <a:r>
              <a:rPr baseline="-25000" lang="en-US"/>
              <a:t>4</a:t>
            </a:r>
            <a:r>
              <a:rPr lang="en-US"/>
              <a:t>H</a:t>
            </a:r>
            <a:r>
              <a:rPr baseline="-25000" lang="en-US"/>
              <a:t>9</a:t>
            </a:r>
            <a:r>
              <a:rPr lang="en-US"/>
              <a:t>Cl is the same as the rate of </a:t>
            </a:r>
            <a:r>
              <a:rPr i="1" lang="en-US"/>
              <a:t>appearance</a:t>
            </a:r>
            <a:r>
              <a:rPr lang="en-US"/>
              <a:t> of C</a:t>
            </a:r>
            <a:r>
              <a:rPr baseline="-25000" lang="en-US"/>
              <a:t>4</a:t>
            </a:r>
            <a:r>
              <a:rPr lang="en-US"/>
              <a:t>H</a:t>
            </a:r>
            <a:r>
              <a:rPr baseline="-25000" lang="en-US"/>
              <a:t>9</a:t>
            </a:r>
            <a:r>
              <a:rPr lang="en-US"/>
              <a:t>OH.</a:t>
            </a:r>
            <a:endParaRPr/>
          </a:p>
        </p:txBody>
      </p:sp>
      <p:sp>
        <p:nvSpPr>
          <p:cNvPr id="2451" name="Google Shape;2451;g200ff56c607_0_94"/>
          <p:cNvSpPr/>
          <p:nvPr/>
        </p:nvSpPr>
        <p:spPr>
          <a:xfrm>
            <a:off x="1539875" y="457201"/>
            <a:ext cx="9144000" cy="523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SzPts val="2800"/>
              <a:buFont typeface="Noto Sans Symbols"/>
              <a:buNone/>
            </a:pPr>
            <a:r>
              <a:rPr lang="en-US" sz="2800">
                <a:solidFill>
                  <a:schemeClr val="dk1"/>
                </a:solidFill>
                <a:latin typeface="Arial"/>
                <a:ea typeface="Arial"/>
                <a:cs typeface="Arial"/>
                <a:sym typeface="Arial"/>
              </a:rPr>
              <a:t>C</a:t>
            </a:r>
            <a:r>
              <a:rPr baseline="-25000" lang="en-US" sz="2800">
                <a:solidFill>
                  <a:schemeClr val="dk1"/>
                </a:solidFill>
                <a:latin typeface="Arial"/>
                <a:ea typeface="Arial"/>
                <a:cs typeface="Arial"/>
                <a:sym typeface="Arial"/>
              </a:rPr>
              <a:t>4</a:t>
            </a:r>
            <a:r>
              <a:rPr lang="en-US" sz="2800">
                <a:solidFill>
                  <a:schemeClr val="dk1"/>
                </a:solidFill>
                <a:latin typeface="Arial"/>
                <a:ea typeface="Arial"/>
                <a:cs typeface="Arial"/>
                <a:sym typeface="Arial"/>
              </a:rPr>
              <a:t>H</a:t>
            </a:r>
            <a:r>
              <a:rPr baseline="-25000" lang="en-US" sz="2800">
                <a:solidFill>
                  <a:schemeClr val="dk1"/>
                </a:solidFill>
                <a:latin typeface="Arial"/>
                <a:ea typeface="Arial"/>
                <a:cs typeface="Arial"/>
                <a:sym typeface="Arial"/>
              </a:rPr>
              <a:t>9</a:t>
            </a:r>
            <a:r>
              <a:rPr lang="en-US" sz="2800">
                <a:solidFill>
                  <a:schemeClr val="dk1"/>
                </a:solidFill>
                <a:latin typeface="Arial"/>
                <a:ea typeface="Arial"/>
                <a:cs typeface="Arial"/>
                <a:sym typeface="Arial"/>
              </a:rPr>
              <a:t>Cl(</a:t>
            </a:r>
            <a:r>
              <a:rPr i="1" lang="en-US" sz="2800">
                <a:solidFill>
                  <a:schemeClr val="dk1"/>
                </a:solidFill>
                <a:latin typeface="Arial"/>
                <a:ea typeface="Arial"/>
                <a:cs typeface="Arial"/>
                <a:sym typeface="Arial"/>
              </a:rPr>
              <a:t>aq</a:t>
            </a:r>
            <a:r>
              <a:rPr lang="en-US" sz="2800">
                <a:solidFill>
                  <a:schemeClr val="dk1"/>
                </a:solidFill>
                <a:latin typeface="Arial"/>
                <a:ea typeface="Arial"/>
                <a:cs typeface="Arial"/>
                <a:sym typeface="Arial"/>
              </a:rPr>
              <a:t>) + H</a:t>
            </a:r>
            <a:r>
              <a:rPr baseline="-25000" lang="en-US" sz="28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O(</a:t>
            </a:r>
            <a:r>
              <a:rPr i="1" lang="en-US" sz="2800">
                <a:solidFill>
                  <a:schemeClr val="dk1"/>
                </a:solidFill>
                <a:latin typeface="Arial"/>
                <a:ea typeface="Arial"/>
                <a:cs typeface="Arial"/>
                <a:sym typeface="Arial"/>
              </a:rPr>
              <a:t>l</a:t>
            </a:r>
            <a:r>
              <a:rPr lang="en-US" sz="2800">
                <a:solidFill>
                  <a:schemeClr val="dk1"/>
                </a:solidFill>
                <a:latin typeface="Arial"/>
                <a:ea typeface="Arial"/>
                <a:cs typeface="Arial"/>
                <a:sym typeface="Arial"/>
              </a:rPr>
              <a:t>)</a:t>
            </a:r>
            <a:r>
              <a:rPr baseline="-25000" lang="en-US" sz="2800">
                <a:solidFill>
                  <a:schemeClr val="dk1"/>
                </a:solidFill>
                <a:latin typeface="Arial"/>
                <a:ea typeface="Arial"/>
                <a:cs typeface="Arial"/>
                <a:sym typeface="Arial"/>
              </a:rPr>
              <a:t> </a:t>
            </a:r>
            <a:r>
              <a:rPr lang="en-US" sz="2800">
                <a:solidFill>
                  <a:schemeClr val="dk1"/>
                </a:solidFill>
                <a:latin typeface="Arial"/>
                <a:ea typeface="Arial"/>
                <a:cs typeface="Arial"/>
                <a:sym typeface="Arial"/>
              </a:rPr>
              <a:t>⎯⎯→ C</a:t>
            </a:r>
            <a:r>
              <a:rPr baseline="-25000" lang="en-US" sz="2800">
                <a:solidFill>
                  <a:schemeClr val="dk1"/>
                </a:solidFill>
                <a:latin typeface="Arial"/>
                <a:ea typeface="Arial"/>
                <a:cs typeface="Arial"/>
                <a:sym typeface="Arial"/>
              </a:rPr>
              <a:t>4</a:t>
            </a:r>
            <a:r>
              <a:rPr lang="en-US" sz="2800">
                <a:solidFill>
                  <a:schemeClr val="dk1"/>
                </a:solidFill>
                <a:latin typeface="Arial"/>
                <a:ea typeface="Arial"/>
                <a:cs typeface="Arial"/>
                <a:sym typeface="Arial"/>
              </a:rPr>
              <a:t>H</a:t>
            </a:r>
            <a:r>
              <a:rPr baseline="-25000" lang="en-US" sz="2800">
                <a:solidFill>
                  <a:schemeClr val="dk1"/>
                </a:solidFill>
                <a:latin typeface="Arial"/>
                <a:ea typeface="Arial"/>
                <a:cs typeface="Arial"/>
                <a:sym typeface="Arial"/>
              </a:rPr>
              <a:t>9</a:t>
            </a:r>
            <a:r>
              <a:rPr lang="en-US" sz="2800">
                <a:solidFill>
                  <a:schemeClr val="dk1"/>
                </a:solidFill>
                <a:latin typeface="Arial"/>
                <a:ea typeface="Arial"/>
                <a:cs typeface="Arial"/>
                <a:sym typeface="Arial"/>
              </a:rPr>
              <a:t>OH(</a:t>
            </a:r>
            <a:r>
              <a:rPr i="1" lang="en-US" sz="2800">
                <a:solidFill>
                  <a:schemeClr val="dk1"/>
                </a:solidFill>
                <a:latin typeface="Arial"/>
                <a:ea typeface="Arial"/>
                <a:cs typeface="Arial"/>
                <a:sym typeface="Arial"/>
              </a:rPr>
              <a:t>aq</a:t>
            </a:r>
            <a:r>
              <a:rPr lang="en-US" sz="2800">
                <a:solidFill>
                  <a:schemeClr val="dk1"/>
                </a:solidFill>
                <a:latin typeface="Arial"/>
                <a:ea typeface="Arial"/>
                <a:cs typeface="Arial"/>
                <a:sym typeface="Arial"/>
              </a:rPr>
              <a:t>) + HCl(</a:t>
            </a:r>
            <a:r>
              <a:rPr i="1" lang="en-US" sz="2800">
                <a:solidFill>
                  <a:schemeClr val="dk1"/>
                </a:solidFill>
                <a:latin typeface="Arial"/>
                <a:ea typeface="Arial"/>
                <a:cs typeface="Arial"/>
                <a:sym typeface="Arial"/>
              </a:rPr>
              <a:t>aq</a:t>
            </a:r>
            <a:r>
              <a:rPr lang="en-US" sz="2800">
                <a:solidFill>
                  <a:schemeClr val="dk1"/>
                </a:solidFill>
                <a:latin typeface="Arial"/>
                <a:ea typeface="Arial"/>
                <a:cs typeface="Arial"/>
                <a:sym typeface="Arial"/>
              </a:rPr>
              <a:t>) </a:t>
            </a:r>
            <a:endParaRPr sz="2800">
              <a:solidFill>
                <a:schemeClr val="dk1"/>
              </a:solidFill>
              <a:latin typeface="Arial"/>
              <a:ea typeface="Arial"/>
              <a:cs typeface="Arial"/>
              <a:sym typeface="Arial"/>
            </a:endParaRPr>
          </a:p>
        </p:txBody>
      </p:sp>
      <p:grpSp>
        <p:nvGrpSpPr>
          <p:cNvPr id="2452" name="Google Shape;2452;g200ff56c607_0_94"/>
          <p:cNvGrpSpPr/>
          <p:nvPr/>
        </p:nvGrpSpPr>
        <p:grpSpPr>
          <a:xfrm>
            <a:off x="3540125" y="3481388"/>
            <a:ext cx="5353050" cy="952499"/>
            <a:chOff x="192" y="3576"/>
            <a:chExt cx="3372" cy="600"/>
          </a:xfrm>
        </p:grpSpPr>
        <p:sp>
          <p:nvSpPr>
            <p:cNvPr id="2453" name="Google Shape;2453;g200ff56c607_0_94"/>
            <p:cNvSpPr/>
            <p:nvPr/>
          </p:nvSpPr>
          <p:spPr>
            <a:xfrm>
              <a:off x="192" y="3691"/>
              <a:ext cx="6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Rate =</a:t>
              </a:r>
              <a:endParaRPr/>
            </a:p>
          </p:txBody>
        </p:sp>
        <p:grpSp>
          <p:nvGrpSpPr>
            <p:cNvPr id="2454" name="Google Shape;2454;g200ff56c607_0_94"/>
            <p:cNvGrpSpPr/>
            <p:nvPr/>
          </p:nvGrpSpPr>
          <p:grpSpPr>
            <a:xfrm>
              <a:off x="934" y="3576"/>
              <a:ext cx="1200" cy="600"/>
              <a:chOff x="1344" y="3519"/>
              <a:chExt cx="1200" cy="600"/>
            </a:xfrm>
          </p:grpSpPr>
          <p:sp>
            <p:nvSpPr>
              <p:cNvPr id="2455" name="Google Shape;2455;g200ff56c607_0_94"/>
              <p:cNvSpPr/>
              <p:nvPr/>
            </p:nvSpPr>
            <p:spPr>
              <a:xfrm>
                <a:off x="1378" y="3519"/>
                <a:ext cx="900" cy="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chemeClr val="dk1"/>
                    </a:solidFill>
                    <a:latin typeface="Arial"/>
                    <a:ea typeface="Arial"/>
                    <a:cs typeface="Arial"/>
                    <a:sym typeface="Arial"/>
                  </a:rPr>
                  <a:t>-</a:t>
                </a:r>
                <a:r>
                  <a:rPr lang="en-US" sz="2400">
                    <a:solidFill>
                      <a:schemeClr val="dk1"/>
                    </a:solidFill>
                    <a:latin typeface="Noto Sans Symbols"/>
                    <a:ea typeface="Noto Sans Symbols"/>
                    <a:cs typeface="Noto Sans Symbols"/>
                    <a:sym typeface="Noto Sans Symbols"/>
                  </a:rPr>
                  <a:t>Δ</a:t>
                </a:r>
                <a:r>
                  <a:rPr lang="en-US" sz="2400">
                    <a:solidFill>
                      <a:schemeClr val="dk1"/>
                    </a:solidFill>
                    <a:latin typeface="Arial"/>
                    <a:ea typeface="Arial"/>
                    <a:cs typeface="Arial"/>
                    <a:sym typeface="Arial"/>
                  </a:rPr>
                  <a:t>[C</a:t>
                </a:r>
                <a:r>
                  <a:rPr baseline="-25000" lang="en-US" sz="2400">
                    <a:solidFill>
                      <a:schemeClr val="dk1"/>
                    </a:solidFill>
                    <a:latin typeface="Arial"/>
                    <a:ea typeface="Arial"/>
                    <a:cs typeface="Arial"/>
                    <a:sym typeface="Arial"/>
                  </a:rPr>
                  <a:t>4</a:t>
                </a:r>
                <a:r>
                  <a:rPr lang="en-US" sz="2400">
                    <a:solidFill>
                      <a:schemeClr val="dk1"/>
                    </a:solidFill>
                    <a:latin typeface="Arial"/>
                    <a:ea typeface="Arial"/>
                    <a:cs typeface="Arial"/>
                    <a:sym typeface="Arial"/>
                  </a:rPr>
                  <a:t>H</a:t>
                </a:r>
                <a:r>
                  <a:rPr baseline="-25000" lang="en-US" sz="2400">
                    <a:solidFill>
                      <a:schemeClr val="dk1"/>
                    </a:solidFill>
                    <a:latin typeface="Arial"/>
                    <a:ea typeface="Arial"/>
                    <a:cs typeface="Arial"/>
                    <a:sym typeface="Arial"/>
                  </a:rPr>
                  <a:t>9</a:t>
                </a:r>
                <a:r>
                  <a:rPr lang="en-US" sz="2400">
                    <a:solidFill>
                      <a:schemeClr val="dk1"/>
                    </a:solidFill>
                    <a:latin typeface="Arial"/>
                    <a:ea typeface="Arial"/>
                    <a:cs typeface="Arial"/>
                    <a:sym typeface="Arial"/>
                  </a:rPr>
                  <a:t>Cl]</a:t>
                </a:r>
                <a:endParaRPr/>
              </a:p>
              <a:p>
                <a:pPr indent="0" lvl="0" marL="0" marR="0" rtl="0" algn="ctr">
                  <a:spcBef>
                    <a:spcPts val="0"/>
                  </a:spcBef>
                  <a:spcAft>
                    <a:spcPts val="0"/>
                  </a:spcAft>
                  <a:buNone/>
                </a:pPr>
                <a:r>
                  <a:rPr lang="en-US" sz="2400">
                    <a:solidFill>
                      <a:schemeClr val="dk1"/>
                    </a:solidFill>
                    <a:latin typeface="Noto Sans Symbols"/>
                    <a:ea typeface="Noto Sans Symbols"/>
                    <a:cs typeface="Noto Sans Symbols"/>
                    <a:sym typeface="Noto Sans Symbols"/>
                  </a:rPr>
                  <a:t>Δ</a:t>
                </a:r>
                <a:r>
                  <a:rPr i="1" lang="en-US" sz="2400">
                    <a:solidFill>
                      <a:schemeClr val="dk1"/>
                    </a:solidFill>
                    <a:latin typeface="Arial"/>
                    <a:ea typeface="Arial"/>
                    <a:cs typeface="Arial"/>
                    <a:sym typeface="Arial"/>
                  </a:rPr>
                  <a:t>t</a:t>
                </a:r>
                <a:endParaRPr sz="2400">
                  <a:solidFill>
                    <a:schemeClr val="dk1"/>
                  </a:solidFill>
                  <a:latin typeface="Arial"/>
                  <a:ea typeface="Arial"/>
                  <a:cs typeface="Arial"/>
                  <a:sym typeface="Arial"/>
                </a:endParaRPr>
              </a:p>
            </p:txBody>
          </p:sp>
          <p:cxnSp>
            <p:nvCxnSpPr>
              <p:cNvPr id="2456" name="Google Shape;2456;g200ff56c607_0_94"/>
              <p:cNvCxnSpPr/>
              <p:nvPr/>
            </p:nvCxnSpPr>
            <p:spPr>
              <a:xfrm>
                <a:off x="1344" y="3792"/>
                <a:ext cx="1200" cy="0"/>
              </a:xfrm>
              <a:prstGeom prst="straightConnector1">
                <a:avLst/>
              </a:prstGeom>
              <a:noFill/>
              <a:ln cap="flat" cmpd="sng" w="22225">
                <a:solidFill>
                  <a:schemeClr val="dk1"/>
                </a:solidFill>
                <a:prstDash val="solid"/>
                <a:round/>
                <a:headEnd len="med" w="med" type="none"/>
                <a:tailEnd len="med" w="med" type="none"/>
              </a:ln>
            </p:spPr>
          </p:cxnSp>
        </p:grpSp>
        <p:sp>
          <p:nvSpPr>
            <p:cNvPr id="2457" name="Google Shape;2457;g200ff56c607_0_94"/>
            <p:cNvSpPr/>
            <p:nvPr/>
          </p:nvSpPr>
          <p:spPr>
            <a:xfrm>
              <a:off x="2045" y="3691"/>
              <a:ext cx="3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a:t>
              </a:r>
              <a:endParaRPr/>
            </a:p>
          </p:txBody>
        </p:sp>
        <p:grpSp>
          <p:nvGrpSpPr>
            <p:cNvPr id="2458" name="Google Shape;2458;g200ff56c607_0_94"/>
            <p:cNvGrpSpPr/>
            <p:nvPr/>
          </p:nvGrpSpPr>
          <p:grpSpPr>
            <a:xfrm>
              <a:off x="2328" y="3576"/>
              <a:ext cx="1236" cy="600"/>
              <a:chOff x="2400" y="3754"/>
              <a:chExt cx="1236" cy="600"/>
            </a:xfrm>
          </p:grpSpPr>
          <p:sp>
            <p:nvSpPr>
              <p:cNvPr id="2459" name="Google Shape;2459;g200ff56c607_0_94"/>
              <p:cNvSpPr/>
              <p:nvPr/>
            </p:nvSpPr>
            <p:spPr>
              <a:xfrm>
                <a:off x="2436" y="3754"/>
                <a:ext cx="1200" cy="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chemeClr val="dk1"/>
                    </a:solidFill>
                    <a:latin typeface="Noto Sans Symbols"/>
                    <a:ea typeface="Noto Sans Symbols"/>
                    <a:cs typeface="Noto Sans Symbols"/>
                    <a:sym typeface="Noto Sans Symbols"/>
                  </a:rPr>
                  <a:t>Δ</a:t>
                </a:r>
                <a:r>
                  <a:rPr lang="en-US" sz="2400">
                    <a:solidFill>
                      <a:schemeClr val="dk1"/>
                    </a:solidFill>
                    <a:latin typeface="Arial"/>
                    <a:ea typeface="Arial"/>
                    <a:cs typeface="Arial"/>
                    <a:sym typeface="Arial"/>
                  </a:rPr>
                  <a:t>[C</a:t>
                </a:r>
                <a:r>
                  <a:rPr baseline="-25000" lang="en-US" sz="2400">
                    <a:solidFill>
                      <a:schemeClr val="dk1"/>
                    </a:solidFill>
                    <a:latin typeface="Arial"/>
                    <a:ea typeface="Arial"/>
                    <a:cs typeface="Arial"/>
                    <a:sym typeface="Arial"/>
                  </a:rPr>
                  <a:t>4</a:t>
                </a:r>
                <a:r>
                  <a:rPr lang="en-US" sz="2400">
                    <a:solidFill>
                      <a:schemeClr val="dk1"/>
                    </a:solidFill>
                    <a:latin typeface="Arial"/>
                    <a:ea typeface="Arial"/>
                    <a:cs typeface="Arial"/>
                    <a:sym typeface="Arial"/>
                  </a:rPr>
                  <a:t>H</a:t>
                </a:r>
                <a:r>
                  <a:rPr baseline="-25000" lang="en-US" sz="2400">
                    <a:solidFill>
                      <a:schemeClr val="dk1"/>
                    </a:solidFill>
                    <a:latin typeface="Arial"/>
                    <a:ea typeface="Arial"/>
                    <a:cs typeface="Arial"/>
                    <a:sym typeface="Arial"/>
                  </a:rPr>
                  <a:t>9</a:t>
                </a:r>
                <a:r>
                  <a:rPr lang="en-US" sz="2400">
                    <a:solidFill>
                      <a:schemeClr val="dk1"/>
                    </a:solidFill>
                    <a:latin typeface="Arial"/>
                    <a:ea typeface="Arial"/>
                    <a:cs typeface="Arial"/>
                    <a:sym typeface="Arial"/>
                  </a:rPr>
                  <a:t>OH]</a:t>
                </a:r>
                <a:endParaRPr/>
              </a:p>
              <a:p>
                <a:pPr indent="0" lvl="0" marL="0" marR="0" rtl="0" algn="ctr">
                  <a:spcBef>
                    <a:spcPts val="0"/>
                  </a:spcBef>
                  <a:spcAft>
                    <a:spcPts val="0"/>
                  </a:spcAft>
                  <a:buNone/>
                </a:pPr>
                <a:r>
                  <a:rPr lang="en-US" sz="2400">
                    <a:solidFill>
                      <a:schemeClr val="dk1"/>
                    </a:solidFill>
                    <a:latin typeface="Noto Sans Symbols"/>
                    <a:ea typeface="Noto Sans Symbols"/>
                    <a:cs typeface="Noto Sans Symbols"/>
                    <a:sym typeface="Noto Sans Symbols"/>
                  </a:rPr>
                  <a:t>Δ</a:t>
                </a:r>
                <a:r>
                  <a:rPr i="1" lang="en-US" sz="2400">
                    <a:solidFill>
                      <a:schemeClr val="dk1"/>
                    </a:solidFill>
                    <a:latin typeface="Arial"/>
                    <a:ea typeface="Arial"/>
                    <a:cs typeface="Arial"/>
                    <a:sym typeface="Arial"/>
                  </a:rPr>
                  <a:t>t</a:t>
                </a:r>
                <a:endParaRPr sz="2400">
                  <a:solidFill>
                    <a:schemeClr val="dk1"/>
                  </a:solidFill>
                  <a:latin typeface="Arial"/>
                  <a:ea typeface="Arial"/>
                  <a:cs typeface="Arial"/>
                  <a:sym typeface="Arial"/>
                </a:endParaRPr>
              </a:p>
            </p:txBody>
          </p:sp>
          <p:cxnSp>
            <p:nvCxnSpPr>
              <p:cNvPr id="2460" name="Google Shape;2460;g200ff56c607_0_94"/>
              <p:cNvCxnSpPr/>
              <p:nvPr/>
            </p:nvCxnSpPr>
            <p:spPr>
              <a:xfrm>
                <a:off x="2400" y="4032"/>
                <a:ext cx="1200" cy="0"/>
              </a:xfrm>
              <a:prstGeom prst="straightConnector1">
                <a:avLst/>
              </a:prstGeom>
              <a:noFill/>
              <a:ln cap="flat" cmpd="sng" w="22225">
                <a:solidFill>
                  <a:schemeClr val="dk1"/>
                </a:solidFill>
                <a:prstDash val="solid"/>
                <a:round/>
                <a:headEnd len="med" w="med" type="none"/>
                <a:tailEnd len="med" w="med" type="none"/>
              </a:ln>
            </p:spPr>
          </p:cxn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2"/>
                                        </p:tgtEl>
                                        <p:attrNameLst>
                                          <p:attrName>style.visibility</p:attrName>
                                        </p:attrNameLst>
                                      </p:cBhvr>
                                      <p:to>
                                        <p:strVal val="visible"/>
                                      </p:to>
                                    </p:set>
                                    <p:animEffect filter="fade" transition="in">
                                      <p:cBhvr>
                                        <p:cTn dur="2000"/>
                                        <p:tgtEl>
                                          <p:spTgt spid="24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5" name="Shape 2465"/>
        <p:cNvGrpSpPr/>
        <p:nvPr/>
      </p:nvGrpSpPr>
      <p:grpSpPr>
        <a:xfrm>
          <a:off x="0" y="0"/>
          <a:ext cx="0" cy="0"/>
          <a:chOff x="0" y="0"/>
          <a:chExt cx="0" cy="0"/>
        </a:xfrm>
      </p:grpSpPr>
      <p:sp>
        <p:nvSpPr>
          <p:cNvPr id="2466" name="Google Shape;2466;g200ff56c607_0_109"/>
          <p:cNvSpPr txBox="1"/>
          <p:nvPr>
            <p:ph idx="1" type="body"/>
          </p:nvPr>
        </p:nvSpPr>
        <p:spPr>
          <a:xfrm>
            <a:off x="2133600" y="304800"/>
            <a:ext cx="7772400" cy="685800"/>
          </a:xfrm>
          <a:prstGeom prst="rect">
            <a:avLst/>
          </a:prstGeom>
          <a:noFill/>
          <a:ln>
            <a:noFill/>
          </a:ln>
        </p:spPr>
        <p:txBody>
          <a:bodyPr anchorCtr="0" anchor="t" bIns="45700" lIns="91425" spcFirstLastPara="1" rIns="91425" wrap="square" tIns="45700">
            <a:normAutofit/>
          </a:bodyPr>
          <a:lstStyle/>
          <a:p>
            <a:pPr indent="-228600" lvl="0" marL="274320" rtl="0" algn="ctr">
              <a:lnSpc>
                <a:spcPct val="90000"/>
              </a:lnSpc>
              <a:spcBef>
                <a:spcPts val="0"/>
              </a:spcBef>
              <a:spcAft>
                <a:spcPts val="0"/>
              </a:spcAft>
              <a:buClr>
                <a:schemeClr val="dk1"/>
              </a:buClr>
              <a:buSzPts val="3600"/>
              <a:buNone/>
            </a:pPr>
            <a:r>
              <a:rPr lang="en-US" sz="3600"/>
              <a:t>What if the ratio is </a:t>
            </a:r>
            <a:r>
              <a:rPr i="1" lang="en-US" sz="3600"/>
              <a:t>not</a:t>
            </a:r>
            <a:r>
              <a:rPr lang="en-US" sz="3600"/>
              <a:t> 1:1?</a:t>
            </a:r>
            <a:endParaRPr/>
          </a:p>
        </p:txBody>
      </p:sp>
      <p:sp>
        <p:nvSpPr>
          <p:cNvPr id="2467" name="Google Shape;2467;g200ff56c607_0_109"/>
          <p:cNvSpPr/>
          <p:nvPr/>
        </p:nvSpPr>
        <p:spPr>
          <a:xfrm>
            <a:off x="3946526" y="623889"/>
            <a:ext cx="4670400" cy="523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2800"/>
              <a:buFont typeface="Noto Sans Symbols"/>
              <a:buNone/>
            </a:pPr>
            <a:r>
              <a:rPr lang="en-US" sz="2800">
                <a:solidFill>
                  <a:schemeClr val="lt1"/>
                </a:solidFill>
                <a:latin typeface="Arial"/>
                <a:ea typeface="Arial"/>
                <a:cs typeface="Arial"/>
                <a:sym typeface="Arial"/>
              </a:rPr>
              <a:t>H</a:t>
            </a:r>
            <a:r>
              <a:rPr baseline="-25000" lang="en-US" sz="2800">
                <a:solidFill>
                  <a:schemeClr val="lt1"/>
                </a:solidFill>
                <a:latin typeface="Arial"/>
                <a:ea typeface="Arial"/>
                <a:cs typeface="Arial"/>
                <a:sym typeface="Arial"/>
              </a:rPr>
              <a:t>2</a:t>
            </a:r>
            <a:r>
              <a:rPr lang="en-US" sz="2800">
                <a:solidFill>
                  <a:schemeClr val="lt1"/>
                </a:solidFill>
                <a:latin typeface="Arial"/>
                <a:ea typeface="Arial"/>
                <a:cs typeface="Arial"/>
                <a:sym typeface="Arial"/>
              </a:rPr>
              <a:t>(</a:t>
            </a:r>
            <a:r>
              <a:rPr i="1" lang="en-US" sz="2800">
                <a:solidFill>
                  <a:schemeClr val="lt1"/>
                </a:solidFill>
                <a:latin typeface="Arial"/>
                <a:ea typeface="Arial"/>
                <a:cs typeface="Arial"/>
                <a:sym typeface="Arial"/>
              </a:rPr>
              <a:t>g</a:t>
            </a:r>
            <a:r>
              <a:rPr lang="en-US" sz="2800">
                <a:solidFill>
                  <a:schemeClr val="lt1"/>
                </a:solidFill>
                <a:latin typeface="Arial"/>
                <a:ea typeface="Arial"/>
                <a:cs typeface="Arial"/>
                <a:sym typeface="Arial"/>
              </a:rPr>
              <a:t>) + I</a:t>
            </a:r>
            <a:r>
              <a:rPr baseline="-25000" lang="en-US" sz="2800">
                <a:solidFill>
                  <a:schemeClr val="lt1"/>
                </a:solidFill>
                <a:latin typeface="Arial"/>
                <a:ea typeface="Arial"/>
                <a:cs typeface="Arial"/>
                <a:sym typeface="Arial"/>
              </a:rPr>
              <a:t>2</a:t>
            </a:r>
            <a:r>
              <a:rPr lang="en-US" sz="2800">
                <a:solidFill>
                  <a:schemeClr val="lt1"/>
                </a:solidFill>
                <a:latin typeface="Arial"/>
                <a:ea typeface="Arial"/>
                <a:cs typeface="Arial"/>
                <a:sym typeface="Arial"/>
              </a:rPr>
              <a:t>(</a:t>
            </a:r>
            <a:r>
              <a:rPr i="1" lang="en-US" sz="2800">
                <a:solidFill>
                  <a:schemeClr val="lt1"/>
                </a:solidFill>
                <a:latin typeface="Arial"/>
                <a:ea typeface="Arial"/>
                <a:cs typeface="Arial"/>
                <a:sym typeface="Arial"/>
              </a:rPr>
              <a:t>g</a:t>
            </a:r>
            <a:r>
              <a:rPr lang="en-US" sz="2800">
                <a:solidFill>
                  <a:schemeClr val="lt1"/>
                </a:solidFill>
                <a:latin typeface="Arial"/>
                <a:ea typeface="Arial"/>
                <a:cs typeface="Arial"/>
                <a:sym typeface="Arial"/>
              </a:rPr>
              <a:t>) ⎯⎯→  2 HI(</a:t>
            </a:r>
            <a:r>
              <a:rPr i="1" lang="en-US" sz="2800">
                <a:solidFill>
                  <a:schemeClr val="lt1"/>
                </a:solidFill>
                <a:latin typeface="Arial"/>
                <a:ea typeface="Arial"/>
                <a:cs typeface="Arial"/>
                <a:sym typeface="Arial"/>
              </a:rPr>
              <a:t>g</a:t>
            </a:r>
            <a:r>
              <a:rPr lang="en-US" sz="2800">
                <a:solidFill>
                  <a:schemeClr val="lt1"/>
                </a:solidFill>
                <a:latin typeface="Arial"/>
                <a:ea typeface="Arial"/>
                <a:cs typeface="Arial"/>
                <a:sym typeface="Arial"/>
              </a:rPr>
              <a:t>) </a:t>
            </a:r>
            <a:endParaRPr/>
          </a:p>
        </p:txBody>
      </p:sp>
      <p:sp>
        <p:nvSpPr>
          <p:cNvPr id="2468" name="Google Shape;2468;g200ff56c607_0_109"/>
          <p:cNvSpPr/>
          <p:nvPr/>
        </p:nvSpPr>
        <p:spPr>
          <a:xfrm>
            <a:off x="3946526" y="1915180"/>
            <a:ext cx="5498700" cy="461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400"/>
              <a:buFont typeface="Noto Sans Symbols"/>
              <a:buNone/>
            </a:pPr>
            <a:r>
              <a:rPr lang="en-US" sz="2400">
                <a:solidFill>
                  <a:schemeClr val="dk1"/>
                </a:solidFill>
                <a:latin typeface="Arial"/>
                <a:ea typeface="Arial"/>
                <a:cs typeface="Arial"/>
                <a:sym typeface="Arial"/>
              </a:rPr>
              <a:t>HI forms at half the rate H</a:t>
            </a:r>
            <a:r>
              <a:rPr baseline="-25000" lang="en-US" sz="24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 disappears.</a:t>
            </a:r>
            <a:endParaRPr/>
          </a:p>
        </p:txBody>
      </p:sp>
      <p:pic>
        <p:nvPicPr>
          <p:cNvPr descr="&#10;image-93.tiff                                                  0030CE35magic_metal                    B74677AA:" id="2469" name="Google Shape;2469;g200ff56c607_0_109"/>
          <p:cNvPicPr preferRelativeResize="0"/>
          <p:nvPr/>
        </p:nvPicPr>
        <p:blipFill rotWithShape="1">
          <a:blip r:embed="rId3">
            <a:alphaModFix/>
          </a:blip>
          <a:srcRect b="0" l="0" r="0" t="0"/>
          <a:stretch/>
        </p:blipFill>
        <p:spPr>
          <a:xfrm>
            <a:off x="3532427" y="2534009"/>
            <a:ext cx="5588000" cy="990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67"/>
                                        </p:tgtEl>
                                        <p:attrNameLst>
                                          <p:attrName>style.visibility</p:attrName>
                                        </p:attrNameLst>
                                      </p:cBhvr>
                                      <p:to>
                                        <p:strVal val="visible"/>
                                      </p:to>
                                    </p:set>
                                    <p:animEffect filter="fade" transition="in">
                                      <p:cBhvr>
                                        <p:cTn dur="1"/>
                                        <p:tgtEl>
                                          <p:spTgt spid="24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8"/>
                                        </p:tgtEl>
                                        <p:attrNameLst>
                                          <p:attrName>style.visibility</p:attrName>
                                        </p:attrNameLst>
                                      </p:cBhvr>
                                      <p:to>
                                        <p:strVal val="visible"/>
                                      </p:to>
                                    </p:set>
                                    <p:animEffect filter="fade" transition="in">
                                      <p:cBhvr>
                                        <p:cTn dur="1"/>
                                        <p:tgtEl>
                                          <p:spTgt spid="24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9"/>
                                        </p:tgtEl>
                                        <p:attrNameLst>
                                          <p:attrName>style.visibility</p:attrName>
                                        </p:attrNameLst>
                                      </p:cBhvr>
                                      <p:to>
                                        <p:strVal val="visible"/>
                                      </p:to>
                                    </p:set>
                                    <p:animEffect filter="fade" transition="in">
                                      <p:cBhvr>
                                        <p:cTn dur="500"/>
                                        <p:tgtEl>
                                          <p:spTgt spid="24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4" name="Shape 2474"/>
        <p:cNvGrpSpPr/>
        <p:nvPr/>
      </p:nvGrpSpPr>
      <p:grpSpPr>
        <a:xfrm>
          <a:off x="0" y="0"/>
          <a:ext cx="0" cy="0"/>
          <a:chOff x="0" y="0"/>
          <a:chExt cx="0" cy="0"/>
        </a:xfrm>
      </p:grpSpPr>
      <p:grpSp>
        <p:nvGrpSpPr>
          <p:cNvPr id="2475" name="Google Shape;2475;g200ff56c607_0_117"/>
          <p:cNvGrpSpPr/>
          <p:nvPr/>
        </p:nvGrpSpPr>
        <p:grpSpPr>
          <a:xfrm>
            <a:off x="4013201" y="519113"/>
            <a:ext cx="4062413" cy="476250"/>
            <a:chOff x="1536" y="1984"/>
            <a:chExt cx="2559" cy="300"/>
          </a:xfrm>
        </p:grpSpPr>
        <p:sp>
          <p:nvSpPr>
            <p:cNvPr id="2476" name="Google Shape;2476;g200ff56c607_0_117"/>
            <p:cNvSpPr/>
            <p:nvPr/>
          </p:nvSpPr>
          <p:spPr>
            <a:xfrm>
              <a:off x="1536" y="1984"/>
              <a:ext cx="9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2800"/>
                <a:buFont typeface="Noto Sans Symbols"/>
                <a:buNone/>
              </a:pPr>
              <a:r>
                <a:rPr i="1" lang="en-US" sz="2800">
                  <a:solidFill>
                    <a:schemeClr val="lt1"/>
                  </a:solidFill>
                  <a:latin typeface="Arial"/>
                  <a:ea typeface="Arial"/>
                  <a:cs typeface="Arial"/>
                  <a:sym typeface="Arial"/>
                </a:rPr>
                <a:t>a</a:t>
              </a:r>
              <a:r>
                <a:rPr lang="en-US" sz="2800">
                  <a:solidFill>
                    <a:schemeClr val="lt1"/>
                  </a:solidFill>
                  <a:latin typeface="Arial"/>
                  <a:ea typeface="Arial"/>
                  <a:cs typeface="Arial"/>
                  <a:sym typeface="Arial"/>
                </a:rPr>
                <a:t>A + </a:t>
              </a:r>
              <a:r>
                <a:rPr i="1" lang="en-US" sz="2800">
                  <a:solidFill>
                    <a:schemeClr val="lt1"/>
                  </a:solidFill>
                  <a:latin typeface="Arial"/>
                  <a:ea typeface="Arial"/>
                  <a:cs typeface="Arial"/>
                  <a:sym typeface="Arial"/>
                </a:rPr>
                <a:t>b</a:t>
              </a:r>
              <a:r>
                <a:rPr lang="en-US" sz="2800">
                  <a:solidFill>
                    <a:schemeClr val="lt1"/>
                  </a:solidFill>
                  <a:latin typeface="Arial"/>
                  <a:ea typeface="Arial"/>
                  <a:cs typeface="Arial"/>
                  <a:sym typeface="Arial"/>
                </a:rPr>
                <a:t>B </a:t>
              </a:r>
              <a:endParaRPr/>
            </a:p>
          </p:txBody>
        </p:sp>
        <p:cxnSp>
          <p:nvCxnSpPr>
            <p:cNvPr id="2477" name="Google Shape;2477;g200ff56c607_0_117"/>
            <p:cNvCxnSpPr/>
            <p:nvPr/>
          </p:nvCxnSpPr>
          <p:spPr>
            <a:xfrm>
              <a:off x="2568" y="2160"/>
              <a:ext cx="600" cy="0"/>
            </a:xfrm>
            <a:prstGeom prst="straightConnector1">
              <a:avLst/>
            </a:prstGeom>
            <a:noFill/>
            <a:ln cap="flat" cmpd="sng" w="9525">
              <a:solidFill>
                <a:schemeClr val="lt1"/>
              </a:solidFill>
              <a:prstDash val="solid"/>
              <a:miter lim="800000"/>
              <a:headEnd len="med" w="med" type="none"/>
              <a:tailEnd len="med" w="med" type="triangle"/>
            </a:ln>
          </p:spPr>
        </p:cxnSp>
        <p:sp>
          <p:nvSpPr>
            <p:cNvPr id="2478" name="Google Shape;2478;g200ff56c607_0_117"/>
            <p:cNvSpPr/>
            <p:nvPr/>
          </p:nvSpPr>
          <p:spPr>
            <a:xfrm>
              <a:off x="3195" y="1984"/>
              <a:ext cx="9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2800"/>
                <a:buFont typeface="Noto Sans Symbols"/>
                <a:buNone/>
              </a:pPr>
              <a:r>
                <a:rPr i="1" lang="en-US" sz="2800">
                  <a:solidFill>
                    <a:schemeClr val="lt1"/>
                  </a:solidFill>
                  <a:latin typeface="Arial"/>
                  <a:ea typeface="Arial"/>
                  <a:cs typeface="Arial"/>
                  <a:sym typeface="Arial"/>
                </a:rPr>
                <a:t>c</a:t>
              </a:r>
              <a:r>
                <a:rPr lang="en-US" sz="2800">
                  <a:solidFill>
                    <a:schemeClr val="lt1"/>
                  </a:solidFill>
                  <a:latin typeface="Arial"/>
                  <a:ea typeface="Arial"/>
                  <a:cs typeface="Arial"/>
                  <a:sym typeface="Arial"/>
                </a:rPr>
                <a:t>C + </a:t>
              </a:r>
              <a:r>
                <a:rPr i="1" lang="en-US" sz="2800">
                  <a:solidFill>
                    <a:schemeClr val="lt1"/>
                  </a:solidFill>
                  <a:latin typeface="Arial"/>
                  <a:ea typeface="Arial"/>
                  <a:cs typeface="Arial"/>
                  <a:sym typeface="Arial"/>
                </a:rPr>
                <a:t>d</a:t>
              </a:r>
              <a:r>
                <a:rPr lang="en-US" sz="2800">
                  <a:solidFill>
                    <a:schemeClr val="lt1"/>
                  </a:solidFill>
                  <a:latin typeface="Arial"/>
                  <a:ea typeface="Arial"/>
                  <a:cs typeface="Arial"/>
                  <a:sym typeface="Arial"/>
                </a:rPr>
                <a:t>D</a:t>
              </a:r>
              <a:endParaRPr/>
            </a:p>
          </p:txBody>
        </p:sp>
      </p:grpSp>
      <p:pic>
        <p:nvPicPr>
          <p:cNvPr descr="&#10;image-96.tiff                                                  0030CE35magic_metal                    B74677AA:" id="2479" name="Google Shape;2479;g200ff56c607_0_117"/>
          <p:cNvPicPr preferRelativeResize="0"/>
          <p:nvPr/>
        </p:nvPicPr>
        <p:blipFill rotWithShape="1">
          <a:blip r:embed="rId3">
            <a:alphaModFix/>
          </a:blip>
          <a:srcRect b="0" l="0" r="0" t="0"/>
          <a:stretch/>
        </p:blipFill>
        <p:spPr>
          <a:xfrm>
            <a:off x="1100850" y="798512"/>
            <a:ext cx="10187151" cy="997343"/>
          </a:xfrm>
          <a:prstGeom prst="rect">
            <a:avLst/>
          </a:prstGeom>
          <a:noFill/>
          <a:ln>
            <a:noFill/>
          </a:ln>
        </p:spPr>
      </p:pic>
      <p:sp>
        <p:nvSpPr>
          <p:cNvPr id="2480" name="Google Shape;2480;g200ff56c607_0_117"/>
          <p:cNvSpPr txBox="1"/>
          <p:nvPr/>
        </p:nvSpPr>
        <p:spPr>
          <a:xfrm>
            <a:off x="3581401" y="3048001"/>
            <a:ext cx="26130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000"/>
              <a:buFont typeface="Noto Sans Symbols"/>
              <a:buNone/>
            </a:pPr>
            <a:r>
              <a:rPr lang="en-US" sz="2000">
                <a:solidFill>
                  <a:schemeClr val="dk1"/>
                </a:solidFill>
                <a:latin typeface="Arial"/>
                <a:ea typeface="Arial"/>
                <a:cs typeface="Arial"/>
                <a:sym typeface="Arial"/>
              </a:rPr>
              <a:t>Reactants (decrease)</a:t>
            </a:r>
            <a:endParaRPr/>
          </a:p>
        </p:txBody>
      </p:sp>
      <p:sp>
        <p:nvSpPr>
          <p:cNvPr id="2481" name="Google Shape;2481;g200ff56c607_0_117"/>
          <p:cNvSpPr txBox="1"/>
          <p:nvPr/>
        </p:nvSpPr>
        <p:spPr>
          <a:xfrm>
            <a:off x="7162801" y="3048001"/>
            <a:ext cx="23859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000"/>
              <a:buFont typeface="Noto Sans Symbols"/>
              <a:buNone/>
            </a:pPr>
            <a:r>
              <a:rPr lang="en-US" sz="2000">
                <a:solidFill>
                  <a:schemeClr val="dk1"/>
                </a:solidFill>
                <a:latin typeface="Arial"/>
                <a:ea typeface="Arial"/>
                <a:cs typeface="Arial"/>
                <a:sym typeface="Arial"/>
              </a:rPr>
              <a:t>Products (increase)</a:t>
            </a:r>
            <a:endParaRPr/>
          </a:p>
        </p:txBody>
      </p:sp>
      <p:cxnSp>
        <p:nvCxnSpPr>
          <p:cNvPr id="2482" name="Google Shape;2482;g200ff56c607_0_117"/>
          <p:cNvCxnSpPr/>
          <p:nvPr/>
        </p:nvCxnSpPr>
        <p:spPr>
          <a:xfrm rot="10800000">
            <a:off x="3850086" y="1876200"/>
            <a:ext cx="530100" cy="1171800"/>
          </a:xfrm>
          <a:prstGeom prst="straightConnector1">
            <a:avLst/>
          </a:prstGeom>
          <a:noFill/>
          <a:ln cap="flat" cmpd="sng" w="9525">
            <a:solidFill>
              <a:schemeClr val="accent1"/>
            </a:solidFill>
            <a:prstDash val="solid"/>
            <a:miter lim="800000"/>
            <a:headEnd len="sm" w="sm" type="none"/>
            <a:tailEnd len="med" w="med" type="stealth"/>
          </a:ln>
        </p:spPr>
      </p:cxnSp>
      <p:cxnSp>
        <p:nvCxnSpPr>
          <p:cNvPr id="2483" name="Google Shape;2483;g200ff56c607_0_117"/>
          <p:cNvCxnSpPr/>
          <p:nvPr/>
        </p:nvCxnSpPr>
        <p:spPr>
          <a:xfrm flipH="1" rot="10800000">
            <a:off x="4343400" y="2075400"/>
            <a:ext cx="1426800" cy="972600"/>
          </a:xfrm>
          <a:prstGeom prst="straightConnector1">
            <a:avLst/>
          </a:prstGeom>
          <a:noFill/>
          <a:ln cap="flat" cmpd="sng" w="9525">
            <a:solidFill>
              <a:schemeClr val="accent1"/>
            </a:solidFill>
            <a:prstDash val="solid"/>
            <a:miter lim="800000"/>
            <a:headEnd len="sm" w="sm" type="none"/>
            <a:tailEnd len="med" w="med" type="stealth"/>
          </a:ln>
        </p:spPr>
      </p:cxnSp>
      <p:cxnSp>
        <p:nvCxnSpPr>
          <p:cNvPr id="2484" name="Google Shape;2484;g200ff56c607_0_117"/>
          <p:cNvCxnSpPr/>
          <p:nvPr/>
        </p:nvCxnSpPr>
        <p:spPr>
          <a:xfrm flipH="1" rot="10800000">
            <a:off x="8973207" y="2075400"/>
            <a:ext cx="1426800" cy="972600"/>
          </a:xfrm>
          <a:prstGeom prst="straightConnector1">
            <a:avLst/>
          </a:prstGeom>
          <a:noFill/>
          <a:ln cap="flat" cmpd="sng" w="9525">
            <a:solidFill>
              <a:schemeClr val="accent1"/>
            </a:solidFill>
            <a:prstDash val="solid"/>
            <a:miter lim="800000"/>
            <a:headEnd len="sm" w="sm" type="none"/>
            <a:tailEnd len="med" w="med" type="stealth"/>
          </a:ln>
        </p:spPr>
      </p:cxnSp>
      <p:cxnSp>
        <p:nvCxnSpPr>
          <p:cNvPr id="2485" name="Google Shape;2485;g200ff56c607_0_117"/>
          <p:cNvCxnSpPr/>
          <p:nvPr/>
        </p:nvCxnSpPr>
        <p:spPr>
          <a:xfrm rot="10800000">
            <a:off x="8443107" y="1876200"/>
            <a:ext cx="530100" cy="1171800"/>
          </a:xfrm>
          <a:prstGeom prst="straightConnector1">
            <a:avLst/>
          </a:prstGeom>
          <a:noFill/>
          <a:ln cap="flat" cmpd="sng" w="9525">
            <a:solidFill>
              <a:schemeClr val="accent1"/>
            </a:solidFill>
            <a:prstDash val="solid"/>
            <a:miter lim="800000"/>
            <a:headEnd len="sm" w="sm" type="none"/>
            <a:tailEnd len="med" w="med" type="stealth"/>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75"/>
                                        </p:tgtEl>
                                        <p:attrNameLst>
                                          <p:attrName>style.visibility</p:attrName>
                                        </p:attrNameLst>
                                      </p:cBhvr>
                                      <p:to>
                                        <p:strVal val="visible"/>
                                      </p:to>
                                    </p:set>
                                    <p:animEffect filter="fade" transition="in">
                                      <p:cBhvr>
                                        <p:cTn dur="1"/>
                                        <p:tgtEl>
                                          <p:spTgt spid="24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9" name="Shape 2489"/>
        <p:cNvGrpSpPr/>
        <p:nvPr/>
      </p:nvGrpSpPr>
      <p:grpSpPr>
        <a:xfrm>
          <a:off x="0" y="0"/>
          <a:ext cx="0" cy="0"/>
          <a:chOff x="0" y="0"/>
          <a:chExt cx="0" cy="0"/>
        </a:xfrm>
      </p:grpSpPr>
      <p:sp>
        <p:nvSpPr>
          <p:cNvPr id="2490" name="Google Shape;2490;g200ff56c607_0_132"/>
          <p:cNvSpPr txBox="1"/>
          <p:nvPr>
            <p:ph idx="1" type="body"/>
          </p:nvPr>
        </p:nvSpPr>
        <p:spPr>
          <a:xfrm>
            <a:off x="1900238" y="1066799"/>
            <a:ext cx="8536500" cy="5007000"/>
          </a:xfrm>
          <a:prstGeom prst="rect">
            <a:avLst/>
          </a:prstGeom>
          <a:noFill/>
          <a:ln>
            <a:noFill/>
          </a:ln>
        </p:spPr>
        <p:txBody>
          <a:bodyPr anchorCtr="0" anchor="t" bIns="45700" lIns="91425" spcFirstLastPara="1" rIns="91425" wrap="square" tIns="45700">
            <a:normAutofit/>
          </a:bodyPr>
          <a:lstStyle/>
          <a:p>
            <a:pPr indent="-514350" lvl="0" marL="514350" rtl="0" algn="l">
              <a:lnSpc>
                <a:spcPct val="90000"/>
              </a:lnSpc>
              <a:spcBef>
                <a:spcPts val="0"/>
              </a:spcBef>
              <a:spcAft>
                <a:spcPts val="0"/>
              </a:spcAft>
              <a:buClr>
                <a:schemeClr val="dk1"/>
              </a:buClr>
              <a:buSzPts val="2400"/>
              <a:buFont typeface="Arial"/>
              <a:buAutoNum type="arabicPeriod"/>
            </a:pPr>
            <a:r>
              <a:rPr lang="en-US"/>
              <a:t>Write the rate expressions:</a:t>
            </a:r>
            <a:endParaRPr/>
          </a:p>
          <a:p>
            <a:pPr indent="-514350" lvl="1" marL="914400" rtl="0" algn="l">
              <a:lnSpc>
                <a:spcPct val="90000"/>
              </a:lnSpc>
              <a:spcBef>
                <a:spcPts val="500"/>
              </a:spcBef>
              <a:spcAft>
                <a:spcPts val="0"/>
              </a:spcAft>
              <a:buClr>
                <a:schemeClr val="dk1"/>
              </a:buClr>
              <a:buSzPts val="2400"/>
              <a:buFont typeface="Arial"/>
              <a:buAutoNum type="alphaLcPeriod"/>
            </a:pPr>
            <a:r>
              <a:rPr lang="en-US"/>
              <a:t>2H</a:t>
            </a:r>
            <a:r>
              <a:rPr baseline="-25000" lang="en-US"/>
              <a:t>2</a:t>
            </a:r>
            <a:r>
              <a:rPr lang="en-US"/>
              <a:t> + O</a:t>
            </a:r>
            <a:r>
              <a:rPr baseline="-25000" lang="en-US"/>
              <a:t>2</a:t>
            </a:r>
            <a:r>
              <a:rPr lang="en-US"/>
              <a:t> 🡪 2H</a:t>
            </a:r>
            <a:r>
              <a:rPr baseline="-25000" lang="en-US"/>
              <a:t>2</a:t>
            </a:r>
            <a:r>
              <a:rPr lang="en-US"/>
              <a:t>O</a:t>
            </a:r>
            <a:endParaRPr/>
          </a:p>
          <a:p>
            <a:pPr indent="-361950" lvl="1" marL="914400" rtl="0" algn="l">
              <a:lnSpc>
                <a:spcPct val="90000"/>
              </a:lnSpc>
              <a:spcBef>
                <a:spcPts val="500"/>
              </a:spcBef>
              <a:spcAft>
                <a:spcPts val="0"/>
              </a:spcAft>
              <a:buClr>
                <a:schemeClr val="dk1"/>
              </a:buClr>
              <a:buSzPts val="2400"/>
              <a:buFont typeface="Arial"/>
              <a:buNone/>
            </a:pPr>
            <a:r>
              <a:t/>
            </a:r>
            <a:endParaRPr/>
          </a:p>
          <a:p>
            <a:pPr indent="-514350" lvl="1" marL="914400" rtl="0" algn="l">
              <a:lnSpc>
                <a:spcPct val="90000"/>
              </a:lnSpc>
              <a:spcBef>
                <a:spcPts val="500"/>
              </a:spcBef>
              <a:spcAft>
                <a:spcPts val="0"/>
              </a:spcAft>
              <a:buClr>
                <a:schemeClr val="dk1"/>
              </a:buClr>
              <a:buSzPts val="2400"/>
              <a:buFont typeface="Arial"/>
              <a:buAutoNum type="alphaLcPeriod"/>
            </a:pPr>
            <a:r>
              <a:rPr lang="en-US"/>
              <a:t>3O</a:t>
            </a:r>
            <a:r>
              <a:rPr baseline="-25000" lang="en-US"/>
              <a:t>2</a:t>
            </a:r>
            <a:r>
              <a:rPr lang="en-US"/>
              <a:t> 🡪 2O</a:t>
            </a:r>
            <a:r>
              <a:rPr baseline="-25000" lang="en-US"/>
              <a:t>3</a:t>
            </a:r>
            <a:endParaRPr/>
          </a:p>
          <a:p>
            <a:pPr indent="-361950" lvl="1" marL="914400" rtl="0" algn="l">
              <a:lnSpc>
                <a:spcPct val="90000"/>
              </a:lnSpc>
              <a:spcBef>
                <a:spcPts val="500"/>
              </a:spcBef>
              <a:spcAft>
                <a:spcPts val="0"/>
              </a:spcAft>
              <a:buClr>
                <a:schemeClr val="dk1"/>
              </a:buClr>
              <a:buSzPts val="2400"/>
              <a:buFont typeface="Arial"/>
              <a:buNone/>
            </a:pPr>
            <a:r>
              <a:t/>
            </a:r>
            <a:endParaRPr baseline="-25000"/>
          </a:p>
          <a:p>
            <a:pPr indent="-514350" lvl="0" marL="514350" rtl="0" algn="l">
              <a:lnSpc>
                <a:spcPct val="90000"/>
              </a:lnSpc>
              <a:spcBef>
                <a:spcPts val="1000"/>
              </a:spcBef>
              <a:spcAft>
                <a:spcPts val="0"/>
              </a:spcAft>
              <a:buClr>
                <a:schemeClr val="dk1"/>
              </a:buClr>
              <a:buSzPts val="2400"/>
              <a:buFont typeface="Arial"/>
              <a:buAutoNum type="arabicPeriod"/>
            </a:pPr>
            <a:r>
              <a:rPr lang="en-US"/>
              <a:t>How is the rate of disappearance of O</a:t>
            </a:r>
            <a:r>
              <a:rPr baseline="-25000" lang="en-US"/>
              <a:t>2</a:t>
            </a:r>
            <a:r>
              <a:rPr lang="en-US"/>
              <a:t> related to the rate of appearance of O</a:t>
            </a:r>
            <a:r>
              <a:rPr baseline="-25000" lang="en-US"/>
              <a:t>3</a:t>
            </a:r>
            <a:r>
              <a:rPr lang="en-US"/>
              <a:t> if the O</a:t>
            </a:r>
            <a:r>
              <a:rPr baseline="-25000" lang="en-US"/>
              <a:t>3</a:t>
            </a:r>
            <a:r>
              <a:rPr lang="en-US"/>
              <a:t> rate equals 6.0x10</a:t>
            </a:r>
            <a:r>
              <a:rPr baseline="30000" lang="en-US"/>
              <a:t>5</a:t>
            </a:r>
            <a:r>
              <a:rPr lang="en-US"/>
              <a:t>M/s?</a:t>
            </a:r>
            <a:endParaRPr/>
          </a:p>
        </p:txBody>
      </p:sp>
      <p:sp>
        <p:nvSpPr>
          <p:cNvPr id="2491" name="Google Shape;2491;g200ff56c607_0_132"/>
          <p:cNvSpPr txBox="1"/>
          <p:nvPr>
            <p:ph type="title"/>
          </p:nvPr>
        </p:nvSpPr>
        <p:spPr>
          <a:xfrm>
            <a:off x="1900238" y="114300"/>
            <a:ext cx="7772400" cy="6858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Arial"/>
              <a:buNone/>
            </a:pPr>
            <a:r>
              <a:rPr lang="en-US"/>
              <a:t>Example Questions</a:t>
            </a:r>
            <a:endParaRPr/>
          </a:p>
        </p:txBody>
      </p:sp>
      <p:sp>
        <p:nvSpPr>
          <p:cNvPr id="2492" name="Google Shape;2492;g200ff56c607_0_132"/>
          <p:cNvSpPr txBox="1"/>
          <p:nvPr/>
        </p:nvSpPr>
        <p:spPr>
          <a:xfrm>
            <a:off x="795338" y="4796442"/>
            <a:ext cx="22098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9.0x10</a:t>
            </a:r>
            <a:r>
              <a:rPr baseline="30000" lang="en-US" sz="2400">
                <a:solidFill>
                  <a:schemeClr val="accent1"/>
                </a:solidFill>
                <a:latin typeface="Arial"/>
                <a:ea typeface="Arial"/>
                <a:cs typeface="Arial"/>
                <a:sym typeface="Arial"/>
              </a:rPr>
              <a:t>5</a:t>
            </a:r>
            <a:r>
              <a:rPr lang="en-US" sz="2400">
                <a:solidFill>
                  <a:schemeClr val="accent1"/>
                </a:solidFill>
                <a:latin typeface="Arial"/>
                <a:ea typeface="Arial"/>
                <a:cs typeface="Arial"/>
                <a:sym typeface="Arial"/>
              </a:rPr>
              <a:t>M/s</a:t>
            </a:r>
            <a:endParaRPr/>
          </a:p>
        </p:txBody>
      </p:sp>
      <p:sp>
        <p:nvSpPr>
          <p:cNvPr id="2493" name="Google Shape;2493;g200ff56c607_0_132"/>
          <p:cNvSpPr txBox="1"/>
          <p:nvPr/>
        </p:nvSpPr>
        <p:spPr>
          <a:xfrm>
            <a:off x="5697429" y="1381316"/>
            <a:ext cx="48768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-½ ΔH</a:t>
            </a:r>
            <a:r>
              <a:rPr baseline="-25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/Δt = -ΔO</a:t>
            </a:r>
            <a:r>
              <a:rPr baseline="-25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/Δt = ½ ΔH</a:t>
            </a:r>
            <a:r>
              <a:rPr baseline="-25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O/Δt</a:t>
            </a:r>
            <a:endParaRPr/>
          </a:p>
        </p:txBody>
      </p:sp>
      <p:sp>
        <p:nvSpPr>
          <p:cNvPr id="2494" name="Google Shape;2494;g200ff56c607_0_132"/>
          <p:cNvSpPr txBox="1"/>
          <p:nvPr/>
        </p:nvSpPr>
        <p:spPr>
          <a:xfrm>
            <a:off x="5766075" y="2177846"/>
            <a:ext cx="44958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-1/3 ΔO</a:t>
            </a:r>
            <a:r>
              <a:rPr baseline="-25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/Δt = ½ ΔO</a:t>
            </a:r>
            <a:r>
              <a:rPr baseline="-25000" lang="en-US" sz="2400">
                <a:solidFill>
                  <a:schemeClr val="accent1"/>
                </a:solidFill>
                <a:latin typeface="Arial"/>
                <a:ea typeface="Arial"/>
                <a:cs typeface="Arial"/>
                <a:sym typeface="Arial"/>
              </a:rPr>
              <a:t>3</a:t>
            </a:r>
            <a:r>
              <a:rPr lang="en-US" sz="2400">
                <a:solidFill>
                  <a:schemeClr val="accent1"/>
                </a:solidFill>
                <a:latin typeface="Arial"/>
                <a:ea typeface="Arial"/>
                <a:cs typeface="Arial"/>
                <a:sym typeface="Arial"/>
              </a:rPr>
              <a:t>/Δt</a:t>
            </a:r>
            <a:endParaRPr/>
          </a:p>
        </p:txBody>
      </p:sp>
      <p:sp>
        <p:nvSpPr>
          <p:cNvPr id="2495" name="Google Shape;2495;g200ff56c607_0_132"/>
          <p:cNvSpPr txBox="1"/>
          <p:nvPr/>
        </p:nvSpPr>
        <p:spPr>
          <a:xfrm>
            <a:off x="310384" y="3838386"/>
            <a:ext cx="44958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-1/3 ΔO</a:t>
            </a:r>
            <a:r>
              <a:rPr baseline="-25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/Δt = ½ ΔO</a:t>
            </a:r>
            <a:r>
              <a:rPr baseline="-25000" lang="en-US" sz="2400">
                <a:solidFill>
                  <a:schemeClr val="accent1"/>
                </a:solidFill>
                <a:latin typeface="Arial"/>
                <a:ea typeface="Arial"/>
                <a:cs typeface="Arial"/>
                <a:sym typeface="Arial"/>
              </a:rPr>
              <a:t>3</a:t>
            </a:r>
            <a:r>
              <a:rPr lang="en-US" sz="2400">
                <a:solidFill>
                  <a:schemeClr val="accent1"/>
                </a:solidFill>
                <a:latin typeface="Arial"/>
                <a:ea typeface="Arial"/>
                <a:cs typeface="Arial"/>
                <a:sym typeface="Arial"/>
              </a:rPr>
              <a:t>/Δt</a:t>
            </a:r>
            <a:endParaRPr/>
          </a:p>
        </p:txBody>
      </p:sp>
      <p:sp>
        <p:nvSpPr>
          <p:cNvPr id="2496" name="Google Shape;2496;g200ff56c607_0_132"/>
          <p:cNvSpPr txBox="1"/>
          <p:nvPr/>
        </p:nvSpPr>
        <p:spPr>
          <a:xfrm>
            <a:off x="379113" y="4300349"/>
            <a:ext cx="44958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-1/3 x  = ½ (6.0x10</a:t>
            </a:r>
            <a:r>
              <a:rPr baseline="30000" lang="en-US" sz="2400">
                <a:solidFill>
                  <a:schemeClr val="accent1"/>
                </a:solidFill>
                <a:latin typeface="Arial"/>
                <a:ea typeface="Arial"/>
                <a:cs typeface="Arial"/>
                <a:sym typeface="Arial"/>
              </a:rPr>
              <a:t>5</a:t>
            </a:r>
            <a:r>
              <a:rPr lang="en-US" sz="2400">
                <a:solidFill>
                  <a:schemeClr val="accent1"/>
                </a:solidFill>
                <a:latin typeface="Arial"/>
                <a:ea typeface="Arial"/>
                <a:cs typeface="Arial"/>
                <a:sym typeface="Arial"/>
              </a:rPr>
              <a:t>)</a:t>
            </a:r>
            <a:endParaRPr/>
          </a:p>
        </p:txBody>
      </p:sp>
      <p:sp>
        <p:nvSpPr>
          <p:cNvPr id="2497" name="Google Shape;2497;g200ff56c607_0_132"/>
          <p:cNvSpPr txBox="1"/>
          <p:nvPr/>
        </p:nvSpPr>
        <p:spPr>
          <a:xfrm>
            <a:off x="5283830" y="4207370"/>
            <a:ext cx="62577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sng">
                <a:solidFill>
                  <a:schemeClr val="accent1"/>
                </a:solidFill>
                <a:latin typeface="Arial"/>
                <a:ea typeface="Arial"/>
                <a:cs typeface="Arial"/>
                <a:sym typeface="Arial"/>
              </a:rPr>
              <a:t>6.0x10</a:t>
            </a:r>
            <a:r>
              <a:rPr baseline="30000" lang="en-US" sz="2400" u="sng">
                <a:solidFill>
                  <a:schemeClr val="accent1"/>
                </a:solidFill>
                <a:latin typeface="Arial"/>
                <a:ea typeface="Arial"/>
                <a:cs typeface="Arial"/>
                <a:sym typeface="Arial"/>
              </a:rPr>
              <a:t>5</a:t>
            </a:r>
            <a:r>
              <a:rPr lang="en-US" sz="2400" u="sng">
                <a:solidFill>
                  <a:schemeClr val="accent1"/>
                </a:solidFill>
                <a:latin typeface="Arial"/>
                <a:ea typeface="Arial"/>
                <a:cs typeface="Arial"/>
                <a:sym typeface="Arial"/>
              </a:rPr>
              <a:t>M/s O</a:t>
            </a:r>
            <a:r>
              <a:rPr baseline="-25000" lang="en-US" sz="2400" u="sng">
                <a:solidFill>
                  <a:schemeClr val="accent1"/>
                </a:solidFill>
                <a:latin typeface="Arial"/>
                <a:ea typeface="Arial"/>
                <a:cs typeface="Arial"/>
                <a:sym typeface="Arial"/>
              </a:rPr>
              <a:t>3</a:t>
            </a:r>
            <a:r>
              <a:rPr lang="en-US" sz="2400">
                <a:solidFill>
                  <a:schemeClr val="accent1"/>
                </a:solidFill>
                <a:latin typeface="Arial"/>
                <a:ea typeface="Arial"/>
                <a:cs typeface="Arial"/>
                <a:sym typeface="Arial"/>
              </a:rPr>
              <a:t>    x  	 </a:t>
            </a:r>
            <a:r>
              <a:rPr lang="en-US" sz="2400" u="sng">
                <a:solidFill>
                  <a:schemeClr val="accent1"/>
                </a:solidFill>
                <a:latin typeface="Arial"/>
                <a:ea typeface="Arial"/>
                <a:cs typeface="Arial"/>
                <a:sym typeface="Arial"/>
              </a:rPr>
              <a:t>3O</a:t>
            </a:r>
            <a:r>
              <a:rPr baseline="-25000" lang="en-US" sz="2400" u="sng">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      =    9.0x10</a:t>
            </a:r>
            <a:r>
              <a:rPr baseline="30000" lang="en-US" sz="2400">
                <a:solidFill>
                  <a:schemeClr val="accent1"/>
                </a:solidFill>
                <a:latin typeface="Arial"/>
                <a:ea typeface="Arial"/>
                <a:cs typeface="Arial"/>
                <a:sym typeface="Arial"/>
              </a:rPr>
              <a:t>5</a:t>
            </a:r>
            <a:r>
              <a:rPr lang="en-US" sz="2400">
                <a:solidFill>
                  <a:schemeClr val="accent1"/>
                </a:solidFill>
                <a:latin typeface="Arial"/>
                <a:ea typeface="Arial"/>
                <a:cs typeface="Arial"/>
                <a:sym typeface="Arial"/>
              </a:rPr>
              <a:t>M/s              	1		2 O</a:t>
            </a:r>
            <a:r>
              <a:rPr baseline="-25000" lang="en-US" sz="2400">
                <a:solidFill>
                  <a:schemeClr val="accent1"/>
                </a:solidFill>
                <a:latin typeface="Arial"/>
                <a:ea typeface="Arial"/>
                <a:cs typeface="Arial"/>
                <a:sym typeface="Arial"/>
              </a:rPr>
              <a:t>3</a:t>
            </a:r>
            <a:endParaRPr baseline="-25000" sz="2400">
              <a:solidFill>
                <a:schemeClr val="accen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2">
                                            <p:txEl>
                                              <p:pRg end="0" st="0"/>
                                            </p:txEl>
                                          </p:spTgt>
                                        </p:tgtEl>
                                        <p:attrNameLst>
                                          <p:attrName>style.visibility</p:attrName>
                                        </p:attrNameLst>
                                      </p:cBhvr>
                                      <p:to>
                                        <p:strVal val="visible"/>
                                      </p:to>
                                    </p:set>
                                    <p:animEffect filter="fade" transition="in">
                                      <p:cBhvr>
                                        <p:cTn dur="500"/>
                                        <p:tgtEl>
                                          <p:spTgt spid="249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1" name="Shape 2501"/>
        <p:cNvGrpSpPr/>
        <p:nvPr/>
      </p:nvGrpSpPr>
      <p:grpSpPr>
        <a:xfrm>
          <a:off x="0" y="0"/>
          <a:ext cx="0" cy="0"/>
          <a:chOff x="0" y="0"/>
          <a:chExt cx="0" cy="0"/>
        </a:xfrm>
      </p:grpSpPr>
      <p:sp>
        <p:nvSpPr>
          <p:cNvPr id="2502" name="Google Shape;2502;g200ff56c607_0_143"/>
          <p:cNvSpPr txBox="1"/>
          <p:nvPr>
            <p:ph idx="1" type="body"/>
          </p:nvPr>
        </p:nvSpPr>
        <p:spPr>
          <a:xfrm>
            <a:off x="1676400" y="3200400"/>
            <a:ext cx="8534400" cy="32004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chemeClr val="dk1"/>
              </a:buClr>
              <a:buSzPts val="2400"/>
              <a:buNone/>
            </a:pPr>
            <a:r>
              <a:rPr lang="en-US"/>
              <a:t>The student obtained the following data for the change of concentration of Br</a:t>
            </a:r>
            <a:r>
              <a:rPr baseline="-25000" lang="en-US"/>
              <a:t>2</a:t>
            </a:r>
            <a:r>
              <a:rPr lang="en-US"/>
              <a:t>:</a:t>
            </a:r>
            <a:endParaRPr/>
          </a:p>
          <a:p>
            <a:pPr indent="-514350" lvl="0" marL="514350" rtl="0" algn="l">
              <a:lnSpc>
                <a:spcPct val="90000"/>
              </a:lnSpc>
              <a:spcBef>
                <a:spcPts val="1000"/>
              </a:spcBef>
              <a:spcAft>
                <a:spcPts val="0"/>
              </a:spcAft>
              <a:buClr>
                <a:schemeClr val="dk1"/>
              </a:buClr>
              <a:buSzPts val="2400"/>
              <a:buAutoNum type="alphaLcPeriod"/>
            </a:pPr>
            <a:r>
              <a:rPr lang="en-US"/>
              <a:t>Calculate the average rate for the interval from 0 to 50s.</a:t>
            </a:r>
            <a:endParaRPr/>
          </a:p>
          <a:p>
            <a:pPr indent="-361950" lvl="0" marL="514350" rtl="0" algn="l">
              <a:lnSpc>
                <a:spcPct val="90000"/>
              </a:lnSpc>
              <a:spcBef>
                <a:spcPts val="1000"/>
              </a:spcBef>
              <a:spcAft>
                <a:spcPts val="0"/>
              </a:spcAft>
              <a:buClr>
                <a:schemeClr val="dk1"/>
              </a:buClr>
              <a:buSzPts val="2400"/>
              <a:buNone/>
            </a:pPr>
            <a:r>
              <a:t/>
            </a:r>
            <a:endParaRPr/>
          </a:p>
          <a:p>
            <a:pPr indent="-514350" lvl="0" marL="514350" rtl="0" algn="l">
              <a:lnSpc>
                <a:spcPct val="90000"/>
              </a:lnSpc>
              <a:spcBef>
                <a:spcPts val="1000"/>
              </a:spcBef>
              <a:spcAft>
                <a:spcPts val="0"/>
              </a:spcAft>
              <a:buClr>
                <a:schemeClr val="dk1"/>
              </a:buClr>
              <a:buSzPts val="2400"/>
              <a:buFont typeface="Arial"/>
              <a:buAutoNum type="alphaLcPeriod"/>
            </a:pPr>
            <a:r>
              <a:rPr lang="en-US"/>
              <a:t>Calculate the average rate for the interval from 50 to 100s.</a:t>
            </a:r>
            <a:endParaRPr/>
          </a:p>
          <a:p>
            <a:pPr indent="-361950" lvl="0" marL="514350" rtl="0" algn="l">
              <a:lnSpc>
                <a:spcPct val="90000"/>
              </a:lnSpc>
              <a:spcBef>
                <a:spcPts val="1000"/>
              </a:spcBef>
              <a:spcAft>
                <a:spcPts val="0"/>
              </a:spcAft>
              <a:buClr>
                <a:schemeClr val="dk1"/>
              </a:buClr>
              <a:buSzPts val="2400"/>
              <a:buFont typeface="Arial"/>
              <a:buNone/>
            </a:pPr>
            <a:r>
              <a:t/>
            </a:r>
            <a:endParaRPr/>
          </a:p>
          <a:p>
            <a:pPr indent="-514350" lvl="0" marL="514350" rtl="0" algn="l">
              <a:lnSpc>
                <a:spcPct val="90000"/>
              </a:lnSpc>
              <a:spcBef>
                <a:spcPts val="1000"/>
              </a:spcBef>
              <a:spcAft>
                <a:spcPts val="0"/>
              </a:spcAft>
              <a:buClr>
                <a:schemeClr val="dk1"/>
              </a:buClr>
              <a:buSzPts val="2400"/>
              <a:buFont typeface="Arial"/>
              <a:buAutoNum type="alphaLcPeriod"/>
            </a:pPr>
            <a:r>
              <a:rPr lang="en-US"/>
              <a:t>Explain why the rate is not the same for each time and how it was obtained.</a:t>
            </a:r>
            <a:endParaRPr/>
          </a:p>
          <a:p>
            <a:pPr indent="-387350" lvl="0" marL="514350" rtl="0" algn="l">
              <a:lnSpc>
                <a:spcPct val="90000"/>
              </a:lnSpc>
              <a:spcBef>
                <a:spcPts val="1000"/>
              </a:spcBef>
              <a:spcAft>
                <a:spcPts val="0"/>
              </a:spcAft>
              <a:buClr>
                <a:schemeClr val="dk1"/>
              </a:buClr>
              <a:buSzPts val="2000"/>
              <a:buFont typeface="Arial"/>
              <a:buNone/>
            </a:pPr>
            <a:r>
              <a:t/>
            </a:r>
            <a:endParaRPr sz="2000"/>
          </a:p>
        </p:txBody>
      </p:sp>
      <p:graphicFrame>
        <p:nvGraphicFramePr>
          <p:cNvPr id="2503" name="Google Shape;2503;g200ff56c607_0_143"/>
          <p:cNvGraphicFramePr/>
          <p:nvPr/>
        </p:nvGraphicFramePr>
        <p:xfrm>
          <a:off x="1600200" y="152400"/>
          <a:ext cx="3000000" cy="3000000"/>
        </p:xfrm>
        <a:graphic>
          <a:graphicData uri="http://schemas.openxmlformats.org/drawingml/2006/table">
            <a:tbl>
              <a:tblPr bandRow="1" firstRow="1">
                <a:noFill/>
                <a:tableStyleId>{3FC7FFE5-E3F8-45C4-9E34-796DD2153D2C}</a:tableStyleId>
              </a:tblPr>
              <a:tblGrid>
                <a:gridCol w="2971800"/>
                <a:gridCol w="2971800"/>
                <a:gridCol w="2971800"/>
              </a:tblGrid>
              <a:tr h="1245950">
                <a:tc>
                  <a:txBody>
                    <a:bodyPr/>
                    <a:lstStyle/>
                    <a:p>
                      <a:pPr indent="0" lvl="0" marL="0" marR="0" rtl="0" algn="l">
                        <a:spcBef>
                          <a:spcPts val="0"/>
                        </a:spcBef>
                        <a:spcAft>
                          <a:spcPts val="0"/>
                        </a:spcAft>
                        <a:buNone/>
                      </a:pPr>
                      <a:r>
                        <a:rPr lang="en-US" sz="2400" u="none" cap="none" strike="noStrike"/>
                        <a:t>Time (s)</a:t>
                      </a:r>
                      <a:endParaRPr sz="2400"/>
                    </a:p>
                  </a:txBody>
                  <a:tcPr marT="45725" marB="45725" marR="91450" marL="91450"/>
                </a:tc>
                <a:tc>
                  <a:txBody>
                    <a:bodyPr/>
                    <a:lstStyle/>
                    <a:p>
                      <a:pPr indent="0" lvl="0" marL="0" marR="0" rtl="0" algn="l">
                        <a:spcBef>
                          <a:spcPts val="0"/>
                        </a:spcBef>
                        <a:spcAft>
                          <a:spcPts val="0"/>
                        </a:spcAft>
                        <a:buNone/>
                      </a:pPr>
                      <a:r>
                        <a:rPr lang="en-US" sz="2400"/>
                        <a:t>[Br</a:t>
                      </a:r>
                      <a:r>
                        <a:rPr baseline="-25000" lang="en-US" sz="2400"/>
                        <a:t>2</a:t>
                      </a:r>
                      <a:r>
                        <a:rPr lang="en-US" sz="2400"/>
                        <a:t>]</a:t>
                      </a:r>
                      <a:endParaRPr sz="2400"/>
                    </a:p>
                  </a:txBody>
                  <a:tcPr marT="45725" marB="45725" marR="91450" marL="91450"/>
                </a:tc>
                <a:tc>
                  <a:txBody>
                    <a:bodyPr/>
                    <a:lstStyle/>
                    <a:p>
                      <a:pPr indent="0" lvl="0" marL="0" marR="0" rtl="0" algn="l">
                        <a:spcBef>
                          <a:spcPts val="0"/>
                        </a:spcBef>
                        <a:spcAft>
                          <a:spcPts val="0"/>
                        </a:spcAft>
                        <a:buNone/>
                      </a:pPr>
                      <a:r>
                        <a:rPr lang="en-US" sz="2400"/>
                        <a:t>Rate (M/s)</a:t>
                      </a:r>
                      <a:endParaRPr sz="2400"/>
                    </a:p>
                  </a:txBody>
                  <a:tcPr marT="45725" marB="45725" marR="91450" marL="91450"/>
                </a:tc>
              </a:tr>
              <a:tr h="457250">
                <a:tc>
                  <a:txBody>
                    <a:bodyPr/>
                    <a:lstStyle/>
                    <a:p>
                      <a:pPr indent="0" lvl="0" marL="0" marR="0" rtl="0" algn="l">
                        <a:spcBef>
                          <a:spcPts val="0"/>
                        </a:spcBef>
                        <a:spcAft>
                          <a:spcPts val="0"/>
                        </a:spcAft>
                        <a:buNone/>
                      </a:pPr>
                      <a:r>
                        <a:rPr lang="en-US" sz="2400"/>
                        <a:t>0</a:t>
                      </a:r>
                      <a:endParaRPr sz="2400"/>
                    </a:p>
                  </a:txBody>
                  <a:tcPr marT="45725" marB="45725" marR="91450" marL="91450"/>
                </a:tc>
                <a:tc>
                  <a:txBody>
                    <a:bodyPr/>
                    <a:lstStyle/>
                    <a:p>
                      <a:pPr indent="0" lvl="0" marL="0" marR="0" rtl="0" algn="l">
                        <a:spcBef>
                          <a:spcPts val="0"/>
                        </a:spcBef>
                        <a:spcAft>
                          <a:spcPts val="0"/>
                        </a:spcAft>
                        <a:buNone/>
                      </a:pPr>
                      <a:r>
                        <a:rPr lang="en-US" sz="2400"/>
                        <a:t>.0120</a:t>
                      </a:r>
                      <a:endParaRPr sz="2400"/>
                    </a:p>
                  </a:txBody>
                  <a:tcPr marT="45725" marB="45725" marR="91450" marL="91450"/>
                </a:tc>
                <a:tc>
                  <a:txBody>
                    <a:bodyPr/>
                    <a:lstStyle/>
                    <a:p>
                      <a:pPr indent="0" lvl="0" marL="0" marR="0" rtl="0" algn="l">
                        <a:spcBef>
                          <a:spcPts val="0"/>
                        </a:spcBef>
                        <a:spcAft>
                          <a:spcPts val="0"/>
                        </a:spcAft>
                        <a:buNone/>
                      </a:pPr>
                      <a:r>
                        <a:rPr lang="en-US" sz="2400"/>
                        <a:t>4.20x10</a:t>
                      </a:r>
                      <a:r>
                        <a:rPr baseline="30000" lang="en-US" sz="2400"/>
                        <a:t>-5</a:t>
                      </a:r>
                      <a:endParaRPr baseline="30000" sz="2400"/>
                    </a:p>
                  </a:txBody>
                  <a:tcPr marT="45725" marB="45725" marR="91450" marL="91450"/>
                </a:tc>
              </a:tr>
              <a:tr h="457250">
                <a:tc>
                  <a:txBody>
                    <a:bodyPr/>
                    <a:lstStyle/>
                    <a:p>
                      <a:pPr indent="0" lvl="0" marL="0" marR="0" rtl="0" algn="l">
                        <a:spcBef>
                          <a:spcPts val="0"/>
                        </a:spcBef>
                        <a:spcAft>
                          <a:spcPts val="0"/>
                        </a:spcAft>
                        <a:buNone/>
                      </a:pPr>
                      <a:r>
                        <a:rPr lang="en-US" sz="2400"/>
                        <a:t>50</a:t>
                      </a:r>
                      <a:endParaRPr/>
                    </a:p>
                  </a:txBody>
                  <a:tcPr marT="45725" marB="45725" marR="91450" marL="91450"/>
                </a:tc>
                <a:tc>
                  <a:txBody>
                    <a:bodyPr/>
                    <a:lstStyle/>
                    <a:p>
                      <a:pPr indent="0" lvl="0" marL="0" marR="0" rtl="0" algn="l">
                        <a:spcBef>
                          <a:spcPts val="0"/>
                        </a:spcBef>
                        <a:spcAft>
                          <a:spcPts val="0"/>
                        </a:spcAft>
                        <a:buNone/>
                      </a:pPr>
                      <a:r>
                        <a:rPr lang="en-US" sz="2400"/>
                        <a:t>.0101</a:t>
                      </a:r>
                      <a:endParaRPr sz="2400"/>
                    </a:p>
                  </a:txBody>
                  <a:tcPr marT="45725" marB="45725" marR="91450" marL="91450"/>
                </a:tc>
                <a:tc>
                  <a:txBody>
                    <a:bodyPr/>
                    <a:lstStyle/>
                    <a:p>
                      <a:pPr indent="0" lvl="0" marL="0" marR="0" rtl="0" algn="l">
                        <a:spcBef>
                          <a:spcPts val="0"/>
                        </a:spcBef>
                        <a:spcAft>
                          <a:spcPts val="0"/>
                        </a:spcAft>
                        <a:buNone/>
                      </a:pPr>
                      <a:r>
                        <a:rPr lang="en-US" sz="2400"/>
                        <a:t>3.52x10</a:t>
                      </a:r>
                      <a:r>
                        <a:rPr baseline="30000" lang="en-US" sz="2400"/>
                        <a:t>-5</a:t>
                      </a:r>
                      <a:endParaRPr baseline="30000" sz="2400"/>
                    </a:p>
                  </a:txBody>
                  <a:tcPr marT="45725" marB="45725" marR="91450" marL="91450"/>
                </a:tc>
              </a:tr>
              <a:tr h="457250">
                <a:tc>
                  <a:txBody>
                    <a:bodyPr/>
                    <a:lstStyle/>
                    <a:p>
                      <a:pPr indent="0" lvl="0" marL="0" marR="0" rtl="0" algn="l">
                        <a:spcBef>
                          <a:spcPts val="0"/>
                        </a:spcBef>
                        <a:spcAft>
                          <a:spcPts val="0"/>
                        </a:spcAft>
                        <a:buNone/>
                      </a:pPr>
                      <a:r>
                        <a:rPr lang="en-US" sz="2400"/>
                        <a:t>100</a:t>
                      </a:r>
                      <a:endParaRPr sz="2400"/>
                    </a:p>
                  </a:txBody>
                  <a:tcPr marT="45725" marB="45725" marR="91450" marL="91450"/>
                </a:tc>
                <a:tc>
                  <a:txBody>
                    <a:bodyPr/>
                    <a:lstStyle/>
                    <a:p>
                      <a:pPr indent="0" lvl="0" marL="0" marR="0" rtl="0" algn="l">
                        <a:spcBef>
                          <a:spcPts val="0"/>
                        </a:spcBef>
                        <a:spcAft>
                          <a:spcPts val="0"/>
                        </a:spcAft>
                        <a:buNone/>
                      </a:pPr>
                      <a:r>
                        <a:rPr lang="en-US" sz="2400"/>
                        <a:t>.00846</a:t>
                      </a:r>
                      <a:endParaRPr sz="2400"/>
                    </a:p>
                  </a:txBody>
                  <a:tcPr marT="45725" marB="45725" marR="91450" marL="91450"/>
                </a:tc>
                <a:tc>
                  <a:txBody>
                    <a:bodyPr/>
                    <a:lstStyle/>
                    <a:p>
                      <a:pPr indent="0" lvl="0" marL="0" marR="0" rtl="0" algn="l">
                        <a:spcBef>
                          <a:spcPts val="0"/>
                        </a:spcBef>
                        <a:spcAft>
                          <a:spcPts val="0"/>
                        </a:spcAft>
                        <a:buNone/>
                      </a:pPr>
                      <a:r>
                        <a:rPr lang="en-US" sz="2400"/>
                        <a:t>2.96x10</a:t>
                      </a:r>
                      <a:r>
                        <a:rPr baseline="30000" lang="en-US" sz="2400"/>
                        <a:t>-5</a:t>
                      </a:r>
                      <a:endParaRPr baseline="30000" sz="2400"/>
                    </a:p>
                  </a:txBody>
                  <a:tcPr marT="45725" marB="45725" marR="91450" marL="91450"/>
                </a:tc>
              </a:tr>
              <a:tr h="457250">
                <a:tc>
                  <a:txBody>
                    <a:bodyPr/>
                    <a:lstStyle/>
                    <a:p>
                      <a:pPr indent="0" lvl="0" marL="0" marR="0" rtl="0" algn="l">
                        <a:spcBef>
                          <a:spcPts val="0"/>
                        </a:spcBef>
                        <a:spcAft>
                          <a:spcPts val="0"/>
                        </a:spcAft>
                        <a:buNone/>
                      </a:pPr>
                      <a:r>
                        <a:rPr lang="en-US" sz="2400"/>
                        <a:t>200</a:t>
                      </a:r>
                      <a:endParaRPr sz="2400"/>
                    </a:p>
                  </a:txBody>
                  <a:tcPr marT="45725" marB="45725" marR="91450" marL="91450"/>
                </a:tc>
                <a:tc>
                  <a:txBody>
                    <a:bodyPr/>
                    <a:lstStyle/>
                    <a:p>
                      <a:pPr indent="0" lvl="0" marL="0" marR="0" rtl="0" algn="l">
                        <a:spcBef>
                          <a:spcPts val="0"/>
                        </a:spcBef>
                        <a:spcAft>
                          <a:spcPts val="0"/>
                        </a:spcAft>
                        <a:buNone/>
                      </a:pPr>
                      <a:r>
                        <a:rPr lang="en-US" sz="2400"/>
                        <a:t>.00710</a:t>
                      </a:r>
                      <a:endParaRPr sz="2400"/>
                    </a:p>
                  </a:txBody>
                  <a:tcPr marT="45725" marB="45725" marR="91450" marL="91450"/>
                </a:tc>
                <a:tc>
                  <a:txBody>
                    <a:bodyPr/>
                    <a:lstStyle/>
                    <a:p>
                      <a:pPr indent="0" lvl="0" marL="0" marR="0" rtl="0" algn="l">
                        <a:spcBef>
                          <a:spcPts val="0"/>
                        </a:spcBef>
                        <a:spcAft>
                          <a:spcPts val="0"/>
                        </a:spcAft>
                        <a:buNone/>
                      </a:pPr>
                      <a:r>
                        <a:rPr lang="en-US" sz="2400"/>
                        <a:t>2.49x10</a:t>
                      </a:r>
                      <a:r>
                        <a:rPr baseline="30000" lang="en-US" sz="2400"/>
                        <a:t>-5</a:t>
                      </a:r>
                      <a:endParaRPr baseline="30000" sz="2400"/>
                    </a:p>
                  </a:txBody>
                  <a:tcPr marT="45725" marB="45725" marR="91450" marL="91450"/>
                </a:tc>
              </a:tr>
            </a:tbl>
          </a:graphicData>
        </a:graphic>
      </p:graphicFrame>
      <p:sp>
        <p:nvSpPr>
          <p:cNvPr id="2504" name="Google Shape;2504;g200ff56c607_0_143"/>
          <p:cNvSpPr txBox="1"/>
          <p:nvPr/>
        </p:nvSpPr>
        <p:spPr>
          <a:xfrm>
            <a:off x="7162800" y="4210218"/>
            <a:ext cx="2819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-3.80x10</a:t>
            </a:r>
            <a:r>
              <a:rPr baseline="30000" lang="en-US" sz="2400">
                <a:solidFill>
                  <a:schemeClr val="accent1"/>
                </a:solidFill>
                <a:latin typeface="Arial"/>
                <a:ea typeface="Arial"/>
                <a:cs typeface="Arial"/>
                <a:sym typeface="Arial"/>
              </a:rPr>
              <a:t>-5</a:t>
            </a:r>
            <a:r>
              <a:rPr lang="en-US" sz="2400">
                <a:solidFill>
                  <a:schemeClr val="accent1"/>
                </a:solidFill>
                <a:latin typeface="Arial"/>
                <a:ea typeface="Arial"/>
                <a:cs typeface="Arial"/>
                <a:sym typeface="Arial"/>
              </a:rPr>
              <a:t>M/s</a:t>
            </a:r>
            <a:endParaRPr/>
          </a:p>
        </p:txBody>
      </p:sp>
      <p:sp>
        <p:nvSpPr>
          <p:cNvPr id="2505" name="Google Shape;2505;g200ff56c607_0_143"/>
          <p:cNvSpPr txBox="1"/>
          <p:nvPr/>
        </p:nvSpPr>
        <p:spPr>
          <a:xfrm>
            <a:off x="4038600" y="5095876"/>
            <a:ext cx="26670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-3.28x10</a:t>
            </a:r>
            <a:r>
              <a:rPr baseline="30000" lang="en-US" sz="2400">
                <a:solidFill>
                  <a:schemeClr val="accent1"/>
                </a:solidFill>
                <a:latin typeface="Arial"/>
                <a:ea typeface="Arial"/>
                <a:cs typeface="Arial"/>
                <a:sym typeface="Arial"/>
              </a:rPr>
              <a:t>-5</a:t>
            </a:r>
            <a:r>
              <a:rPr lang="en-US" sz="2400">
                <a:solidFill>
                  <a:schemeClr val="accent1"/>
                </a:solidFill>
                <a:latin typeface="Arial"/>
                <a:ea typeface="Arial"/>
                <a:cs typeface="Arial"/>
                <a:sym typeface="Arial"/>
              </a:rPr>
              <a:t>M/s</a:t>
            </a:r>
            <a:endParaRPr/>
          </a:p>
        </p:txBody>
      </p:sp>
      <p:sp>
        <p:nvSpPr>
          <p:cNvPr id="2506" name="Google Shape;2506;g200ff56c607_0_143"/>
          <p:cNvSpPr txBox="1"/>
          <p:nvPr/>
        </p:nvSpPr>
        <p:spPr>
          <a:xfrm>
            <a:off x="5541579" y="594876"/>
            <a:ext cx="14478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Noto Sans Symbols"/>
              <a:buNone/>
            </a:pPr>
            <a:r>
              <a:rPr b="1" lang="en-US" sz="2400">
                <a:solidFill>
                  <a:schemeClr val="dk1"/>
                </a:solidFill>
                <a:latin typeface="Arial"/>
                <a:ea typeface="Arial"/>
                <a:cs typeface="Arial"/>
                <a:sym typeface="Arial"/>
              </a:rPr>
              <a:t>ΔBr</a:t>
            </a:r>
            <a:r>
              <a:rPr b="1" baseline="-25000" lang="en-US" sz="2400">
                <a:solidFill>
                  <a:schemeClr val="dk1"/>
                </a:solidFill>
                <a:latin typeface="Arial"/>
                <a:ea typeface="Arial"/>
                <a:cs typeface="Arial"/>
                <a:sym typeface="Arial"/>
              </a:rPr>
              <a:t>2</a:t>
            </a:r>
            <a:r>
              <a:rPr b="1" lang="en-US" sz="2400">
                <a:solidFill>
                  <a:schemeClr val="dk1"/>
                </a:solidFill>
                <a:latin typeface="Arial"/>
                <a:ea typeface="Arial"/>
                <a:cs typeface="Arial"/>
                <a:sym typeface="Arial"/>
              </a:rPr>
              <a:t>/ Δ t</a:t>
            </a:r>
            <a:endParaRPr/>
          </a:p>
        </p:txBody>
      </p:sp>
      <p:sp>
        <p:nvSpPr>
          <p:cNvPr id="2507" name="Google Shape;2507;g200ff56c607_0_143"/>
          <p:cNvSpPr txBox="1"/>
          <p:nvPr/>
        </p:nvSpPr>
        <p:spPr>
          <a:xfrm>
            <a:off x="3124200" y="4210218"/>
            <a:ext cx="2819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(.0120-.0101)/(50)</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7"/>
                                        </p:tgtEl>
                                        <p:attrNameLst>
                                          <p:attrName>style.visibility</p:attrName>
                                        </p:attrNameLst>
                                      </p:cBhvr>
                                      <p:to>
                                        <p:strVal val="visible"/>
                                      </p:to>
                                    </p:set>
                                    <p:animEffect filter="fade" transition="in">
                                      <p:cBhvr>
                                        <p:cTn dur="500"/>
                                        <p:tgtEl>
                                          <p:spTgt spid="25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4"/>
                                        </p:tgtEl>
                                        <p:attrNameLst>
                                          <p:attrName>style.visibility</p:attrName>
                                        </p:attrNameLst>
                                      </p:cBhvr>
                                      <p:to>
                                        <p:strVal val="visible"/>
                                      </p:to>
                                    </p:set>
                                    <p:animEffect filter="fade" transition="in">
                                      <p:cBhvr>
                                        <p:cTn dur="500"/>
                                        <p:tgtEl>
                                          <p:spTgt spid="25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5"/>
                                        </p:tgtEl>
                                        <p:attrNameLst>
                                          <p:attrName>style.visibility</p:attrName>
                                        </p:attrNameLst>
                                      </p:cBhvr>
                                      <p:to>
                                        <p:strVal val="visible"/>
                                      </p:to>
                                    </p:set>
                                    <p:animEffect filter="fade" transition="in">
                                      <p:cBhvr>
                                        <p:cTn dur="500"/>
                                        <p:tgtEl>
                                          <p:spTgt spid="25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1" name="Shape 2511"/>
        <p:cNvGrpSpPr/>
        <p:nvPr/>
      </p:nvGrpSpPr>
      <p:grpSpPr>
        <a:xfrm>
          <a:off x="0" y="0"/>
          <a:ext cx="0" cy="0"/>
          <a:chOff x="0" y="0"/>
          <a:chExt cx="0" cy="0"/>
        </a:xfrm>
      </p:grpSpPr>
      <p:grpSp>
        <p:nvGrpSpPr>
          <p:cNvPr id="2512" name="Google Shape;2512;g200ff56c607_0_152"/>
          <p:cNvGrpSpPr/>
          <p:nvPr/>
        </p:nvGrpSpPr>
        <p:grpSpPr>
          <a:xfrm>
            <a:off x="3276600" y="304801"/>
            <a:ext cx="5715000" cy="476250"/>
            <a:chOff x="1105" y="169"/>
            <a:chExt cx="3600" cy="300"/>
          </a:xfrm>
        </p:grpSpPr>
        <p:sp>
          <p:nvSpPr>
            <p:cNvPr id="2513" name="Google Shape;2513;g200ff56c607_0_152"/>
            <p:cNvSpPr txBox="1"/>
            <p:nvPr/>
          </p:nvSpPr>
          <p:spPr>
            <a:xfrm>
              <a:off x="1105" y="169"/>
              <a:ext cx="3600" cy="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2800"/>
                <a:buFont typeface="Noto Sans Symbols"/>
                <a:buNone/>
              </a:pPr>
              <a:r>
                <a:rPr lang="en-US" sz="2800">
                  <a:solidFill>
                    <a:schemeClr val="dk1"/>
                  </a:solidFill>
                  <a:latin typeface="Arial"/>
                  <a:ea typeface="Arial"/>
                  <a:cs typeface="Arial"/>
                  <a:sym typeface="Arial"/>
                </a:rPr>
                <a:t>F</a:t>
              </a:r>
              <a:r>
                <a:rPr baseline="-25000" lang="en-US" sz="28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 (</a:t>
              </a:r>
              <a:r>
                <a:rPr i="1" lang="en-US" sz="2800">
                  <a:solidFill>
                    <a:schemeClr val="dk1"/>
                  </a:solidFill>
                  <a:latin typeface="Arial"/>
                  <a:ea typeface="Arial"/>
                  <a:cs typeface="Arial"/>
                  <a:sym typeface="Arial"/>
                </a:rPr>
                <a:t>g</a:t>
              </a:r>
              <a:r>
                <a:rPr lang="en-US" sz="2800">
                  <a:solidFill>
                    <a:schemeClr val="dk1"/>
                  </a:solidFill>
                  <a:latin typeface="Arial"/>
                  <a:ea typeface="Arial"/>
                  <a:cs typeface="Arial"/>
                  <a:sym typeface="Arial"/>
                </a:rPr>
                <a:t>) + 2ClO</a:t>
              </a:r>
              <a:r>
                <a:rPr baseline="-25000" lang="en-US" sz="28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 (</a:t>
              </a:r>
              <a:r>
                <a:rPr i="1" lang="en-US" sz="2800">
                  <a:solidFill>
                    <a:schemeClr val="dk1"/>
                  </a:solidFill>
                  <a:latin typeface="Arial"/>
                  <a:ea typeface="Arial"/>
                  <a:cs typeface="Arial"/>
                  <a:sym typeface="Arial"/>
                </a:rPr>
                <a:t>g</a:t>
              </a:r>
              <a:r>
                <a:rPr lang="en-US" sz="2800">
                  <a:solidFill>
                    <a:schemeClr val="dk1"/>
                  </a:solidFill>
                  <a:latin typeface="Arial"/>
                  <a:ea typeface="Arial"/>
                  <a:cs typeface="Arial"/>
                  <a:sym typeface="Arial"/>
                </a:rPr>
                <a:t>)          2FClO</a:t>
              </a:r>
              <a:r>
                <a:rPr baseline="-25000" lang="en-US" sz="28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 (</a:t>
              </a:r>
              <a:r>
                <a:rPr i="1" lang="en-US" sz="2800">
                  <a:solidFill>
                    <a:schemeClr val="dk1"/>
                  </a:solidFill>
                  <a:latin typeface="Arial"/>
                  <a:ea typeface="Arial"/>
                  <a:cs typeface="Arial"/>
                  <a:sym typeface="Arial"/>
                </a:rPr>
                <a:t>g</a:t>
              </a:r>
              <a:r>
                <a:rPr lang="en-US" sz="2800">
                  <a:solidFill>
                    <a:schemeClr val="dk1"/>
                  </a:solidFill>
                  <a:latin typeface="Arial"/>
                  <a:ea typeface="Arial"/>
                  <a:cs typeface="Arial"/>
                  <a:sym typeface="Arial"/>
                </a:rPr>
                <a:t>)</a:t>
              </a:r>
              <a:endParaRPr/>
            </a:p>
          </p:txBody>
        </p:sp>
        <p:cxnSp>
          <p:nvCxnSpPr>
            <p:cNvPr id="2514" name="Google Shape;2514;g200ff56c607_0_152"/>
            <p:cNvCxnSpPr/>
            <p:nvPr/>
          </p:nvCxnSpPr>
          <p:spPr>
            <a:xfrm>
              <a:off x="3008" y="320"/>
              <a:ext cx="300" cy="0"/>
            </a:xfrm>
            <a:prstGeom prst="straightConnector1">
              <a:avLst/>
            </a:prstGeom>
            <a:noFill/>
            <a:ln cap="flat" cmpd="sng" w="28575">
              <a:solidFill>
                <a:schemeClr val="dk1"/>
              </a:solidFill>
              <a:prstDash val="solid"/>
              <a:round/>
              <a:headEnd len="med" w="med" type="none"/>
              <a:tailEnd len="med" w="med" type="triangle"/>
            </a:ln>
          </p:spPr>
        </p:cxnSp>
      </p:grpSp>
      <p:sp>
        <p:nvSpPr>
          <p:cNvPr id="2515" name="Google Shape;2515;g200ff56c607_0_152"/>
          <p:cNvSpPr txBox="1"/>
          <p:nvPr/>
        </p:nvSpPr>
        <p:spPr>
          <a:xfrm>
            <a:off x="4191001" y="3886201"/>
            <a:ext cx="32352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2800"/>
              <a:buFont typeface="Noto Sans Symbols"/>
              <a:buNone/>
            </a:pPr>
            <a:r>
              <a:rPr lang="en-US" sz="2800">
                <a:solidFill>
                  <a:schemeClr val="dk1"/>
                </a:solidFill>
                <a:latin typeface="Arial"/>
                <a:ea typeface="Arial"/>
                <a:cs typeface="Arial"/>
                <a:sym typeface="Arial"/>
              </a:rPr>
              <a:t>rate = </a:t>
            </a:r>
            <a:r>
              <a:rPr i="1" lang="en-US" sz="2800">
                <a:solidFill>
                  <a:schemeClr val="dk1"/>
                </a:solidFill>
                <a:latin typeface="Arial"/>
                <a:ea typeface="Arial"/>
                <a:cs typeface="Arial"/>
                <a:sym typeface="Arial"/>
              </a:rPr>
              <a:t>k</a:t>
            </a:r>
            <a:r>
              <a:rPr lang="en-US" sz="2800">
                <a:solidFill>
                  <a:schemeClr val="dk1"/>
                </a:solidFill>
                <a:latin typeface="Arial"/>
                <a:ea typeface="Arial"/>
                <a:cs typeface="Arial"/>
                <a:sym typeface="Arial"/>
              </a:rPr>
              <a:t> [F</a:t>
            </a:r>
            <a:r>
              <a:rPr baseline="-25000" lang="en-US" sz="28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a:t>
            </a:r>
            <a:r>
              <a:rPr baseline="30000" i="1" lang="en-US" sz="2800">
                <a:solidFill>
                  <a:schemeClr val="dk1"/>
                </a:solidFill>
                <a:latin typeface="Arial"/>
                <a:ea typeface="Arial"/>
                <a:cs typeface="Arial"/>
                <a:sym typeface="Arial"/>
              </a:rPr>
              <a:t>x</a:t>
            </a:r>
            <a:r>
              <a:rPr lang="en-US" sz="2800">
                <a:solidFill>
                  <a:schemeClr val="dk1"/>
                </a:solidFill>
                <a:latin typeface="Arial"/>
                <a:ea typeface="Arial"/>
                <a:cs typeface="Arial"/>
                <a:sym typeface="Arial"/>
              </a:rPr>
              <a:t>[ClO</a:t>
            </a:r>
            <a:r>
              <a:rPr baseline="-25000" lang="en-US" sz="28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a:t>
            </a:r>
            <a:r>
              <a:rPr baseline="30000" i="1" lang="en-US" sz="2800">
                <a:solidFill>
                  <a:schemeClr val="dk1"/>
                </a:solidFill>
                <a:latin typeface="Arial"/>
                <a:ea typeface="Arial"/>
                <a:cs typeface="Arial"/>
                <a:sym typeface="Arial"/>
              </a:rPr>
              <a:t>y</a:t>
            </a:r>
            <a:endParaRPr sz="2800">
              <a:solidFill>
                <a:schemeClr val="dk1"/>
              </a:solidFill>
              <a:latin typeface="Arial"/>
              <a:ea typeface="Arial"/>
              <a:cs typeface="Arial"/>
              <a:sym typeface="Arial"/>
            </a:endParaRPr>
          </a:p>
        </p:txBody>
      </p:sp>
      <p:pic>
        <p:nvPicPr>
          <p:cNvPr id="2516" name="Google Shape;2516;g200ff56c607_0_152"/>
          <p:cNvPicPr preferRelativeResize="0"/>
          <p:nvPr/>
        </p:nvPicPr>
        <p:blipFill rotWithShape="1">
          <a:blip r:embed="rId3">
            <a:alphaModFix/>
          </a:blip>
          <a:srcRect b="0" l="0" r="0" t="0"/>
          <a:stretch/>
        </p:blipFill>
        <p:spPr>
          <a:xfrm>
            <a:off x="2819401" y="914400"/>
            <a:ext cx="6340475" cy="2819400"/>
          </a:xfrm>
          <a:prstGeom prst="rect">
            <a:avLst/>
          </a:prstGeom>
          <a:noFill/>
          <a:ln>
            <a:noFill/>
          </a:ln>
        </p:spPr>
      </p:pic>
      <p:sp>
        <p:nvSpPr>
          <p:cNvPr id="2517" name="Google Shape;2517;g200ff56c607_0_152"/>
          <p:cNvSpPr txBox="1"/>
          <p:nvPr/>
        </p:nvSpPr>
        <p:spPr>
          <a:xfrm>
            <a:off x="2133600" y="4495801"/>
            <a:ext cx="80772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Find a trial where F</a:t>
            </a:r>
            <a:r>
              <a:rPr baseline="-25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 changes and ClO</a:t>
            </a:r>
            <a:r>
              <a:rPr baseline="-25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 remains the same.</a:t>
            </a:r>
            <a:endParaRPr/>
          </a:p>
        </p:txBody>
      </p:sp>
      <p:sp>
        <p:nvSpPr>
          <p:cNvPr id="2518" name="Google Shape;2518;g200ff56c607_0_152"/>
          <p:cNvSpPr txBox="1"/>
          <p:nvPr/>
        </p:nvSpPr>
        <p:spPr>
          <a:xfrm>
            <a:off x="2133600" y="5029201"/>
            <a:ext cx="80772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F</a:t>
            </a:r>
            <a:r>
              <a:rPr baseline="-25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 doubles and the rate doubles, which is first order.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7"/>
                                        </p:tgtEl>
                                        <p:attrNameLst>
                                          <p:attrName>style.visibility</p:attrName>
                                        </p:attrNameLst>
                                      </p:cBhvr>
                                      <p:to>
                                        <p:strVal val="visible"/>
                                      </p:to>
                                    </p:set>
                                    <p:animEffect filter="fade" transition="in">
                                      <p:cBhvr>
                                        <p:cTn dur="500"/>
                                        <p:tgtEl>
                                          <p:spTgt spid="25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8"/>
                                        </p:tgtEl>
                                        <p:attrNameLst>
                                          <p:attrName>style.visibility</p:attrName>
                                        </p:attrNameLst>
                                      </p:cBhvr>
                                      <p:to>
                                        <p:strVal val="visible"/>
                                      </p:to>
                                    </p:set>
                                    <p:animEffect filter="fade" transition="in">
                                      <p:cBhvr>
                                        <p:cTn dur="500"/>
                                        <p:tgtEl>
                                          <p:spTgt spid="25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2" name="Shape 2522"/>
        <p:cNvGrpSpPr/>
        <p:nvPr/>
      </p:nvGrpSpPr>
      <p:grpSpPr>
        <a:xfrm>
          <a:off x="0" y="0"/>
          <a:ext cx="0" cy="0"/>
          <a:chOff x="0" y="0"/>
          <a:chExt cx="0" cy="0"/>
        </a:xfrm>
      </p:grpSpPr>
      <p:grpSp>
        <p:nvGrpSpPr>
          <p:cNvPr id="2523" name="Google Shape;2523;g200ff56c607_0_162"/>
          <p:cNvGrpSpPr/>
          <p:nvPr/>
        </p:nvGrpSpPr>
        <p:grpSpPr>
          <a:xfrm>
            <a:off x="3200400" y="152401"/>
            <a:ext cx="5715000" cy="476250"/>
            <a:chOff x="1073" y="112"/>
            <a:chExt cx="3600" cy="300"/>
          </a:xfrm>
        </p:grpSpPr>
        <p:sp>
          <p:nvSpPr>
            <p:cNvPr id="2524" name="Google Shape;2524;g200ff56c607_0_162"/>
            <p:cNvSpPr txBox="1"/>
            <p:nvPr/>
          </p:nvSpPr>
          <p:spPr>
            <a:xfrm>
              <a:off x="1073" y="112"/>
              <a:ext cx="3600" cy="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2800"/>
                <a:buFont typeface="Noto Sans Symbols"/>
                <a:buNone/>
              </a:pPr>
              <a:r>
                <a:rPr lang="en-US" sz="2800">
                  <a:solidFill>
                    <a:schemeClr val="dk1"/>
                  </a:solidFill>
                  <a:latin typeface="Arial"/>
                  <a:ea typeface="Arial"/>
                  <a:cs typeface="Arial"/>
                  <a:sym typeface="Arial"/>
                </a:rPr>
                <a:t>F</a:t>
              </a:r>
              <a:r>
                <a:rPr baseline="-25000" lang="en-US" sz="28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 (</a:t>
              </a:r>
              <a:r>
                <a:rPr i="1" lang="en-US" sz="2800">
                  <a:solidFill>
                    <a:schemeClr val="dk1"/>
                  </a:solidFill>
                  <a:latin typeface="Arial"/>
                  <a:ea typeface="Arial"/>
                  <a:cs typeface="Arial"/>
                  <a:sym typeface="Arial"/>
                </a:rPr>
                <a:t>g</a:t>
              </a:r>
              <a:r>
                <a:rPr lang="en-US" sz="2800">
                  <a:solidFill>
                    <a:schemeClr val="dk1"/>
                  </a:solidFill>
                  <a:latin typeface="Arial"/>
                  <a:ea typeface="Arial"/>
                  <a:cs typeface="Arial"/>
                  <a:sym typeface="Arial"/>
                </a:rPr>
                <a:t>) + 2ClO</a:t>
              </a:r>
              <a:r>
                <a:rPr baseline="-25000" lang="en-US" sz="28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 (</a:t>
              </a:r>
              <a:r>
                <a:rPr i="1" lang="en-US" sz="2800">
                  <a:solidFill>
                    <a:schemeClr val="dk1"/>
                  </a:solidFill>
                  <a:latin typeface="Arial"/>
                  <a:ea typeface="Arial"/>
                  <a:cs typeface="Arial"/>
                  <a:sym typeface="Arial"/>
                </a:rPr>
                <a:t>g</a:t>
              </a:r>
              <a:r>
                <a:rPr lang="en-US" sz="2800">
                  <a:solidFill>
                    <a:schemeClr val="dk1"/>
                  </a:solidFill>
                  <a:latin typeface="Arial"/>
                  <a:ea typeface="Arial"/>
                  <a:cs typeface="Arial"/>
                  <a:sym typeface="Arial"/>
                </a:rPr>
                <a:t>)          2FClO</a:t>
              </a:r>
              <a:r>
                <a:rPr baseline="-25000" lang="en-US" sz="28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 (</a:t>
              </a:r>
              <a:r>
                <a:rPr i="1" lang="en-US" sz="2800">
                  <a:solidFill>
                    <a:schemeClr val="dk1"/>
                  </a:solidFill>
                  <a:latin typeface="Arial"/>
                  <a:ea typeface="Arial"/>
                  <a:cs typeface="Arial"/>
                  <a:sym typeface="Arial"/>
                </a:rPr>
                <a:t>g</a:t>
              </a:r>
              <a:r>
                <a:rPr lang="en-US" sz="2800">
                  <a:solidFill>
                    <a:schemeClr val="dk1"/>
                  </a:solidFill>
                  <a:latin typeface="Arial"/>
                  <a:ea typeface="Arial"/>
                  <a:cs typeface="Arial"/>
                  <a:sym typeface="Arial"/>
                </a:rPr>
                <a:t>)</a:t>
              </a:r>
              <a:endParaRPr/>
            </a:p>
          </p:txBody>
        </p:sp>
        <p:cxnSp>
          <p:nvCxnSpPr>
            <p:cNvPr id="2525" name="Google Shape;2525;g200ff56c607_0_162"/>
            <p:cNvCxnSpPr/>
            <p:nvPr/>
          </p:nvCxnSpPr>
          <p:spPr>
            <a:xfrm>
              <a:off x="3008" y="320"/>
              <a:ext cx="300" cy="0"/>
            </a:xfrm>
            <a:prstGeom prst="straightConnector1">
              <a:avLst/>
            </a:prstGeom>
            <a:noFill/>
            <a:ln cap="flat" cmpd="sng" w="28575">
              <a:solidFill>
                <a:schemeClr val="dk1"/>
              </a:solidFill>
              <a:prstDash val="solid"/>
              <a:round/>
              <a:headEnd len="med" w="med" type="none"/>
              <a:tailEnd len="med" w="med" type="triangle"/>
            </a:ln>
          </p:spPr>
        </p:cxnSp>
      </p:grpSp>
      <p:sp>
        <p:nvSpPr>
          <p:cNvPr id="2526" name="Google Shape;2526;g200ff56c607_0_162"/>
          <p:cNvSpPr txBox="1"/>
          <p:nvPr/>
        </p:nvSpPr>
        <p:spPr>
          <a:xfrm>
            <a:off x="4572000" y="5334000"/>
            <a:ext cx="2565300" cy="4617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rate = </a:t>
            </a:r>
            <a:r>
              <a:rPr i="1" lang="en-US" sz="2400">
                <a:solidFill>
                  <a:schemeClr val="accent1"/>
                </a:solidFill>
                <a:latin typeface="Arial"/>
                <a:ea typeface="Arial"/>
                <a:cs typeface="Arial"/>
                <a:sym typeface="Arial"/>
              </a:rPr>
              <a:t>k</a:t>
            </a:r>
            <a:r>
              <a:rPr lang="en-US" sz="2400">
                <a:solidFill>
                  <a:schemeClr val="accent1"/>
                </a:solidFill>
                <a:latin typeface="Arial"/>
                <a:ea typeface="Arial"/>
                <a:cs typeface="Arial"/>
                <a:sym typeface="Arial"/>
              </a:rPr>
              <a:t> [F</a:t>
            </a:r>
            <a:r>
              <a:rPr baseline="-25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][ClO</a:t>
            </a:r>
            <a:r>
              <a:rPr baseline="-25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a:t>
            </a:r>
            <a:endParaRPr/>
          </a:p>
        </p:txBody>
      </p:sp>
      <p:pic>
        <p:nvPicPr>
          <p:cNvPr id="2527" name="Google Shape;2527;g200ff56c607_0_162"/>
          <p:cNvPicPr preferRelativeResize="0"/>
          <p:nvPr/>
        </p:nvPicPr>
        <p:blipFill rotWithShape="1">
          <a:blip r:embed="rId3">
            <a:alphaModFix/>
          </a:blip>
          <a:srcRect b="0" l="0" r="0" t="0"/>
          <a:stretch/>
        </p:blipFill>
        <p:spPr>
          <a:xfrm>
            <a:off x="2438401" y="838200"/>
            <a:ext cx="7331076" cy="3259138"/>
          </a:xfrm>
          <a:prstGeom prst="rect">
            <a:avLst/>
          </a:prstGeom>
          <a:noFill/>
          <a:ln>
            <a:noFill/>
          </a:ln>
        </p:spPr>
      </p:pic>
      <p:sp>
        <p:nvSpPr>
          <p:cNvPr id="2528" name="Google Shape;2528;g200ff56c607_0_162"/>
          <p:cNvSpPr txBox="1"/>
          <p:nvPr/>
        </p:nvSpPr>
        <p:spPr>
          <a:xfrm>
            <a:off x="1981200" y="4191001"/>
            <a:ext cx="80772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Find a trial where ClO</a:t>
            </a:r>
            <a:r>
              <a:rPr baseline="-25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 changes and F</a:t>
            </a:r>
            <a:r>
              <a:rPr baseline="-25000" lang="en-US" sz="2400">
                <a:solidFill>
                  <a:schemeClr val="accent1"/>
                </a:solidFill>
                <a:latin typeface="Arial"/>
                <a:ea typeface="Arial"/>
                <a:cs typeface="Arial"/>
                <a:sym typeface="Arial"/>
              </a:rPr>
              <a:t>2 </a:t>
            </a:r>
            <a:r>
              <a:rPr lang="en-US" sz="2400">
                <a:solidFill>
                  <a:schemeClr val="accent1"/>
                </a:solidFill>
                <a:latin typeface="Arial"/>
                <a:ea typeface="Arial"/>
                <a:cs typeface="Arial"/>
                <a:sym typeface="Arial"/>
              </a:rPr>
              <a:t>remains the same.</a:t>
            </a:r>
            <a:endParaRPr/>
          </a:p>
        </p:txBody>
      </p:sp>
      <p:sp>
        <p:nvSpPr>
          <p:cNvPr id="2529" name="Google Shape;2529;g200ff56c607_0_162"/>
          <p:cNvSpPr txBox="1"/>
          <p:nvPr/>
        </p:nvSpPr>
        <p:spPr>
          <a:xfrm>
            <a:off x="1905000" y="4724401"/>
            <a:ext cx="83058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ClO</a:t>
            </a:r>
            <a:r>
              <a:rPr baseline="-25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 quadrupled and the rate quadrupled, which is 1</a:t>
            </a:r>
            <a:r>
              <a:rPr baseline="30000" lang="en-US" sz="2400">
                <a:solidFill>
                  <a:schemeClr val="accent1"/>
                </a:solidFill>
                <a:latin typeface="Arial"/>
                <a:ea typeface="Arial"/>
                <a:cs typeface="Arial"/>
                <a:sym typeface="Arial"/>
              </a:rPr>
              <a:t>st</a:t>
            </a:r>
            <a:r>
              <a:rPr lang="en-US" sz="2400">
                <a:solidFill>
                  <a:schemeClr val="accent1"/>
                </a:solidFill>
                <a:latin typeface="Arial"/>
                <a:ea typeface="Arial"/>
                <a:cs typeface="Arial"/>
                <a:sym typeface="Arial"/>
              </a:rPr>
              <a:t> order.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8"/>
                                        </p:tgtEl>
                                        <p:attrNameLst>
                                          <p:attrName>style.visibility</p:attrName>
                                        </p:attrNameLst>
                                      </p:cBhvr>
                                      <p:to>
                                        <p:strVal val="visible"/>
                                      </p:to>
                                    </p:set>
                                    <p:animEffect filter="fade" transition="in">
                                      <p:cBhvr>
                                        <p:cTn dur="500"/>
                                        <p:tgtEl>
                                          <p:spTgt spid="25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9"/>
                                        </p:tgtEl>
                                        <p:attrNameLst>
                                          <p:attrName>style.visibility</p:attrName>
                                        </p:attrNameLst>
                                      </p:cBhvr>
                                      <p:to>
                                        <p:strVal val="visible"/>
                                      </p:to>
                                    </p:set>
                                    <p:animEffect filter="fade" transition="in">
                                      <p:cBhvr>
                                        <p:cTn dur="500"/>
                                        <p:tgtEl>
                                          <p:spTgt spid="25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526"/>
                                        </p:tgtEl>
                                        <p:attrNameLst>
                                          <p:attrName>style.visibility</p:attrName>
                                        </p:attrNameLst>
                                      </p:cBhvr>
                                      <p:to>
                                        <p:strVal val="visible"/>
                                      </p:to>
                                    </p:set>
                                    <p:anim calcmode="lin" valueType="num">
                                      <p:cBhvr additive="base">
                                        <p:cTn dur="500"/>
                                        <p:tgtEl>
                                          <p:spTgt spid="252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3" name="Shape 2533"/>
        <p:cNvGrpSpPr/>
        <p:nvPr/>
      </p:nvGrpSpPr>
      <p:grpSpPr>
        <a:xfrm>
          <a:off x="0" y="0"/>
          <a:ext cx="0" cy="0"/>
          <a:chOff x="0" y="0"/>
          <a:chExt cx="0" cy="0"/>
        </a:xfrm>
      </p:grpSpPr>
      <p:sp>
        <p:nvSpPr>
          <p:cNvPr id="2534" name="Google Shape;2534;g200ff56c607_0_172"/>
          <p:cNvSpPr txBox="1"/>
          <p:nvPr>
            <p:ph idx="1" type="body"/>
          </p:nvPr>
        </p:nvSpPr>
        <p:spPr>
          <a:xfrm>
            <a:off x="1841938" y="1374228"/>
            <a:ext cx="8382000" cy="4495800"/>
          </a:xfrm>
          <a:prstGeom prst="rect">
            <a:avLst/>
          </a:prstGeom>
          <a:noFill/>
          <a:ln>
            <a:noFill/>
          </a:ln>
        </p:spPr>
        <p:txBody>
          <a:bodyPr anchorCtr="0" anchor="t" bIns="45700" lIns="91425" spcFirstLastPara="1" rIns="91425" wrap="square" tIns="45700">
            <a:normAutofit lnSpcReduction="10000"/>
          </a:bodyPr>
          <a:lstStyle/>
          <a:p>
            <a:pPr indent="-514350" lvl="0" marL="560070" rtl="0" algn="l">
              <a:lnSpc>
                <a:spcPct val="90000"/>
              </a:lnSpc>
              <a:spcBef>
                <a:spcPts val="0"/>
              </a:spcBef>
              <a:spcAft>
                <a:spcPts val="0"/>
              </a:spcAft>
              <a:buClr>
                <a:schemeClr val="dk1"/>
              </a:buClr>
              <a:buSzPts val="2800"/>
              <a:buFont typeface="Arial"/>
              <a:buAutoNum type="arabicPeriod"/>
            </a:pPr>
            <a:r>
              <a:rPr lang="en-US" sz="2800"/>
              <a:t>If the concentration and the rate change the same way(1:1), it is first order.</a:t>
            </a:r>
            <a:endParaRPr/>
          </a:p>
          <a:p>
            <a:pPr indent="-514350" lvl="0" marL="560070" rtl="0" algn="l">
              <a:lnSpc>
                <a:spcPct val="90000"/>
              </a:lnSpc>
              <a:spcBef>
                <a:spcPts val="1000"/>
              </a:spcBef>
              <a:spcAft>
                <a:spcPts val="0"/>
              </a:spcAft>
              <a:buClr>
                <a:schemeClr val="dk1"/>
              </a:buClr>
              <a:buSzPts val="2800"/>
              <a:buFont typeface="Arial"/>
              <a:buAutoNum type="arabicPeriod"/>
            </a:pPr>
            <a:r>
              <a:rPr lang="en-US" sz="2800"/>
              <a:t>If the concentration changes but the rate does not, it is zero order.</a:t>
            </a:r>
            <a:endParaRPr/>
          </a:p>
          <a:p>
            <a:pPr indent="-514350" lvl="0" marL="560070" rtl="0" algn="l">
              <a:lnSpc>
                <a:spcPct val="90000"/>
              </a:lnSpc>
              <a:spcBef>
                <a:spcPts val="1000"/>
              </a:spcBef>
              <a:spcAft>
                <a:spcPts val="0"/>
              </a:spcAft>
              <a:buClr>
                <a:schemeClr val="dk1"/>
              </a:buClr>
              <a:buSzPts val="2800"/>
              <a:buFont typeface="Arial"/>
              <a:buAutoNum type="arabicPeriod"/>
            </a:pPr>
            <a:r>
              <a:rPr lang="en-US" sz="2800"/>
              <a:t>If the rate squares what the concentration does, it is second order.</a:t>
            </a:r>
            <a:endParaRPr/>
          </a:p>
          <a:p>
            <a:pPr indent="-514350" lvl="0" marL="560070" rtl="0" algn="l">
              <a:lnSpc>
                <a:spcPct val="90000"/>
              </a:lnSpc>
              <a:spcBef>
                <a:spcPts val="1000"/>
              </a:spcBef>
              <a:spcAft>
                <a:spcPts val="0"/>
              </a:spcAft>
              <a:buClr>
                <a:schemeClr val="dk1"/>
              </a:buClr>
              <a:buSzPts val="2800"/>
              <a:buFont typeface="Arial"/>
              <a:buAutoNum type="arabicPeriod"/>
            </a:pPr>
            <a:r>
              <a:rPr lang="en-US" sz="2800"/>
              <a:t>The reaction order is the sum of all individual orders.</a:t>
            </a:r>
            <a:endParaRPr/>
          </a:p>
          <a:p>
            <a:pPr indent="-514350" lvl="0" marL="560070" rtl="0" algn="l">
              <a:lnSpc>
                <a:spcPct val="90000"/>
              </a:lnSpc>
              <a:spcBef>
                <a:spcPts val="1000"/>
              </a:spcBef>
              <a:spcAft>
                <a:spcPts val="0"/>
              </a:spcAft>
              <a:buClr>
                <a:schemeClr val="dk1"/>
              </a:buClr>
              <a:buSzPts val="2800"/>
              <a:buFont typeface="Arial"/>
              <a:buAutoNum type="arabicPeriod"/>
            </a:pPr>
            <a:r>
              <a:rPr lang="en-US" sz="2800"/>
              <a:t>You may come across some questions with negative orders which means the rate changes the same magnitude the concentration does, just in the opposite direction.</a:t>
            </a:r>
            <a:endParaRPr/>
          </a:p>
        </p:txBody>
      </p:sp>
      <p:sp>
        <p:nvSpPr>
          <p:cNvPr id="2535" name="Google Shape;2535;g200ff56c607_0_172"/>
          <p:cNvSpPr txBox="1"/>
          <p:nvPr/>
        </p:nvSpPr>
        <p:spPr>
          <a:xfrm>
            <a:off x="3048000" y="381001"/>
            <a:ext cx="5486400" cy="831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accent2"/>
              </a:buClr>
              <a:buSzPts val="4800"/>
              <a:buFont typeface="Noto Sans Symbols"/>
              <a:buNone/>
            </a:pPr>
            <a:r>
              <a:rPr lang="en-US" sz="4800">
                <a:solidFill>
                  <a:schemeClr val="accent2"/>
                </a:solidFill>
                <a:latin typeface="Arial"/>
                <a:ea typeface="Arial"/>
                <a:cs typeface="Arial"/>
                <a:sym typeface="Arial"/>
              </a:rPr>
              <a:t>Rules</a:t>
            </a:r>
            <a:endParaRPr/>
          </a:p>
        </p:txBody>
      </p:sp>
    </p:spTree>
  </p:cSld>
  <p:clrMapOvr>
    <a:masterClrMapping/>
  </p:clrMapOvr>
</p:sld>
</file>

<file path=ppt/slides/slide2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9" name="Shape 2539"/>
        <p:cNvGrpSpPr/>
        <p:nvPr/>
      </p:nvGrpSpPr>
      <p:grpSpPr>
        <a:xfrm>
          <a:off x="0" y="0"/>
          <a:ext cx="0" cy="0"/>
          <a:chOff x="0" y="0"/>
          <a:chExt cx="0" cy="0"/>
        </a:xfrm>
      </p:grpSpPr>
      <p:graphicFrame>
        <p:nvGraphicFramePr>
          <p:cNvPr id="2540" name="Google Shape;2540;g200ff56c607_0_177"/>
          <p:cNvGraphicFramePr/>
          <p:nvPr/>
        </p:nvGraphicFramePr>
        <p:xfrm>
          <a:off x="2209800" y="304800"/>
          <a:ext cx="3000000" cy="3000000"/>
        </p:xfrm>
        <a:graphic>
          <a:graphicData uri="http://schemas.openxmlformats.org/drawingml/2006/table">
            <a:tbl>
              <a:tblPr>
                <a:noFill/>
                <a:tableStyleId>{D533B086-56C0-4DDA-98C6-D6F1CE70B1A4}</a:tableStyleId>
              </a:tblPr>
              <a:tblGrid>
                <a:gridCol w="990600"/>
                <a:gridCol w="2209800"/>
                <a:gridCol w="2209800"/>
                <a:gridCol w="2590800"/>
              </a:tblGrid>
              <a:tr h="948650">
                <a:tc>
                  <a:txBody>
                    <a:bodyPr/>
                    <a:lstStyle/>
                    <a:p>
                      <a:pPr indent="0" lvl="0" marL="0" marR="0" rtl="0" algn="l">
                        <a:spcBef>
                          <a:spcPts val="0"/>
                        </a:spcBef>
                        <a:spcAft>
                          <a:spcPts val="0"/>
                        </a:spcAft>
                        <a:buNone/>
                      </a:pPr>
                      <a:r>
                        <a:rPr lang="en-US" sz="2800"/>
                        <a:t>Run #</a:t>
                      </a:r>
                      <a:endParaRPr/>
                    </a:p>
                  </a:txBody>
                  <a:tcPr marT="47600" marB="47600" marR="47625" marL="47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BE4D4"/>
                    </a:solidFill>
                  </a:tcPr>
                </a:tc>
                <a:tc>
                  <a:txBody>
                    <a:bodyPr/>
                    <a:lstStyle/>
                    <a:p>
                      <a:pPr indent="0" lvl="0" marL="0" marR="0" rtl="0" algn="l">
                        <a:spcBef>
                          <a:spcPts val="0"/>
                        </a:spcBef>
                        <a:spcAft>
                          <a:spcPts val="0"/>
                        </a:spcAft>
                        <a:buNone/>
                      </a:pPr>
                      <a:r>
                        <a:rPr lang="en-US" sz="2800"/>
                        <a:t>Initial [A]</a:t>
                      </a:r>
                      <a:br>
                        <a:rPr lang="en-US" sz="2800"/>
                      </a:br>
                      <a:r>
                        <a:rPr lang="en-US" sz="2800"/>
                        <a:t> ([A]</a:t>
                      </a:r>
                      <a:r>
                        <a:rPr baseline="-25000" lang="en-US" sz="2800"/>
                        <a:t>0</a:t>
                      </a:r>
                      <a:r>
                        <a:rPr lang="en-US" sz="2800"/>
                        <a:t>) </a:t>
                      </a:r>
                      <a:endParaRPr/>
                    </a:p>
                  </a:txBody>
                  <a:tcPr marT="47600" marB="47600" marR="47625" marL="47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BE4D4"/>
                    </a:solidFill>
                  </a:tcPr>
                </a:tc>
                <a:tc>
                  <a:txBody>
                    <a:bodyPr/>
                    <a:lstStyle/>
                    <a:p>
                      <a:pPr indent="0" lvl="0" marL="0" marR="0" rtl="0" algn="l">
                        <a:spcBef>
                          <a:spcPts val="0"/>
                        </a:spcBef>
                        <a:spcAft>
                          <a:spcPts val="0"/>
                        </a:spcAft>
                        <a:buNone/>
                      </a:pPr>
                      <a:r>
                        <a:rPr lang="en-US" sz="2800"/>
                        <a:t>Initial [B]</a:t>
                      </a:r>
                      <a:br>
                        <a:rPr lang="en-US" sz="2800"/>
                      </a:br>
                      <a:r>
                        <a:rPr lang="en-US" sz="2800"/>
                        <a:t> ([B]</a:t>
                      </a:r>
                      <a:r>
                        <a:rPr baseline="-25000" lang="en-US" sz="2800"/>
                        <a:t>0</a:t>
                      </a:r>
                      <a:r>
                        <a:rPr lang="en-US" sz="2800"/>
                        <a:t>)</a:t>
                      </a:r>
                      <a:endParaRPr/>
                    </a:p>
                  </a:txBody>
                  <a:tcPr marT="47600" marB="47600" marR="47625" marL="47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BE4D4"/>
                    </a:solidFill>
                  </a:tcPr>
                </a:tc>
                <a:tc>
                  <a:txBody>
                    <a:bodyPr/>
                    <a:lstStyle/>
                    <a:p>
                      <a:pPr indent="0" lvl="0" marL="0" marR="0" rtl="0" algn="l">
                        <a:spcBef>
                          <a:spcPts val="0"/>
                        </a:spcBef>
                        <a:spcAft>
                          <a:spcPts val="0"/>
                        </a:spcAft>
                        <a:buNone/>
                      </a:pPr>
                      <a:r>
                        <a:rPr lang="en-US" sz="2800"/>
                        <a:t>Initial Rate (v</a:t>
                      </a:r>
                      <a:r>
                        <a:rPr baseline="-25000" lang="en-US" sz="2800"/>
                        <a:t>0</a:t>
                      </a:r>
                      <a:r>
                        <a:rPr lang="en-US" sz="2800"/>
                        <a:t>)</a:t>
                      </a:r>
                      <a:endParaRPr/>
                    </a:p>
                  </a:txBody>
                  <a:tcPr marT="47600" marB="47600" marR="47625" marL="47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BE4D4"/>
                    </a:solidFill>
                  </a:tcPr>
                </a:tc>
              </a:tr>
              <a:tr h="562200">
                <a:tc>
                  <a:txBody>
                    <a:bodyPr/>
                    <a:lstStyle/>
                    <a:p>
                      <a:pPr indent="0" lvl="0" marL="0" marR="0" rtl="0" algn="l">
                        <a:spcBef>
                          <a:spcPts val="0"/>
                        </a:spcBef>
                        <a:spcAft>
                          <a:spcPts val="0"/>
                        </a:spcAft>
                        <a:buNone/>
                      </a:pPr>
                      <a:r>
                        <a:rPr lang="en-US" sz="2800"/>
                        <a:t>1</a:t>
                      </a:r>
                      <a:endParaRPr/>
                    </a:p>
                  </a:txBody>
                  <a:tcPr marT="47600" marB="47600" marR="47625" marL="47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BE4D4"/>
                    </a:solidFill>
                  </a:tcPr>
                </a:tc>
                <a:tc>
                  <a:txBody>
                    <a:bodyPr/>
                    <a:lstStyle/>
                    <a:p>
                      <a:pPr indent="0" lvl="0" marL="0" marR="0" rtl="0" algn="l">
                        <a:spcBef>
                          <a:spcPts val="0"/>
                        </a:spcBef>
                        <a:spcAft>
                          <a:spcPts val="0"/>
                        </a:spcAft>
                        <a:buNone/>
                      </a:pPr>
                      <a:r>
                        <a:rPr lang="en-US" sz="2800"/>
                        <a:t>1.00 M</a:t>
                      </a:r>
                      <a:endParaRPr/>
                    </a:p>
                  </a:txBody>
                  <a:tcPr marT="47600" marB="47600" marR="47625" marL="47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BE4D4"/>
                    </a:solidFill>
                  </a:tcPr>
                </a:tc>
                <a:tc>
                  <a:txBody>
                    <a:bodyPr/>
                    <a:lstStyle/>
                    <a:p>
                      <a:pPr indent="0" lvl="0" marL="0" marR="0" rtl="0" algn="l">
                        <a:spcBef>
                          <a:spcPts val="0"/>
                        </a:spcBef>
                        <a:spcAft>
                          <a:spcPts val="0"/>
                        </a:spcAft>
                        <a:buNone/>
                      </a:pPr>
                      <a:r>
                        <a:rPr lang="en-US" sz="2800"/>
                        <a:t>1.00 M</a:t>
                      </a:r>
                      <a:endParaRPr/>
                    </a:p>
                  </a:txBody>
                  <a:tcPr marT="47600" marB="47600" marR="47625" marL="47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BE4D4"/>
                    </a:solidFill>
                  </a:tcPr>
                </a:tc>
                <a:tc>
                  <a:txBody>
                    <a:bodyPr/>
                    <a:lstStyle/>
                    <a:p>
                      <a:pPr indent="0" lvl="0" marL="0" marR="0" rtl="0" algn="l">
                        <a:spcBef>
                          <a:spcPts val="0"/>
                        </a:spcBef>
                        <a:spcAft>
                          <a:spcPts val="0"/>
                        </a:spcAft>
                        <a:buNone/>
                      </a:pPr>
                      <a:r>
                        <a:rPr lang="en-US" sz="2800"/>
                        <a:t>1.25 x 10</a:t>
                      </a:r>
                      <a:r>
                        <a:rPr baseline="30000" lang="en-US" sz="2800"/>
                        <a:t>-2</a:t>
                      </a:r>
                      <a:r>
                        <a:rPr lang="en-US" sz="2800"/>
                        <a:t> M/s</a:t>
                      </a:r>
                      <a:endParaRPr/>
                    </a:p>
                  </a:txBody>
                  <a:tcPr marT="47600" marB="47600" marR="47625" marL="47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BE4D4"/>
                    </a:solidFill>
                  </a:tcPr>
                </a:tc>
              </a:tr>
              <a:tr h="562200">
                <a:tc>
                  <a:txBody>
                    <a:bodyPr/>
                    <a:lstStyle/>
                    <a:p>
                      <a:pPr indent="0" lvl="0" marL="0" marR="0" rtl="0" algn="l">
                        <a:spcBef>
                          <a:spcPts val="0"/>
                        </a:spcBef>
                        <a:spcAft>
                          <a:spcPts val="0"/>
                        </a:spcAft>
                        <a:buNone/>
                      </a:pPr>
                      <a:r>
                        <a:rPr lang="en-US" sz="2800"/>
                        <a:t>2</a:t>
                      </a:r>
                      <a:endParaRPr/>
                    </a:p>
                  </a:txBody>
                  <a:tcPr marT="47600" marB="47600" marR="47625" marL="47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BE4D4"/>
                    </a:solidFill>
                  </a:tcPr>
                </a:tc>
                <a:tc>
                  <a:txBody>
                    <a:bodyPr/>
                    <a:lstStyle/>
                    <a:p>
                      <a:pPr indent="0" lvl="0" marL="0" marR="0" rtl="0" algn="l">
                        <a:spcBef>
                          <a:spcPts val="0"/>
                        </a:spcBef>
                        <a:spcAft>
                          <a:spcPts val="0"/>
                        </a:spcAft>
                        <a:buNone/>
                      </a:pPr>
                      <a:r>
                        <a:rPr lang="en-US" sz="2800"/>
                        <a:t>1.00 M</a:t>
                      </a:r>
                      <a:endParaRPr/>
                    </a:p>
                  </a:txBody>
                  <a:tcPr marT="47600" marB="47600" marR="47625" marL="47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BE4D4"/>
                    </a:solidFill>
                  </a:tcPr>
                </a:tc>
                <a:tc>
                  <a:txBody>
                    <a:bodyPr/>
                    <a:lstStyle/>
                    <a:p>
                      <a:pPr indent="0" lvl="0" marL="0" marR="0" rtl="0" algn="l">
                        <a:spcBef>
                          <a:spcPts val="0"/>
                        </a:spcBef>
                        <a:spcAft>
                          <a:spcPts val="0"/>
                        </a:spcAft>
                        <a:buNone/>
                      </a:pPr>
                      <a:r>
                        <a:rPr lang="en-US" sz="2800"/>
                        <a:t>2.00 M</a:t>
                      </a:r>
                      <a:endParaRPr/>
                    </a:p>
                  </a:txBody>
                  <a:tcPr marT="47600" marB="47600" marR="47625" marL="47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BE4D4"/>
                    </a:solidFill>
                  </a:tcPr>
                </a:tc>
                <a:tc>
                  <a:txBody>
                    <a:bodyPr/>
                    <a:lstStyle/>
                    <a:p>
                      <a:pPr indent="0" lvl="0" marL="0" marR="0" rtl="0" algn="l">
                        <a:spcBef>
                          <a:spcPts val="0"/>
                        </a:spcBef>
                        <a:spcAft>
                          <a:spcPts val="0"/>
                        </a:spcAft>
                        <a:buNone/>
                      </a:pPr>
                      <a:r>
                        <a:rPr lang="en-US" sz="2800"/>
                        <a:t>2.5 x 10</a:t>
                      </a:r>
                      <a:r>
                        <a:rPr baseline="30000" lang="en-US" sz="2800"/>
                        <a:t>-2</a:t>
                      </a:r>
                      <a:r>
                        <a:rPr lang="en-US" sz="2800"/>
                        <a:t> M/s</a:t>
                      </a:r>
                      <a:endParaRPr/>
                    </a:p>
                  </a:txBody>
                  <a:tcPr marT="47600" marB="47600" marR="47625" marL="47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BE4D4"/>
                    </a:solidFill>
                  </a:tcPr>
                </a:tc>
              </a:tr>
              <a:tr h="562200">
                <a:tc>
                  <a:txBody>
                    <a:bodyPr/>
                    <a:lstStyle/>
                    <a:p>
                      <a:pPr indent="0" lvl="0" marL="0" marR="0" rtl="0" algn="l">
                        <a:spcBef>
                          <a:spcPts val="0"/>
                        </a:spcBef>
                        <a:spcAft>
                          <a:spcPts val="0"/>
                        </a:spcAft>
                        <a:buNone/>
                      </a:pPr>
                      <a:r>
                        <a:rPr lang="en-US" sz="2800"/>
                        <a:t>3</a:t>
                      </a:r>
                      <a:endParaRPr/>
                    </a:p>
                  </a:txBody>
                  <a:tcPr marT="47600" marB="47600" marR="47625" marL="47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BE4D4"/>
                    </a:solidFill>
                  </a:tcPr>
                </a:tc>
                <a:tc>
                  <a:txBody>
                    <a:bodyPr/>
                    <a:lstStyle/>
                    <a:p>
                      <a:pPr indent="0" lvl="0" marL="0" marR="0" rtl="0" algn="l">
                        <a:spcBef>
                          <a:spcPts val="0"/>
                        </a:spcBef>
                        <a:spcAft>
                          <a:spcPts val="0"/>
                        </a:spcAft>
                        <a:buNone/>
                      </a:pPr>
                      <a:r>
                        <a:rPr lang="en-US" sz="2800"/>
                        <a:t>2.00 M</a:t>
                      </a:r>
                      <a:endParaRPr/>
                    </a:p>
                  </a:txBody>
                  <a:tcPr marT="47600" marB="47600" marR="47625" marL="47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BE4D4"/>
                    </a:solidFill>
                  </a:tcPr>
                </a:tc>
                <a:tc>
                  <a:txBody>
                    <a:bodyPr/>
                    <a:lstStyle/>
                    <a:p>
                      <a:pPr indent="0" lvl="0" marL="0" marR="0" rtl="0" algn="l">
                        <a:spcBef>
                          <a:spcPts val="0"/>
                        </a:spcBef>
                        <a:spcAft>
                          <a:spcPts val="0"/>
                        </a:spcAft>
                        <a:buNone/>
                      </a:pPr>
                      <a:r>
                        <a:rPr lang="en-US" sz="2800"/>
                        <a:t>2.00 M</a:t>
                      </a:r>
                      <a:endParaRPr/>
                    </a:p>
                  </a:txBody>
                  <a:tcPr marT="47600" marB="47600" marR="47625" marL="47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BE4D4"/>
                    </a:solidFill>
                  </a:tcPr>
                </a:tc>
                <a:tc>
                  <a:txBody>
                    <a:bodyPr/>
                    <a:lstStyle/>
                    <a:p>
                      <a:pPr indent="0" lvl="0" marL="0" marR="0" rtl="0" algn="l">
                        <a:spcBef>
                          <a:spcPts val="0"/>
                        </a:spcBef>
                        <a:spcAft>
                          <a:spcPts val="0"/>
                        </a:spcAft>
                        <a:buNone/>
                      </a:pPr>
                      <a:r>
                        <a:rPr lang="en-US" sz="2800"/>
                        <a:t>2.5 x 10</a:t>
                      </a:r>
                      <a:r>
                        <a:rPr baseline="30000" lang="en-US" sz="2800"/>
                        <a:t>-2</a:t>
                      </a:r>
                      <a:r>
                        <a:rPr lang="en-US" sz="2800"/>
                        <a:t> M/s</a:t>
                      </a:r>
                      <a:endParaRPr/>
                    </a:p>
                  </a:txBody>
                  <a:tcPr marT="47600" marB="47600" marR="47625" marL="476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BE4D4"/>
                    </a:solidFill>
                  </a:tcPr>
                </a:tc>
              </a:tr>
            </a:tbl>
          </a:graphicData>
        </a:graphic>
      </p:graphicFrame>
      <p:sp>
        <p:nvSpPr>
          <p:cNvPr id="2541" name="Google Shape;2541;g200ff56c607_0_177"/>
          <p:cNvSpPr/>
          <p:nvPr/>
        </p:nvSpPr>
        <p:spPr>
          <a:xfrm>
            <a:off x="1524001" y="-415498"/>
            <a:ext cx="184800" cy="831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2400"/>
              <a:buFont typeface="Noto Sans Symbols"/>
              <a:buNone/>
            </a:pPr>
            <a:br>
              <a:rPr lang="en-US" sz="2400">
                <a:solidFill>
                  <a:schemeClr val="dk1"/>
                </a:solidFill>
                <a:latin typeface="Times New Roman"/>
                <a:ea typeface="Times New Roman"/>
                <a:cs typeface="Times New Roman"/>
                <a:sym typeface="Times New Roman"/>
              </a:rPr>
            </a:br>
            <a:endParaRPr sz="2400">
              <a:solidFill>
                <a:schemeClr val="dk1"/>
              </a:solidFill>
              <a:latin typeface="Times New Roman"/>
              <a:ea typeface="Times New Roman"/>
              <a:cs typeface="Times New Roman"/>
              <a:sym typeface="Times New Roman"/>
            </a:endParaRPr>
          </a:p>
        </p:txBody>
      </p:sp>
      <p:sp>
        <p:nvSpPr>
          <p:cNvPr id="2542" name="Google Shape;2542;g200ff56c607_0_177"/>
          <p:cNvSpPr txBox="1"/>
          <p:nvPr/>
        </p:nvSpPr>
        <p:spPr>
          <a:xfrm>
            <a:off x="1981200" y="3276601"/>
            <a:ext cx="7543800" cy="2247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Noto Sans Symbols"/>
              <a:buNone/>
            </a:pPr>
            <a:r>
              <a:rPr lang="en-US" sz="2800">
                <a:solidFill>
                  <a:schemeClr val="dk1"/>
                </a:solidFill>
                <a:latin typeface="Arial"/>
                <a:ea typeface="Arial"/>
                <a:cs typeface="Arial"/>
                <a:sym typeface="Arial"/>
              </a:rPr>
              <a:t>What is the order with respect to A?</a:t>
            </a:r>
            <a:endParaRPr/>
          </a:p>
          <a:p>
            <a:pPr indent="0" lvl="0" marL="0" marR="0" rtl="0" algn="l">
              <a:spcBef>
                <a:spcPts val="0"/>
              </a:spcBef>
              <a:spcAft>
                <a:spcPts val="0"/>
              </a:spcAft>
              <a:buClr>
                <a:schemeClr val="dk2"/>
              </a:buClr>
              <a:buSzPts val="2800"/>
              <a:buFont typeface="Noto Sans Symbols"/>
              <a:buNone/>
            </a:pPr>
            <a:r>
              <a:t/>
            </a:r>
            <a:endParaRPr sz="2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2800"/>
              <a:buFont typeface="Noto Sans Symbols"/>
              <a:buNone/>
            </a:pPr>
            <a:r>
              <a:rPr lang="en-US" sz="2800">
                <a:solidFill>
                  <a:schemeClr val="dk1"/>
                </a:solidFill>
                <a:latin typeface="Arial"/>
                <a:ea typeface="Arial"/>
                <a:cs typeface="Arial"/>
                <a:sym typeface="Arial"/>
              </a:rPr>
              <a:t>What is the order with respect to B?</a:t>
            </a:r>
            <a:endParaRPr/>
          </a:p>
          <a:p>
            <a:pPr indent="0" lvl="0" marL="0" marR="0" rtl="0" algn="l">
              <a:spcBef>
                <a:spcPts val="0"/>
              </a:spcBef>
              <a:spcAft>
                <a:spcPts val="0"/>
              </a:spcAft>
              <a:buClr>
                <a:schemeClr val="dk2"/>
              </a:buClr>
              <a:buSzPts val="2800"/>
              <a:buFont typeface="Noto Sans Symbols"/>
              <a:buNone/>
            </a:pPr>
            <a:r>
              <a:t/>
            </a:r>
            <a:endParaRPr sz="2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2800"/>
              <a:buFont typeface="Noto Sans Symbols"/>
              <a:buNone/>
            </a:pPr>
            <a:r>
              <a:rPr lang="en-US" sz="2800">
                <a:solidFill>
                  <a:schemeClr val="dk1"/>
                </a:solidFill>
                <a:latin typeface="Arial"/>
                <a:ea typeface="Arial"/>
                <a:cs typeface="Arial"/>
                <a:sym typeface="Arial"/>
              </a:rPr>
              <a:t>What is the overall order of the reaction?</a:t>
            </a:r>
            <a:endParaRPr/>
          </a:p>
        </p:txBody>
      </p:sp>
      <p:sp>
        <p:nvSpPr>
          <p:cNvPr id="2543" name="Google Shape;2543;g200ff56c607_0_177"/>
          <p:cNvSpPr txBox="1"/>
          <p:nvPr/>
        </p:nvSpPr>
        <p:spPr>
          <a:xfrm>
            <a:off x="8001000" y="3352800"/>
            <a:ext cx="914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0</a:t>
            </a:r>
            <a:endParaRPr/>
          </a:p>
        </p:txBody>
      </p:sp>
      <p:sp>
        <p:nvSpPr>
          <p:cNvPr id="2544" name="Google Shape;2544;g200ff56c607_0_177"/>
          <p:cNvSpPr txBox="1"/>
          <p:nvPr/>
        </p:nvSpPr>
        <p:spPr>
          <a:xfrm>
            <a:off x="8077200" y="4114800"/>
            <a:ext cx="914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1</a:t>
            </a:r>
            <a:endParaRPr/>
          </a:p>
        </p:txBody>
      </p:sp>
      <p:sp>
        <p:nvSpPr>
          <p:cNvPr id="2545" name="Google Shape;2545;g200ff56c607_0_177"/>
          <p:cNvSpPr txBox="1"/>
          <p:nvPr/>
        </p:nvSpPr>
        <p:spPr>
          <a:xfrm>
            <a:off x="8763000" y="5029200"/>
            <a:ext cx="914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1</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3"/>
                                        </p:tgtEl>
                                        <p:attrNameLst>
                                          <p:attrName>style.visibility</p:attrName>
                                        </p:attrNameLst>
                                      </p:cBhvr>
                                      <p:to>
                                        <p:strVal val="visible"/>
                                      </p:to>
                                    </p:set>
                                    <p:animEffect filter="fade" transition="in">
                                      <p:cBhvr>
                                        <p:cTn dur="500"/>
                                        <p:tgtEl>
                                          <p:spTgt spid="25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4"/>
                                        </p:tgtEl>
                                        <p:attrNameLst>
                                          <p:attrName>style.visibility</p:attrName>
                                        </p:attrNameLst>
                                      </p:cBhvr>
                                      <p:to>
                                        <p:strVal val="visible"/>
                                      </p:to>
                                    </p:set>
                                    <p:animEffect filter="fade" transition="in">
                                      <p:cBhvr>
                                        <p:cTn dur="500"/>
                                        <p:tgtEl>
                                          <p:spTgt spid="25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5"/>
                                        </p:tgtEl>
                                        <p:attrNameLst>
                                          <p:attrName>style.visibility</p:attrName>
                                        </p:attrNameLst>
                                      </p:cBhvr>
                                      <p:to>
                                        <p:strVal val="visible"/>
                                      </p:to>
                                    </p:set>
                                    <p:animEffect filter="fade" transition="in">
                                      <p:cBhvr>
                                        <p:cTn dur="500"/>
                                        <p:tgtEl>
                                          <p:spTgt spid="25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1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Calculations</a:t>
            </a:r>
            <a:endParaRPr/>
          </a:p>
        </p:txBody>
      </p:sp>
      <p:sp>
        <p:nvSpPr>
          <p:cNvPr id="577" name="Google Shape;577;p1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14350" lvl="0" marL="633222" rtl="0" algn="l">
              <a:lnSpc>
                <a:spcPct val="90000"/>
              </a:lnSpc>
              <a:spcBef>
                <a:spcPts val="0"/>
              </a:spcBef>
              <a:spcAft>
                <a:spcPts val="0"/>
              </a:spcAft>
              <a:buClr>
                <a:schemeClr val="dk1"/>
              </a:buClr>
              <a:buSzPts val="2400"/>
              <a:buAutoNum type="arabicPeriod"/>
            </a:pPr>
            <a:r>
              <a:rPr lang="en-US"/>
              <a:t>240mL of a 3.5M solution is diluted to 300 mL of solution. Calculate the new molarity.</a:t>
            </a:r>
            <a:endParaRPr/>
          </a:p>
          <a:p>
            <a:pPr indent="-361950" lvl="0" marL="633222" rtl="0" algn="l">
              <a:lnSpc>
                <a:spcPct val="90000"/>
              </a:lnSpc>
              <a:spcBef>
                <a:spcPts val="1000"/>
              </a:spcBef>
              <a:spcAft>
                <a:spcPts val="0"/>
              </a:spcAft>
              <a:buClr>
                <a:schemeClr val="dk1"/>
              </a:buClr>
              <a:buSzPts val="2400"/>
              <a:buNone/>
            </a:pPr>
            <a:r>
              <a:t/>
            </a:r>
            <a:endParaRPr/>
          </a:p>
          <a:p>
            <a:pPr indent="-514350" lvl="0" marL="633222" rtl="0" algn="l">
              <a:lnSpc>
                <a:spcPct val="90000"/>
              </a:lnSpc>
              <a:spcBef>
                <a:spcPts val="1000"/>
              </a:spcBef>
              <a:spcAft>
                <a:spcPts val="0"/>
              </a:spcAft>
              <a:buClr>
                <a:schemeClr val="dk1"/>
              </a:buClr>
              <a:buSzPts val="2400"/>
              <a:buAutoNum type="arabicPeriod"/>
            </a:pPr>
            <a:r>
              <a:rPr lang="en-US"/>
              <a:t>7.8L of 2.0M solution is diluted by the addition of 10.0L of water. Calculate the new molarity.</a:t>
            </a:r>
            <a:endParaRPr/>
          </a:p>
          <a:p>
            <a:pPr indent="-76200" lvl="0" marL="228600" rtl="0" algn="l">
              <a:lnSpc>
                <a:spcPct val="90000"/>
              </a:lnSpc>
              <a:spcBef>
                <a:spcPts val="1000"/>
              </a:spcBef>
              <a:spcAft>
                <a:spcPts val="0"/>
              </a:spcAft>
              <a:buClr>
                <a:schemeClr val="dk1"/>
              </a:buClr>
              <a:buSzPts val="2400"/>
              <a:buNone/>
            </a:pPr>
            <a:r>
              <a:t/>
            </a:r>
            <a:endParaRPr/>
          </a:p>
        </p:txBody>
      </p:sp>
      <p:sp>
        <p:nvSpPr>
          <p:cNvPr id="578" name="Google Shape;578;p124"/>
          <p:cNvSpPr txBox="1"/>
          <p:nvPr/>
        </p:nvSpPr>
        <p:spPr>
          <a:xfrm>
            <a:off x="7031840" y="2473659"/>
            <a:ext cx="14478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accent1"/>
                </a:solidFill>
                <a:latin typeface="Calibri"/>
                <a:ea typeface="Calibri"/>
                <a:cs typeface="Calibri"/>
                <a:sym typeface="Calibri"/>
              </a:rPr>
              <a:t>2.8M</a:t>
            </a:r>
            <a:endParaRPr/>
          </a:p>
        </p:txBody>
      </p:sp>
      <p:sp>
        <p:nvSpPr>
          <p:cNvPr id="579" name="Google Shape;579;p124"/>
          <p:cNvSpPr txBox="1"/>
          <p:nvPr/>
        </p:nvSpPr>
        <p:spPr>
          <a:xfrm>
            <a:off x="7031840" y="3739684"/>
            <a:ext cx="23622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accent1"/>
                </a:solidFill>
                <a:latin typeface="Calibri"/>
                <a:ea typeface="Calibri"/>
                <a:cs typeface="Calibri"/>
                <a:sym typeface="Calibri"/>
              </a:rPr>
              <a:t>0.88M</a:t>
            </a:r>
            <a:endParaRPr/>
          </a:p>
        </p:txBody>
      </p:sp>
      <p:sp>
        <p:nvSpPr>
          <p:cNvPr id="580" name="Google Shape;580;p124"/>
          <p:cNvSpPr txBox="1"/>
          <p:nvPr/>
        </p:nvSpPr>
        <p:spPr>
          <a:xfrm>
            <a:off x="3644521" y="2473659"/>
            <a:ext cx="29718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accent1"/>
                </a:solidFill>
                <a:latin typeface="Calibri"/>
                <a:ea typeface="Calibri"/>
                <a:cs typeface="Calibri"/>
                <a:sym typeface="Calibri"/>
              </a:rPr>
              <a:t>3.5(240) = x(300)</a:t>
            </a:r>
            <a:endParaRPr/>
          </a:p>
        </p:txBody>
      </p:sp>
      <p:sp>
        <p:nvSpPr>
          <p:cNvPr id="581" name="Google Shape;581;p124"/>
          <p:cNvSpPr txBox="1"/>
          <p:nvPr/>
        </p:nvSpPr>
        <p:spPr>
          <a:xfrm>
            <a:off x="3644521" y="3654669"/>
            <a:ext cx="29718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accent1"/>
                </a:solidFill>
                <a:latin typeface="Calibri"/>
                <a:ea typeface="Calibri"/>
                <a:cs typeface="Calibri"/>
                <a:sym typeface="Calibri"/>
              </a:rPr>
              <a:t>2.0(7.8) = x(17.8)</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0"/>
                                        </p:tgtEl>
                                        <p:attrNameLst>
                                          <p:attrName>style.visibility</p:attrName>
                                        </p:attrNameLst>
                                      </p:cBhvr>
                                      <p:to>
                                        <p:strVal val="visible"/>
                                      </p:to>
                                    </p:set>
                                    <p:animEffect filter="fade" transition="in">
                                      <p:cBhvr>
                                        <p:cTn dur="500"/>
                                        <p:tgtEl>
                                          <p:spTgt spid="5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8"/>
                                        </p:tgtEl>
                                        <p:attrNameLst>
                                          <p:attrName>style.visibility</p:attrName>
                                        </p:attrNameLst>
                                      </p:cBhvr>
                                      <p:to>
                                        <p:strVal val="visible"/>
                                      </p:to>
                                    </p:set>
                                    <p:animEffect filter="fade" transition="in">
                                      <p:cBhvr>
                                        <p:cTn dur="500"/>
                                        <p:tgtEl>
                                          <p:spTgt spid="5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1"/>
                                        </p:tgtEl>
                                        <p:attrNameLst>
                                          <p:attrName>style.visibility</p:attrName>
                                        </p:attrNameLst>
                                      </p:cBhvr>
                                      <p:to>
                                        <p:strVal val="visible"/>
                                      </p:to>
                                    </p:set>
                                    <p:animEffect filter="fade" transition="in">
                                      <p:cBhvr>
                                        <p:cTn dur="500"/>
                                        <p:tgtEl>
                                          <p:spTgt spid="5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9"/>
                                        </p:tgtEl>
                                        <p:attrNameLst>
                                          <p:attrName>style.visibility</p:attrName>
                                        </p:attrNameLst>
                                      </p:cBhvr>
                                      <p:to>
                                        <p:strVal val="visible"/>
                                      </p:to>
                                    </p:set>
                                    <p:animEffect filter="fade" transition="in">
                                      <p:cBhvr>
                                        <p:cTn dur="500"/>
                                        <p:tgtEl>
                                          <p:spTgt spid="5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9" name="Shape 2549"/>
        <p:cNvGrpSpPr/>
        <p:nvPr/>
      </p:nvGrpSpPr>
      <p:grpSpPr>
        <a:xfrm>
          <a:off x="0" y="0"/>
          <a:ext cx="0" cy="0"/>
          <a:chOff x="0" y="0"/>
          <a:chExt cx="0" cy="0"/>
        </a:xfrm>
      </p:grpSpPr>
      <p:graphicFrame>
        <p:nvGraphicFramePr>
          <p:cNvPr id="2550" name="Google Shape;2550;g200ff56c607_0_186"/>
          <p:cNvGraphicFramePr/>
          <p:nvPr/>
        </p:nvGraphicFramePr>
        <p:xfrm>
          <a:off x="2514600" y="228600"/>
          <a:ext cx="3000000" cy="3000000"/>
        </p:xfrm>
        <a:graphic>
          <a:graphicData uri="http://schemas.openxmlformats.org/drawingml/2006/table">
            <a:tbl>
              <a:tblPr>
                <a:noFill/>
                <a:tableStyleId>{D533B086-56C0-4DDA-98C6-D6F1CE70B1A4}</a:tableStyleId>
              </a:tblPr>
              <a:tblGrid>
                <a:gridCol w="2775575"/>
                <a:gridCol w="2375200"/>
                <a:gridCol w="2012025"/>
              </a:tblGrid>
              <a:tr h="1394600">
                <a:tc>
                  <a:txBody>
                    <a:bodyPr/>
                    <a:lstStyle/>
                    <a:p>
                      <a:pPr indent="0" lvl="0" marL="0" marR="0" rtl="0" algn="ctr">
                        <a:spcBef>
                          <a:spcPts val="0"/>
                        </a:spcBef>
                        <a:spcAft>
                          <a:spcPts val="0"/>
                        </a:spcAft>
                        <a:buNone/>
                      </a:pPr>
                      <a:r>
                        <a:rPr lang="en-US" sz="2800"/>
                        <a:t>[NO</a:t>
                      </a:r>
                      <a:r>
                        <a:rPr baseline="-25000" lang="en-US" sz="2800"/>
                        <a:t>(g)</a:t>
                      </a:r>
                      <a:r>
                        <a:rPr lang="en-US" sz="2800"/>
                        <a:t>] (mol dm</a:t>
                      </a:r>
                      <a:r>
                        <a:rPr baseline="30000" lang="en-US" sz="2800"/>
                        <a:t>-3</a:t>
                      </a:r>
                      <a:r>
                        <a:rPr lang="en-US" sz="2800"/>
                        <a:t>) </a:t>
                      </a:r>
                      <a:endParaRPr/>
                    </a:p>
                  </a:txBody>
                  <a:tcPr marT="57150" marB="57150" marR="57150" marL="571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ctr">
                        <a:spcBef>
                          <a:spcPts val="0"/>
                        </a:spcBef>
                        <a:spcAft>
                          <a:spcPts val="0"/>
                        </a:spcAft>
                        <a:buNone/>
                      </a:pPr>
                      <a:r>
                        <a:rPr lang="en-US" sz="2800"/>
                        <a:t>[Cl</a:t>
                      </a:r>
                      <a:r>
                        <a:rPr baseline="-25000" lang="en-US" sz="2800"/>
                        <a:t>2(g)</a:t>
                      </a:r>
                      <a:r>
                        <a:rPr lang="en-US" sz="2800"/>
                        <a:t>] (mol dm</a:t>
                      </a:r>
                      <a:r>
                        <a:rPr baseline="30000" lang="en-US" sz="2800"/>
                        <a:t>-3</a:t>
                      </a:r>
                      <a:r>
                        <a:rPr lang="en-US" sz="2800"/>
                        <a:t>) </a:t>
                      </a:r>
                      <a:endParaRPr/>
                    </a:p>
                  </a:txBody>
                  <a:tcPr marT="57150" marB="57150" marR="57150" marL="571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ctr">
                        <a:spcBef>
                          <a:spcPts val="0"/>
                        </a:spcBef>
                        <a:spcAft>
                          <a:spcPts val="0"/>
                        </a:spcAft>
                        <a:buNone/>
                      </a:pPr>
                      <a:r>
                        <a:rPr lang="en-US" sz="2800"/>
                        <a:t>Initial Rate</a:t>
                      </a:r>
                      <a:br>
                        <a:rPr lang="en-US" sz="2800"/>
                      </a:br>
                      <a:r>
                        <a:rPr lang="en-US" sz="2800"/>
                        <a:t> (mol dm</a:t>
                      </a:r>
                      <a:r>
                        <a:rPr baseline="30000" lang="en-US" sz="2800"/>
                        <a:t>-3</a:t>
                      </a:r>
                      <a:r>
                        <a:rPr lang="en-US" sz="2800"/>
                        <a:t> s</a:t>
                      </a:r>
                      <a:r>
                        <a:rPr baseline="30000" lang="en-US" sz="2800"/>
                        <a:t>-1</a:t>
                      </a:r>
                      <a:r>
                        <a:rPr lang="en-US" sz="2800"/>
                        <a:t>)</a:t>
                      </a:r>
                      <a:r>
                        <a:rPr baseline="-25000" lang="en-US" sz="2800"/>
                        <a:t> </a:t>
                      </a:r>
                      <a:r>
                        <a:rPr lang="en-US" sz="2800"/>
                        <a:t> </a:t>
                      </a:r>
                      <a:endParaRPr/>
                    </a:p>
                  </a:txBody>
                  <a:tcPr marT="57150" marB="57150" marR="57150" marL="571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r>
              <a:tr h="541075">
                <a:tc>
                  <a:txBody>
                    <a:bodyPr/>
                    <a:lstStyle/>
                    <a:p>
                      <a:pPr indent="0" lvl="0" marL="0" marR="0" rtl="0" algn="ctr">
                        <a:spcBef>
                          <a:spcPts val="0"/>
                        </a:spcBef>
                        <a:spcAft>
                          <a:spcPts val="0"/>
                        </a:spcAft>
                        <a:buNone/>
                      </a:pPr>
                      <a:r>
                        <a:rPr lang="en-US" sz="2800"/>
                        <a:t>0.250</a:t>
                      </a:r>
                      <a:r>
                        <a:rPr baseline="30000" lang="en-US" sz="2800"/>
                        <a:t> </a:t>
                      </a:r>
                      <a:r>
                        <a:rPr lang="en-US" sz="2800"/>
                        <a:t> </a:t>
                      </a:r>
                      <a:endParaRPr/>
                    </a:p>
                  </a:txBody>
                  <a:tcPr marT="57150" marB="57150" marR="57150" marL="571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ctr">
                        <a:spcBef>
                          <a:spcPts val="0"/>
                        </a:spcBef>
                        <a:spcAft>
                          <a:spcPts val="0"/>
                        </a:spcAft>
                        <a:buNone/>
                      </a:pPr>
                      <a:r>
                        <a:rPr lang="en-US" sz="2800"/>
                        <a:t>0.250</a:t>
                      </a:r>
                      <a:r>
                        <a:rPr baseline="30000" lang="en-US" sz="2800"/>
                        <a:t> </a:t>
                      </a:r>
                      <a:r>
                        <a:rPr lang="en-US" sz="2800"/>
                        <a:t> </a:t>
                      </a:r>
                      <a:endParaRPr/>
                    </a:p>
                  </a:txBody>
                  <a:tcPr marT="57150" marB="57150" marR="57150" marL="571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ctr">
                        <a:spcBef>
                          <a:spcPts val="0"/>
                        </a:spcBef>
                        <a:spcAft>
                          <a:spcPts val="0"/>
                        </a:spcAft>
                        <a:buNone/>
                      </a:pPr>
                      <a:r>
                        <a:rPr lang="en-US" sz="2800"/>
                        <a:t>1.43 x 10</a:t>
                      </a:r>
                      <a:r>
                        <a:rPr baseline="30000" lang="en-US" sz="2800"/>
                        <a:t>-6</a:t>
                      </a:r>
                      <a:r>
                        <a:rPr lang="en-US" sz="2800"/>
                        <a:t> </a:t>
                      </a:r>
                      <a:endParaRPr/>
                    </a:p>
                  </a:txBody>
                  <a:tcPr marT="57150" marB="57150" marR="57150" marL="571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r>
              <a:tr h="541075">
                <a:tc>
                  <a:txBody>
                    <a:bodyPr/>
                    <a:lstStyle/>
                    <a:p>
                      <a:pPr indent="0" lvl="0" marL="0" marR="0" rtl="0" algn="ctr">
                        <a:spcBef>
                          <a:spcPts val="0"/>
                        </a:spcBef>
                        <a:spcAft>
                          <a:spcPts val="0"/>
                        </a:spcAft>
                        <a:buNone/>
                      </a:pPr>
                      <a:r>
                        <a:rPr lang="en-US" sz="2800"/>
                        <a:t>0.250</a:t>
                      </a:r>
                      <a:r>
                        <a:rPr baseline="30000" lang="en-US" sz="2800"/>
                        <a:t> </a:t>
                      </a:r>
                      <a:r>
                        <a:rPr lang="en-US" sz="2800"/>
                        <a:t> </a:t>
                      </a:r>
                      <a:endParaRPr/>
                    </a:p>
                  </a:txBody>
                  <a:tcPr marT="57150" marB="57150" marR="57150" marL="571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ctr">
                        <a:spcBef>
                          <a:spcPts val="0"/>
                        </a:spcBef>
                        <a:spcAft>
                          <a:spcPts val="0"/>
                        </a:spcAft>
                        <a:buNone/>
                      </a:pPr>
                      <a:r>
                        <a:rPr lang="en-US" sz="2800"/>
                        <a:t>0.500</a:t>
                      </a:r>
                      <a:r>
                        <a:rPr baseline="30000" lang="en-US" sz="2800"/>
                        <a:t> </a:t>
                      </a:r>
                      <a:r>
                        <a:rPr lang="en-US" sz="2800"/>
                        <a:t> </a:t>
                      </a:r>
                      <a:endParaRPr/>
                    </a:p>
                  </a:txBody>
                  <a:tcPr marT="57150" marB="57150" marR="57150" marL="571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ctr">
                        <a:spcBef>
                          <a:spcPts val="0"/>
                        </a:spcBef>
                        <a:spcAft>
                          <a:spcPts val="0"/>
                        </a:spcAft>
                        <a:buNone/>
                      </a:pPr>
                      <a:r>
                        <a:rPr lang="en-US" sz="2800"/>
                        <a:t>2.86 x 10</a:t>
                      </a:r>
                      <a:r>
                        <a:rPr baseline="30000" lang="en-US" sz="2800"/>
                        <a:t>-6</a:t>
                      </a:r>
                      <a:r>
                        <a:rPr lang="en-US" sz="2800"/>
                        <a:t> </a:t>
                      </a:r>
                      <a:endParaRPr/>
                    </a:p>
                  </a:txBody>
                  <a:tcPr marT="57150" marB="57150" marR="57150" marL="571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r>
              <a:tr h="541075">
                <a:tc>
                  <a:txBody>
                    <a:bodyPr/>
                    <a:lstStyle/>
                    <a:p>
                      <a:pPr indent="0" lvl="0" marL="0" marR="0" rtl="0" algn="ctr">
                        <a:spcBef>
                          <a:spcPts val="0"/>
                        </a:spcBef>
                        <a:spcAft>
                          <a:spcPts val="0"/>
                        </a:spcAft>
                        <a:buNone/>
                      </a:pPr>
                      <a:r>
                        <a:rPr lang="en-US" sz="2800"/>
                        <a:t>0.500</a:t>
                      </a:r>
                      <a:r>
                        <a:rPr baseline="30000" lang="en-US" sz="2800"/>
                        <a:t> </a:t>
                      </a:r>
                      <a:r>
                        <a:rPr lang="en-US" sz="2800"/>
                        <a:t> </a:t>
                      </a:r>
                      <a:endParaRPr/>
                    </a:p>
                  </a:txBody>
                  <a:tcPr marT="57150" marB="57150" marR="57150" marL="571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ctr">
                        <a:spcBef>
                          <a:spcPts val="0"/>
                        </a:spcBef>
                        <a:spcAft>
                          <a:spcPts val="0"/>
                        </a:spcAft>
                        <a:buNone/>
                      </a:pPr>
                      <a:r>
                        <a:rPr lang="en-US" sz="2800"/>
                        <a:t>0.500</a:t>
                      </a:r>
                      <a:r>
                        <a:rPr baseline="30000" lang="en-US" sz="2800"/>
                        <a:t> </a:t>
                      </a:r>
                      <a:r>
                        <a:rPr lang="en-US" sz="2800"/>
                        <a:t> </a:t>
                      </a:r>
                      <a:endParaRPr/>
                    </a:p>
                  </a:txBody>
                  <a:tcPr marT="57150" marB="57150" marR="57150" marL="571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c>
                  <a:txBody>
                    <a:bodyPr/>
                    <a:lstStyle/>
                    <a:p>
                      <a:pPr indent="0" lvl="0" marL="0" marR="0" rtl="0" algn="ctr">
                        <a:spcBef>
                          <a:spcPts val="0"/>
                        </a:spcBef>
                        <a:spcAft>
                          <a:spcPts val="0"/>
                        </a:spcAft>
                        <a:buNone/>
                      </a:pPr>
                      <a:r>
                        <a:rPr lang="en-US" sz="2800"/>
                        <a:t>1.14 x 10</a:t>
                      </a:r>
                      <a:r>
                        <a:rPr baseline="30000" lang="en-US" sz="2800"/>
                        <a:t>-5</a:t>
                      </a:r>
                      <a:r>
                        <a:rPr lang="en-US" sz="2800"/>
                        <a:t> </a:t>
                      </a:r>
                      <a:endParaRPr sz="2800"/>
                    </a:p>
                  </a:txBody>
                  <a:tcPr marT="57150" marB="57150" marR="57150" marL="571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2"/>
                    </a:solidFill>
                  </a:tcPr>
                </a:tc>
              </a:tr>
            </a:tbl>
          </a:graphicData>
        </a:graphic>
      </p:graphicFrame>
      <p:sp>
        <p:nvSpPr>
          <p:cNvPr id="2551" name="Google Shape;2551;g200ff56c607_0_186"/>
          <p:cNvSpPr txBox="1"/>
          <p:nvPr/>
        </p:nvSpPr>
        <p:spPr>
          <a:xfrm>
            <a:off x="2057400" y="3429001"/>
            <a:ext cx="7239000" cy="2247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Noto Sans Symbols"/>
              <a:buNone/>
            </a:pPr>
            <a:r>
              <a:rPr lang="en-US" sz="2800">
                <a:solidFill>
                  <a:schemeClr val="dk1"/>
                </a:solidFill>
                <a:latin typeface="Arial"/>
                <a:ea typeface="Arial"/>
                <a:cs typeface="Arial"/>
                <a:sym typeface="Arial"/>
              </a:rPr>
              <a:t>What is the order with respect to NO?</a:t>
            </a:r>
            <a:endParaRPr/>
          </a:p>
          <a:p>
            <a:pPr indent="0" lvl="0" marL="0" marR="0" rtl="0" algn="l">
              <a:spcBef>
                <a:spcPts val="0"/>
              </a:spcBef>
              <a:spcAft>
                <a:spcPts val="0"/>
              </a:spcAft>
              <a:buClr>
                <a:schemeClr val="dk2"/>
              </a:buClr>
              <a:buSzPts val="2800"/>
              <a:buFont typeface="Noto Sans Symbols"/>
              <a:buNone/>
            </a:pPr>
            <a:r>
              <a:t/>
            </a:r>
            <a:endParaRPr sz="2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2800"/>
              <a:buFont typeface="Noto Sans Symbols"/>
              <a:buNone/>
            </a:pPr>
            <a:r>
              <a:rPr lang="en-US" sz="2800">
                <a:solidFill>
                  <a:schemeClr val="dk1"/>
                </a:solidFill>
                <a:latin typeface="Arial"/>
                <a:ea typeface="Arial"/>
                <a:cs typeface="Arial"/>
                <a:sym typeface="Arial"/>
              </a:rPr>
              <a:t>What is the order with respect to Cl</a:t>
            </a:r>
            <a:r>
              <a:rPr baseline="-25000" lang="en-US" sz="28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a:t>
            </a:r>
            <a:endParaRPr/>
          </a:p>
          <a:p>
            <a:pPr indent="0" lvl="0" marL="0" marR="0" rtl="0" algn="l">
              <a:spcBef>
                <a:spcPts val="0"/>
              </a:spcBef>
              <a:spcAft>
                <a:spcPts val="0"/>
              </a:spcAft>
              <a:buClr>
                <a:schemeClr val="dk2"/>
              </a:buClr>
              <a:buSzPts val="2800"/>
              <a:buFont typeface="Noto Sans Symbols"/>
              <a:buNone/>
            </a:pPr>
            <a:r>
              <a:t/>
            </a:r>
            <a:endParaRPr sz="2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2800"/>
              <a:buFont typeface="Noto Sans Symbols"/>
              <a:buNone/>
            </a:pPr>
            <a:r>
              <a:rPr lang="en-US" sz="2800">
                <a:solidFill>
                  <a:schemeClr val="dk1"/>
                </a:solidFill>
                <a:latin typeface="Arial"/>
                <a:ea typeface="Arial"/>
                <a:cs typeface="Arial"/>
                <a:sym typeface="Arial"/>
              </a:rPr>
              <a:t>What is the overall order of the reaction?</a:t>
            </a:r>
            <a:endParaRPr/>
          </a:p>
        </p:txBody>
      </p:sp>
      <p:sp>
        <p:nvSpPr>
          <p:cNvPr id="2552" name="Google Shape;2552;g200ff56c607_0_186"/>
          <p:cNvSpPr txBox="1"/>
          <p:nvPr/>
        </p:nvSpPr>
        <p:spPr>
          <a:xfrm>
            <a:off x="8229600" y="3429000"/>
            <a:ext cx="914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2</a:t>
            </a:r>
            <a:endParaRPr/>
          </a:p>
        </p:txBody>
      </p:sp>
      <p:sp>
        <p:nvSpPr>
          <p:cNvPr id="2553" name="Google Shape;2553;g200ff56c607_0_186"/>
          <p:cNvSpPr txBox="1"/>
          <p:nvPr/>
        </p:nvSpPr>
        <p:spPr>
          <a:xfrm>
            <a:off x="8229600" y="4343400"/>
            <a:ext cx="914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1</a:t>
            </a:r>
            <a:endParaRPr/>
          </a:p>
        </p:txBody>
      </p:sp>
      <p:sp>
        <p:nvSpPr>
          <p:cNvPr id="2554" name="Google Shape;2554;g200ff56c607_0_186"/>
          <p:cNvSpPr txBox="1"/>
          <p:nvPr/>
        </p:nvSpPr>
        <p:spPr>
          <a:xfrm>
            <a:off x="8686800" y="5257800"/>
            <a:ext cx="914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3</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2"/>
                                        </p:tgtEl>
                                        <p:attrNameLst>
                                          <p:attrName>style.visibility</p:attrName>
                                        </p:attrNameLst>
                                      </p:cBhvr>
                                      <p:to>
                                        <p:strVal val="visible"/>
                                      </p:to>
                                    </p:set>
                                    <p:animEffect filter="fade" transition="in">
                                      <p:cBhvr>
                                        <p:cTn dur="500"/>
                                        <p:tgtEl>
                                          <p:spTgt spid="25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3"/>
                                        </p:tgtEl>
                                        <p:attrNameLst>
                                          <p:attrName>style.visibility</p:attrName>
                                        </p:attrNameLst>
                                      </p:cBhvr>
                                      <p:to>
                                        <p:strVal val="visible"/>
                                      </p:to>
                                    </p:set>
                                    <p:animEffect filter="fade" transition="in">
                                      <p:cBhvr>
                                        <p:cTn dur="500"/>
                                        <p:tgtEl>
                                          <p:spTgt spid="25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4"/>
                                        </p:tgtEl>
                                        <p:attrNameLst>
                                          <p:attrName>style.visibility</p:attrName>
                                        </p:attrNameLst>
                                      </p:cBhvr>
                                      <p:to>
                                        <p:strVal val="visible"/>
                                      </p:to>
                                    </p:set>
                                    <p:animEffect filter="fade" transition="in">
                                      <p:cBhvr>
                                        <p:cTn dur="500"/>
                                        <p:tgtEl>
                                          <p:spTgt spid="25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8" name="Shape 2558"/>
        <p:cNvGrpSpPr/>
        <p:nvPr/>
      </p:nvGrpSpPr>
      <p:grpSpPr>
        <a:xfrm>
          <a:off x="0" y="0"/>
          <a:ext cx="0" cy="0"/>
          <a:chOff x="0" y="0"/>
          <a:chExt cx="0" cy="0"/>
        </a:xfrm>
      </p:grpSpPr>
      <p:grpSp>
        <p:nvGrpSpPr>
          <p:cNvPr id="2559" name="Google Shape;2559;g200ff56c607_0_194"/>
          <p:cNvGrpSpPr/>
          <p:nvPr/>
        </p:nvGrpSpPr>
        <p:grpSpPr>
          <a:xfrm>
            <a:off x="3962400" y="3886201"/>
            <a:ext cx="5715000" cy="476250"/>
            <a:chOff x="1105" y="169"/>
            <a:chExt cx="3600" cy="300"/>
          </a:xfrm>
        </p:grpSpPr>
        <p:sp>
          <p:nvSpPr>
            <p:cNvPr id="2560" name="Google Shape;2560;g200ff56c607_0_194"/>
            <p:cNvSpPr txBox="1"/>
            <p:nvPr/>
          </p:nvSpPr>
          <p:spPr>
            <a:xfrm>
              <a:off x="1105" y="169"/>
              <a:ext cx="3600" cy="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2800"/>
                <a:buFont typeface="Noto Sans Symbols"/>
                <a:buNone/>
              </a:pPr>
              <a:r>
                <a:rPr lang="en-US" sz="2800">
                  <a:solidFill>
                    <a:schemeClr val="dk1"/>
                  </a:solidFill>
                  <a:latin typeface="Arial"/>
                  <a:ea typeface="Arial"/>
                  <a:cs typeface="Arial"/>
                  <a:sym typeface="Arial"/>
                </a:rPr>
                <a:t>F</a:t>
              </a:r>
              <a:r>
                <a:rPr baseline="-25000" lang="en-US" sz="28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 (</a:t>
              </a:r>
              <a:r>
                <a:rPr i="1" lang="en-US" sz="2800">
                  <a:solidFill>
                    <a:schemeClr val="dk1"/>
                  </a:solidFill>
                  <a:latin typeface="Arial"/>
                  <a:ea typeface="Arial"/>
                  <a:cs typeface="Arial"/>
                  <a:sym typeface="Arial"/>
                </a:rPr>
                <a:t>g</a:t>
              </a:r>
              <a:r>
                <a:rPr lang="en-US" sz="2800">
                  <a:solidFill>
                    <a:schemeClr val="dk1"/>
                  </a:solidFill>
                  <a:latin typeface="Arial"/>
                  <a:ea typeface="Arial"/>
                  <a:cs typeface="Arial"/>
                  <a:sym typeface="Arial"/>
                </a:rPr>
                <a:t>) + 2ClO</a:t>
              </a:r>
              <a:r>
                <a:rPr baseline="-25000" lang="en-US" sz="28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 (</a:t>
              </a:r>
              <a:r>
                <a:rPr i="1" lang="en-US" sz="2800">
                  <a:solidFill>
                    <a:schemeClr val="dk1"/>
                  </a:solidFill>
                  <a:latin typeface="Arial"/>
                  <a:ea typeface="Arial"/>
                  <a:cs typeface="Arial"/>
                  <a:sym typeface="Arial"/>
                </a:rPr>
                <a:t>g</a:t>
              </a:r>
              <a:r>
                <a:rPr lang="en-US" sz="2800">
                  <a:solidFill>
                    <a:schemeClr val="dk1"/>
                  </a:solidFill>
                  <a:latin typeface="Arial"/>
                  <a:ea typeface="Arial"/>
                  <a:cs typeface="Arial"/>
                  <a:sym typeface="Arial"/>
                </a:rPr>
                <a:t>)          2FClO</a:t>
              </a:r>
              <a:r>
                <a:rPr baseline="-25000" lang="en-US" sz="28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 (</a:t>
              </a:r>
              <a:r>
                <a:rPr i="1" lang="en-US" sz="2800">
                  <a:solidFill>
                    <a:schemeClr val="dk1"/>
                  </a:solidFill>
                  <a:latin typeface="Arial"/>
                  <a:ea typeface="Arial"/>
                  <a:cs typeface="Arial"/>
                  <a:sym typeface="Arial"/>
                </a:rPr>
                <a:t>g</a:t>
              </a:r>
              <a:r>
                <a:rPr lang="en-US" sz="2800">
                  <a:solidFill>
                    <a:schemeClr val="dk1"/>
                  </a:solidFill>
                  <a:latin typeface="Arial"/>
                  <a:ea typeface="Arial"/>
                  <a:cs typeface="Arial"/>
                  <a:sym typeface="Arial"/>
                </a:rPr>
                <a:t>)</a:t>
              </a:r>
              <a:endParaRPr/>
            </a:p>
          </p:txBody>
        </p:sp>
        <p:cxnSp>
          <p:nvCxnSpPr>
            <p:cNvPr id="2561" name="Google Shape;2561;g200ff56c607_0_194"/>
            <p:cNvCxnSpPr/>
            <p:nvPr/>
          </p:nvCxnSpPr>
          <p:spPr>
            <a:xfrm>
              <a:off x="3008" y="320"/>
              <a:ext cx="300" cy="0"/>
            </a:xfrm>
            <a:prstGeom prst="straightConnector1">
              <a:avLst/>
            </a:prstGeom>
            <a:noFill/>
            <a:ln cap="flat" cmpd="sng" w="28575">
              <a:solidFill>
                <a:schemeClr val="dk1"/>
              </a:solidFill>
              <a:prstDash val="solid"/>
              <a:round/>
              <a:headEnd len="med" w="med" type="none"/>
              <a:tailEnd len="med" w="med" type="triangle"/>
            </a:ln>
          </p:spPr>
        </p:cxnSp>
      </p:grpSp>
      <p:sp>
        <p:nvSpPr>
          <p:cNvPr id="2562" name="Google Shape;2562;g200ff56c607_0_194"/>
          <p:cNvSpPr txBox="1"/>
          <p:nvPr/>
        </p:nvSpPr>
        <p:spPr>
          <a:xfrm>
            <a:off x="5334001" y="4648201"/>
            <a:ext cx="29940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Noto Sans Symbols"/>
              <a:buNone/>
            </a:pPr>
            <a:r>
              <a:rPr lang="en-US" sz="2800">
                <a:solidFill>
                  <a:schemeClr val="dk1"/>
                </a:solidFill>
                <a:latin typeface="Arial"/>
                <a:ea typeface="Arial"/>
                <a:cs typeface="Arial"/>
                <a:sym typeface="Arial"/>
              </a:rPr>
              <a:t>rate = </a:t>
            </a:r>
            <a:r>
              <a:rPr i="1" lang="en-US" sz="2800">
                <a:solidFill>
                  <a:schemeClr val="dk1"/>
                </a:solidFill>
                <a:latin typeface="Arial"/>
                <a:ea typeface="Arial"/>
                <a:cs typeface="Arial"/>
                <a:sym typeface="Arial"/>
              </a:rPr>
              <a:t>k</a:t>
            </a:r>
            <a:r>
              <a:rPr lang="en-US" sz="2800">
                <a:solidFill>
                  <a:schemeClr val="dk1"/>
                </a:solidFill>
                <a:latin typeface="Arial"/>
                <a:ea typeface="Arial"/>
                <a:cs typeface="Arial"/>
                <a:sym typeface="Arial"/>
              </a:rPr>
              <a:t> [F</a:t>
            </a:r>
            <a:r>
              <a:rPr baseline="-25000" lang="en-US" sz="28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][ClO</a:t>
            </a:r>
            <a:r>
              <a:rPr baseline="-25000" lang="en-US" sz="28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a:t>
            </a:r>
            <a:endParaRPr/>
          </a:p>
        </p:txBody>
      </p:sp>
      <p:sp>
        <p:nvSpPr>
          <p:cNvPr id="2563" name="Google Shape;2563;g200ff56c607_0_194"/>
          <p:cNvSpPr txBox="1"/>
          <p:nvPr/>
        </p:nvSpPr>
        <p:spPr>
          <a:xfrm>
            <a:off x="2417763" y="204569"/>
            <a:ext cx="65946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600"/>
              <a:buFont typeface="Noto Sans Symbols"/>
              <a:buNone/>
            </a:pPr>
            <a:r>
              <a:rPr b="1" lang="en-US" sz="3600">
                <a:solidFill>
                  <a:schemeClr val="dk1"/>
                </a:solidFill>
                <a:latin typeface="Arial"/>
                <a:ea typeface="Arial"/>
                <a:cs typeface="Arial"/>
                <a:sym typeface="Arial"/>
              </a:rPr>
              <a:t>Summary of Rate Laws</a:t>
            </a:r>
            <a:endParaRPr/>
          </a:p>
        </p:txBody>
      </p:sp>
      <p:sp>
        <p:nvSpPr>
          <p:cNvPr id="2564" name="Google Shape;2564;g200ff56c607_0_194"/>
          <p:cNvSpPr txBox="1"/>
          <p:nvPr/>
        </p:nvSpPr>
        <p:spPr>
          <a:xfrm>
            <a:off x="1905000" y="914401"/>
            <a:ext cx="8534400" cy="461700"/>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chemeClr val="dk1"/>
              </a:buClr>
              <a:buSzPts val="2400"/>
              <a:buFont typeface="Noto Sans Symbols"/>
              <a:buChar char="●"/>
            </a:pPr>
            <a:r>
              <a:rPr lang="en-US" sz="2400">
                <a:solidFill>
                  <a:schemeClr val="dk1"/>
                </a:solidFill>
                <a:latin typeface="Arial"/>
                <a:ea typeface="Arial"/>
                <a:cs typeface="Arial"/>
                <a:sym typeface="Arial"/>
              </a:rPr>
              <a:t>Rate laws are </a:t>
            </a:r>
            <a:r>
              <a:rPr b="1" lang="en-US" sz="2400">
                <a:solidFill>
                  <a:schemeClr val="dk1"/>
                </a:solidFill>
                <a:latin typeface="Arial"/>
                <a:ea typeface="Arial"/>
                <a:cs typeface="Arial"/>
                <a:sym typeface="Arial"/>
              </a:rPr>
              <a:t>always</a:t>
            </a:r>
            <a:r>
              <a:rPr lang="en-US" sz="2400">
                <a:solidFill>
                  <a:schemeClr val="dk1"/>
                </a:solidFill>
                <a:latin typeface="Arial"/>
                <a:ea typeface="Arial"/>
                <a:cs typeface="Arial"/>
                <a:sym typeface="Arial"/>
              </a:rPr>
              <a:t> determined experimentally.</a:t>
            </a:r>
            <a:endParaRPr/>
          </a:p>
        </p:txBody>
      </p:sp>
      <p:sp>
        <p:nvSpPr>
          <p:cNvPr id="2565" name="Google Shape;2565;g200ff56c607_0_194"/>
          <p:cNvSpPr txBox="1"/>
          <p:nvPr/>
        </p:nvSpPr>
        <p:spPr>
          <a:xfrm>
            <a:off x="1905000" y="1447800"/>
            <a:ext cx="8229600" cy="831000"/>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chemeClr val="dk1"/>
              </a:buClr>
              <a:buSzPts val="2400"/>
              <a:buFont typeface="Noto Sans Symbols"/>
              <a:buChar char="●"/>
            </a:pPr>
            <a:r>
              <a:rPr lang="en-US" sz="2400">
                <a:solidFill>
                  <a:schemeClr val="dk1"/>
                </a:solidFill>
                <a:latin typeface="Arial"/>
                <a:ea typeface="Arial"/>
                <a:cs typeface="Arial"/>
                <a:sym typeface="Arial"/>
              </a:rPr>
              <a:t>Reaction order is </a:t>
            </a:r>
            <a:r>
              <a:rPr b="1" lang="en-US" sz="2400">
                <a:solidFill>
                  <a:schemeClr val="dk1"/>
                </a:solidFill>
                <a:latin typeface="Arial"/>
                <a:ea typeface="Arial"/>
                <a:cs typeface="Arial"/>
                <a:sym typeface="Arial"/>
              </a:rPr>
              <a:t>always</a:t>
            </a:r>
            <a:r>
              <a:rPr lang="en-US" sz="2400">
                <a:solidFill>
                  <a:schemeClr val="dk1"/>
                </a:solidFill>
                <a:latin typeface="Arial"/>
                <a:ea typeface="Arial"/>
                <a:cs typeface="Arial"/>
                <a:sym typeface="Arial"/>
              </a:rPr>
              <a:t> defined in terms of reactant (not product) concentrations.</a:t>
            </a:r>
            <a:endParaRPr/>
          </a:p>
        </p:txBody>
      </p:sp>
      <p:sp>
        <p:nvSpPr>
          <p:cNvPr id="2566" name="Google Shape;2566;g200ff56c607_0_194"/>
          <p:cNvSpPr txBox="1"/>
          <p:nvPr/>
        </p:nvSpPr>
        <p:spPr>
          <a:xfrm>
            <a:off x="1905000" y="2438400"/>
            <a:ext cx="8229600" cy="1200600"/>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chemeClr val="dk1"/>
              </a:buClr>
              <a:buSzPts val="2400"/>
              <a:buFont typeface="Noto Sans Symbols"/>
              <a:buChar char="●"/>
            </a:pPr>
            <a:r>
              <a:rPr lang="en-US" sz="2400">
                <a:solidFill>
                  <a:schemeClr val="dk1"/>
                </a:solidFill>
                <a:latin typeface="Arial"/>
                <a:ea typeface="Arial"/>
                <a:cs typeface="Arial"/>
                <a:sym typeface="Arial"/>
              </a:rPr>
              <a:t>The order of a reactant </a:t>
            </a:r>
            <a:r>
              <a:rPr b="1" lang="en-US" sz="2400">
                <a:solidFill>
                  <a:schemeClr val="dk1"/>
                </a:solidFill>
                <a:latin typeface="Arial"/>
                <a:ea typeface="Arial"/>
                <a:cs typeface="Arial"/>
                <a:sym typeface="Arial"/>
              </a:rPr>
              <a:t>is not</a:t>
            </a:r>
            <a:r>
              <a:rPr lang="en-US" sz="2400">
                <a:solidFill>
                  <a:schemeClr val="dk1"/>
                </a:solidFill>
                <a:latin typeface="Arial"/>
                <a:ea typeface="Arial"/>
                <a:cs typeface="Arial"/>
                <a:sym typeface="Arial"/>
              </a:rPr>
              <a:t> related to the stoichiometric coefficient of the reactant in the balanced chemical equation.</a:t>
            </a:r>
            <a:endParaRPr/>
          </a:p>
        </p:txBody>
      </p:sp>
      <p:sp>
        <p:nvSpPr>
          <p:cNvPr id="2567" name="Google Shape;2567;g200ff56c607_0_194"/>
          <p:cNvSpPr/>
          <p:nvPr/>
        </p:nvSpPr>
        <p:spPr>
          <a:xfrm>
            <a:off x="5334000" y="3800475"/>
            <a:ext cx="381000" cy="609600"/>
          </a:xfrm>
          <a:prstGeom prst="ellipse">
            <a:avLst/>
          </a:prstGeom>
          <a:noFill/>
          <a:ln cap="flat" cmpd="sng" w="2857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2"/>
              </a:buClr>
              <a:buSzPts val="2400"/>
              <a:buFont typeface="Noto Sans Symbols"/>
              <a:buNone/>
            </a:pPr>
            <a:r>
              <a:t/>
            </a:r>
            <a:endParaRPr sz="2400">
              <a:solidFill>
                <a:schemeClr val="dk1"/>
              </a:solidFill>
              <a:latin typeface="Arial"/>
              <a:ea typeface="Arial"/>
              <a:cs typeface="Arial"/>
              <a:sym typeface="Arial"/>
            </a:endParaRPr>
          </a:p>
        </p:txBody>
      </p:sp>
      <p:grpSp>
        <p:nvGrpSpPr>
          <p:cNvPr id="2568" name="Google Shape;2568;g200ff56c607_0_194"/>
          <p:cNvGrpSpPr/>
          <p:nvPr/>
        </p:nvGrpSpPr>
        <p:grpSpPr>
          <a:xfrm>
            <a:off x="8001000" y="4419600"/>
            <a:ext cx="488950" cy="488950"/>
            <a:chOff x="3592" y="3312"/>
            <a:chExt cx="308" cy="308"/>
          </a:xfrm>
        </p:grpSpPr>
        <p:sp>
          <p:nvSpPr>
            <p:cNvPr id="2569" name="Google Shape;2569;g200ff56c607_0_194"/>
            <p:cNvSpPr/>
            <p:nvPr/>
          </p:nvSpPr>
          <p:spPr>
            <a:xfrm>
              <a:off x="3600" y="3312"/>
              <a:ext cx="300" cy="300"/>
            </a:xfrm>
            <a:prstGeom prst="ellipse">
              <a:avLst/>
            </a:prstGeom>
            <a:noFill/>
            <a:ln cap="flat" cmpd="sng" w="2857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2"/>
                </a:buClr>
                <a:buSzPts val="2400"/>
                <a:buFont typeface="Noto Sans Symbols"/>
                <a:buNone/>
              </a:pPr>
              <a:r>
                <a:t/>
              </a:r>
              <a:endParaRPr sz="2400">
                <a:solidFill>
                  <a:schemeClr val="dk1"/>
                </a:solidFill>
                <a:latin typeface="Arial"/>
                <a:ea typeface="Arial"/>
                <a:cs typeface="Arial"/>
                <a:sym typeface="Arial"/>
              </a:endParaRPr>
            </a:p>
          </p:txBody>
        </p:sp>
        <p:sp>
          <p:nvSpPr>
            <p:cNvPr id="2570" name="Google Shape;2570;g200ff56c607_0_194"/>
            <p:cNvSpPr txBox="1"/>
            <p:nvPr/>
          </p:nvSpPr>
          <p:spPr>
            <a:xfrm>
              <a:off x="3592" y="3320"/>
              <a:ext cx="300" cy="300"/>
            </a:xfrm>
            <a:prstGeom prst="rect">
              <a:avLst/>
            </a:prstGeom>
            <a:noFill/>
            <a:ln cap="flat" cmpd="sng" w="9525">
              <a:solidFill>
                <a:srgbClr val="00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Noto Sans Symbols"/>
                <a:buNone/>
              </a:pPr>
              <a:r>
                <a:rPr lang="en-US" sz="1800">
                  <a:solidFill>
                    <a:schemeClr val="dk1"/>
                  </a:solidFill>
                  <a:latin typeface="Arial"/>
                  <a:ea typeface="Arial"/>
                  <a:cs typeface="Arial"/>
                  <a:sym typeface="Arial"/>
                </a:rPr>
                <a:t>1</a:t>
              </a:r>
              <a:endParaRPr/>
            </a:p>
          </p:txBody>
        </p:sp>
      </p:grpSp>
      <p:pic>
        <p:nvPicPr>
          <p:cNvPr descr="C:\DOCUME~1\STACY_~1\LOCALS~1\Temp\npo0000cf.tmp" id="2571" name="Google Shape;2571;g200ff56c607_0_194"/>
          <p:cNvPicPr preferRelativeResize="0"/>
          <p:nvPr/>
        </p:nvPicPr>
        <p:blipFill rotWithShape="1">
          <a:blip r:embed="rId3">
            <a:alphaModFix/>
          </a:blip>
          <a:srcRect b="0" l="0" r="0" t="0"/>
          <a:stretch/>
        </p:blipFill>
        <p:spPr>
          <a:xfrm>
            <a:off x="2168526" y="4114800"/>
            <a:ext cx="1717675" cy="2590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565"/>
                                        </p:tgtEl>
                                        <p:attrNameLst>
                                          <p:attrName>style.visibility</p:attrName>
                                        </p:attrNameLst>
                                      </p:cBhvr>
                                      <p:to>
                                        <p:strVal val="visible"/>
                                      </p:to>
                                    </p:set>
                                    <p:anim calcmode="lin" valueType="num">
                                      <p:cBhvr additive="base">
                                        <p:cTn dur="500"/>
                                        <p:tgtEl>
                                          <p:spTgt spid="256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566"/>
                                        </p:tgtEl>
                                        <p:attrNameLst>
                                          <p:attrName>style.visibility</p:attrName>
                                        </p:attrNameLst>
                                      </p:cBhvr>
                                      <p:to>
                                        <p:strVal val="visible"/>
                                      </p:to>
                                    </p:set>
                                    <p:anim calcmode="lin" valueType="num">
                                      <p:cBhvr additive="base">
                                        <p:cTn dur="500"/>
                                        <p:tgtEl>
                                          <p:spTgt spid="256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559"/>
                                        </p:tgtEl>
                                        <p:attrNameLst>
                                          <p:attrName>style.visibility</p:attrName>
                                        </p:attrNameLst>
                                      </p:cBhvr>
                                      <p:to>
                                        <p:strVal val="visible"/>
                                      </p:to>
                                    </p:set>
                                    <p:anim calcmode="lin" valueType="num">
                                      <p:cBhvr additive="base">
                                        <p:cTn dur="500"/>
                                        <p:tgtEl>
                                          <p:spTgt spid="255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562"/>
                                        </p:tgtEl>
                                        <p:attrNameLst>
                                          <p:attrName>style.visibility</p:attrName>
                                        </p:attrNameLst>
                                      </p:cBhvr>
                                      <p:to>
                                        <p:strVal val="visible"/>
                                      </p:to>
                                    </p:set>
                                    <p:anim calcmode="lin" valueType="num">
                                      <p:cBhvr additive="base">
                                        <p:cTn dur="500"/>
                                        <p:tgtEl>
                                          <p:spTgt spid="256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5" name="Shape 2575"/>
        <p:cNvGrpSpPr/>
        <p:nvPr/>
      </p:nvGrpSpPr>
      <p:grpSpPr>
        <a:xfrm>
          <a:off x="0" y="0"/>
          <a:ext cx="0" cy="0"/>
          <a:chOff x="0" y="0"/>
          <a:chExt cx="0" cy="0"/>
        </a:xfrm>
      </p:grpSpPr>
      <p:graphicFrame>
        <p:nvGraphicFramePr>
          <p:cNvPr id="2576" name="Google Shape;2576;g200ff56c607_0_210"/>
          <p:cNvGraphicFramePr/>
          <p:nvPr/>
        </p:nvGraphicFramePr>
        <p:xfrm>
          <a:off x="1905000" y="1600200"/>
          <a:ext cx="3000000" cy="3000000"/>
        </p:xfrm>
        <a:graphic>
          <a:graphicData uri="http://schemas.openxmlformats.org/drawingml/2006/table">
            <a:tbl>
              <a:tblPr bandRow="1" firstRow="1">
                <a:noFill/>
                <a:tableStyleId>{3FC7FFE5-E3F8-45C4-9E34-796DD2153D2C}</a:tableStyleId>
              </a:tblPr>
              <a:tblGrid>
                <a:gridCol w="1397000"/>
                <a:gridCol w="1397000"/>
                <a:gridCol w="1397000"/>
              </a:tblGrid>
              <a:tr h="1009650">
                <a:tc>
                  <a:txBody>
                    <a:bodyPr/>
                    <a:lstStyle/>
                    <a:p>
                      <a:pPr indent="0" lvl="0" marL="0" marR="0" rtl="0" algn="l">
                        <a:spcBef>
                          <a:spcPts val="0"/>
                        </a:spcBef>
                        <a:spcAft>
                          <a:spcPts val="0"/>
                        </a:spcAft>
                        <a:buNone/>
                      </a:pPr>
                      <a:r>
                        <a:rPr lang="en-US" sz="2800"/>
                        <a:t>[NO]</a:t>
                      </a:r>
                      <a:endParaRPr sz="2800"/>
                    </a:p>
                  </a:txBody>
                  <a:tcPr marT="45725" marB="45725" marR="91450" marL="91450"/>
                </a:tc>
                <a:tc>
                  <a:txBody>
                    <a:bodyPr/>
                    <a:lstStyle/>
                    <a:p>
                      <a:pPr indent="0" lvl="0" marL="0" marR="0" rtl="0" algn="l">
                        <a:spcBef>
                          <a:spcPts val="0"/>
                        </a:spcBef>
                        <a:spcAft>
                          <a:spcPts val="0"/>
                        </a:spcAft>
                        <a:buNone/>
                      </a:pPr>
                      <a:r>
                        <a:rPr lang="en-US" sz="2800"/>
                        <a:t>[H</a:t>
                      </a:r>
                      <a:r>
                        <a:rPr baseline="-25000" lang="en-US" sz="2800"/>
                        <a:t>2</a:t>
                      </a:r>
                      <a:r>
                        <a:rPr lang="en-US" sz="2800"/>
                        <a:t>]</a:t>
                      </a:r>
                      <a:endParaRPr sz="2800"/>
                    </a:p>
                  </a:txBody>
                  <a:tcPr marT="45725" marB="45725" marR="91450" marL="91450"/>
                </a:tc>
                <a:tc>
                  <a:txBody>
                    <a:bodyPr/>
                    <a:lstStyle/>
                    <a:p>
                      <a:pPr indent="0" lvl="0" marL="0" marR="0" rtl="0" algn="l">
                        <a:spcBef>
                          <a:spcPts val="0"/>
                        </a:spcBef>
                        <a:spcAft>
                          <a:spcPts val="0"/>
                        </a:spcAft>
                        <a:buNone/>
                      </a:pPr>
                      <a:r>
                        <a:rPr lang="en-US" sz="2800"/>
                        <a:t>Rate</a:t>
                      </a:r>
                      <a:r>
                        <a:rPr lang="en-US" sz="2800"/>
                        <a:t> (M/s)</a:t>
                      </a:r>
                      <a:endParaRPr sz="2800"/>
                    </a:p>
                  </a:txBody>
                  <a:tcPr marT="45725" marB="45725" marR="91450" marL="91450"/>
                </a:tc>
              </a:tr>
              <a:tr h="1009650">
                <a:tc>
                  <a:txBody>
                    <a:bodyPr/>
                    <a:lstStyle/>
                    <a:p>
                      <a:pPr indent="0" lvl="0" marL="0" marR="0" rtl="0" algn="l">
                        <a:spcBef>
                          <a:spcPts val="0"/>
                        </a:spcBef>
                        <a:spcAft>
                          <a:spcPts val="0"/>
                        </a:spcAft>
                        <a:buNone/>
                      </a:pPr>
                      <a:r>
                        <a:rPr lang="en-US" sz="2800"/>
                        <a:t>.0050</a:t>
                      </a:r>
                      <a:endParaRPr sz="2800"/>
                    </a:p>
                  </a:txBody>
                  <a:tcPr marT="45725" marB="45725" marR="91450" marL="91450"/>
                </a:tc>
                <a:tc>
                  <a:txBody>
                    <a:bodyPr/>
                    <a:lstStyle/>
                    <a:p>
                      <a:pPr indent="0" lvl="0" marL="0" marR="0" rtl="0" algn="l">
                        <a:spcBef>
                          <a:spcPts val="0"/>
                        </a:spcBef>
                        <a:spcAft>
                          <a:spcPts val="0"/>
                        </a:spcAft>
                        <a:buNone/>
                      </a:pPr>
                      <a:r>
                        <a:rPr lang="en-US" sz="2800"/>
                        <a:t>.0020</a:t>
                      </a:r>
                      <a:endParaRPr sz="2800"/>
                    </a:p>
                  </a:txBody>
                  <a:tcPr marT="45725" marB="45725" marR="91450" marL="91450"/>
                </a:tc>
                <a:tc>
                  <a:txBody>
                    <a:bodyPr/>
                    <a:lstStyle/>
                    <a:p>
                      <a:pPr indent="0" lvl="0" marL="0" marR="0" rtl="0" algn="l">
                        <a:spcBef>
                          <a:spcPts val="0"/>
                        </a:spcBef>
                        <a:spcAft>
                          <a:spcPts val="0"/>
                        </a:spcAft>
                        <a:buNone/>
                      </a:pPr>
                      <a:r>
                        <a:rPr lang="en-US" sz="2800"/>
                        <a:t>.0013</a:t>
                      </a:r>
                      <a:endParaRPr sz="2800"/>
                    </a:p>
                  </a:txBody>
                  <a:tcPr marT="45725" marB="45725" marR="91450" marL="91450"/>
                </a:tc>
              </a:tr>
              <a:tr h="1009650">
                <a:tc>
                  <a:txBody>
                    <a:bodyPr/>
                    <a:lstStyle/>
                    <a:p>
                      <a:pPr indent="0" lvl="0" marL="0" marR="0" rtl="0" algn="l">
                        <a:spcBef>
                          <a:spcPts val="0"/>
                        </a:spcBef>
                        <a:spcAft>
                          <a:spcPts val="0"/>
                        </a:spcAft>
                        <a:buNone/>
                      </a:pPr>
                      <a:r>
                        <a:rPr lang="en-US" sz="2800"/>
                        <a:t>.010</a:t>
                      </a:r>
                      <a:endParaRPr sz="2800"/>
                    </a:p>
                  </a:txBody>
                  <a:tcPr marT="45725" marB="45725" marR="91450" marL="91450"/>
                </a:tc>
                <a:tc>
                  <a:txBody>
                    <a:bodyPr/>
                    <a:lstStyle/>
                    <a:p>
                      <a:pPr indent="0" lvl="0" marL="0" marR="0" rtl="0" algn="l">
                        <a:spcBef>
                          <a:spcPts val="0"/>
                        </a:spcBef>
                        <a:spcAft>
                          <a:spcPts val="0"/>
                        </a:spcAft>
                        <a:buNone/>
                      </a:pPr>
                      <a:r>
                        <a:rPr lang="en-US" sz="2800"/>
                        <a:t>.0020</a:t>
                      </a:r>
                      <a:endParaRPr sz="2800"/>
                    </a:p>
                  </a:txBody>
                  <a:tcPr marT="45725" marB="45725" marR="91450" marL="91450"/>
                </a:tc>
                <a:tc>
                  <a:txBody>
                    <a:bodyPr/>
                    <a:lstStyle/>
                    <a:p>
                      <a:pPr indent="0" lvl="0" marL="0" marR="0" rtl="0" algn="l">
                        <a:spcBef>
                          <a:spcPts val="0"/>
                        </a:spcBef>
                        <a:spcAft>
                          <a:spcPts val="0"/>
                        </a:spcAft>
                        <a:buNone/>
                      </a:pPr>
                      <a:r>
                        <a:rPr lang="en-US" sz="2800"/>
                        <a:t>.0050</a:t>
                      </a:r>
                      <a:endParaRPr sz="2800"/>
                    </a:p>
                  </a:txBody>
                  <a:tcPr marT="45725" marB="45725" marR="91450" marL="91450"/>
                </a:tc>
              </a:tr>
              <a:tr h="1009650">
                <a:tc>
                  <a:txBody>
                    <a:bodyPr/>
                    <a:lstStyle/>
                    <a:p>
                      <a:pPr indent="0" lvl="0" marL="0" marR="0" rtl="0" algn="l">
                        <a:spcBef>
                          <a:spcPts val="0"/>
                        </a:spcBef>
                        <a:spcAft>
                          <a:spcPts val="0"/>
                        </a:spcAft>
                        <a:buNone/>
                      </a:pPr>
                      <a:r>
                        <a:rPr lang="en-US" sz="2800"/>
                        <a:t>.010</a:t>
                      </a:r>
                      <a:endParaRPr sz="2800"/>
                    </a:p>
                  </a:txBody>
                  <a:tcPr marT="45725" marB="45725" marR="91450" marL="91450"/>
                </a:tc>
                <a:tc>
                  <a:txBody>
                    <a:bodyPr/>
                    <a:lstStyle/>
                    <a:p>
                      <a:pPr indent="0" lvl="0" marL="0" marR="0" rtl="0" algn="l">
                        <a:spcBef>
                          <a:spcPts val="0"/>
                        </a:spcBef>
                        <a:spcAft>
                          <a:spcPts val="0"/>
                        </a:spcAft>
                        <a:buNone/>
                      </a:pPr>
                      <a:r>
                        <a:rPr lang="en-US" sz="2800"/>
                        <a:t>.0040</a:t>
                      </a:r>
                      <a:endParaRPr sz="2800"/>
                    </a:p>
                  </a:txBody>
                  <a:tcPr marT="45725" marB="45725" marR="91450" marL="91450"/>
                </a:tc>
                <a:tc>
                  <a:txBody>
                    <a:bodyPr/>
                    <a:lstStyle/>
                    <a:p>
                      <a:pPr indent="0" lvl="0" marL="0" marR="0" rtl="0" algn="l">
                        <a:spcBef>
                          <a:spcPts val="0"/>
                        </a:spcBef>
                        <a:spcAft>
                          <a:spcPts val="0"/>
                        </a:spcAft>
                        <a:buNone/>
                      </a:pPr>
                      <a:r>
                        <a:rPr lang="en-US" sz="2800"/>
                        <a:t>.010</a:t>
                      </a:r>
                      <a:endParaRPr sz="2800"/>
                    </a:p>
                  </a:txBody>
                  <a:tcPr marT="45725" marB="45725" marR="91450" marL="91450"/>
                </a:tc>
              </a:tr>
            </a:tbl>
          </a:graphicData>
        </a:graphic>
      </p:graphicFrame>
      <p:sp>
        <p:nvSpPr>
          <p:cNvPr id="2577" name="Google Shape;2577;g200ff56c607_0_210"/>
          <p:cNvSpPr txBox="1"/>
          <p:nvPr>
            <p:ph idx="2" type="body"/>
          </p:nvPr>
        </p:nvSpPr>
        <p:spPr>
          <a:xfrm>
            <a:off x="6553200" y="1600200"/>
            <a:ext cx="3886200" cy="4495800"/>
          </a:xfrm>
          <a:prstGeom prst="rect">
            <a:avLst/>
          </a:prstGeom>
          <a:noFill/>
          <a:ln>
            <a:noFill/>
          </a:ln>
        </p:spPr>
        <p:txBody>
          <a:bodyPr anchorCtr="0" anchor="t" bIns="45700" lIns="91425" spcFirstLastPara="1" rIns="91425" wrap="square" tIns="45700">
            <a:normAutofit/>
          </a:bodyPr>
          <a:lstStyle/>
          <a:p>
            <a:pPr indent="-228600" lvl="0" marL="274320" rtl="0" algn="l">
              <a:lnSpc>
                <a:spcPct val="90000"/>
              </a:lnSpc>
              <a:spcBef>
                <a:spcPts val="0"/>
              </a:spcBef>
              <a:spcAft>
                <a:spcPts val="0"/>
              </a:spcAft>
              <a:buClr>
                <a:schemeClr val="accent1"/>
              </a:buClr>
              <a:buSzPts val="2400"/>
              <a:buNone/>
            </a:pPr>
            <a:r>
              <a:rPr lang="en-US">
                <a:solidFill>
                  <a:schemeClr val="accent1"/>
                </a:solidFill>
              </a:rPr>
              <a:t>Rate =k[NO]</a:t>
            </a:r>
            <a:r>
              <a:rPr baseline="30000" lang="en-US">
                <a:solidFill>
                  <a:schemeClr val="accent1"/>
                </a:solidFill>
              </a:rPr>
              <a:t>2</a:t>
            </a:r>
            <a:r>
              <a:rPr lang="en-US">
                <a:solidFill>
                  <a:schemeClr val="accent1"/>
                </a:solidFill>
              </a:rPr>
              <a:t>[H</a:t>
            </a:r>
            <a:r>
              <a:rPr baseline="-25000" lang="en-US">
                <a:solidFill>
                  <a:schemeClr val="accent1"/>
                </a:solidFill>
              </a:rPr>
              <a:t>2</a:t>
            </a:r>
            <a:r>
              <a:rPr lang="en-US">
                <a:solidFill>
                  <a:schemeClr val="accent1"/>
                </a:solidFill>
              </a:rPr>
              <a:t>]</a:t>
            </a:r>
            <a:endParaRPr/>
          </a:p>
          <a:p>
            <a:pPr indent="-228600" lvl="0" marL="274320" rtl="0" algn="l">
              <a:lnSpc>
                <a:spcPct val="90000"/>
              </a:lnSpc>
              <a:spcBef>
                <a:spcPts val="1000"/>
              </a:spcBef>
              <a:spcAft>
                <a:spcPts val="0"/>
              </a:spcAft>
              <a:buClr>
                <a:schemeClr val="dk1"/>
              </a:buClr>
              <a:buSzPts val="2400"/>
              <a:buNone/>
            </a:pPr>
            <a:r>
              <a:t/>
            </a:r>
            <a:endParaRPr>
              <a:solidFill>
                <a:schemeClr val="accent1"/>
              </a:solidFill>
            </a:endParaRPr>
          </a:p>
          <a:p>
            <a:pPr indent="-228600" lvl="0" marL="274320" rtl="0" algn="l">
              <a:lnSpc>
                <a:spcPct val="90000"/>
              </a:lnSpc>
              <a:spcBef>
                <a:spcPts val="1000"/>
              </a:spcBef>
              <a:spcAft>
                <a:spcPts val="0"/>
              </a:spcAft>
              <a:buClr>
                <a:schemeClr val="accent1"/>
              </a:buClr>
              <a:buSzPts val="2400"/>
              <a:buNone/>
            </a:pPr>
            <a:r>
              <a:rPr lang="en-US">
                <a:solidFill>
                  <a:schemeClr val="accent1"/>
                </a:solidFill>
              </a:rPr>
              <a:t>Overall order = 3</a:t>
            </a:r>
            <a:endParaRPr/>
          </a:p>
          <a:p>
            <a:pPr indent="-228600" lvl="0" marL="274320" rtl="0" algn="l">
              <a:lnSpc>
                <a:spcPct val="90000"/>
              </a:lnSpc>
              <a:spcBef>
                <a:spcPts val="1000"/>
              </a:spcBef>
              <a:spcAft>
                <a:spcPts val="0"/>
              </a:spcAft>
              <a:buClr>
                <a:schemeClr val="dk1"/>
              </a:buClr>
              <a:buSzPts val="2400"/>
              <a:buNone/>
            </a:pPr>
            <a:r>
              <a:t/>
            </a:r>
            <a:endParaRPr>
              <a:solidFill>
                <a:schemeClr val="accent1"/>
              </a:solidFill>
            </a:endParaRPr>
          </a:p>
          <a:p>
            <a:pPr indent="-228600" lvl="0" marL="274320" rtl="0" algn="l">
              <a:lnSpc>
                <a:spcPct val="90000"/>
              </a:lnSpc>
              <a:spcBef>
                <a:spcPts val="1000"/>
              </a:spcBef>
              <a:spcAft>
                <a:spcPts val="0"/>
              </a:spcAft>
              <a:buClr>
                <a:schemeClr val="accent1"/>
              </a:buClr>
              <a:buSzPts val="2400"/>
              <a:buNone/>
            </a:pPr>
            <a:r>
              <a:rPr lang="en-US">
                <a:solidFill>
                  <a:schemeClr val="accent1"/>
                </a:solidFill>
              </a:rPr>
              <a:t>.0013 = k[.005]</a:t>
            </a:r>
            <a:r>
              <a:rPr baseline="30000" lang="en-US">
                <a:solidFill>
                  <a:schemeClr val="accent1"/>
                </a:solidFill>
              </a:rPr>
              <a:t>2</a:t>
            </a:r>
            <a:r>
              <a:rPr lang="en-US">
                <a:solidFill>
                  <a:schemeClr val="accent1"/>
                </a:solidFill>
              </a:rPr>
              <a:t>[.002]</a:t>
            </a:r>
            <a:endParaRPr/>
          </a:p>
          <a:p>
            <a:pPr indent="-228600" lvl="0" marL="274320" rtl="0" algn="l">
              <a:lnSpc>
                <a:spcPct val="90000"/>
              </a:lnSpc>
              <a:spcBef>
                <a:spcPts val="1000"/>
              </a:spcBef>
              <a:spcAft>
                <a:spcPts val="0"/>
              </a:spcAft>
              <a:buClr>
                <a:schemeClr val="accent1"/>
              </a:buClr>
              <a:buSzPts val="2400"/>
              <a:buNone/>
            </a:pPr>
            <a:r>
              <a:rPr lang="en-US">
                <a:solidFill>
                  <a:schemeClr val="accent1"/>
                </a:solidFill>
              </a:rPr>
              <a:t>       k = 26000/M</a:t>
            </a:r>
            <a:r>
              <a:rPr baseline="30000" lang="en-US">
                <a:solidFill>
                  <a:schemeClr val="accent1"/>
                </a:solidFill>
              </a:rPr>
              <a:t>2</a:t>
            </a:r>
            <a:r>
              <a:rPr lang="en-US">
                <a:solidFill>
                  <a:schemeClr val="accent1"/>
                </a:solidFill>
              </a:rPr>
              <a:t>s</a:t>
            </a:r>
            <a:endParaRPr/>
          </a:p>
        </p:txBody>
      </p:sp>
      <p:sp>
        <p:nvSpPr>
          <p:cNvPr id="2578" name="Google Shape;2578;g200ff56c607_0_210"/>
          <p:cNvSpPr txBox="1"/>
          <p:nvPr>
            <p:ph type="title"/>
          </p:nvPr>
        </p:nvSpPr>
        <p:spPr>
          <a:xfrm>
            <a:off x="1" y="0"/>
            <a:ext cx="12060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Find the overall rate order and the rate constant: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7">
                                            <p:txEl>
                                              <p:pRg end="0" st="0"/>
                                            </p:txEl>
                                          </p:spTgt>
                                        </p:tgtEl>
                                        <p:attrNameLst>
                                          <p:attrName>style.visibility</p:attrName>
                                        </p:attrNameLst>
                                      </p:cBhvr>
                                      <p:to>
                                        <p:strVal val="visible"/>
                                      </p:to>
                                    </p:set>
                                    <p:animEffect filter="fade" transition="in">
                                      <p:cBhvr>
                                        <p:cTn dur="500"/>
                                        <p:tgtEl>
                                          <p:spTgt spid="257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7">
                                            <p:txEl>
                                              <p:pRg end="1" st="1"/>
                                            </p:txEl>
                                          </p:spTgt>
                                        </p:tgtEl>
                                        <p:attrNameLst>
                                          <p:attrName>style.visibility</p:attrName>
                                        </p:attrNameLst>
                                      </p:cBhvr>
                                      <p:to>
                                        <p:strVal val="visible"/>
                                      </p:to>
                                    </p:set>
                                    <p:animEffect filter="fade" transition="in">
                                      <p:cBhvr>
                                        <p:cTn dur="500"/>
                                        <p:tgtEl>
                                          <p:spTgt spid="257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7">
                                            <p:txEl>
                                              <p:pRg end="2" st="2"/>
                                            </p:txEl>
                                          </p:spTgt>
                                        </p:tgtEl>
                                        <p:attrNameLst>
                                          <p:attrName>style.visibility</p:attrName>
                                        </p:attrNameLst>
                                      </p:cBhvr>
                                      <p:to>
                                        <p:strVal val="visible"/>
                                      </p:to>
                                    </p:set>
                                    <p:animEffect filter="fade" transition="in">
                                      <p:cBhvr>
                                        <p:cTn dur="500"/>
                                        <p:tgtEl>
                                          <p:spTgt spid="257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7">
                                            <p:txEl>
                                              <p:pRg end="3" st="3"/>
                                            </p:txEl>
                                          </p:spTgt>
                                        </p:tgtEl>
                                        <p:attrNameLst>
                                          <p:attrName>style.visibility</p:attrName>
                                        </p:attrNameLst>
                                      </p:cBhvr>
                                      <p:to>
                                        <p:strVal val="visible"/>
                                      </p:to>
                                    </p:set>
                                    <p:animEffect filter="fade" transition="in">
                                      <p:cBhvr>
                                        <p:cTn dur="500"/>
                                        <p:tgtEl>
                                          <p:spTgt spid="257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7">
                                            <p:txEl>
                                              <p:pRg end="4" st="4"/>
                                            </p:txEl>
                                          </p:spTgt>
                                        </p:tgtEl>
                                        <p:attrNameLst>
                                          <p:attrName>style.visibility</p:attrName>
                                        </p:attrNameLst>
                                      </p:cBhvr>
                                      <p:to>
                                        <p:strVal val="visible"/>
                                      </p:to>
                                    </p:set>
                                    <p:animEffect filter="fade" transition="in">
                                      <p:cBhvr>
                                        <p:cTn dur="500"/>
                                        <p:tgtEl>
                                          <p:spTgt spid="257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7">
                                            <p:txEl>
                                              <p:pRg end="5" st="5"/>
                                            </p:txEl>
                                          </p:spTgt>
                                        </p:tgtEl>
                                        <p:attrNameLst>
                                          <p:attrName>style.visibility</p:attrName>
                                        </p:attrNameLst>
                                      </p:cBhvr>
                                      <p:to>
                                        <p:strVal val="visible"/>
                                      </p:to>
                                    </p:set>
                                    <p:animEffect filter="fade" transition="in">
                                      <p:cBhvr>
                                        <p:cTn dur="500"/>
                                        <p:tgtEl>
                                          <p:spTgt spid="2577">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2" name="Shape 2582"/>
        <p:cNvGrpSpPr/>
        <p:nvPr/>
      </p:nvGrpSpPr>
      <p:grpSpPr>
        <a:xfrm>
          <a:off x="0" y="0"/>
          <a:ext cx="0" cy="0"/>
          <a:chOff x="0" y="0"/>
          <a:chExt cx="0" cy="0"/>
        </a:xfrm>
      </p:grpSpPr>
      <p:graphicFrame>
        <p:nvGraphicFramePr>
          <p:cNvPr id="2583" name="Google Shape;2583;g200ff56c607_0_216"/>
          <p:cNvGraphicFramePr/>
          <p:nvPr/>
        </p:nvGraphicFramePr>
        <p:xfrm>
          <a:off x="1702676" y="1143000"/>
          <a:ext cx="3000000" cy="3000000"/>
        </p:xfrm>
        <a:graphic>
          <a:graphicData uri="http://schemas.openxmlformats.org/drawingml/2006/table">
            <a:tbl>
              <a:tblPr bandRow="1" firstRow="1">
                <a:noFill/>
                <a:tableStyleId>{3FC7FFE5-E3F8-45C4-9E34-796DD2153D2C}</a:tableStyleId>
              </a:tblPr>
              <a:tblGrid>
                <a:gridCol w="1397000"/>
                <a:gridCol w="1397000"/>
                <a:gridCol w="1397000"/>
              </a:tblGrid>
              <a:tr h="1123950">
                <a:tc>
                  <a:txBody>
                    <a:bodyPr/>
                    <a:lstStyle/>
                    <a:p>
                      <a:pPr indent="0" lvl="0" marL="0" marR="0" rtl="0" algn="l">
                        <a:spcBef>
                          <a:spcPts val="0"/>
                        </a:spcBef>
                        <a:spcAft>
                          <a:spcPts val="0"/>
                        </a:spcAft>
                        <a:buNone/>
                      </a:pPr>
                      <a:r>
                        <a:rPr lang="en-US" sz="2800"/>
                        <a:t>[S</a:t>
                      </a:r>
                      <a:r>
                        <a:rPr baseline="-25000" lang="en-US" sz="2800"/>
                        <a:t>2</a:t>
                      </a:r>
                      <a:r>
                        <a:rPr lang="en-US" sz="2800"/>
                        <a:t>O</a:t>
                      </a:r>
                      <a:r>
                        <a:rPr baseline="-25000" lang="en-US" sz="2800"/>
                        <a:t>8</a:t>
                      </a:r>
                      <a:r>
                        <a:rPr baseline="30000" lang="en-US" sz="2800"/>
                        <a:t>-2</a:t>
                      </a:r>
                      <a:r>
                        <a:rPr lang="en-US" sz="2800"/>
                        <a:t>]</a:t>
                      </a:r>
                      <a:endParaRPr sz="2800"/>
                    </a:p>
                  </a:txBody>
                  <a:tcPr marT="45725" marB="45725" marR="91450" marL="91450"/>
                </a:tc>
                <a:tc>
                  <a:txBody>
                    <a:bodyPr/>
                    <a:lstStyle/>
                    <a:p>
                      <a:pPr indent="0" lvl="0" marL="0" marR="0" rtl="0" algn="l">
                        <a:spcBef>
                          <a:spcPts val="0"/>
                        </a:spcBef>
                        <a:spcAft>
                          <a:spcPts val="0"/>
                        </a:spcAft>
                        <a:buNone/>
                      </a:pPr>
                      <a:r>
                        <a:rPr lang="en-US" sz="2800"/>
                        <a:t>[I</a:t>
                      </a:r>
                      <a:r>
                        <a:rPr baseline="30000" lang="en-US" sz="2800"/>
                        <a:t>-</a:t>
                      </a:r>
                      <a:r>
                        <a:rPr lang="en-US" sz="2800"/>
                        <a:t>]</a:t>
                      </a:r>
                      <a:endParaRPr sz="2800"/>
                    </a:p>
                  </a:txBody>
                  <a:tcPr marT="45725" marB="45725" marR="91450" marL="91450"/>
                </a:tc>
                <a:tc>
                  <a:txBody>
                    <a:bodyPr/>
                    <a:lstStyle/>
                    <a:p>
                      <a:pPr indent="0" lvl="0" marL="0" marR="0" rtl="0" algn="l">
                        <a:spcBef>
                          <a:spcPts val="0"/>
                        </a:spcBef>
                        <a:spcAft>
                          <a:spcPts val="0"/>
                        </a:spcAft>
                        <a:buNone/>
                      </a:pPr>
                      <a:r>
                        <a:rPr lang="en-US" sz="2800"/>
                        <a:t>Rate</a:t>
                      </a:r>
                      <a:r>
                        <a:rPr lang="en-US" sz="2800"/>
                        <a:t> (M/s)</a:t>
                      </a:r>
                      <a:endParaRPr sz="2800"/>
                    </a:p>
                  </a:txBody>
                  <a:tcPr marT="45725" marB="45725" marR="91450" marL="91450"/>
                </a:tc>
              </a:tr>
              <a:tr h="1123950">
                <a:tc>
                  <a:txBody>
                    <a:bodyPr/>
                    <a:lstStyle/>
                    <a:p>
                      <a:pPr indent="0" lvl="0" marL="0" marR="0" rtl="0" algn="l">
                        <a:spcBef>
                          <a:spcPts val="0"/>
                        </a:spcBef>
                        <a:spcAft>
                          <a:spcPts val="0"/>
                        </a:spcAft>
                        <a:buNone/>
                      </a:pPr>
                      <a:r>
                        <a:rPr lang="en-US" sz="2800"/>
                        <a:t>.080</a:t>
                      </a:r>
                      <a:endParaRPr sz="2800"/>
                    </a:p>
                  </a:txBody>
                  <a:tcPr marT="45725" marB="45725" marR="91450" marL="91450"/>
                </a:tc>
                <a:tc>
                  <a:txBody>
                    <a:bodyPr/>
                    <a:lstStyle/>
                    <a:p>
                      <a:pPr indent="0" lvl="0" marL="0" marR="0" rtl="0" algn="l">
                        <a:spcBef>
                          <a:spcPts val="0"/>
                        </a:spcBef>
                        <a:spcAft>
                          <a:spcPts val="0"/>
                        </a:spcAft>
                        <a:buNone/>
                      </a:pPr>
                      <a:r>
                        <a:rPr lang="en-US" sz="2800"/>
                        <a:t>.034</a:t>
                      </a:r>
                      <a:endParaRPr sz="2800"/>
                    </a:p>
                  </a:txBody>
                  <a:tcPr marT="45725" marB="45725" marR="91450" marL="91450"/>
                </a:tc>
                <a:tc>
                  <a:txBody>
                    <a:bodyPr/>
                    <a:lstStyle/>
                    <a:p>
                      <a:pPr indent="0" lvl="0" marL="0" marR="0" rtl="0" algn="l">
                        <a:spcBef>
                          <a:spcPts val="0"/>
                        </a:spcBef>
                        <a:spcAft>
                          <a:spcPts val="0"/>
                        </a:spcAft>
                        <a:buNone/>
                      </a:pPr>
                      <a:r>
                        <a:rPr lang="en-US" sz="2800"/>
                        <a:t>.00022</a:t>
                      </a:r>
                      <a:endParaRPr sz="2800"/>
                    </a:p>
                  </a:txBody>
                  <a:tcPr marT="45725" marB="45725" marR="91450" marL="91450"/>
                </a:tc>
              </a:tr>
              <a:tr h="1123950">
                <a:tc>
                  <a:txBody>
                    <a:bodyPr/>
                    <a:lstStyle/>
                    <a:p>
                      <a:pPr indent="0" lvl="0" marL="0" marR="0" rtl="0" algn="l">
                        <a:spcBef>
                          <a:spcPts val="0"/>
                        </a:spcBef>
                        <a:spcAft>
                          <a:spcPts val="0"/>
                        </a:spcAft>
                        <a:buNone/>
                      </a:pPr>
                      <a:r>
                        <a:rPr lang="en-US" sz="2800"/>
                        <a:t>.080</a:t>
                      </a:r>
                      <a:endParaRPr sz="2800"/>
                    </a:p>
                  </a:txBody>
                  <a:tcPr marT="45725" marB="45725" marR="91450" marL="91450"/>
                </a:tc>
                <a:tc>
                  <a:txBody>
                    <a:bodyPr/>
                    <a:lstStyle/>
                    <a:p>
                      <a:pPr indent="0" lvl="0" marL="0" marR="0" rtl="0" algn="l">
                        <a:spcBef>
                          <a:spcPts val="0"/>
                        </a:spcBef>
                        <a:spcAft>
                          <a:spcPts val="0"/>
                        </a:spcAft>
                        <a:buNone/>
                      </a:pPr>
                      <a:r>
                        <a:rPr lang="en-US" sz="2800"/>
                        <a:t>.017</a:t>
                      </a:r>
                      <a:endParaRPr sz="2800"/>
                    </a:p>
                  </a:txBody>
                  <a:tcPr marT="45725" marB="45725" marR="91450" marL="91450"/>
                </a:tc>
                <a:tc>
                  <a:txBody>
                    <a:bodyPr/>
                    <a:lstStyle/>
                    <a:p>
                      <a:pPr indent="0" lvl="0" marL="0" marR="0" rtl="0" algn="l">
                        <a:spcBef>
                          <a:spcPts val="0"/>
                        </a:spcBef>
                        <a:spcAft>
                          <a:spcPts val="0"/>
                        </a:spcAft>
                        <a:buNone/>
                      </a:pPr>
                      <a:r>
                        <a:rPr lang="en-US" sz="2800"/>
                        <a:t>.00011</a:t>
                      </a:r>
                      <a:endParaRPr sz="2800"/>
                    </a:p>
                  </a:txBody>
                  <a:tcPr marT="45725" marB="45725" marR="91450" marL="91450"/>
                </a:tc>
              </a:tr>
              <a:tr h="1123950">
                <a:tc>
                  <a:txBody>
                    <a:bodyPr/>
                    <a:lstStyle/>
                    <a:p>
                      <a:pPr indent="0" lvl="0" marL="0" marR="0" rtl="0" algn="l">
                        <a:spcBef>
                          <a:spcPts val="0"/>
                        </a:spcBef>
                        <a:spcAft>
                          <a:spcPts val="0"/>
                        </a:spcAft>
                        <a:buNone/>
                      </a:pPr>
                      <a:r>
                        <a:rPr lang="en-US" sz="2800"/>
                        <a:t>.160</a:t>
                      </a:r>
                      <a:endParaRPr sz="2800"/>
                    </a:p>
                  </a:txBody>
                  <a:tcPr marT="45725" marB="45725" marR="91450" marL="91450"/>
                </a:tc>
                <a:tc>
                  <a:txBody>
                    <a:bodyPr/>
                    <a:lstStyle/>
                    <a:p>
                      <a:pPr indent="0" lvl="0" marL="0" marR="0" rtl="0" algn="l">
                        <a:spcBef>
                          <a:spcPts val="0"/>
                        </a:spcBef>
                        <a:spcAft>
                          <a:spcPts val="0"/>
                        </a:spcAft>
                        <a:buNone/>
                      </a:pPr>
                      <a:r>
                        <a:rPr lang="en-US" sz="2800"/>
                        <a:t>.017</a:t>
                      </a:r>
                      <a:endParaRPr sz="2800"/>
                    </a:p>
                  </a:txBody>
                  <a:tcPr marT="45725" marB="45725" marR="91450" marL="91450"/>
                </a:tc>
                <a:tc>
                  <a:txBody>
                    <a:bodyPr/>
                    <a:lstStyle/>
                    <a:p>
                      <a:pPr indent="0" lvl="0" marL="0" marR="0" rtl="0" algn="l">
                        <a:spcBef>
                          <a:spcPts val="0"/>
                        </a:spcBef>
                        <a:spcAft>
                          <a:spcPts val="0"/>
                        </a:spcAft>
                        <a:buNone/>
                      </a:pPr>
                      <a:r>
                        <a:rPr lang="en-US" sz="2800"/>
                        <a:t>.00022</a:t>
                      </a:r>
                      <a:endParaRPr sz="2800"/>
                    </a:p>
                  </a:txBody>
                  <a:tcPr marT="45725" marB="45725" marR="91450" marL="91450"/>
                </a:tc>
              </a:tr>
            </a:tbl>
          </a:graphicData>
        </a:graphic>
      </p:graphicFrame>
      <p:sp>
        <p:nvSpPr>
          <p:cNvPr id="2584" name="Google Shape;2584;g200ff56c607_0_216"/>
          <p:cNvSpPr txBox="1"/>
          <p:nvPr>
            <p:ph idx="2" type="body"/>
          </p:nvPr>
        </p:nvSpPr>
        <p:spPr>
          <a:xfrm>
            <a:off x="6839607" y="1274762"/>
            <a:ext cx="4495800" cy="2590800"/>
          </a:xfrm>
          <a:prstGeom prst="rect">
            <a:avLst/>
          </a:prstGeom>
          <a:noFill/>
          <a:ln>
            <a:noFill/>
          </a:ln>
        </p:spPr>
        <p:txBody>
          <a:bodyPr anchorCtr="0" anchor="t" bIns="45700" lIns="91425" spcFirstLastPara="1" rIns="91425" wrap="square" tIns="45700">
            <a:normAutofit/>
          </a:bodyPr>
          <a:lstStyle/>
          <a:p>
            <a:pPr indent="-228600" lvl="0" marL="274320" rtl="0" algn="l">
              <a:lnSpc>
                <a:spcPct val="90000"/>
              </a:lnSpc>
              <a:spcBef>
                <a:spcPts val="0"/>
              </a:spcBef>
              <a:spcAft>
                <a:spcPts val="0"/>
              </a:spcAft>
              <a:buClr>
                <a:schemeClr val="dk1"/>
              </a:buClr>
              <a:buSzPts val="2400"/>
              <a:buNone/>
            </a:pPr>
            <a:r>
              <a:rPr lang="en-US" u="sng"/>
              <a:t>Recall</a:t>
            </a:r>
            <a:r>
              <a:rPr lang="en-US"/>
              <a:t>: Rate =k[S</a:t>
            </a:r>
            <a:r>
              <a:rPr baseline="-25000" lang="en-US"/>
              <a:t>2</a:t>
            </a:r>
            <a:r>
              <a:rPr lang="en-US"/>
              <a:t>O</a:t>
            </a:r>
            <a:r>
              <a:rPr baseline="-25000" lang="en-US"/>
              <a:t>8</a:t>
            </a:r>
            <a:r>
              <a:rPr baseline="30000" lang="en-US"/>
              <a:t>-2</a:t>
            </a:r>
            <a:r>
              <a:rPr lang="en-US"/>
              <a:t>][I</a:t>
            </a:r>
            <a:r>
              <a:rPr baseline="30000" lang="en-US"/>
              <a:t>-</a:t>
            </a:r>
            <a:r>
              <a:rPr lang="en-US"/>
              <a:t>]</a:t>
            </a:r>
            <a:endParaRPr/>
          </a:p>
          <a:p>
            <a:pPr indent="-228600" lvl="0" marL="274320" rtl="0" algn="l">
              <a:lnSpc>
                <a:spcPct val="90000"/>
              </a:lnSpc>
              <a:spcBef>
                <a:spcPts val="1000"/>
              </a:spcBef>
              <a:spcAft>
                <a:spcPts val="0"/>
              </a:spcAft>
              <a:buClr>
                <a:schemeClr val="dk1"/>
              </a:buClr>
              <a:buSzPts val="2400"/>
              <a:buNone/>
            </a:pPr>
            <a:r>
              <a:rPr lang="en-US"/>
              <a:t>k = .081/Ms</a:t>
            </a:r>
            <a:endParaRPr/>
          </a:p>
          <a:p>
            <a:pPr indent="-228600" lvl="0" marL="274320" rtl="0" algn="l">
              <a:lnSpc>
                <a:spcPct val="90000"/>
              </a:lnSpc>
              <a:spcBef>
                <a:spcPts val="1000"/>
              </a:spcBef>
              <a:spcAft>
                <a:spcPts val="0"/>
              </a:spcAft>
              <a:buClr>
                <a:schemeClr val="dk1"/>
              </a:buClr>
              <a:buSzPts val="2400"/>
              <a:buNone/>
            </a:pPr>
            <a:r>
              <a:rPr lang="en-US"/>
              <a:t>A student is asked to run an additional trial using 2M S</a:t>
            </a:r>
            <a:r>
              <a:rPr baseline="-25000" lang="en-US"/>
              <a:t>2</a:t>
            </a:r>
            <a:r>
              <a:rPr lang="en-US"/>
              <a:t>0</a:t>
            </a:r>
            <a:r>
              <a:rPr baseline="-25000" lang="en-US"/>
              <a:t>8</a:t>
            </a:r>
            <a:r>
              <a:rPr baseline="30000" lang="en-US"/>
              <a:t>-2</a:t>
            </a:r>
            <a:r>
              <a:rPr lang="en-US"/>
              <a:t> and 4M I</a:t>
            </a:r>
            <a:r>
              <a:rPr baseline="30000" lang="en-US"/>
              <a:t>-</a:t>
            </a:r>
            <a:r>
              <a:rPr lang="en-US"/>
              <a:t>. Calculate the rate of this trial.</a:t>
            </a:r>
            <a:endParaRPr/>
          </a:p>
        </p:txBody>
      </p:sp>
      <p:sp>
        <p:nvSpPr>
          <p:cNvPr id="2585" name="Google Shape;2585;g200ff56c607_0_216"/>
          <p:cNvSpPr txBox="1"/>
          <p:nvPr>
            <p:ph type="title"/>
          </p:nvPr>
        </p:nvSpPr>
        <p:spPr>
          <a:xfrm>
            <a:off x="0" y="0"/>
            <a:ext cx="121920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Find the overall rate order and the rate constant:</a:t>
            </a:r>
            <a:endParaRPr/>
          </a:p>
        </p:txBody>
      </p:sp>
      <p:sp>
        <p:nvSpPr>
          <p:cNvPr id="2586" name="Google Shape;2586;g200ff56c607_0_216"/>
          <p:cNvSpPr txBox="1"/>
          <p:nvPr/>
        </p:nvSpPr>
        <p:spPr>
          <a:xfrm>
            <a:off x="7160173" y="3767136"/>
            <a:ext cx="36576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Rate = 0.081(2)(4)</a:t>
            </a:r>
            <a:endParaRPr/>
          </a:p>
        </p:txBody>
      </p:sp>
      <p:sp>
        <p:nvSpPr>
          <p:cNvPr id="2587" name="Google Shape;2587;g200ff56c607_0_216"/>
          <p:cNvSpPr txBox="1"/>
          <p:nvPr/>
        </p:nvSpPr>
        <p:spPr>
          <a:xfrm>
            <a:off x="7160173" y="4382158"/>
            <a:ext cx="36576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Rate = .648M/s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1" name="Shape 2591"/>
        <p:cNvGrpSpPr/>
        <p:nvPr/>
      </p:nvGrpSpPr>
      <p:grpSpPr>
        <a:xfrm>
          <a:off x="0" y="0"/>
          <a:ext cx="0" cy="0"/>
          <a:chOff x="0" y="0"/>
          <a:chExt cx="0" cy="0"/>
        </a:xfrm>
      </p:grpSpPr>
      <p:sp>
        <p:nvSpPr>
          <p:cNvPr id="2592" name="Google Shape;2592;g200ff56c607_0_224"/>
          <p:cNvSpPr txBox="1"/>
          <p:nvPr/>
        </p:nvSpPr>
        <p:spPr>
          <a:xfrm>
            <a:off x="1676400" y="341314"/>
            <a:ext cx="8001000" cy="954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2800"/>
              <a:buFont typeface="Noto Sans Symbols"/>
              <a:buNone/>
            </a:pPr>
            <a:r>
              <a:rPr lang="en-US" sz="2800" u="sng">
                <a:solidFill>
                  <a:schemeClr val="dk1"/>
                </a:solidFill>
                <a:latin typeface="Arial"/>
                <a:ea typeface="Arial"/>
                <a:cs typeface="Arial"/>
                <a:sym typeface="Arial"/>
              </a:rPr>
              <a:t>First-Order Reactions:</a:t>
            </a:r>
            <a:r>
              <a:rPr lang="en-US" sz="2800">
                <a:solidFill>
                  <a:schemeClr val="dk1"/>
                </a:solidFill>
                <a:latin typeface="Arial"/>
                <a:ea typeface="Arial"/>
                <a:cs typeface="Arial"/>
                <a:sym typeface="Arial"/>
              </a:rPr>
              <a:t> the rate depends on the</a:t>
            </a:r>
            <a:endParaRPr/>
          </a:p>
          <a:p>
            <a:pPr indent="0" lvl="0" marL="0" marR="0" rtl="0" algn="ctr">
              <a:spcBef>
                <a:spcPts val="0"/>
              </a:spcBef>
              <a:spcAft>
                <a:spcPts val="0"/>
              </a:spcAft>
              <a:buClr>
                <a:schemeClr val="dk1"/>
              </a:buClr>
              <a:buSzPts val="2800"/>
              <a:buFont typeface="Noto Sans Symbols"/>
              <a:buNone/>
            </a:pPr>
            <a:r>
              <a:rPr lang="en-US" sz="2800">
                <a:solidFill>
                  <a:schemeClr val="dk1"/>
                </a:solidFill>
                <a:latin typeface="Arial"/>
                <a:ea typeface="Arial"/>
                <a:cs typeface="Arial"/>
                <a:sym typeface="Arial"/>
              </a:rPr>
              <a:t> concentration to the first power.</a:t>
            </a:r>
            <a:endParaRPr sz="2800" u="sng">
              <a:solidFill>
                <a:schemeClr val="dk1"/>
              </a:solidFill>
              <a:latin typeface="Arial"/>
              <a:ea typeface="Arial"/>
              <a:cs typeface="Arial"/>
              <a:sym typeface="Arial"/>
            </a:endParaRPr>
          </a:p>
        </p:txBody>
      </p:sp>
      <p:grpSp>
        <p:nvGrpSpPr>
          <p:cNvPr id="2593" name="Google Shape;2593;g200ff56c607_0_224"/>
          <p:cNvGrpSpPr/>
          <p:nvPr/>
        </p:nvGrpSpPr>
        <p:grpSpPr>
          <a:xfrm>
            <a:off x="2133600" y="1563688"/>
            <a:ext cx="2089823" cy="1169987"/>
            <a:chOff x="518" y="3200"/>
            <a:chExt cx="1072" cy="737"/>
          </a:xfrm>
        </p:grpSpPr>
        <p:sp>
          <p:nvSpPr>
            <p:cNvPr id="2594" name="Google Shape;2594;g200ff56c607_0_224"/>
            <p:cNvSpPr txBox="1"/>
            <p:nvPr/>
          </p:nvSpPr>
          <p:spPr>
            <a:xfrm>
              <a:off x="518" y="3337"/>
              <a:ext cx="600" cy="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800"/>
                <a:buFont typeface="Noto Sans Symbols"/>
                <a:buNone/>
              </a:pPr>
              <a:r>
                <a:rPr lang="en-US" sz="2800">
                  <a:solidFill>
                    <a:schemeClr val="accent1"/>
                  </a:solidFill>
                  <a:latin typeface="Arial"/>
                  <a:ea typeface="Arial"/>
                  <a:cs typeface="Arial"/>
                  <a:sym typeface="Arial"/>
                </a:rPr>
                <a:t>rate = -</a:t>
              </a:r>
              <a:endParaRPr/>
            </a:p>
          </p:txBody>
        </p:sp>
        <p:grpSp>
          <p:nvGrpSpPr>
            <p:cNvPr id="2595" name="Google Shape;2595;g200ff56c607_0_224"/>
            <p:cNvGrpSpPr/>
            <p:nvPr/>
          </p:nvGrpSpPr>
          <p:grpSpPr>
            <a:xfrm>
              <a:off x="1200" y="3200"/>
              <a:ext cx="390" cy="600"/>
              <a:chOff x="2054" y="3286"/>
              <a:chExt cx="390" cy="600"/>
            </a:xfrm>
          </p:grpSpPr>
          <p:sp>
            <p:nvSpPr>
              <p:cNvPr id="2596" name="Google Shape;2596;g200ff56c607_0_224"/>
              <p:cNvSpPr txBox="1"/>
              <p:nvPr/>
            </p:nvSpPr>
            <p:spPr>
              <a:xfrm>
                <a:off x="2054" y="3286"/>
                <a:ext cx="300" cy="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800"/>
                  <a:buFont typeface="Noto Sans Symbols"/>
                  <a:buNone/>
                </a:pPr>
                <a:r>
                  <a:rPr lang="en-US" sz="2800">
                    <a:solidFill>
                      <a:schemeClr val="accent1"/>
                    </a:solidFill>
                    <a:latin typeface="Noto Sans Symbols"/>
                    <a:ea typeface="Noto Sans Symbols"/>
                    <a:cs typeface="Noto Sans Symbols"/>
                    <a:sym typeface="Noto Sans Symbols"/>
                  </a:rPr>
                  <a:t>Δ</a:t>
                </a:r>
                <a:r>
                  <a:rPr lang="en-US" sz="2800">
                    <a:solidFill>
                      <a:schemeClr val="accent1"/>
                    </a:solidFill>
                    <a:latin typeface="Arial"/>
                    <a:ea typeface="Arial"/>
                    <a:cs typeface="Arial"/>
                    <a:sym typeface="Arial"/>
                  </a:rPr>
                  <a:t>[A]</a:t>
                </a:r>
                <a:endParaRPr/>
              </a:p>
            </p:txBody>
          </p:sp>
          <p:sp>
            <p:nvSpPr>
              <p:cNvPr id="2597" name="Google Shape;2597;g200ff56c607_0_224"/>
              <p:cNvSpPr txBox="1"/>
              <p:nvPr/>
            </p:nvSpPr>
            <p:spPr>
              <a:xfrm>
                <a:off x="2144" y="3552"/>
                <a:ext cx="300" cy="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800"/>
                  <a:buFont typeface="Noto Sans Symbols"/>
                  <a:buNone/>
                </a:pPr>
                <a:r>
                  <a:rPr lang="en-US" sz="2800">
                    <a:solidFill>
                      <a:schemeClr val="accent1"/>
                    </a:solidFill>
                    <a:latin typeface="Noto Sans Symbols"/>
                    <a:ea typeface="Noto Sans Symbols"/>
                    <a:cs typeface="Noto Sans Symbols"/>
                    <a:sym typeface="Noto Sans Symbols"/>
                  </a:rPr>
                  <a:t>Δ</a:t>
                </a:r>
                <a:r>
                  <a:rPr i="1" lang="en-US" sz="2800">
                    <a:solidFill>
                      <a:schemeClr val="accent1"/>
                    </a:solidFill>
                    <a:latin typeface="Arial"/>
                    <a:ea typeface="Arial"/>
                    <a:cs typeface="Arial"/>
                    <a:sym typeface="Arial"/>
                  </a:rPr>
                  <a:t>t</a:t>
                </a:r>
                <a:endParaRPr sz="2800">
                  <a:solidFill>
                    <a:schemeClr val="accent1"/>
                  </a:solidFill>
                  <a:latin typeface="Arial"/>
                  <a:ea typeface="Arial"/>
                  <a:cs typeface="Arial"/>
                  <a:sym typeface="Arial"/>
                </a:endParaRPr>
              </a:p>
            </p:txBody>
          </p:sp>
          <p:cxnSp>
            <p:nvCxnSpPr>
              <p:cNvPr id="2598" name="Google Shape;2598;g200ff56c607_0_224"/>
              <p:cNvCxnSpPr/>
              <p:nvPr/>
            </p:nvCxnSpPr>
            <p:spPr>
              <a:xfrm>
                <a:off x="2095" y="3592"/>
                <a:ext cx="300" cy="0"/>
              </a:xfrm>
              <a:prstGeom prst="straightConnector1">
                <a:avLst/>
              </a:prstGeom>
              <a:noFill/>
              <a:ln cap="flat" cmpd="sng" w="28575">
                <a:solidFill>
                  <a:schemeClr val="accent1"/>
                </a:solidFill>
                <a:prstDash val="solid"/>
                <a:round/>
                <a:headEnd len="med" w="med" type="none"/>
                <a:tailEnd len="med" w="med" type="none"/>
              </a:ln>
            </p:spPr>
          </p:cxnSp>
        </p:grpSp>
      </p:grpSp>
      <p:sp>
        <p:nvSpPr>
          <p:cNvPr id="2599" name="Google Shape;2599;g200ff56c607_0_224"/>
          <p:cNvSpPr txBox="1"/>
          <p:nvPr/>
        </p:nvSpPr>
        <p:spPr>
          <a:xfrm>
            <a:off x="7086600" y="1733551"/>
            <a:ext cx="19305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800"/>
              <a:buFont typeface="Noto Sans Symbols"/>
              <a:buNone/>
            </a:pPr>
            <a:r>
              <a:rPr lang="en-US" sz="2800">
                <a:solidFill>
                  <a:schemeClr val="accent1"/>
                </a:solidFill>
                <a:latin typeface="Arial"/>
                <a:ea typeface="Arial"/>
                <a:cs typeface="Arial"/>
                <a:sym typeface="Arial"/>
              </a:rPr>
              <a:t>rate = </a:t>
            </a:r>
            <a:r>
              <a:rPr i="1" lang="en-US" sz="2800">
                <a:solidFill>
                  <a:schemeClr val="accent1"/>
                </a:solidFill>
                <a:latin typeface="Arial"/>
                <a:ea typeface="Arial"/>
                <a:cs typeface="Arial"/>
                <a:sym typeface="Arial"/>
              </a:rPr>
              <a:t>k</a:t>
            </a:r>
            <a:r>
              <a:rPr lang="en-US" sz="2800">
                <a:solidFill>
                  <a:schemeClr val="accent1"/>
                </a:solidFill>
                <a:latin typeface="Arial"/>
                <a:ea typeface="Arial"/>
                <a:cs typeface="Arial"/>
                <a:sym typeface="Arial"/>
              </a:rPr>
              <a:t> [A]</a:t>
            </a:r>
            <a:endParaRPr/>
          </a:p>
        </p:txBody>
      </p:sp>
      <p:sp>
        <p:nvSpPr>
          <p:cNvPr id="2600" name="Google Shape;2600;g200ff56c607_0_224"/>
          <p:cNvSpPr txBox="1"/>
          <p:nvPr/>
        </p:nvSpPr>
        <p:spPr>
          <a:xfrm>
            <a:off x="2667000" y="3505201"/>
            <a:ext cx="66612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800"/>
              <a:buFont typeface="Noto Sans Symbols"/>
              <a:buNone/>
            </a:pPr>
            <a:r>
              <a:rPr lang="en-US" sz="2800">
                <a:solidFill>
                  <a:schemeClr val="accent1"/>
                </a:solidFill>
                <a:latin typeface="Arial"/>
                <a:ea typeface="Arial"/>
                <a:cs typeface="Arial"/>
                <a:sym typeface="Arial"/>
              </a:rPr>
              <a:t>[A]</a:t>
            </a:r>
            <a:r>
              <a:rPr baseline="-25000" lang="en-US" sz="2800">
                <a:solidFill>
                  <a:schemeClr val="accent1"/>
                </a:solidFill>
                <a:latin typeface="Arial"/>
                <a:ea typeface="Arial"/>
                <a:cs typeface="Arial"/>
                <a:sym typeface="Arial"/>
              </a:rPr>
              <a:t>t</a:t>
            </a:r>
            <a:r>
              <a:rPr lang="en-US" sz="2800">
                <a:solidFill>
                  <a:schemeClr val="accent1"/>
                </a:solidFill>
                <a:latin typeface="Arial"/>
                <a:ea typeface="Arial"/>
                <a:cs typeface="Arial"/>
                <a:sym typeface="Arial"/>
              </a:rPr>
              <a:t> is the concentration of A at any time </a:t>
            </a:r>
            <a:r>
              <a:rPr i="1" lang="en-US" sz="2800">
                <a:solidFill>
                  <a:schemeClr val="accent1"/>
                </a:solidFill>
                <a:latin typeface="Arial"/>
                <a:ea typeface="Arial"/>
                <a:cs typeface="Arial"/>
                <a:sym typeface="Arial"/>
              </a:rPr>
              <a:t>t</a:t>
            </a:r>
            <a:endParaRPr sz="2800">
              <a:solidFill>
                <a:schemeClr val="accent1"/>
              </a:solidFill>
              <a:latin typeface="Arial"/>
              <a:ea typeface="Arial"/>
              <a:cs typeface="Arial"/>
              <a:sym typeface="Arial"/>
            </a:endParaRPr>
          </a:p>
        </p:txBody>
      </p:sp>
      <p:sp>
        <p:nvSpPr>
          <p:cNvPr id="2601" name="Google Shape;2601;g200ff56c607_0_224"/>
          <p:cNvSpPr txBox="1"/>
          <p:nvPr/>
        </p:nvSpPr>
        <p:spPr>
          <a:xfrm>
            <a:off x="2667000" y="4191001"/>
            <a:ext cx="76200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800"/>
              <a:buFont typeface="Noto Sans Symbols"/>
              <a:buNone/>
            </a:pPr>
            <a:r>
              <a:rPr lang="en-US" sz="2800">
                <a:solidFill>
                  <a:schemeClr val="accent1"/>
                </a:solidFill>
                <a:latin typeface="Arial"/>
                <a:ea typeface="Arial"/>
                <a:cs typeface="Arial"/>
                <a:sym typeface="Arial"/>
              </a:rPr>
              <a:t>[A]</a:t>
            </a:r>
            <a:r>
              <a:rPr baseline="-25000" lang="en-US" sz="2800">
                <a:solidFill>
                  <a:schemeClr val="accent1"/>
                </a:solidFill>
                <a:latin typeface="Arial"/>
                <a:ea typeface="Arial"/>
                <a:cs typeface="Arial"/>
                <a:sym typeface="Arial"/>
              </a:rPr>
              <a:t>0</a:t>
            </a:r>
            <a:r>
              <a:rPr lang="en-US" sz="2800">
                <a:solidFill>
                  <a:schemeClr val="accent1"/>
                </a:solidFill>
                <a:latin typeface="Arial"/>
                <a:ea typeface="Arial"/>
                <a:cs typeface="Arial"/>
                <a:sym typeface="Arial"/>
              </a:rPr>
              <a:t> is the initial concentration of A (at time </a:t>
            </a:r>
            <a:r>
              <a:rPr i="1" lang="en-US" sz="2800">
                <a:solidFill>
                  <a:schemeClr val="accent1"/>
                </a:solidFill>
                <a:latin typeface="Arial"/>
                <a:ea typeface="Arial"/>
                <a:cs typeface="Arial"/>
                <a:sym typeface="Arial"/>
              </a:rPr>
              <a:t>t</a:t>
            </a:r>
            <a:r>
              <a:rPr lang="en-US" sz="2800">
                <a:solidFill>
                  <a:schemeClr val="accent1"/>
                </a:solidFill>
                <a:latin typeface="Arial"/>
                <a:ea typeface="Arial"/>
                <a:cs typeface="Arial"/>
                <a:sym typeface="Arial"/>
              </a:rPr>
              <a:t>=0)</a:t>
            </a:r>
            <a:endParaRPr/>
          </a:p>
        </p:txBody>
      </p:sp>
      <p:sp>
        <p:nvSpPr>
          <p:cNvPr id="2602" name="Google Shape;2602;g200ff56c607_0_224"/>
          <p:cNvSpPr txBox="1"/>
          <p:nvPr/>
        </p:nvSpPr>
        <p:spPr>
          <a:xfrm>
            <a:off x="4419601" y="2514601"/>
            <a:ext cx="27480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Noto Sans Symbols"/>
              <a:buNone/>
            </a:pPr>
            <a:r>
              <a:rPr lang="en-US" sz="2400">
                <a:solidFill>
                  <a:schemeClr val="dk1"/>
                </a:solidFill>
                <a:latin typeface="Arial"/>
                <a:ea typeface="Arial"/>
                <a:cs typeface="Arial"/>
                <a:sym typeface="Arial"/>
              </a:rPr>
              <a:t>ln[A]</a:t>
            </a:r>
            <a:r>
              <a:rPr baseline="-25000" lang="en-US" sz="2400">
                <a:solidFill>
                  <a:schemeClr val="dk1"/>
                </a:solidFill>
                <a:latin typeface="Arial"/>
                <a:ea typeface="Arial"/>
                <a:cs typeface="Arial"/>
                <a:sym typeface="Arial"/>
              </a:rPr>
              <a:t>t</a:t>
            </a:r>
            <a:r>
              <a:rPr lang="en-US" sz="2400">
                <a:solidFill>
                  <a:schemeClr val="dk1"/>
                </a:solidFill>
                <a:latin typeface="Arial"/>
                <a:ea typeface="Arial"/>
                <a:cs typeface="Arial"/>
                <a:sym typeface="Arial"/>
              </a:rPr>
              <a:t> - ln[A]</a:t>
            </a:r>
            <a:r>
              <a:rPr baseline="-25000" lang="en-US" sz="2400">
                <a:solidFill>
                  <a:schemeClr val="dk1"/>
                </a:solidFill>
                <a:latin typeface="Arial"/>
                <a:ea typeface="Arial"/>
                <a:cs typeface="Arial"/>
                <a:sym typeface="Arial"/>
              </a:rPr>
              <a:t>0</a:t>
            </a:r>
            <a:r>
              <a:rPr lang="en-US" sz="2400">
                <a:solidFill>
                  <a:schemeClr val="dk1"/>
                </a:solidFill>
                <a:latin typeface="Arial"/>
                <a:ea typeface="Arial"/>
                <a:cs typeface="Arial"/>
                <a:sym typeface="Arial"/>
              </a:rPr>
              <a:t> =  - </a:t>
            </a:r>
            <a:r>
              <a:rPr i="1" lang="en-US" sz="2400">
                <a:solidFill>
                  <a:schemeClr val="dk1"/>
                </a:solidFill>
                <a:latin typeface="Arial"/>
                <a:ea typeface="Arial"/>
                <a:cs typeface="Arial"/>
                <a:sym typeface="Arial"/>
              </a:rPr>
              <a:t>kt</a:t>
            </a:r>
            <a:endParaRPr sz="24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602"/>
                                        </p:tgtEl>
                                        <p:attrNameLst>
                                          <p:attrName>style.visibility</p:attrName>
                                        </p:attrNameLst>
                                      </p:cBhvr>
                                      <p:to>
                                        <p:strVal val="visible"/>
                                      </p:to>
                                    </p:set>
                                    <p:anim calcmode="lin" valueType="num">
                                      <p:cBhvr additive="base">
                                        <p:cTn dur="500"/>
                                        <p:tgtEl>
                                          <p:spTgt spid="260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00"/>
                                        </p:tgtEl>
                                        <p:attrNameLst>
                                          <p:attrName>style.visibility</p:attrName>
                                        </p:attrNameLst>
                                      </p:cBhvr>
                                      <p:to>
                                        <p:strVal val="visible"/>
                                      </p:to>
                                    </p:set>
                                    <p:animEffect filter="fade" transition="in">
                                      <p:cBhvr>
                                        <p:cTn dur="500"/>
                                        <p:tgtEl>
                                          <p:spTgt spid="26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01"/>
                                        </p:tgtEl>
                                        <p:attrNameLst>
                                          <p:attrName>style.visibility</p:attrName>
                                        </p:attrNameLst>
                                      </p:cBhvr>
                                      <p:to>
                                        <p:strVal val="visible"/>
                                      </p:to>
                                    </p:set>
                                    <p:animEffect filter="fade" transition="in">
                                      <p:cBhvr>
                                        <p:cTn dur="500"/>
                                        <p:tgtEl>
                                          <p:spTgt spid="26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6" name="Shape 2606"/>
        <p:cNvGrpSpPr/>
        <p:nvPr/>
      </p:nvGrpSpPr>
      <p:grpSpPr>
        <a:xfrm>
          <a:off x="0" y="0"/>
          <a:ext cx="0" cy="0"/>
          <a:chOff x="0" y="0"/>
          <a:chExt cx="0" cy="0"/>
        </a:xfrm>
      </p:grpSpPr>
      <p:grpSp>
        <p:nvGrpSpPr>
          <p:cNvPr id="2607" name="Google Shape;2607;g200ff56c607_0_238"/>
          <p:cNvGrpSpPr/>
          <p:nvPr/>
        </p:nvGrpSpPr>
        <p:grpSpPr>
          <a:xfrm>
            <a:off x="1676400" y="152401"/>
            <a:ext cx="8863013" cy="1905000"/>
            <a:chOff x="96" y="96"/>
            <a:chExt cx="5583" cy="1200"/>
          </a:xfrm>
        </p:grpSpPr>
        <p:grpSp>
          <p:nvGrpSpPr>
            <p:cNvPr id="2608" name="Google Shape;2608;g200ff56c607_0_238"/>
            <p:cNvGrpSpPr/>
            <p:nvPr/>
          </p:nvGrpSpPr>
          <p:grpSpPr>
            <a:xfrm>
              <a:off x="96" y="96"/>
              <a:ext cx="5583" cy="1200"/>
              <a:chOff x="96" y="96"/>
              <a:chExt cx="5583" cy="1200"/>
            </a:xfrm>
          </p:grpSpPr>
          <p:sp>
            <p:nvSpPr>
              <p:cNvPr id="2609" name="Google Shape;2609;g200ff56c607_0_238"/>
              <p:cNvSpPr txBox="1"/>
              <p:nvPr/>
            </p:nvSpPr>
            <p:spPr>
              <a:xfrm>
                <a:off x="579" y="96"/>
                <a:ext cx="5100" cy="1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Noto Sans Symbols"/>
                  <a:buNone/>
                </a:pPr>
                <a:r>
                  <a:rPr lang="en-US" sz="2800">
                    <a:solidFill>
                      <a:schemeClr val="dk1"/>
                    </a:solidFill>
                    <a:latin typeface="Arial"/>
                    <a:ea typeface="Arial"/>
                    <a:cs typeface="Arial"/>
                    <a:sym typeface="Arial"/>
                  </a:rPr>
                  <a:t>The reaction 2A          B is first order in A with a rate constant of 2.8 x 10</a:t>
                </a:r>
                <a:r>
                  <a:rPr baseline="30000" lang="en-US" sz="28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 s</a:t>
                </a:r>
                <a:r>
                  <a:rPr baseline="30000" lang="en-US" sz="2800">
                    <a:solidFill>
                      <a:schemeClr val="dk1"/>
                    </a:solidFill>
                    <a:latin typeface="Arial"/>
                    <a:ea typeface="Arial"/>
                    <a:cs typeface="Arial"/>
                    <a:sym typeface="Arial"/>
                  </a:rPr>
                  <a:t>-1</a:t>
                </a:r>
                <a:r>
                  <a:rPr lang="en-US" sz="2800">
                    <a:solidFill>
                      <a:schemeClr val="dk1"/>
                    </a:solidFill>
                    <a:latin typeface="Arial"/>
                    <a:ea typeface="Arial"/>
                    <a:cs typeface="Arial"/>
                    <a:sym typeface="Arial"/>
                  </a:rPr>
                  <a:t> at 80</a:t>
                </a:r>
                <a:r>
                  <a:rPr baseline="30000" lang="en-US" sz="2800">
                    <a:solidFill>
                      <a:schemeClr val="dk1"/>
                    </a:solidFill>
                    <a:latin typeface="Arial"/>
                    <a:ea typeface="Arial"/>
                    <a:cs typeface="Arial"/>
                    <a:sym typeface="Arial"/>
                  </a:rPr>
                  <a:t>0</a:t>
                </a:r>
                <a:r>
                  <a:rPr lang="en-US" sz="2800">
                    <a:solidFill>
                      <a:schemeClr val="dk1"/>
                    </a:solidFill>
                    <a:latin typeface="Arial"/>
                    <a:ea typeface="Arial"/>
                    <a:cs typeface="Arial"/>
                    <a:sym typeface="Arial"/>
                  </a:rPr>
                  <a:t>C.  How long will it take for A to decrease from 0.88 </a:t>
                </a:r>
                <a:r>
                  <a:rPr i="1" lang="en-US" sz="2800">
                    <a:solidFill>
                      <a:schemeClr val="dk1"/>
                    </a:solidFill>
                    <a:latin typeface="Arial"/>
                    <a:ea typeface="Arial"/>
                    <a:cs typeface="Arial"/>
                    <a:sym typeface="Arial"/>
                  </a:rPr>
                  <a:t>M</a:t>
                </a:r>
                <a:r>
                  <a:rPr lang="en-US" sz="2800">
                    <a:solidFill>
                      <a:schemeClr val="dk1"/>
                    </a:solidFill>
                    <a:latin typeface="Arial"/>
                    <a:ea typeface="Arial"/>
                    <a:cs typeface="Arial"/>
                    <a:sym typeface="Arial"/>
                  </a:rPr>
                  <a:t> to 0.14 </a:t>
                </a:r>
                <a:r>
                  <a:rPr i="1" lang="en-US" sz="2800">
                    <a:solidFill>
                      <a:schemeClr val="dk1"/>
                    </a:solidFill>
                    <a:latin typeface="Arial"/>
                    <a:ea typeface="Arial"/>
                    <a:cs typeface="Arial"/>
                    <a:sym typeface="Arial"/>
                  </a:rPr>
                  <a:t>M </a:t>
                </a:r>
                <a:endParaRPr sz="2400">
                  <a:solidFill>
                    <a:schemeClr val="dk1"/>
                  </a:solidFill>
                  <a:latin typeface="Arial"/>
                  <a:ea typeface="Arial"/>
                  <a:cs typeface="Arial"/>
                  <a:sym typeface="Arial"/>
                </a:endParaRPr>
              </a:p>
            </p:txBody>
          </p:sp>
          <p:pic>
            <p:nvPicPr>
              <p:cNvPr id="2610" name="Google Shape;2610;g200ff56c607_0_238"/>
              <p:cNvPicPr preferRelativeResize="0"/>
              <p:nvPr/>
            </p:nvPicPr>
            <p:blipFill rotWithShape="1">
              <a:blip r:embed="rId3">
                <a:alphaModFix/>
              </a:blip>
              <a:srcRect b="0" l="0" r="0" t="0"/>
              <a:stretch/>
            </p:blipFill>
            <p:spPr>
              <a:xfrm>
                <a:off x="96" y="116"/>
                <a:ext cx="453" cy="863"/>
              </a:xfrm>
              <a:prstGeom prst="rect">
                <a:avLst/>
              </a:prstGeom>
              <a:noFill/>
              <a:ln>
                <a:noFill/>
              </a:ln>
            </p:spPr>
          </p:pic>
        </p:grpSp>
        <p:cxnSp>
          <p:nvCxnSpPr>
            <p:cNvPr id="2611" name="Google Shape;2611;g200ff56c607_0_238"/>
            <p:cNvCxnSpPr/>
            <p:nvPr/>
          </p:nvCxnSpPr>
          <p:spPr>
            <a:xfrm>
              <a:off x="2304" y="240"/>
              <a:ext cx="300" cy="0"/>
            </a:xfrm>
            <a:prstGeom prst="straightConnector1">
              <a:avLst/>
            </a:prstGeom>
            <a:noFill/>
            <a:ln cap="flat" cmpd="sng" w="28575">
              <a:solidFill>
                <a:schemeClr val="dk1"/>
              </a:solidFill>
              <a:prstDash val="solid"/>
              <a:round/>
              <a:headEnd len="med" w="med" type="none"/>
              <a:tailEnd len="med" w="med" type="triangle"/>
            </a:ln>
          </p:spPr>
        </p:cxnSp>
      </p:grpSp>
      <p:sp>
        <p:nvSpPr>
          <p:cNvPr id="2612" name="Google Shape;2612;g200ff56c607_0_238"/>
          <p:cNvSpPr txBox="1"/>
          <p:nvPr/>
        </p:nvSpPr>
        <p:spPr>
          <a:xfrm>
            <a:off x="2667000" y="1905001"/>
            <a:ext cx="30798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800"/>
              <a:buFont typeface="Noto Sans Symbols"/>
              <a:buNone/>
            </a:pPr>
            <a:r>
              <a:rPr lang="en-US" sz="2800">
                <a:solidFill>
                  <a:schemeClr val="accent1"/>
                </a:solidFill>
                <a:latin typeface="Arial"/>
                <a:ea typeface="Arial"/>
                <a:cs typeface="Arial"/>
                <a:sym typeface="Arial"/>
              </a:rPr>
              <a:t>ln[A] - ln[A]</a:t>
            </a:r>
            <a:r>
              <a:rPr baseline="-25000" lang="en-US" sz="2800">
                <a:solidFill>
                  <a:schemeClr val="accent1"/>
                </a:solidFill>
                <a:latin typeface="Arial"/>
                <a:ea typeface="Arial"/>
                <a:cs typeface="Arial"/>
                <a:sym typeface="Arial"/>
              </a:rPr>
              <a:t>0</a:t>
            </a:r>
            <a:r>
              <a:rPr lang="en-US" sz="2800">
                <a:solidFill>
                  <a:schemeClr val="accent1"/>
                </a:solidFill>
                <a:latin typeface="Arial"/>
                <a:ea typeface="Arial"/>
                <a:cs typeface="Arial"/>
                <a:sym typeface="Arial"/>
              </a:rPr>
              <a:t> =  - </a:t>
            </a:r>
            <a:r>
              <a:rPr i="1" lang="en-US" sz="2800">
                <a:solidFill>
                  <a:schemeClr val="accent1"/>
                </a:solidFill>
                <a:latin typeface="Arial"/>
                <a:ea typeface="Arial"/>
                <a:cs typeface="Arial"/>
                <a:sym typeface="Arial"/>
              </a:rPr>
              <a:t>kt</a:t>
            </a:r>
            <a:endParaRPr sz="2800">
              <a:solidFill>
                <a:schemeClr val="accent1"/>
              </a:solidFill>
              <a:latin typeface="Arial"/>
              <a:ea typeface="Arial"/>
              <a:cs typeface="Arial"/>
              <a:sym typeface="Arial"/>
            </a:endParaRPr>
          </a:p>
        </p:txBody>
      </p:sp>
      <p:sp>
        <p:nvSpPr>
          <p:cNvPr id="2613" name="Google Shape;2613;g200ff56c607_0_238"/>
          <p:cNvSpPr txBox="1"/>
          <p:nvPr/>
        </p:nvSpPr>
        <p:spPr>
          <a:xfrm>
            <a:off x="5943601" y="3962401"/>
            <a:ext cx="11733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800"/>
              <a:buFont typeface="Noto Sans Symbols"/>
              <a:buNone/>
            </a:pPr>
            <a:r>
              <a:rPr lang="en-US" sz="2800">
                <a:solidFill>
                  <a:schemeClr val="accent1"/>
                </a:solidFill>
                <a:latin typeface="Arial"/>
                <a:ea typeface="Arial"/>
                <a:cs typeface="Arial"/>
                <a:sym typeface="Arial"/>
              </a:rPr>
              <a:t>= 66 s</a:t>
            </a:r>
            <a:endParaRPr/>
          </a:p>
        </p:txBody>
      </p:sp>
      <p:sp>
        <p:nvSpPr>
          <p:cNvPr id="2614" name="Google Shape;2614;g200ff56c607_0_238"/>
          <p:cNvSpPr txBox="1"/>
          <p:nvPr/>
        </p:nvSpPr>
        <p:spPr>
          <a:xfrm>
            <a:off x="6553201" y="1828801"/>
            <a:ext cx="22638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Noto Sans Symbols"/>
              <a:buNone/>
            </a:pPr>
            <a:r>
              <a:rPr lang="en-US" sz="2800">
                <a:solidFill>
                  <a:schemeClr val="dk1"/>
                </a:solidFill>
                <a:latin typeface="Arial"/>
                <a:ea typeface="Arial"/>
                <a:cs typeface="Arial"/>
                <a:sym typeface="Arial"/>
              </a:rPr>
              <a:t>[A]</a:t>
            </a:r>
            <a:r>
              <a:rPr baseline="-25000" lang="en-US" sz="2800">
                <a:solidFill>
                  <a:schemeClr val="dk1"/>
                </a:solidFill>
                <a:latin typeface="Arial"/>
                <a:ea typeface="Arial"/>
                <a:cs typeface="Arial"/>
                <a:sym typeface="Arial"/>
              </a:rPr>
              <a:t>0</a:t>
            </a:r>
            <a:r>
              <a:rPr lang="en-US" sz="2800">
                <a:solidFill>
                  <a:schemeClr val="dk1"/>
                </a:solidFill>
                <a:latin typeface="Arial"/>
                <a:ea typeface="Arial"/>
                <a:cs typeface="Arial"/>
                <a:sym typeface="Arial"/>
              </a:rPr>
              <a:t> = 0.88 </a:t>
            </a:r>
            <a:r>
              <a:rPr i="1" lang="en-US" sz="2800">
                <a:solidFill>
                  <a:schemeClr val="dk1"/>
                </a:solidFill>
                <a:latin typeface="Arial"/>
                <a:ea typeface="Arial"/>
                <a:cs typeface="Arial"/>
                <a:sym typeface="Arial"/>
              </a:rPr>
              <a:t>M</a:t>
            </a:r>
            <a:endParaRPr sz="2800">
              <a:solidFill>
                <a:schemeClr val="dk1"/>
              </a:solidFill>
              <a:latin typeface="Arial"/>
              <a:ea typeface="Arial"/>
              <a:cs typeface="Arial"/>
              <a:sym typeface="Arial"/>
            </a:endParaRPr>
          </a:p>
        </p:txBody>
      </p:sp>
      <p:sp>
        <p:nvSpPr>
          <p:cNvPr id="2615" name="Google Shape;2615;g200ff56c607_0_238"/>
          <p:cNvSpPr txBox="1"/>
          <p:nvPr/>
        </p:nvSpPr>
        <p:spPr>
          <a:xfrm>
            <a:off x="6629400" y="2438401"/>
            <a:ext cx="22305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Noto Sans Symbols"/>
              <a:buNone/>
            </a:pPr>
            <a:r>
              <a:rPr lang="en-US" sz="2800">
                <a:solidFill>
                  <a:schemeClr val="dk1"/>
                </a:solidFill>
                <a:latin typeface="Arial"/>
                <a:ea typeface="Arial"/>
                <a:cs typeface="Arial"/>
                <a:sym typeface="Arial"/>
              </a:rPr>
              <a:t>[A]  = 0.14 </a:t>
            </a:r>
            <a:r>
              <a:rPr i="1" lang="en-US" sz="2800">
                <a:solidFill>
                  <a:schemeClr val="dk1"/>
                </a:solidFill>
                <a:latin typeface="Arial"/>
                <a:ea typeface="Arial"/>
                <a:cs typeface="Arial"/>
                <a:sym typeface="Arial"/>
              </a:rPr>
              <a:t>M</a:t>
            </a:r>
            <a:endParaRPr sz="2800">
              <a:solidFill>
                <a:schemeClr val="dk1"/>
              </a:solidFill>
              <a:latin typeface="Arial"/>
              <a:ea typeface="Arial"/>
              <a:cs typeface="Arial"/>
              <a:sym typeface="Arial"/>
            </a:endParaRPr>
          </a:p>
        </p:txBody>
      </p:sp>
      <p:grpSp>
        <p:nvGrpSpPr>
          <p:cNvPr id="2616" name="Google Shape;2616;g200ff56c607_0_238"/>
          <p:cNvGrpSpPr/>
          <p:nvPr/>
        </p:nvGrpSpPr>
        <p:grpSpPr>
          <a:xfrm>
            <a:off x="2819400" y="3657601"/>
            <a:ext cx="2857501" cy="1409700"/>
            <a:chOff x="3494" y="3193"/>
            <a:chExt cx="1800" cy="888"/>
          </a:xfrm>
        </p:grpSpPr>
        <p:cxnSp>
          <p:nvCxnSpPr>
            <p:cNvPr id="2617" name="Google Shape;2617;g200ff56c607_0_238"/>
            <p:cNvCxnSpPr/>
            <p:nvPr/>
          </p:nvCxnSpPr>
          <p:spPr>
            <a:xfrm>
              <a:off x="3526" y="3469"/>
              <a:ext cx="1200" cy="0"/>
            </a:xfrm>
            <a:prstGeom prst="straightConnector1">
              <a:avLst/>
            </a:prstGeom>
            <a:noFill/>
            <a:ln cap="flat" cmpd="sng" w="28575">
              <a:solidFill>
                <a:schemeClr val="dk1"/>
              </a:solidFill>
              <a:prstDash val="solid"/>
              <a:round/>
              <a:headEnd len="med" w="med" type="none"/>
              <a:tailEnd len="med" w="med" type="none"/>
            </a:ln>
          </p:spPr>
        </p:cxnSp>
        <p:sp>
          <p:nvSpPr>
            <p:cNvPr id="2618" name="Google Shape;2618;g200ff56c607_0_238"/>
            <p:cNvSpPr txBox="1"/>
            <p:nvPr/>
          </p:nvSpPr>
          <p:spPr>
            <a:xfrm>
              <a:off x="3494" y="3193"/>
              <a:ext cx="1800" cy="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Noto Sans Symbols"/>
                <a:buNone/>
              </a:pPr>
              <a:r>
                <a:rPr lang="en-US" sz="2800">
                  <a:solidFill>
                    <a:schemeClr val="dk1"/>
                  </a:solidFill>
                  <a:latin typeface="Arial"/>
                  <a:ea typeface="Arial"/>
                  <a:cs typeface="Arial"/>
                  <a:sym typeface="Arial"/>
                </a:rPr>
                <a:t>ln[0.14] – ln[.88]</a:t>
              </a:r>
              <a:r>
                <a:rPr baseline="-25000" lang="en-US" sz="2800">
                  <a:solidFill>
                    <a:schemeClr val="dk1"/>
                  </a:solidFill>
                  <a:latin typeface="Arial"/>
                  <a:ea typeface="Arial"/>
                  <a:cs typeface="Arial"/>
                  <a:sym typeface="Arial"/>
                </a:rPr>
                <a:t> </a:t>
              </a:r>
              <a:endParaRPr sz="2800">
                <a:solidFill>
                  <a:schemeClr val="dk1"/>
                </a:solidFill>
                <a:latin typeface="Arial"/>
                <a:ea typeface="Arial"/>
                <a:cs typeface="Arial"/>
                <a:sym typeface="Arial"/>
              </a:endParaRPr>
            </a:p>
          </p:txBody>
        </p:sp>
        <p:sp>
          <p:nvSpPr>
            <p:cNvPr id="2619" name="Google Shape;2619;g200ff56c607_0_238"/>
            <p:cNvSpPr txBox="1"/>
            <p:nvPr/>
          </p:nvSpPr>
          <p:spPr>
            <a:xfrm>
              <a:off x="3734" y="3481"/>
              <a:ext cx="900" cy="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Noto Sans Symbols"/>
                <a:buNone/>
              </a:pPr>
              <a:r>
                <a:rPr i="1" lang="en-US" sz="2800">
                  <a:solidFill>
                    <a:schemeClr val="dk1"/>
                  </a:solidFill>
                  <a:latin typeface="Arial"/>
                  <a:ea typeface="Arial"/>
                  <a:cs typeface="Arial"/>
                  <a:sym typeface="Arial"/>
                </a:rPr>
                <a:t>-2.8x10</a:t>
              </a:r>
              <a:r>
                <a:rPr baseline="30000" i="1" lang="en-US" sz="2800">
                  <a:solidFill>
                    <a:schemeClr val="dk1"/>
                  </a:solidFill>
                  <a:latin typeface="Arial"/>
                  <a:ea typeface="Arial"/>
                  <a:cs typeface="Arial"/>
                  <a:sym typeface="Arial"/>
                </a:rPr>
                <a:t>-2</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612"/>
                                        </p:tgtEl>
                                        <p:attrNameLst>
                                          <p:attrName>style.visibility</p:attrName>
                                        </p:attrNameLst>
                                      </p:cBhvr>
                                      <p:to>
                                        <p:strVal val="visible"/>
                                      </p:to>
                                    </p:set>
                                    <p:anim calcmode="lin" valueType="num">
                                      <p:cBhvr additive="base">
                                        <p:cTn dur="500"/>
                                        <p:tgtEl>
                                          <p:spTgt spid="261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614"/>
                                        </p:tgtEl>
                                        <p:attrNameLst>
                                          <p:attrName>style.visibility</p:attrName>
                                        </p:attrNameLst>
                                      </p:cBhvr>
                                      <p:to>
                                        <p:strVal val="visible"/>
                                      </p:to>
                                    </p:set>
                                    <p:anim calcmode="lin" valueType="num">
                                      <p:cBhvr additive="base">
                                        <p:cTn dur="500"/>
                                        <p:tgtEl>
                                          <p:spTgt spid="261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615"/>
                                        </p:tgtEl>
                                        <p:attrNameLst>
                                          <p:attrName>style.visibility</p:attrName>
                                        </p:attrNameLst>
                                      </p:cBhvr>
                                      <p:to>
                                        <p:strVal val="visible"/>
                                      </p:to>
                                    </p:set>
                                    <p:anim calcmode="lin" valueType="num">
                                      <p:cBhvr additive="base">
                                        <p:cTn dur="500"/>
                                        <p:tgtEl>
                                          <p:spTgt spid="261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616"/>
                                        </p:tgtEl>
                                        <p:attrNameLst>
                                          <p:attrName>style.visibility</p:attrName>
                                        </p:attrNameLst>
                                      </p:cBhvr>
                                      <p:to>
                                        <p:strVal val="visible"/>
                                      </p:to>
                                    </p:set>
                                    <p:anim calcmode="lin" valueType="num">
                                      <p:cBhvr additive="base">
                                        <p:cTn dur="500"/>
                                        <p:tgtEl>
                                          <p:spTgt spid="261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613"/>
                                        </p:tgtEl>
                                        <p:attrNameLst>
                                          <p:attrName>style.visibility</p:attrName>
                                        </p:attrNameLst>
                                      </p:cBhvr>
                                      <p:to>
                                        <p:strVal val="visible"/>
                                      </p:to>
                                    </p:set>
                                    <p:anim calcmode="lin" valueType="num">
                                      <p:cBhvr additive="base">
                                        <p:cTn dur="500"/>
                                        <p:tgtEl>
                                          <p:spTgt spid="261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3" name="Shape 2623"/>
        <p:cNvGrpSpPr/>
        <p:nvPr/>
      </p:nvGrpSpPr>
      <p:grpSpPr>
        <a:xfrm>
          <a:off x="0" y="0"/>
          <a:ext cx="0" cy="0"/>
          <a:chOff x="0" y="0"/>
          <a:chExt cx="0" cy="0"/>
        </a:xfrm>
      </p:grpSpPr>
      <p:grpSp>
        <p:nvGrpSpPr>
          <p:cNvPr id="2624" name="Google Shape;2624;g200ff56c607_0_254"/>
          <p:cNvGrpSpPr/>
          <p:nvPr/>
        </p:nvGrpSpPr>
        <p:grpSpPr>
          <a:xfrm>
            <a:off x="1676400" y="152400"/>
            <a:ext cx="8863013" cy="1905000"/>
            <a:chOff x="96" y="96"/>
            <a:chExt cx="5583" cy="1200"/>
          </a:xfrm>
        </p:grpSpPr>
        <p:sp>
          <p:nvSpPr>
            <p:cNvPr id="2625" name="Google Shape;2625;g200ff56c607_0_254"/>
            <p:cNvSpPr txBox="1"/>
            <p:nvPr/>
          </p:nvSpPr>
          <p:spPr>
            <a:xfrm>
              <a:off x="579" y="96"/>
              <a:ext cx="5100" cy="1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Noto Sans Symbols"/>
                <a:buNone/>
              </a:pPr>
              <a:r>
                <a:rPr lang="en-US" sz="2800">
                  <a:solidFill>
                    <a:schemeClr val="dk1"/>
                  </a:solidFill>
                  <a:latin typeface="Arial"/>
                  <a:ea typeface="Arial"/>
                  <a:cs typeface="Arial"/>
                  <a:sym typeface="Arial"/>
                </a:rPr>
                <a:t>Cyclopropane changes to propene in a first order reaction with k=7.8x10</a:t>
              </a:r>
              <a:r>
                <a:rPr baseline="30000" lang="en-US" sz="2800">
                  <a:solidFill>
                    <a:schemeClr val="dk1"/>
                  </a:solidFill>
                  <a:latin typeface="Arial"/>
                  <a:ea typeface="Arial"/>
                  <a:cs typeface="Arial"/>
                  <a:sym typeface="Arial"/>
                </a:rPr>
                <a:t>-4 </a:t>
              </a:r>
              <a:r>
                <a:rPr lang="en-US" sz="2800">
                  <a:solidFill>
                    <a:schemeClr val="dk1"/>
                  </a:solidFill>
                  <a:latin typeface="Arial"/>
                  <a:ea typeface="Arial"/>
                  <a:cs typeface="Arial"/>
                  <a:sym typeface="Arial"/>
                </a:rPr>
                <a:t>s</a:t>
              </a:r>
              <a:r>
                <a:rPr baseline="30000" lang="en-US" sz="2800">
                  <a:solidFill>
                    <a:schemeClr val="dk1"/>
                  </a:solidFill>
                  <a:latin typeface="Arial"/>
                  <a:ea typeface="Arial"/>
                  <a:cs typeface="Arial"/>
                  <a:sym typeface="Arial"/>
                </a:rPr>
                <a:t>-1</a:t>
              </a:r>
              <a:r>
                <a:rPr lang="en-US" sz="2800">
                  <a:solidFill>
                    <a:schemeClr val="dk1"/>
                  </a:solidFill>
                  <a:latin typeface="Arial"/>
                  <a:ea typeface="Arial"/>
                  <a:cs typeface="Arial"/>
                  <a:sym typeface="Arial"/>
                </a:rPr>
                <a:t>. If the initial concentration of cycloproane is 0.35M, calculate the final concentration after 9.8 min. </a:t>
              </a:r>
              <a:endParaRPr sz="2400">
                <a:solidFill>
                  <a:schemeClr val="dk1"/>
                </a:solidFill>
                <a:latin typeface="Arial"/>
                <a:ea typeface="Arial"/>
                <a:cs typeface="Arial"/>
                <a:sym typeface="Arial"/>
              </a:endParaRPr>
            </a:p>
          </p:txBody>
        </p:sp>
        <p:pic>
          <p:nvPicPr>
            <p:cNvPr id="2626" name="Google Shape;2626;g200ff56c607_0_254"/>
            <p:cNvPicPr preferRelativeResize="0"/>
            <p:nvPr/>
          </p:nvPicPr>
          <p:blipFill rotWithShape="1">
            <a:blip r:embed="rId3">
              <a:alphaModFix/>
            </a:blip>
            <a:srcRect b="0" l="0" r="0" t="0"/>
            <a:stretch/>
          </p:blipFill>
          <p:spPr>
            <a:xfrm>
              <a:off x="96" y="116"/>
              <a:ext cx="453" cy="863"/>
            </a:xfrm>
            <a:prstGeom prst="rect">
              <a:avLst/>
            </a:prstGeom>
            <a:noFill/>
            <a:ln>
              <a:noFill/>
            </a:ln>
          </p:spPr>
        </p:pic>
      </p:grpSp>
      <p:sp>
        <p:nvSpPr>
          <p:cNvPr id="2627" name="Google Shape;2627;g200ff56c607_0_254"/>
          <p:cNvSpPr txBox="1"/>
          <p:nvPr/>
        </p:nvSpPr>
        <p:spPr>
          <a:xfrm>
            <a:off x="4876801" y="1981201"/>
            <a:ext cx="27846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ln[A] - </a:t>
            </a:r>
            <a:r>
              <a:rPr lang="en-US" sz="2800">
                <a:solidFill>
                  <a:schemeClr val="accent1"/>
                </a:solidFill>
                <a:latin typeface="Arial"/>
                <a:ea typeface="Arial"/>
                <a:cs typeface="Arial"/>
                <a:sym typeface="Arial"/>
              </a:rPr>
              <a:t>ln[A]</a:t>
            </a:r>
            <a:r>
              <a:rPr baseline="-25000" lang="en-US" sz="2800">
                <a:solidFill>
                  <a:schemeClr val="accent1"/>
                </a:solidFill>
                <a:latin typeface="Arial"/>
                <a:ea typeface="Arial"/>
                <a:cs typeface="Arial"/>
                <a:sym typeface="Arial"/>
              </a:rPr>
              <a:t>0</a:t>
            </a:r>
            <a:r>
              <a:rPr lang="en-US" sz="2400">
                <a:solidFill>
                  <a:schemeClr val="accent1"/>
                </a:solidFill>
                <a:latin typeface="Arial"/>
                <a:ea typeface="Arial"/>
                <a:cs typeface="Arial"/>
                <a:sym typeface="Arial"/>
              </a:rPr>
              <a:t> =  - </a:t>
            </a:r>
            <a:r>
              <a:rPr i="1" lang="en-US" sz="2400">
                <a:solidFill>
                  <a:schemeClr val="accent1"/>
                </a:solidFill>
                <a:latin typeface="Arial"/>
                <a:ea typeface="Arial"/>
                <a:cs typeface="Arial"/>
                <a:sym typeface="Arial"/>
              </a:rPr>
              <a:t>kt</a:t>
            </a:r>
            <a:endParaRPr sz="2400">
              <a:solidFill>
                <a:schemeClr val="accent1"/>
              </a:solidFill>
              <a:latin typeface="Arial"/>
              <a:ea typeface="Arial"/>
              <a:cs typeface="Arial"/>
              <a:sym typeface="Arial"/>
            </a:endParaRPr>
          </a:p>
        </p:txBody>
      </p:sp>
      <p:sp>
        <p:nvSpPr>
          <p:cNvPr id="2628" name="Google Shape;2628;g200ff56c607_0_254"/>
          <p:cNvSpPr txBox="1"/>
          <p:nvPr/>
        </p:nvSpPr>
        <p:spPr>
          <a:xfrm>
            <a:off x="4191000" y="2667001"/>
            <a:ext cx="51054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ln[x] – ln [</a:t>
            </a:r>
            <a:r>
              <a:rPr lang="en-US" sz="2800">
                <a:solidFill>
                  <a:schemeClr val="accent1"/>
                </a:solidFill>
                <a:latin typeface="Arial"/>
                <a:ea typeface="Arial"/>
                <a:cs typeface="Arial"/>
                <a:sym typeface="Arial"/>
              </a:rPr>
              <a:t>0.35</a:t>
            </a:r>
            <a:r>
              <a:rPr lang="en-US" sz="2400">
                <a:solidFill>
                  <a:schemeClr val="accent1"/>
                </a:solidFill>
                <a:latin typeface="Arial"/>
                <a:ea typeface="Arial"/>
                <a:cs typeface="Arial"/>
                <a:sym typeface="Arial"/>
              </a:rPr>
              <a:t>] = -7.8x10</a:t>
            </a:r>
            <a:r>
              <a:rPr baseline="30000" lang="en-US" sz="2400">
                <a:solidFill>
                  <a:schemeClr val="accent1"/>
                </a:solidFill>
                <a:latin typeface="Arial"/>
                <a:ea typeface="Arial"/>
                <a:cs typeface="Arial"/>
                <a:sym typeface="Arial"/>
              </a:rPr>
              <a:t>-4</a:t>
            </a:r>
            <a:r>
              <a:rPr lang="en-US" sz="2400">
                <a:solidFill>
                  <a:schemeClr val="accent1"/>
                </a:solidFill>
                <a:latin typeface="Arial"/>
                <a:ea typeface="Arial"/>
                <a:cs typeface="Arial"/>
                <a:sym typeface="Arial"/>
              </a:rPr>
              <a:t>(9.8*60)</a:t>
            </a:r>
            <a:endParaRPr/>
          </a:p>
        </p:txBody>
      </p:sp>
      <p:sp>
        <p:nvSpPr>
          <p:cNvPr id="2629" name="Google Shape;2629;g200ff56c607_0_254"/>
          <p:cNvSpPr txBox="1"/>
          <p:nvPr/>
        </p:nvSpPr>
        <p:spPr>
          <a:xfrm>
            <a:off x="5486400" y="3200401"/>
            <a:ext cx="34290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800"/>
              <a:buFont typeface="Noto Sans Symbols"/>
              <a:buNone/>
            </a:pPr>
            <a:r>
              <a:rPr lang="en-US" sz="2800">
                <a:solidFill>
                  <a:schemeClr val="accent1"/>
                </a:solidFill>
                <a:latin typeface="Arial"/>
                <a:ea typeface="Arial"/>
                <a:cs typeface="Arial"/>
                <a:sym typeface="Arial"/>
              </a:rPr>
              <a:t>0.22M</a:t>
            </a:r>
            <a:endParaRPr/>
          </a:p>
        </p:txBody>
      </p:sp>
      <p:sp>
        <p:nvSpPr>
          <p:cNvPr id="2630" name="Google Shape;2630;g200ff56c607_0_254"/>
          <p:cNvSpPr txBox="1"/>
          <p:nvPr/>
        </p:nvSpPr>
        <p:spPr>
          <a:xfrm>
            <a:off x="2514600" y="3810000"/>
            <a:ext cx="7086600" cy="954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Noto Sans Symbols"/>
              <a:buNone/>
            </a:pPr>
            <a:r>
              <a:rPr lang="en-US" sz="2800">
                <a:solidFill>
                  <a:schemeClr val="dk1"/>
                </a:solidFill>
                <a:latin typeface="Arial"/>
                <a:ea typeface="Arial"/>
                <a:cs typeface="Arial"/>
                <a:sym typeface="Arial"/>
              </a:rPr>
              <a:t>Now, find out how long it takes to decrease the concentration from 0.75M to 0.05M.</a:t>
            </a:r>
            <a:endParaRPr/>
          </a:p>
        </p:txBody>
      </p:sp>
      <p:sp>
        <p:nvSpPr>
          <p:cNvPr id="2631" name="Google Shape;2631;g200ff56c607_0_254"/>
          <p:cNvSpPr txBox="1"/>
          <p:nvPr/>
        </p:nvSpPr>
        <p:spPr>
          <a:xfrm>
            <a:off x="5562600" y="4876801"/>
            <a:ext cx="12954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800"/>
              <a:buFont typeface="Noto Sans Symbols"/>
              <a:buNone/>
            </a:pPr>
            <a:r>
              <a:rPr lang="en-US" sz="2800">
                <a:solidFill>
                  <a:schemeClr val="accent1"/>
                </a:solidFill>
                <a:latin typeface="Arial"/>
                <a:ea typeface="Arial"/>
                <a:cs typeface="Arial"/>
                <a:sym typeface="Arial"/>
              </a:rPr>
              <a:t>3500s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627"/>
                                        </p:tgtEl>
                                        <p:attrNameLst>
                                          <p:attrName>style.visibility</p:attrName>
                                        </p:attrNameLst>
                                      </p:cBhvr>
                                      <p:to>
                                        <p:strVal val="visible"/>
                                      </p:to>
                                    </p:set>
                                    <p:anim calcmode="lin" valueType="num">
                                      <p:cBhvr additive="base">
                                        <p:cTn dur="500"/>
                                        <p:tgtEl>
                                          <p:spTgt spid="262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8"/>
                                        </p:tgtEl>
                                        <p:attrNameLst>
                                          <p:attrName>style.visibility</p:attrName>
                                        </p:attrNameLst>
                                      </p:cBhvr>
                                      <p:to>
                                        <p:strVal val="visible"/>
                                      </p:to>
                                    </p:set>
                                    <p:animEffect filter="fade" transition="in">
                                      <p:cBhvr>
                                        <p:cTn dur="500"/>
                                        <p:tgtEl>
                                          <p:spTgt spid="26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9"/>
                                        </p:tgtEl>
                                        <p:attrNameLst>
                                          <p:attrName>style.visibility</p:attrName>
                                        </p:attrNameLst>
                                      </p:cBhvr>
                                      <p:to>
                                        <p:strVal val="visible"/>
                                      </p:to>
                                    </p:set>
                                    <p:animEffect filter="fade" transition="in">
                                      <p:cBhvr>
                                        <p:cTn dur="500"/>
                                        <p:tgtEl>
                                          <p:spTgt spid="26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0"/>
                                        </p:tgtEl>
                                        <p:attrNameLst>
                                          <p:attrName>style.visibility</p:attrName>
                                        </p:attrNameLst>
                                      </p:cBhvr>
                                      <p:to>
                                        <p:strVal val="visible"/>
                                      </p:to>
                                    </p:set>
                                    <p:animEffect filter="fade" transition="in">
                                      <p:cBhvr>
                                        <p:cTn dur="500"/>
                                        <p:tgtEl>
                                          <p:spTgt spid="26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1"/>
                                        </p:tgtEl>
                                        <p:attrNameLst>
                                          <p:attrName>style.visibility</p:attrName>
                                        </p:attrNameLst>
                                      </p:cBhvr>
                                      <p:to>
                                        <p:strVal val="visible"/>
                                      </p:to>
                                    </p:set>
                                    <p:animEffect filter="fade" transition="in">
                                      <p:cBhvr>
                                        <p:cTn dur="500"/>
                                        <p:tgtEl>
                                          <p:spTgt spid="26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5" name="Shape 2635"/>
        <p:cNvGrpSpPr/>
        <p:nvPr/>
      </p:nvGrpSpPr>
      <p:grpSpPr>
        <a:xfrm>
          <a:off x="0" y="0"/>
          <a:ext cx="0" cy="0"/>
          <a:chOff x="0" y="0"/>
          <a:chExt cx="0" cy="0"/>
        </a:xfrm>
      </p:grpSpPr>
      <p:sp>
        <p:nvSpPr>
          <p:cNvPr id="2636" name="Google Shape;2636;g200ff56c607_0_265"/>
          <p:cNvSpPr txBox="1"/>
          <p:nvPr/>
        </p:nvSpPr>
        <p:spPr>
          <a:xfrm>
            <a:off x="4310064" y="65088"/>
            <a:ext cx="35892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accent1"/>
              </a:buClr>
              <a:buSzPts val="2800"/>
              <a:buFont typeface="Noto Sans Symbols"/>
              <a:buNone/>
            </a:pPr>
            <a:r>
              <a:rPr lang="en-US" sz="2800" u="sng">
                <a:solidFill>
                  <a:schemeClr val="accent1"/>
                </a:solidFill>
                <a:latin typeface="Arial"/>
                <a:ea typeface="Arial"/>
                <a:cs typeface="Arial"/>
                <a:sym typeface="Arial"/>
              </a:rPr>
              <a:t>First-Order Reactions</a:t>
            </a:r>
            <a:endParaRPr/>
          </a:p>
        </p:txBody>
      </p:sp>
      <p:sp>
        <p:nvSpPr>
          <p:cNvPr id="2637" name="Google Shape;2637;g200ff56c607_0_265"/>
          <p:cNvSpPr txBox="1"/>
          <p:nvPr/>
        </p:nvSpPr>
        <p:spPr>
          <a:xfrm>
            <a:off x="1905000" y="685800"/>
            <a:ext cx="8763000" cy="1385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Noto Sans Symbols"/>
              <a:buNone/>
            </a:pPr>
            <a:r>
              <a:rPr lang="en-US" sz="2800">
                <a:solidFill>
                  <a:schemeClr val="dk1"/>
                </a:solidFill>
                <a:latin typeface="Arial"/>
                <a:ea typeface="Arial"/>
                <a:cs typeface="Arial"/>
                <a:sym typeface="Arial"/>
              </a:rPr>
              <a:t>The </a:t>
            </a:r>
            <a:r>
              <a:rPr b="1" i="1" lang="en-US" sz="2800">
                <a:solidFill>
                  <a:schemeClr val="dk1"/>
                </a:solidFill>
                <a:latin typeface="Arial"/>
                <a:ea typeface="Arial"/>
                <a:cs typeface="Arial"/>
                <a:sym typeface="Arial"/>
              </a:rPr>
              <a:t>half-life</a:t>
            </a:r>
            <a:r>
              <a:rPr b="1" lang="en-US" sz="2800">
                <a:solidFill>
                  <a:schemeClr val="dk1"/>
                </a:solidFill>
                <a:latin typeface="Arial"/>
                <a:ea typeface="Arial"/>
                <a:cs typeface="Arial"/>
                <a:sym typeface="Arial"/>
              </a:rPr>
              <a:t>, </a:t>
            </a:r>
            <a:r>
              <a:rPr b="1" i="1" lang="en-US" sz="2800">
                <a:solidFill>
                  <a:schemeClr val="dk1"/>
                </a:solidFill>
                <a:latin typeface="Arial"/>
                <a:ea typeface="Arial"/>
                <a:cs typeface="Arial"/>
                <a:sym typeface="Arial"/>
              </a:rPr>
              <a:t>t</a:t>
            </a:r>
            <a:r>
              <a:rPr b="1" baseline="-25000" lang="en-US" sz="2800">
                <a:solidFill>
                  <a:schemeClr val="dk1"/>
                </a:solidFill>
                <a:latin typeface="Arial"/>
                <a:ea typeface="Arial"/>
                <a:cs typeface="Arial"/>
                <a:sym typeface="Arial"/>
              </a:rPr>
              <a:t>½</a:t>
            </a:r>
            <a:r>
              <a:rPr b="1" lang="en-US" sz="2800">
                <a:solidFill>
                  <a:schemeClr val="dk1"/>
                </a:solidFill>
                <a:latin typeface="Arial"/>
                <a:ea typeface="Arial"/>
                <a:cs typeface="Arial"/>
                <a:sym typeface="Arial"/>
              </a:rPr>
              <a:t>,</a:t>
            </a:r>
            <a:r>
              <a:rPr lang="en-US" sz="2800">
                <a:solidFill>
                  <a:schemeClr val="dk1"/>
                </a:solidFill>
                <a:latin typeface="Arial"/>
                <a:ea typeface="Arial"/>
                <a:cs typeface="Arial"/>
                <a:sym typeface="Arial"/>
              </a:rPr>
              <a:t> is the time required for the concentration of a reactant to decrease to half of its initial concentration.</a:t>
            </a:r>
            <a:endParaRPr/>
          </a:p>
        </p:txBody>
      </p:sp>
      <p:grpSp>
        <p:nvGrpSpPr>
          <p:cNvPr id="2638" name="Google Shape;2638;g200ff56c607_0_265"/>
          <p:cNvGrpSpPr/>
          <p:nvPr/>
        </p:nvGrpSpPr>
        <p:grpSpPr>
          <a:xfrm>
            <a:off x="6286500" y="2188286"/>
            <a:ext cx="5217517" cy="3606025"/>
            <a:chOff x="-579" y="2402"/>
            <a:chExt cx="6238" cy="862"/>
          </a:xfrm>
        </p:grpSpPr>
        <p:sp>
          <p:nvSpPr>
            <p:cNvPr id="2639" name="Google Shape;2639;g200ff56c607_0_265"/>
            <p:cNvSpPr txBox="1"/>
            <p:nvPr/>
          </p:nvSpPr>
          <p:spPr>
            <a:xfrm>
              <a:off x="559" y="2594"/>
              <a:ext cx="5100" cy="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2"/>
                </a:buClr>
                <a:buSzPts val="2800"/>
                <a:buFont typeface="Noto Sans Symbols"/>
                <a:buNone/>
              </a:pPr>
              <a:r>
                <a:rPr lang="en-US" sz="2800">
                  <a:solidFill>
                    <a:schemeClr val="accent2"/>
                  </a:solidFill>
                  <a:latin typeface="Arial"/>
                  <a:ea typeface="Arial"/>
                  <a:cs typeface="Arial"/>
                  <a:sym typeface="Arial"/>
                </a:rPr>
                <a:t>What is the half-life of N</a:t>
              </a:r>
              <a:r>
                <a:rPr baseline="-25000" lang="en-US" sz="2800">
                  <a:solidFill>
                    <a:schemeClr val="accent2"/>
                  </a:solidFill>
                  <a:latin typeface="Arial"/>
                  <a:ea typeface="Arial"/>
                  <a:cs typeface="Arial"/>
                  <a:sym typeface="Arial"/>
                </a:rPr>
                <a:t>2</a:t>
              </a:r>
              <a:r>
                <a:rPr lang="en-US" sz="2800">
                  <a:solidFill>
                    <a:schemeClr val="accent2"/>
                  </a:solidFill>
                  <a:latin typeface="Arial"/>
                  <a:ea typeface="Arial"/>
                  <a:cs typeface="Arial"/>
                  <a:sym typeface="Arial"/>
                </a:rPr>
                <a:t>O</a:t>
              </a:r>
              <a:r>
                <a:rPr baseline="-25000" lang="en-US" sz="2800">
                  <a:solidFill>
                    <a:schemeClr val="accent2"/>
                  </a:solidFill>
                  <a:latin typeface="Arial"/>
                  <a:ea typeface="Arial"/>
                  <a:cs typeface="Arial"/>
                  <a:sym typeface="Arial"/>
                </a:rPr>
                <a:t>5</a:t>
              </a:r>
              <a:r>
                <a:rPr lang="en-US" sz="2800">
                  <a:solidFill>
                    <a:schemeClr val="accent2"/>
                  </a:solidFill>
                  <a:latin typeface="Arial"/>
                  <a:ea typeface="Arial"/>
                  <a:cs typeface="Arial"/>
                  <a:sym typeface="Arial"/>
                </a:rPr>
                <a:t> if it decomposes with a rate constant of 5.7 x 10</a:t>
              </a:r>
              <a:r>
                <a:rPr baseline="30000" lang="en-US" sz="2800">
                  <a:solidFill>
                    <a:schemeClr val="accent2"/>
                  </a:solidFill>
                  <a:latin typeface="Arial"/>
                  <a:ea typeface="Arial"/>
                  <a:cs typeface="Arial"/>
                  <a:sym typeface="Arial"/>
                </a:rPr>
                <a:t>-4</a:t>
              </a:r>
              <a:r>
                <a:rPr lang="en-US" sz="2800">
                  <a:solidFill>
                    <a:schemeClr val="accent2"/>
                  </a:solidFill>
                  <a:latin typeface="Arial"/>
                  <a:ea typeface="Arial"/>
                  <a:cs typeface="Arial"/>
                  <a:sym typeface="Arial"/>
                </a:rPr>
                <a:t> s</a:t>
              </a:r>
              <a:r>
                <a:rPr baseline="30000" lang="en-US" sz="2800">
                  <a:solidFill>
                    <a:schemeClr val="accent2"/>
                  </a:solidFill>
                  <a:latin typeface="Arial"/>
                  <a:ea typeface="Arial"/>
                  <a:cs typeface="Arial"/>
                  <a:sym typeface="Arial"/>
                </a:rPr>
                <a:t>-1</a:t>
              </a:r>
              <a:r>
                <a:rPr lang="en-US" sz="2800">
                  <a:solidFill>
                    <a:schemeClr val="accent2"/>
                  </a:solidFill>
                  <a:latin typeface="Arial"/>
                  <a:ea typeface="Arial"/>
                  <a:cs typeface="Arial"/>
                  <a:sym typeface="Arial"/>
                </a:rPr>
                <a:t>?</a:t>
              </a:r>
              <a:endParaRPr sz="2400">
                <a:solidFill>
                  <a:schemeClr val="accent2"/>
                </a:solidFill>
                <a:latin typeface="Arial"/>
                <a:ea typeface="Arial"/>
                <a:cs typeface="Arial"/>
                <a:sym typeface="Arial"/>
              </a:endParaRPr>
            </a:p>
          </p:txBody>
        </p:sp>
        <p:pic>
          <p:nvPicPr>
            <p:cNvPr id="2640" name="Google Shape;2640;g200ff56c607_0_265"/>
            <p:cNvPicPr preferRelativeResize="0"/>
            <p:nvPr/>
          </p:nvPicPr>
          <p:blipFill rotWithShape="1">
            <a:blip r:embed="rId3">
              <a:alphaModFix/>
            </a:blip>
            <a:srcRect b="0" l="0" r="0" t="0"/>
            <a:stretch/>
          </p:blipFill>
          <p:spPr>
            <a:xfrm>
              <a:off x="-579" y="2402"/>
              <a:ext cx="1108" cy="862"/>
            </a:xfrm>
            <a:prstGeom prst="rect">
              <a:avLst/>
            </a:prstGeom>
            <a:noFill/>
            <a:ln>
              <a:noFill/>
            </a:ln>
          </p:spPr>
        </p:pic>
      </p:grpSp>
      <p:pic>
        <p:nvPicPr>
          <p:cNvPr id="2641" name="Google Shape;2641;g200ff56c607_0_265"/>
          <p:cNvPicPr preferRelativeResize="0"/>
          <p:nvPr/>
        </p:nvPicPr>
        <p:blipFill rotWithShape="1">
          <a:blip r:embed="rId4">
            <a:alphaModFix/>
          </a:blip>
          <a:srcRect b="0" l="0" r="0" t="1941"/>
          <a:stretch/>
        </p:blipFill>
        <p:spPr>
          <a:xfrm>
            <a:off x="1905000" y="2327328"/>
            <a:ext cx="3809999" cy="38417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638"/>
                                        </p:tgtEl>
                                        <p:attrNameLst>
                                          <p:attrName>style.visibility</p:attrName>
                                        </p:attrNameLst>
                                      </p:cBhvr>
                                      <p:to>
                                        <p:strVal val="visible"/>
                                      </p:to>
                                    </p:set>
                                    <p:anim calcmode="lin" valueType="num">
                                      <p:cBhvr additive="base">
                                        <p:cTn dur="500"/>
                                        <p:tgtEl>
                                          <p:spTgt spid="263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5" name="Shape 2645"/>
        <p:cNvGrpSpPr/>
        <p:nvPr/>
      </p:nvGrpSpPr>
      <p:grpSpPr>
        <a:xfrm>
          <a:off x="0" y="0"/>
          <a:ext cx="0" cy="0"/>
          <a:chOff x="0" y="0"/>
          <a:chExt cx="0" cy="0"/>
        </a:xfrm>
      </p:grpSpPr>
      <p:sp>
        <p:nvSpPr>
          <p:cNvPr id="2646" name="Google Shape;2646;g200ff56c607_0_274"/>
          <p:cNvSpPr txBox="1"/>
          <p:nvPr/>
        </p:nvSpPr>
        <p:spPr>
          <a:xfrm>
            <a:off x="4310064" y="65088"/>
            <a:ext cx="35892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accent1"/>
              </a:buClr>
              <a:buSzPts val="2800"/>
              <a:buFont typeface="Noto Sans Symbols"/>
              <a:buNone/>
            </a:pPr>
            <a:r>
              <a:rPr lang="en-US" sz="2800" u="sng">
                <a:solidFill>
                  <a:schemeClr val="accent1"/>
                </a:solidFill>
                <a:latin typeface="Arial"/>
                <a:ea typeface="Arial"/>
                <a:cs typeface="Arial"/>
                <a:sym typeface="Arial"/>
              </a:rPr>
              <a:t>First-Order Reactions</a:t>
            </a:r>
            <a:endParaRPr/>
          </a:p>
        </p:txBody>
      </p:sp>
      <p:grpSp>
        <p:nvGrpSpPr>
          <p:cNvPr id="2647" name="Google Shape;2647;g200ff56c607_0_274"/>
          <p:cNvGrpSpPr/>
          <p:nvPr/>
        </p:nvGrpSpPr>
        <p:grpSpPr>
          <a:xfrm>
            <a:off x="1631157" y="866775"/>
            <a:ext cx="8863013" cy="1370211"/>
            <a:chOff x="76" y="2402"/>
            <a:chExt cx="5583" cy="863"/>
          </a:xfrm>
        </p:grpSpPr>
        <p:sp>
          <p:nvSpPr>
            <p:cNvPr id="2648" name="Google Shape;2648;g200ff56c607_0_274"/>
            <p:cNvSpPr txBox="1"/>
            <p:nvPr/>
          </p:nvSpPr>
          <p:spPr>
            <a:xfrm>
              <a:off x="559" y="2594"/>
              <a:ext cx="5100" cy="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2"/>
                </a:buClr>
                <a:buSzPts val="2800"/>
                <a:buFont typeface="Noto Sans Symbols"/>
                <a:buNone/>
              </a:pPr>
              <a:r>
                <a:rPr lang="en-US" sz="2800">
                  <a:solidFill>
                    <a:schemeClr val="accent2"/>
                  </a:solidFill>
                  <a:latin typeface="Arial"/>
                  <a:ea typeface="Arial"/>
                  <a:cs typeface="Arial"/>
                  <a:sym typeface="Arial"/>
                </a:rPr>
                <a:t>What is the half-life of N</a:t>
              </a:r>
              <a:r>
                <a:rPr baseline="-25000" lang="en-US" sz="2800">
                  <a:solidFill>
                    <a:schemeClr val="accent2"/>
                  </a:solidFill>
                  <a:latin typeface="Arial"/>
                  <a:ea typeface="Arial"/>
                  <a:cs typeface="Arial"/>
                  <a:sym typeface="Arial"/>
                </a:rPr>
                <a:t>2</a:t>
              </a:r>
              <a:r>
                <a:rPr lang="en-US" sz="2800">
                  <a:solidFill>
                    <a:schemeClr val="accent2"/>
                  </a:solidFill>
                  <a:latin typeface="Arial"/>
                  <a:ea typeface="Arial"/>
                  <a:cs typeface="Arial"/>
                  <a:sym typeface="Arial"/>
                </a:rPr>
                <a:t>O</a:t>
              </a:r>
              <a:r>
                <a:rPr baseline="-25000" lang="en-US" sz="2800">
                  <a:solidFill>
                    <a:schemeClr val="accent2"/>
                  </a:solidFill>
                  <a:latin typeface="Arial"/>
                  <a:ea typeface="Arial"/>
                  <a:cs typeface="Arial"/>
                  <a:sym typeface="Arial"/>
                </a:rPr>
                <a:t>5</a:t>
              </a:r>
              <a:r>
                <a:rPr lang="en-US" sz="2800">
                  <a:solidFill>
                    <a:schemeClr val="accent2"/>
                  </a:solidFill>
                  <a:latin typeface="Arial"/>
                  <a:ea typeface="Arial"/>
                  <a:cs typeface="Arial"/>
                  <a:sym typeface="Arial"/>
                </a:rPr>
                <a:t> if it decomposes with a rate constant of 5.7 x 10</a:t>
              </a:r>
              <a:r>
                <a:rPr baseline="30000" lang="en-US" sz="2800">
                  <a:solidFill>
                    <a:schemeClr val="accent2"/>
                  </a:solidFill>
                  <a:latin typeface="Arial"/>
                  <a:ea typeface="Arial"/>
                  <a:cs typeface="Arial"/>
                  <a:sym typeface="Arial"/>
                </a:rPr>
                <a:t>-4</a:t>
              </a:r>
              <a:r>
                <a:rPr lang="en-US" sz="2800">
                  <a:solidFill>
                    <a:schemeClr val="accent2"/>
                  </a:solidFill>
                  <a:latin typeface="Arial"/>
                  <a:ea typeface="Arial"/>
                  <a:cs typeface="Arial"/>
                  <a:sym typeface="Arial"/>
                </a:rPr>
                <a:t> s</a:t>
              </a:r>
              <a:r>
                <a:rPr baseline="30000" lang="en-US" sz="2800">
                  <a:solidFill>
                    <a:schemeClr val="accent2"/>
                  </a:solidFill>
                  <a:latin typeface="Arial"/>
                  <a:ea typeface="Arial"/>
                  <a:cs typeface="Arial"/>
                  <a:sym typeface="Arial"/>
                </a:rPr>
                <a:t>-1</a:t>
              </a:r>
              <a:r>
                <a:rPr lang="en-US" sz="2800">
                  <a:solidFill>
                    <a:schemeClr val="accent2"/>
                  </a:solidFill>
                  <a:latin typeface="Arial"/>
                  <a:ea typeface="Arial"/>
                  <a:cs typeface="Arial"/>
                  <a:sym typeface="Arial"/>
                </a:rPr>
                <a:t>?</a:t>
              </a:r>
              <a:endParaRPr sz="2400">
                <a:solidFill>
                  <a:schemeClr val="accent2"/>
                </a:solidFill>
                <a:latin typeface="Arial"/>
                <a:ea typeface="Arial"/>
                <a:cs typeface="Arial"/>
                <a:sym typeface="Arial"/>
              </a:endParaRPr>
            </a:p>
          </p:txBody>
        </p:sp>
        <p:pic>
          <p:nvPicPr>
            <p:cNvPr id="2649" name="Google Shape;2649;g200ff56c607_0_274"/>
            <p:cNvPicPr preferRelativeResize="0"/>
            <p:nvPr/>
          </p:nvPicPr>
          <p:blipFill rotWithShape="1">
            <a:blip r:embed="rId3">
              <a:alphaModFix/>
            </a:blip>
            <a:srcRect b="0" l="0" r="0" t="0"/>
            <a:stretch/>
          </p:blipFill>
          <p:spPr>
            <a:xfrm>
              <a:off x="76" y="2402"/>
              <a:ext cx="453" cy="863"/>
            </a:xfrm>
            <a:prstGeom prst="rect">
              <a:avLst/>
            </a:prstGeom>
            <a:noFill/>
            <a:ln>
              <a:noFill/>
            </a:ln>
          </p:spPr>
        </p:pic>
      </p:grpSp>
      <p:sp>
        <p:nvSpPr>
          <p:cNvPr id="2650" name="Google Shape;2650;g200ff56c607_0_274"/>
          <p:cNvSpPr txBox="1"/>
          <p:nvPr/>
        </p:nvSpPr>
        <p:spPr>
          <a:xfrm>
            <a:off x="5564188" y="2551906"/>
            <a:ext cx="33147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Noto Sans Symbols"/>
              <a:buNone/>
            </a:pPr>
            <a:r>
              <a:rPr lang="en-US" sz="2400">
                <a:solidFill>
                  <a:schemeClr val="dk1"/>
                </a:solidFill>
                <a:latin typeface="Arial"/>
                <a:ea typeface="Arial"/>
                <a:cs typeface="Arial"/>
                <a:sym typeface="Arial"/>
              </a:rPr>
              <a:t>= 1200 s = 20. minutes</a:t>
            </a:r>
            <a:endParaRPr/>
          </a:p>
        </p:txBody>
      </p:sp>
      <p:sp>
        <p:nvSpPr>
          <p:cNvPr id="2651" name="Google Shape;2651;g200ff56c607_0_274"/>
          <p:cNvSpPr txBox="1"/>
          <p:nvPr/>
        </p:nvSpPr>
        <p:spPr>
          <a:xfrm>
            <a:off x="1752601" y="4876801"/>
            <a:ext cx="76233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2"/>
              </a:buClr>
              <a:buSzPts val="2800"/>
              <a:buFont typeface="Noto Sans Symbols"/>
              <a:buNone/>
            </a:pPr>
            <a:r>
              <a:rPr lang="en-US" sz="2800">
                <a:solidFill>
                  <a:schemeClr val="accent2"/>
                </a:solidFill>
                <a:latin typeface="Arial"/>
                <a:ea typeface="Arial"/>
                <a:cs typeface="Arial"/>
                <a:sym typeface="Arial"/>
              </a:rPr>
              <a:t>How do you know decomposition is first order?</a:t>
            </a:r>
            <a:endParaRPr/>
          </a:p>
        </p:txBody>
      </p:sp>
      <p:sp>
        <p:nvSpPr>
          <p:cNvPr id="2652" name="Google Shape;2652;g200ff56c607_0_274"/>
          <p:cNvSpPr txBox="1"/>
          <p:nvPr/>
        </p:nvSpPr>
        <p:spPr>
          <a:xfrm>
            <a:off x="4114800" y="5486401"/>
            <a:ext cx="23559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Noto Sans Symbols"/>
              <a:buNone/>
            </a:pPr>
            <a:r>
              <a:rPr lang="en-US" sz="2800">
                <a:solidFill>
                  <a:schemeClr val="dk1"/>
                </a:solidFill>
                <a:latin typeface="Arial"/>
                <a:ea typeface="Arial"/>
                <a:cs typeface="Arial"/>
                <a:sym typeface="Arial"/>
              </a:rPr>
              <a:t>units of </a:t>
            </a:r>
            <a:r>
              <a:rPr i="1" lang="en-US" sz="2800">
                <a:solidFill>
                  <a:schemeClr val="dk1"/>
                </a:solidFill>
                <a:latin typeface="Arial"/>
                <a:ea typeface="Arial"/>
                <a:cs typeface="Arial"/>
                <a:sym typeface="Arial"/>
              </a:rPr>
              <a:t>k</a:t>
            </a:r>
            <a:r>
              <a:rPr lang="en-US" sz="2800">
                <a:solidFill>
                  <a:schemeClr val="dk1"/>
                </a:solidFill>
                <a:latin typeface="Arial"/>
                <a:ea typeface="Arial"/>
                <a:cs typeface="Arial"/>
                <a:sym typeface="Arial"/>
              </a:rPr>
              <a:t> (s</a:t>
            </a:r>
            <a:r>
              <a:rPr baseline="30000" lang="en-US" sz="2800">
                <a:solidFill>
                  <a:schemeClr val="dk1"/>
                </a:solidFill>
                <a:latin typeface="Arial"/>
                <a:ea typeface="Arial"/>
                <a:cs typeface="Arial"/>
                <a:sym typeface="Arial"/>
              </a:rPr>
              <a:t>-1</a:t>
            </a:r>
            <a:r>
              <a:rPr lang="en-US" sz="2800">
                <a:solidFill>
                  <a:schemeClr val="dk1"/>
                </a:solidFill>
                <a:latin typeface="Arial"/>
                <a:ea typeface="Arial"/>
                <a:cs typeface="Arial"/>
                <a:sym typeface="Arial"/>
              </a:rPr>
              <a:t>)</a:t>
            </a:r>
            <a:endParaRPr/>
          </a:p>
        </p:txBody>
      </p:sp>
      <p:grpSp>
        <p:nvGrpSpPr>
          <p:cNvPr id="2653" name="Google Shape;2653;g200ff56c607_0_274"/>
          <p:cNvGrpSpPr/>
          <p:nvPr/>
        </p:nvGrpSpPr>
        <p:grpSpPr>
          <a:xfrm>
            <a:off x="2820987" y="2344738"/>
            <a:ext cx="2381251" cy="1409700"/>
            <a:chOff x="3494" y="3193"/>
            <a:chExt cx="1500" cy="888"/>
          </a:xfrm>
        </p:grpSpPr>
        <p:cxnSp>
          <p:nvCxnSpPr>
            <p:cNvPr id="2654" name="Google Shape;2654;g200ff56c607_0_274"/>
            <p:cNvCxnSpPr/>
            <p:nvPr/>
          </p:nvCxnSpPr>
          <p:spPr>
            <a:xfrm>
              <a:off x="3526" y="3469"/>
              <a:ext cx="1200" cy="0"/>
            </a:xfrm>
            <a:prstGeom prst="straightConnector1">
              <a:avLst/>
            </a:prstGeom>
            <a:noFill/>
            <a:ln cap="flat" cmpd="sng" w="28575">
              <a:solidFill>
                <a:schemeClr val="dk1"/>
              </a:solidFill>
              <a:prstDash val="solid"/>
              <a:round/>
              <a:headEnd len="med" w="med" type="none"/>
              <a:tailEnd len="med" w="med" type="none"/>
            </a:ln>
          </p:spPr>
        </p:cxnSp>
        <p:sp>
          <p:nvSpPr>
            <p:cNvPr id="2655" name="Google Shape;2655;g200ff56c607_0_274"/>
            <p:cNvSpPr txBox="1"/>
            <p:nvPr/>
          </p:nvSpPr>
          <p:spPr>
            <a:xfrm>
              <a:off x="3494" y="3193"/>
              <a:ext cx="1500" cy="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Noto Sans Symbols"/>
                <a:buNone/>
              </a:pPr>
              <a:r>
                <a:rPr lang="en-US" sz="2800">
                  <a:solidFill>
                    <a:schemeClr val="dk1"/>
                  </a:solidFill>
                  <a:latin typeface="Arial"/>
                  <a:ea typeface="Arial"/>
                  <a:cs typeface="Arial"/>
                  <a:sym typeface="Arial"/>
                </a:rPr>
                <a:t>ln[1] – ln[2]  </a:t>
              </a:r>
              <a:r>
                <a:rPr baseline="-25000" lang="en-US" sz="2800">
                  <a:solidFill>
                    <a:schemeClr val="dk1"/>
                  </a:solidFill>
                  <a:latin typeface="Arial"/>
                  <a:ea typeface="Arial"/>
                  <a:cs typeface="Arial"/>
                  <a:sym typeface="Arial"/>
                </a:rPr>
                <a:t> </a:t>
              </a:r>
              <a:endParaRPr sz="2800">
                <a:solidFill>
                  <a:schemeClr val="dk1"/>
                </a:solidFill>
                <a:latin typeface="Arial"/>
                <a:ea typeface="Arial"/>
                <a:cs typeface="Arial"/>
                <a:sym typeface="Arial"/>
              </a:endParaRPr>
            </a:p>
          </p:txBody>
        </p:sp>
        <p:sp>
          <p:nvSpPr>
            <p:cNvPr id="2656" name="Google Shape;2656;g200ff56c607_0_274"/>
            <p:cNvSpPr txBox="1"/>
            <p:nvPr/>
          </p:nvSpPr>
          <p:spPr>
            <a:xfrm>
              <a:off x="3734" y="3481"/>
              <a:ext cx="900" cy="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Noto Sans Symbols"/>
                <a:buNone/>
              </a:pPr>
              <a:r>
                <a:rPr i="1" lang="en-US" sz="2800">
                  <a:solidFill>
                    <a:schemeClr val="dk1"/>
                  </a:solidFill>
                  <a:latin typeface="Arial"/>
                  <a:ea typeface="Arial"/>
                  <a:cs typeface="Arial"/>
                  <a:sym typeface="Arial"/>
                </a:rPr>
                <a:t>-5.7x10</a:t>
              </a:r>
              <a:r>
                <a:rPr baseline="30000" i="1" lang="en-US" sz="2800">
                  <a:solidFill>
                    <a:schemeClr val="dk1"/>
                  </a:solidFill>
                  <a:latin typeface="Arial"/>
                  <a:ea typeface="Arial"/>
                  <a:cs typeface="Arial"/>
                  <a:sym typeface="Arial"/>
                </a:rPr>
                <a:t>-4</a:t>
              </a:r>
              <a:endParaRPr/>
            </a:p>
          </p:txBody>
        </p:sp>
      </p:grpSp>
      <p:grpSp>
        <p:nvGrpSpPr>
          <p:cNvPr id="2657" name="Google Shape;2657;g200ff56c607_0_274"/>
          <p:cNvGrpSpPr/>
          <p:nvPr/>
        </p:nvGrpSpPr>
        <p:grpSpPr>
          <a:xfrm>
            <a:off x="2897186" y="3643313"/>
            <a:ext cx="1955800" cy="1409700"/>
            <a:chOff x="3494" y="3193"/>
            <a:chExt cx="1232" cy="888"/>
          </a:xfrm>
        </p:grpSpPr>
        <p:cxnSp>
          <p:nvCxnSpPr>
            <p:cNvPr id="2658" name="Google Shape;2658;g200ff56c607_0_274"/>
            <p:cNvCxnSpPr/>
            <p:nvPr/>
          </p:nvCxnSpPr>
          <p:spPr>
            <a:xfrm>
              <a:off x="3526" y="3469"/>
              <a:ext cx="1200" cy="0"/>
            </a:xfrm>
            <a:prstGeom prst="straightConnector1">
              <a:avLst/>
            </a:prstGeom>
            <a:noFill/>
            <a:ln cap="flat" cmpd="sng" w="28575">
              <a:solidFill>
                <a:schemeClr val="dk1"/>
              </a:solidFill>
              <a:prstDash val="solid"/>
              <a:round/>
              <a:headEnd len="med" w="med" type="none"/>
              <a:tailEnd len="med" w="med" type="none"/>
            </a:ln>
          </p:spPr>
        </p:cxnSp>
        <p:sp>
          <p:nvSpPr>
            <p:cNvPr id="2659" name="Google Shape;2659;g200ff56c607_0_274"/>
            <p:cNvSpPr txBox="1"/>
            <p:nvPr/>
          </p:nvSpPr>
          <p:spPr>
            <a:xfrm>
              <a:off x="3494" y="3193"/>
              <a:ext cx="1200" cy="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Noto Sans Symbols"/>
                <a:buNone/>
              </a:pPr>
              <a:r>
                <a:rPr lang="en-US" sz="2800">
                  <a:solidFill>
                    <a:schemeClr val="dk1"/>
                  </a:solidFill>
                  <a:latin typeface="Arial"/>
                  <a:ea typeface="Arial"/>
                  <a:cs typeface="Arial"/>
                  <a:sym typeface="Arial"/>
                </a:rPr>
                <a:t>     0.693  </a:t>
              </a:r>
              <a:r>
                <a:rPr baseline="-25000" lang="en-US" sz="2800">
                  <a:solidFill>
                    <a:schemeClr val="dk1"/>
                  </a:solidFill>
                  <a:latin typeface="Arial"/>
                  <a:ea typeface="Arial"/>
                  <a:cs typeface="Arial"/>
                  <a:sym typeface="Arial"/>
                </a:rPr>
                <a:t> </a:t>
              </a:r>
              <a:endParaRPr sz="2800">
                <a:solidFill>
                  <a:schemeClr val="dk1"/>
                </a:solidFill>
                <a:latin typeface="Arial"/>
                <a:ea typeface="Arial"/>
                <a:cs typeface="Arial"/>
                <a:sym typeface="Arial"/>
              </a:endParaRPr>
            </a:p>
          </p:txBody>
        </p:sp>
        <p:sp>
          <p:nvSpPr>
            <p:cNvPr id="2660" name="Google Shape;2660;g200ff56c607_0_274"/>
            <p:cNvSpPr txBox="1"/>
            <p:nvPr/>
          </p:nvSpPr>
          <p:spPr>
            <a:xfrm>
              <a:off x="3734" y="3481"/>
              <a:ext cx="900" cy="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Noto Sans Symbols"/>
                <a:buNone/>
              </a:pPr>
              <a:r>
                <a:rPr i="1" lang="en-US" sz="2800">
                  <a:solidFill>
                    <a:schemeClr val="dk1"/>
                  </a:solidFill>
                  <a:latin typeface="Arial"/>
                  <a:ea typeface="Arial"/>
                  <a:cs typeface="Arial"/>
                  <a:sym typeface="Arial"/>
                </a:rPr>
                <a:t>-5.7x10</a:t>
              </a:r>
              <a:r>
                <a:rPr baseline="30000" i="1" lang="en-US" sz="2800">
                  <a:solidFill>
                    <a:schemeClr val="dk1"/>
                  </a:solidFill>
                  <a:latin typeface="Arial"/>
                  <a:ea typeface="Arial"/>
                  <a:cs typeface="Arial"/>
                  <a:sym typeface="Arial"/>
                </a:rPr>
                <a:t>-4</a:t>
              </a:r>
              <a:endParaRPr/>
            </a:p>
          </p:txBody>
        </p:sp>
      </p:grpSp>
      <p:sp>
        <p:nvSpPr>
          <p:cNvPr id="2661" name="Google Shape;2661;g200ff56c607_0_274"/>
          <p:cNvSpPr txBox="1"/>
          <p:nvPr/>
        </p:nvSpPr>
        <p:spPr>
          <a:xfrm>
            <a:off x="5564188" y="3830419"/>
            <a:ext cx="33147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Noto Sans Symbols"/>
              <a:buNone/>
            </a:pPr>
            <a:r>
              <a:rPr lang="en-US" sz="2400">
                <a:solidFill>
                  <a:schemeClr val="dk1"/>
                </a:solidFill>
                <a:latin typeface="Arial"/>
                <a:ea typeface="Arial"/>
                <a:cs typeface="Arial"/>
                <a:sym typeface="Arial"/>
              </a:rPr>
              <a:t>= 1200 s = 20. minutes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647"/>
                                        </p:tgtEl>
                                        <p:attrNameLst>
                                          <p:attrName>style.visibility</p:attrName>
                                        </p:attrNameLst>
                                      </p:cBhvr>
                                      <p:to>
                                        <p:strVal val="visible"/>
                                      </p:to>
                                    </p:set>
                                    <p:anim calcmode="lin" valueType="num">
                                      <p:cBhvr additive="base">
                                        <p:cTn dur="500"/>
                                        <p:tgtEl>
                                          <p:spTgt spid="264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653"/>
                                        </p:tgtEl>
                                        <p:attrNameLst>
                                          <p:attrName>style.visibility</p:attrName>
                                        </p:attrNameLst>
                                      </p:cBhvr>
                                      <p:to>
                                        <p:strVal val="visible"/>
                                      </p:to>
                                    </p:set>
                                    <p:anim calcmode="lin" valueType="num">
                                      <p:cBhvr additive="base">
                                        <p:cTn dur="500"/>
                                        <p:tgtEl>
                                          <p:spTgt spid="265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650"/>
                                        </p:tgtEl>
                                        <p:attrNameLst>
                                          <p:attrName>style.visibility</p:attrName>
                                        </p:attrNameLst>
                                      </p:cBhvr>
                                      <p:to>
                                        <p:strVal val="visible"/>
                                      </p:to>
                                    </p:set>
                                    <p:anim calcmode="lin" valueType="num">
                                      <p:cBhvr additive="base">
                                        <p:cTn dur="500"/>
                                        <p:tgtEl>
                                          <p:spTgt spid="265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651"/>
                                        </p:tgtEl>
                                        <p:attrNameLst>
                                          <p:attrName>style.visibility</p:attrName>
                                        </p:attrNameLst>
                                      </p:cBhvr>
                                      <p:to>
                                        <p:strVal val="visible"/>
                                      </p:to>
                                    </p:set>
                                    <p:anim calcmode="lin" valueType="num">
                                      <p:cBhvr additive="base">
                                        <p:cTn dur="500"/>
                                        <p:tgtEl>
                                          <p:spTgt spid="265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652"/>
                                        </p:tgtEl>
                                        <p:attrNameLst>
                                          <p:attrName>style.visibility</p:attrName>
                                        </p:attrNameLst>
                                      </p:cBhvr>
                                      <p:to>
                                        <p:strVal val="visible"/>
                                      </p:to>
                                    </p:set>
                                    <p:anim calcmode="lin" valueType="num">
                                      <p:cBhvr additive="base">
                                        <p:cTn dur="500"/>
                                        <p:tgtEl>
                                          <p:spTgt spid="265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657"/>
                                        </p:tgtEl>
                                        <p:attrNameLst>
                                          <p:attrName>style.visibility</p:attrName>
                                        </p:attrNameLst>
                                      </p:cBhvr>
                                      <p:to>
                                        <p:strVal val="visible"/>
                                      </p:to>
                                    </p:set>
                                    <p:anim calcmode="lin" valueType="num">
                                      <p:cBhvr additive="base">
                                        <p:cTn dur="500"/>
                                        <p:tgtEl>
                                          <p:spTgt spid="265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661"/>
                                        </p:tgtEl>
                                        <p:attrNameLst>
                                          <p:attrName>style.visibility</p:attrName>
                                        </p:attrNameLst>
                                      </p:cBhvr>
                                      <p:to>
                                        <p:strVal val="visible"/>
                                      </p:to>
                                    </p:set>
                                    <p:anim calcmode="lin" valueType="num">
                                      <p:cBhvr additive="base">
                                        <p:cTn dur="500"/>
                                        <p:tgtEl>
                                          <p:spTgt spid="266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5" name="Shape 2665"/>
        <p:cNvGrpSpPr/>
        <p:nvPr/>
      </p:nvGrpSpPr>
      <p:grpSpPr>
        <a:xfrm>
          <a:off x="0" y="0"/>
          <a:ext cx="0" cy="0"/>
          <a:chOff x="0" y="0"/>
          <a:chExt cx="0" cy="0"/>
        </a:xfrm>
      </p:grpSpPr>
      <p:pic>
        <p:nvPicPr>
          <p:cNvPr descr="Graphs of concentration versus time, log concentration versus time and reciprocal of concentration versus time for a first order reaction." id="2666" name="Google Shape;2666;g200ff56c607_0_293"/>
          <p:cNvPicPr preferRelativeResize="0"/>
          <p:nvPr>
            <p:ph idx="1" type="body"/>
          </p:nvPr>
        </p:nvPicPr>
        <p:blipFill rotWithShape="1">
          <a:blip r:embed="rId3">
            <a:alphaModFix/>
          </a:blip>
          <a:srcRect b="0" l="0" r="0" t="0"/>
          <a:stretch/>
        </p:blipFill>
        <p:spPr>
          <a:xfrm>
            <a:off x="2590800" y="3295650"/>
            <a:ext cx="7435800" cy="2800500"/>
          </a:xfrm>
          <a:prstGeom prst="rect">
            <a:avLst/>
          </a:prstGeom>
          <a:noFill/>
          <a:ln>
            <a:noFill/>
          </a:ln>
        </p:spPr>
      </p:pic>
      <p:sp>
        <p:nvSpPr>
          <p:cNvPr id="2667" name="Google Shape;2667;g200ff56c607_0_293"/>
          <p:cNvSpPr txBox="1"/>
          <p:nvPr>
            <p:ph type="title"/>
          </p:nvPr>
        </p:nvSpPr>
        <p:spPr>
          <a:xfrm>
            <a:off x="2286000" y="609600"/>
            <a:ext cx="7772400" cy="6858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Arial"/>
              <a:buNone/>
            </a:pPr>
            <a:r>
              <a:rPr lang="en-US"/>
              <a:t>Graphically:</a:t>
            </a:r>
            <a:endParaRPr/>
          </a:p>
        </p:txBody>
      </p:sp>
      <p:sp>
        <p:nvSpPr>
          <p:cNvPr id="2668" name="Google Shape;2668;g200ff56c607_0_293"/>
          <p:cNvSpPr txBox="1"/>
          <p:nvPr/>
        </p:nvSpPr>
        <p:spPr>
          <a:xfrm>
            <a:off x="2562225" y="1800226"/>
            <a:ext cx="30798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Noto Sans Symbols"/>
              <a:buNone/>
            </a:pPr>
            <a:r>
              <a:rPr lang="en-US" sz="2800">
                <a:solidFill>
                  <a:schemeClr val="dk1"/>
                </a:solidFill>
                <a:latin typeface="Arial"/>
                <a:ea typeface="Arial"/>
                <a:cs typeface="Arial"/>
                <a:sym typeface="Arial"/>
              </a:rPr>
              <a:t>ln[A] - ln[A]</a:t>
            </a:r>
            <a:r>
              <a:rPr baseline="-25000" lang="en-US" sz="2800">
                <a:solidFill>
                  <a:schemeClr val="dk1"/>
                </a:solidFill>
                <a:latin typeface="Arial"/>
                <a:ea typeface="Arial"/>
                <a:cs typeface="Arial"/>
                <a:sym typeface="Arial"/>
              </a:rPr>
              <a:t>0</a:t>
            </a:r>
            <a:r>
              <a:rPr lang="en-US" sz="2800">
                <a:solidFill>
                  <a:schemeClr val="dk1"/>
                </a:solidFill>
                <a:latin typeface="Arial"/>
                <a:ea typeface="Arial"/>
                <a:cs typeface="Arial"/>
                <a:sym typeface="Arial"/>
              </a:rPr>
              <a:t> =  - </a:t>
            </a:r>
            <a:r>
              <a:rPr i="1" lang="en-US" sz="2800">
                <a:solidFill>
                  <a:schemeClr val="dk1"/>
                </a:solidFill>
                <a:latin typeface="Arial"/>
                <a:ea typeface="Arial"/>
                <a:cs typeface="Arial"/>
                <a:sym typeface="Arial"/>
              </a:rPr>
              <a:t>kt</a:t>
            </a:r>
            <a:endParaRPr sz="2800">
              <a:solidFill>
                <a:schemeClr val="dk1"/>
              </a:solidFill>
              <a:latin typeface="Arial"/>
              <a:ea typeface="Arial"/>
              <a:cs typeface="Arial"/>
              <a:sym typeface="Arial"/>
            </a:endParaRPr>
          </a:p>
        </p:txBody>
      </p:sp>
      <p:sp>
        <p:nvSpPr>
          <p:cNvPr id="2669" name="Google Shape;2669;g200ff56c607_0_293"/>
          <p:cNvSpPr txBox="1"/>
          <p:nvPr/>
        </p:nvSpPr>
        <p:spPr>
          <a:xfrm>
            <a:off x="2678113" y="2324101"/>
            <a:ext cx="29640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800"/>
              <a:buFont typeface="Noto Sans Symbols"/>
              <a:buNone/>
            </a:pPr>
            <a:r>
              <a:rPr lang="en-US" sz="2800">
                <a:solidFill>
                  <a:schemeClr val="accent1"/>
                </a:solidFill>
                <a:latin typeface="Arial"/>
                <a:ea typeface="Arial"/>
                <a:cs typeface="Arial"/>
                <a:sym typeface="Arial"/>
              </a:rPr>
              <a:t>  y   -    b     =  mx</a:t>
            </a:r>
            <a:endParaRPr/>
          </a:p>
        </p:txBody>
      </p:sp>
      <p:sp>
        <p:nvSpPr>
          <p:cNvPr id="2670" name="Google Shape;2670;g200ff56c607_0_293"/>
          <p:cNvSpPr txBox="1"/>
          <p:nvPr/>
        </p:nvSpPr>
        <p:spPr>
          <a:xfrm>
            <a:off x="6172200" y="1687514"/>
            <a:ext cx="3962400" cy="954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800"/>
              <a:buFont typeface="Noto Sans Symbols"/>
              <a:buNone/>
            </a:pPr>
            <a:r>
              <a:rPr lang="en-US" sz="2800">
                <a:solidFill>
                  <a:schemeClr val="accent1"/>
                </a:solidFill>
                <a:latin typeface="Arial"/>
                <a:ea typeface="Arial"/>
                <a:cs typeface="Arial"/>
                <a:sym typeface="Arial"/>
              </a:rPr>
              <a:t>A plot of ln[A] vs t gives a straight line</a:t>
            </a:r>
            <a:endParaRPr/>
          </a:p>
        </p:txBody>
      </p:sp>
      <p:sp>
        <p:nvSpPr>
          <p:cNvPr id="2671" name="Google Shape;2671;g200ff56c607_0_293"/>
          <p:cNvSpPr/>
          <p:nvPr/>
        </p:nvSpPr>
        <p:spPr>
          <a:xfrm>
            <a:off x="4953000" y="3048000"/>
            <a:ext cx="2819400" cy="3200400"/>
          </a:xfrm>
          <a:prstGeom prst="rect">
            <a:avLst/>
          </a:prstGeom>
          <a:solidFill>
            <a:srgbClr val="FFFF00">
              <a:alpha val="20000"/>
            </a:srgbClr>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8"/>
                                        </p:tgtEl>
                                        <p:attrNameLst>
                                          <p:attrName>style.visibility</p:attrName>
                                        </p:attrNameLst>
                                      </p:cBhvr>
                                      <p:to>
                                        <p:strVal val="visible"/>
                                      </p:to>
                                    </p:set>
                                    <p:animEffect filter="fade" transition="in">
                                      <p:cBhvr>
                                        <p:cTn dur="500"/>
                                        <p:tgtEl>
                                          <p:spTgt spid="26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9"/>
                                        </p:tgtEl>
                                        <p:attrNameLst>
                                          <p:attrName>style.visibility</p:attrName>
                                        </p:attrNameLst>
                                      </p:cBhvr>
                                      <p:to>
                                        <p:strVal val="visible"/>
                                      </p:to>
                                    </p:set>
                                    <p:animEffect filter="fade" transition="in">
                                      <p:cBhvr>
                                        <p:cTn dur="500"/>
                                        <p:tgtEl>
                                          <p:spTgt spid="26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6"/>
                                        </p:tgtEl>
                                        <p:attrNameLst>
                                          <p:attrName>style.visibility</p:attrName>
                                        </p:attrNameLst>
                                      </p:cBhvr>
                                      <p:to>
                                        <p:strVal val="visible"/>
                                      </p:to>
                                    </p:set>
                                    <p:animEffect filter="fade" transition="in">
                                      <p:cBhvr>
                                        <p:cTn dur="500"/>
                                        <p:tgtEl>
                                          <p:spTgt spid="26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0"/>
                                        </p:tgtEl>
                                        <p:attrNameLst>
                                          <p:attrName>style.visibility</p:attrName>
                                        </p:attrNameLst>
                                      </p:cBhvr>
                                      <p:to>
                                        <p:strVal val="visible"/>
                                      </p:to>
                                    </p:set>
                                    <p:animEffect filter="fade" transition="in">
                                      <p:cBhvr>
                                        <p:cTn dur="500"/>
                                        <p:tgtEl>
                                          <p:spTgt spid="26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1"/>
                                        </p:tgtEl>
                                        <p:attrNameLst>
                                          <p:attrName>style.visibility</p:attrName>
                                        </p:attrNameLst>
                                      </p:cBhvr>
                                      <p:to>
                                        <p:strVal val="visible"/>
                                      </p:to>
                                    </p:set>
                                    <p:animEffect filter="fade" transition="in">
                                      <p:cBhvr>
                                        <p:cTn dur="500"/>
                                        <p:tgtEl>
                                          <p:spTgt spid="26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1"/>
                                        </p:tgtEl>
                                        <p:attrNameLst>
                                          <p:attrName>style.visibility</p:attrName>
                                        </p:attrNameLst>
                                      </p:cBhvr>
                                      <p:to>
                                        <p:strVal val="visible"/>
                                      </p:to>
                                    </p:set>
                                    <p:animEffect filter="fade" transition="in">
                                      <p:cBhvr>
                                        <p:cTn dur="500"/>
                                        <p:tgtEl>
                                          <p:spTgt spid="26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1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What you need to say…</a:t>
            </a:r>
            <a:endParaRPr/>
          </a:p>
        </p:txBody>
      </p:sp>
      <p:sp>
        <p:nvSpPr>
          <p:cNvPr id="587" name="Google Shape;587;p127"/>
          <p:cNvSpPr txBox="1"/>
          <p:nvPr>
            <p:ph idx="1" type="body"/>
          </p:nvPr>
        </p:nvSpPr>
        <p:spPr>
          <a:xfrm>
            <a:off x="1378040" y="1515391"/>
            <a:ext cx="9975760" cy="430371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a:t>If a question asks you how to dilute a solution make sure you mention…</a:t>
            </a:r>
            <a:endParaRPr/>
          </a:p>
          <a:p>
            <a:pPr indent="-228600" lvl="1" marL="685800" rtl="0" algn="l">
              <a:lnSpc>
                <a:spcPct val="90000"/>
              </a:lnSpc>
              <a:spcBef>
                <a:spcPts val="500"/>
              </a:spcBef>
              <a:spcAft>
                <a:spcPts val="0"/>
              </a:spcAft>
              <a:buClr>
                <a:schemeClr val="dk1"/>
              </a:buClr>
              <a:buSzPts val="2400"/>
              <a:buChar char="•"/>
            </a:pPr>
            <a:r>
              <a:rPr lang="en-US"/>
              <a:t>Measure the amount of water needed using a pipet (it is pretty accurate and if not use the cylinder). Place into the volumetric flask (most accurate!!!)</a:t>
            </a:r>
            <a:endParaRPr/>
          </a:p>
          <a:p>
            <a:pPr indent="-228600" lvl="1" marL="685800" rtl="0" algn="l">
              <a:lnSpc>
                <a:spcPct val="90000"/>
              </a:lnSpc>
              <a:spcBef>
                <a:spcPts val="500"/>
              </a:spcBef>
              <a:spcAft>
                <a:spcPts val="0"/>
              </a:spcAft>
              <a:buClr>
                <a:schemeClr val="dk1"/>
              </a:buClr>
              <a:buSzPts val="2400"/>
              <a:buChar char="•"/>
            </a:pPr>
            <a:r>
              <a:rPr lang="en-US"/>
              <a:t>Start with the highest molarity of solute: Measure the concentrated solution with the pipet (or cylinder).</a:t>
            </a:r>
            <a:endParaRPr/>
          </a:p>
          <a:p>
            <a:pPr indent="-228600" lvl="1" marL="685800" rtl="0" algn="l">
              <a:lnSpc>
                <a:spcPct val="90000"/>
              </a:lnSpc>
              <a:spcBef>
                <a:spcPts val="500"/>
              </a:spcBef>
              <a:spcAft>
                <a:spcPts val="0"/>
              </a:spcAft>
              <a:buClr>
                <a:schemeClr val="dk1"/>
              </a:buClr>
              <a:buSzPts val="2400"/>
              <a:buChar char="•"/>
            </a:pPr>
            <a:r>
              <a:rPr lang="en-US"/>
              <a:t>Always add the acid to the water (the acid is more dense and will sink to the bottom resulting in less splashing and can be added slowly to reduced the amount of heat generated at a time).</a:t>
            </a:r>
            <a:endParaRPr/>
          </a:p>
          <a:p>
            <a:pPr indent="-228600" lvl="1" marL="685800" rtl="0" algn="l">
              <a:lnSpc>
                <a:spcPct val="90000"/>
              </a:lnSpc>
              <a:spcBef>
                <a:spcPts val="500"/>
              </a:spcBef>
              <a:spcAft>
                <a:spcPts val="0"/>
              </a:spcAft>
              <a:buClr>
                <a:schemeClr val="dk1"/>
              </a:buClr>
              <a:buSzPts val="2400"/>
              <a:buChar char="•"/>
            </a:pPr>
            <a:r>
              <a:rPr lang="en-US"/>
              <a:t>Add small drops of water using a dropper until the solutions meniscus reaches the mark on the flask.</a:t>
            </a:r>
            <a:endParaRPr/>
          </a:p>
        </p:txBody>
      </p:sp>
      <p:sp>
        <p:nvSpPr>
          <p:cNvPr id="588" name="Google Shape;588;p127"/>
          <p:cNvSpPr txBox="1"/>
          <p:nvPr/>
        </p:nvSpPr>
        <p:spPr>
          <a:xfrm>
            <a:off x="8648131" y="304801"/>
            <a:ext cx="171506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Write this!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6" name="Shape 2676"/>
        <p:cNvGrpSpPr/>
        <p:nvPr/>
      </p:nvGrpSpPr>
      <p:grpSpPr>
        <a:xfrm>
          <a:off x="0" y="0"/>
          <a:ext cx="0" cy="0"/>
          <a:chOff x="0" y="0"/>
          <a:chExt cx="0" cy="0"/>
        </a:xfrm>
      </p:grpSpPr>
      <p:sp>
        <p:nvSpPr>
          <p:cNvPr id="2677" name="Google Shape;2677;g200ff56c607_0_302"/>
          <p:cNvSpPr txBox="1"/>
          <p:nvPr>
            <p:ph type="title"/>
          </p:nvPr>
        </p:nvSpPr>
        <p:spPr>
          <a:xfrm>
            <a:off x="2244725" y="381000"/>
            <a:ext cx="7772400" cy="762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First-Order Processes</a:t>
            </a:r>
            <a:endParaRPr/>
          </a:p>
        </p:txBody>
      </p:sp>
      <p:pic>
        <p:nvPicPr>
          <p:cNvPr descr="14_06" id="2678" name="Google Shape;2678;g200ff56c607_0_302"/>
          <p:cNvPicPr preferRelativeResize="0"/>
          <p:nvPr>
            <p:ph idx="1" type="body"/>
          </p:nvPr>
        </p:nvPicPr>
        <p:blipFill rotWithShape="1">
          <a:blip r:embed="rId3">
            <a:alphaModFix/>
          </a:blip>
          <a:srcRect b="3707" l="0" r="0" t="0"/>
          <a:stretch/>
        </p:blipFill>
        <p:spPr>
          <a:xfrm>
            <a:off x="963455" y="898634"/>
            <a:ext cx="2770200" cy="5335500"/>
          </a:xfrm>
          <a:prstGeom prst="rect">
            <a:avLst/>
          </a:prstGeom>
          <a:noFill/>
          <a:ln>
            <a:noFill/>
          </a:ln>
        </p:spPr>
      </p:pic>
      <p:sp>
        <p:nvSpPr>
          <p:cNvPr id="2679" name="Google Shape;2679;g200ff56c607_0_302"/>
          <p:cNvSpPr txBox="1"/>
          <p:nvPr>
            <p:ph idx="2" type="body"/>
          </p:nvPr>
        </p:nvSpPr>
        <p:spPr>
          <a:xfrm>
            <a:off x="3924300" y="1090623"/>
            <a:ext cx="6781800" cy="1066800"/>
          </a:xfrm>
          <a:prstGeom prst="rect">
            <a:avLst/>
          </a:prstGeom>
          <a:noFill/>
          <a:ln>
            <a:noFill/>
          </a:ln>
        </p:spPr>
        <p:txBody>
          <a:bodyPr anchorCtr="0" anchor="t" bIns="45700" lIns="91425" spcFirstLastPara="1" rIns="91425" wrap="square" tIns="45700">
            <a:normAutofit/>
          </a:bodyPr>
          <a:lstStyle/>
          <a:p>
            <a:pPr indent="-228600" lvl="0" marL="274320" rtl="0" algn="l">
              <a:lnSpc>
                <a:spcPct val="90000"/>
              </a:lnSpc>
              <a:spcBef>
                <a:spcPts val="0"/>
              </a:spcBef>
              <a:spcAft>
                <a:spcPts val="0"/>
              </a:spcAft>
              <a:buClr>
                <a:schemeClr val="dk1"/>
              </a:buClr>
              <a:buSzPts val="2800"/>
              <a:buNone/>
            </a:pPr>
            <a:r>
              <a:rPr lang="en-US" sz="2800"/>
              <a:t>	Consider the process in which methyl isonitrile is converted to acetonitrile.</a:t>
            </a:r>
            <a:endParaRPr/>
          </a:p>
        </p:txBody>
      </p:sp>
      <p:grpSp>
        <p:nvGrpSpPr>
          <p:cNvPr id="2680" name="Google Shape;2680;g200ff56c607_0_302"/>
          <p:cNvGrpSpPr/>
          <p:nvPr/>
        </p:nvGrpSpPr>
        <p:grpSpPr>
          <a:xfrm>
            <a:off x="4769069" y="1987943"/>
            <a:ext cx="4587876" cy="476251"/>
            <a:chOff x="2570" y="2665"/>
            <a:chExt cx="2890" cy="300"/>
          </a:xfrm>
        </p:grpSpPr>
        <p:sp>
          <p:nvSpPr>
            <p:cNvPr id="2681" name="Google Shape;2681;g200ff56c607_0_302"/>
            <p:cNvSpPr/>
            <p:nvPr/>
          </p:nvSpPr>
          <p:spPr>
            <a:xfrm>
              <a:off x="2570" y="2665"/>
              <a:ext cx="9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C82E32"/>
                </a:buClr>
                <a:buSzPts val="3200"/>
                <a:buFont typeface="Noto Sans Symbols"/>
                <a:buNone/>
              </a:pPr>
              <a:r>
                <a:rPr lang="en-US" sz="3200">
                  <a:solidFill>
                    <a:srgbClr val="C82E32"/>
                  </a:solidFill>
                  <a:latin typeface="Arial"/>
                  <a:ea typeface="Arial"/>
                  <a:cs typeface="Arial"/>
                  <a:sym typeface="Arial"/>
                </a:rPr>
                <a:t>CH</a:t>
              </a:r>
              <a:r>
                <a:rPr baseline="-25000" lang="en-US" sz="3200">
                  <a:solidFill>
                    <a:srgbClr val="C82E32"/>
                  </a:solidFill>
                  <a:latin typeface="Arial"/>
                  <a:ea typeface="Arial"/>
                  <a:cs typeface="Arial"/>
                  <a:sym typeface="Arial"/>
                </a:rPr>
                <a:t>3</a:t>
              </a:r>
              <a:r>
                <a:rPr lang="en-US" sz="3200">
                  <a:solidFill>
                    <a:srgbClr val="C82E32"/>
                  </a:solidFill>
                  <a:latin typeface="Arial"/>
                  <a:ea typeface="Arial"/>
                  <a:cs typeface="Arial"/>
                  <a:sym typeface="Arial"/>
                </a:rPr>
                <a:t>NC</a:t>
              </a:r>
              <a:endParaRPr/>
            </a:p>
          </p:txBody>
        </p:sp>
        <p:sp>
          <p:nvSpPr>
            <p:cNvPr id="2682" name="Google Shape;2682;g200ff56c607_0_302"/>
            <p:cNvSpPr/>
            <p:nvPr/>
          </p:nvSpPr>
          <p:spPr>
            <a:xfrm>
              <a:off x="4560" y="2665"/>
              <a:ext cx="9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C82E32"/>
                </a:buClr>
                <a:buSzPts val="3200"/>
                <a:buFont typeface="Noto Sans Symbols"/>
                <a:buNone/>
              </a:pPr>
              <a:r>
                <a:rPr lang="en-US" sz="3200">
                  <a:solidFill>
                    <a:srgbClr val="C82E32"/>
                  </a:solidFill>
                  <a:latin typeface="Arial"/>
                  <a:ea typeface="Arial"/>
                  <a:cs typeface="Arial"/>
                  <a:sym typeface="Arial"/>
                </a:rPr>
                <a:t>CH</a:t>
              </a:r>
              <a:r>
                <a:rPr baseline="-25000" lang="en-US" sz="3200">
                  <a:solidFill>
                    <a:srgbClr val="C82E32"/>
                  </a:solidFill>
                  <a:latin typeface="Arial"/>
                  <a:ea typeface="Arial"/>
                  <a:cs typeface="Arial"/>
                  <a:sym typeface="Arial"/>
                </a:rPr>
                <a:t>3</a:t>
              </a:r>
              <a:r>
                <a:rPr lang="en-US" sz="3200">
                  <a:solidFill>
                    <a:srgbClr val="C82E32"/>
                  </a:solidFill>
                  <a:latin typeface="Arial"/>
                  <a:ea typeface="Arial"/>
                  <a:cs typeface="Arial"/>
                  <a:sym typeface="Arial"/>
                </a:rPr>
                <a:t>CN</a:t>
              </a:r>
              <a:endParaRPr/>
            </a:p>
          </p:txBody>
        </p:sp>
        <p:cxnSp>
          <p:nvCxnSpPr>
            <p:cNvPr id="2683" name="Google Shape;2683;g200ff56c607_0_302"/>
            <p:cNvCxnSpPr/>
            <p:nvPr/>
          </p:nvCxnSpPr>
          <p:spPr>
            <a:xfrm>
              <a:off x="3696" y="2832"/>
              <a:ext cx="600" cy="0"/>
            </a:xfrm>
            <a:prstGeom prst="straightConnector1">
              <a:avLst/>
            </a:prstGeom>
            <a:noFill/>
            <a:ln cap="flat" cmpd="sng" w="22225">
              <a:solidFill>
                <a:srgbClr val="C82E32"/>
              </a:solidFill>
              <a:prstDash val="solid"/>
              <a:round/>
              <a:headEnd len="med" w="med" type="none"/>
              <a:tailEnd len="med" w="med" type="triangle"/>
            </a:ln>
          </p:spPr>
        </p:cxnSp>
      </p:grpSp>
      <p:sp>
        <p:nvSpPr>
          <p:cNvPr id="2684" name="Google Shape;2684;g200ff56c607_0_302"/>
          <p:cNvSpPr txBox="1"/>
          <p:nvPr/>
        </p:nvSpPr>
        <p:spPr>
          <a:xfrm>
            <a:off x="4038600" y="2590801"/>
            <a:ext cx="56388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Noto Sans Symbols"/>
              <a:buNone/>
            </a:pPr>
            <a:r>
              <a:rPr lang="en-US" sz="2400">
                <a:solidFill>
                  <a:schemeClr val="dk1"/>
                </a:solidFill>
                <a:latin typeface="Arial"/>
                <a:ea typeface="Arial"/>
                <a:cs typeface="Arial"/>
                <a:sym typeface="Arial"/>
              </a:rPr>
              <a:t>How do we know </a:t>
            </a:r>
            <a:r>
              <a:rPr lang="en-US" sz="2000">
                <a:solidFill>
                  <a:schemeClr val="dk1"/>
                </a:solidFill>
                <a:latin typeface="Arial"/>
                <a:ea typeface="Arial"/>
                <a:cs typeface="Arial"/>
                <a:sym typeface="Arial"/>
              </a:rPr>
              <a:t>this</a:t>
            </a:r>
            <a:r>
              <a:rPr lang="en-US" sz="2400">
                <a:solidFill>
                  <a:schemeClr val="dk1"/>
                </a:solidFill>
                <a:latin typeface="Arial"/>
                <a:ea typeface="Arial"/>
                <a:cs typeface="Arial"/>
                <a:sym typeface="Arial"/>
              </a:rPr>
              <a:t> is a first order rxn?</a:t>
            </a:r>
            <a:endParaRPr/>
          </a:p>
        </p:txBody>
      </p:sp>
      <p:pic>
        <p:nvPicPr>
          <p:cNvPr descr="14_07a" id="2685" name="Google Shape;2685;g200ff56c607_0_302"/>
          <p:cNvPicPr preferRelativeResize="0"/>
          <p:nvPr/>
        </p:nvPicPr>
        <p:blipFill rotWithShape="1">
          <a:blip r:embed="rId4">
            <a:alphaModFix/>
          </a:blip>
          <a:srcRect b="11182" l="0" r="0" t="0"/>
          <a:stretch/>
        </p:blipFill>
        <p:spPr>
          <a:xfrm>
            <a:off x="4343400" y="3048000"/>
            <a:ext cx="5943600" cy="3367088"/>
          </a:xfrm>
          <a:prstGeom prst="rect">
            <a:avLst/>
          </a:prstGeom>
          <a:noFill/>
          <a:ln>
            <a:noFill/>
          </a:ln>
        </p:spPr>
      </p:pic>
    </p:spTree>
  </p:cSld>
  <p:clrMapOvr>
    <a:masterClrMapping/>
  </p:clrMapOvr>
</p:sld>
</file>

<file path=ppt/slides/slide2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0" name="Shape 2690"/>
        <p:cNvGrpSpPr/>
        <p:nvPr/>
      </p:nvGrpSpPr>
      <p:grpSpPr>
        <a:xfrm>
          <a:off x="0" y="0"/>
          <a:ext cx="0" cy="0"/>
          <a:chOff x="0" y="0"/>
          <a:chExt cx="0" cy="0"/>
        </a:xfrm>
      </p:grpSpPr>
      <p:sp>
        <p:nvSpPr>
          <p:cNvPr id="2691" name="Google Shape;2691;g200ff56c607_0_315"/>
          <p:cNvSpPr txBox="1"/>
          <p:nvPr>
            <p:ph type="title"/>
          </p:nvPr>
        </p:nvSpPr>
        <p:spPr>
          <a:xfrm>
            <a:off x="2209800" y="0"/>
            <a:ext cx="77724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First-Order Processes</a:t>
            </a:r>
            <a:endParaRPr/>
          </a:p>
        </p:txBody>
      </p:sp>
      <p:pic>
        <p:nvPicPr>
          <p:cNvPr descr="14_07ab" id="2692" name="Google Shape;2692;g200ff56c607_0_315"/>
          <p:cNvPicPr preferRelativeResize="0"/>
          <p:nvPr>
            <p:ph idx="1" type="body"/>
          </p:nvPr>
        </p:nvPicPr>
        <p:blipFill rotWithShape="1">
          <a:blip r:embed="rId3">
            <a:alphaModFix/>
          </a:blip>
          <a:srcRect b="15426" l="0" r="0" t="0"/>
          <a:stretch/>
        </p:blipFill>
        <p:spPr>
          <a:xfrm>
            <a:off x="1905000" y="990600"/>
            <a:ext cx="8382000" cy="2744700"/>
          </a:xfrm>
          <a:prstGeom prst="rect">
            <a:avLst/>
          </a:prstGeom>
          <a:noFill/>
          <a:ln>
            <a:noFill/>
          </a:ln>
        </p:spPr>
      </p:pic>
      <p:sp>
        <p:nvSpPr>
          <p:cNvPr id="2693" name="Google Shape;2693;g200ff56c607_0_315"/>
          <p:cNvSpPr txBox="1"/>
          <p:nvPr>
            <p:ph idx="2" type="body"/>
          </p:nvPr>
        </p:nvSpPr>
        <p:spPr>
          <a:xfrm>
            <a:off x="1981200" y="4572000"/>
            <a:ext cx="8305800" cy="2286000"/>
          </a:xfrm>
          <a:prstGeom prst="rect">
            <a:avLst/>
          </a:prstGeom>
          <a:noFill/>
          <a:ln>
            <a:noFill/>
          </a:ln>
        </p:spPr>
        <p:txBody>
          <a:bodyPr anchorCtr="0" anchor="t" bIns="45700" lIns="91425" spcFirstLastPara="1" rIns="91425" wrap="square" tIns="45700">
            <a:normAutofit/>
          </a:bodyPr>
          <a:lstStyle/>
          <a:p>
            <a:pPr indent="-228600" lvl="0" marL="274320" rtl="0" algn="l">
              <a:lnSpc>
                <a:spcPct val="90000"/>
              </a:lnSpc>
              <a:spcBef>
                <a:spcPts val="0"/>
              </a:spcBef>
              <a:spcAft>
                <a:spcPts val="0"/>
              </a:spcAft>
              <a:buClr>
                <a:schemeClr val="dk1"/>
              </a:buClr>
              <a:buSzPts val="2400"/>
              <a:buNone/>
            </a:pPr>
            <a:r>
              <a:rPr lang="en-US"/>
              <a:t>When ln </a:t>
            </a:r>
            <a:r>
              <a:rPr i="1" lang="en-US"/>
              <a:t>P</a:t>
            </a:r>
            <a:r>
              <a:rPr lang="en-US"/>
              <a:t> is plotted against time, a straight line forms.</a:t>
            </a:r>
            <a:endParaRPr/>
          </a:p>
          <a:p>
            <a:pPr indent="-182880" lvl="1" marL="548640" rtl="0" algn="l">
              <a:lnSpc>
                <a:spcPct val="90000"/>
              </a:lnSpc>
              <a:spcBef>
                <a:spcPts val="500"/>
              </a:spcBef>
              <a:spcAft>
                <a:spcPts val="0"/>
              </a:spcAft>
              <a:buClr>
                <a:schemeClr val="dk1"/>
              </a:buClr>
              <a:buSzPts val="2400"/>
              <a:buChar char="•"/>
            </a:pPr>
            <a:r>
              <a:rPr lang="en-US"/>
              <a:t>The process is first-order.</a:t>
            </a:r>
            <a:endParaRPr/>
          </a:p>
          <a:p>
            <a:pPr indent="-182880" lvl="1" marL="548640" rtl="0" algn="l">
              <a:lnSpc>
                <a:spcPct val="90000"/>
              </a:lnSpc>
              <a:spcBef>
                <a:spcPts val="500"/>
              </a:spcBef>
              <a:spcAft>
                <a:spcPts val="0"/>
              </a:spcAft>
              <a:buClr>
                <a:schemeClr val="dk1"/>
              </a:buClr>
              <a:buSzPts val="2400"/>
              <a:buChar char="•"/>
            </a:pPr>
            <a:r>
              <a:rPr i="1" lang="en-US"/>
              <a:t>k</a:t>
            </a:r>
            <a:r>
              <a:rPr lang="en-US"/>
              <a:t> is the negative slope:  5.1 × 10</a:t>
            </a:r>
            <a:r>
              <a:rPr baseline="30000" lang="en-US"/>
              <a:t>-5</a:t>
            </a:r>
            <a:r>
              <a:rPr lang="en-US"/>
              <a:t> s</a:t>
            </a:r>
            <a:r>
              <a:rPr baseline="30000" lang="en-US"/>
              <a:t>-1</a:t>
            </a:r>
            <a:r>
              <a:rPr lang="en-US"/>
              <a:t>.</a:t>
            </a:r>
            <a:endParaRPr/>
          </a:p>
        </p:txBody>
      </p:sp>
      <p:pic>
        <p:nvPicPr>
          <p:cNvPr descr="image-126.tiff                                                 0030DB78magic_metal                    B74677AA:" id="2694" name="Google Shape;2694;g200ff56c607_0_315"/>
          <p:cNvPicPr preferRelativeResize="0"/>
          <p:nvPr/>
        </p:nvPicPr>
        <p:blipFill rotWithShape="1">
          <a:blip r:embed="rId4">
            <a:alphaModFix/>
          </a:blip>
          <a:srcRect b="0" l="0" r="0" t="0"/>
          <a:stretch/>
        </p:blipFill>
        <p:spPr>
          <a:xfrm>
            <a:off x="4572000" y="3886200"/>
            <a:ext cx="3492500" cy="393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3">
                                            <p:txEl>
                                              <p:pRg end="0" st="0"/>
                                            </p:txEl>
                                          </p:spTgt>
                                        </p:tgtEl>
                                        <p:attrNameLst>
                                          <p:attrName>style.visibility</p:attrName>
                                        </p:attrNameLst>
                                      </p:cBhvr>
                                      <p:to>
                                        <p:strVal val="visible"/>
                                      </p:to>
                                    </p:set>
                                    <p:animEffect filter="fade" transition="in">
                                      <p:cBhvr>
                                        <p:cTn dur="2000"/>
                                        <p:tgtEl>
                                          <p:spTgt spid="269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3">
                                            <p:txEl>
                                              <p:pRg end="1" st="1"/>
                                            </p:txEl>
                                          </p:spTgt>
                                        </p:tgtEl>
                                        <p:attrNameLst>
                                          <p:attrName>style.visibility</p:attrName>
                                        </p:attrNameLst>
                                      </p:cBhvr>
                                      <p:to>
                                        <p:strVal val="visible"/>
                                      </p:to>
                                    </p:set>
                                    <p:animEffect filter="fade" transition="in">
                                      <p:cBhvr>
                                        <p:cTn dur="2000"/>
                                        <p:tgtEl>
                                          <p:spTgt spid="269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3">
                                            <p:txEl>
                                              <p:pRg end="2" st="2"/>
                                            </p:txEl>
                                          </p:spTgt>
                                        </p:tgtEl>
                                        <p:attrNameLst>
                                          <p:attrName>style.visibility</p:attrName>
                                        </p:attrNameLst>
                                      </p:cBhvr>
                                      <p:to>
                                        <p:strVal val="visible"/>
                                      </p:to>
                                    </p:set>
                                    <p:animEffect filter="fade" transition="in">
                                      <p:cBhvr>
                                        <p:cTn dur="2000"/>
                                        <p:tgtEl>
                                          <p:spTgt spid="269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8" name="Shape 2698"/>
        <p:cNvGrpSpPr/>
        <p:nvPr/>
      </p:nvGrpSpPr>
      <p:grpSpPr>
        <a:xfrm>
          <a:off x="0" y="0"/>
          <a:ext cx="0" cy="0"/>
          <a:chOff x="0" y="0"/>
          <a:chExt cx="0" cy="0"/>
        </a:xfrm>
      </p:grpSpPr>
      <p:sp>
        <p:nvSpPr>
          <p:cNvPr id="2699" name="Google Shape;2699;g200ff56c607_0_323"/>
          <p:cNvSpPr txBox="1"/>
          <p:nvPr/>
        </p:nvSpPr>
        <p:spPr>
          <a:xfrm>
            <a:off x="4054476" y="65088"/>
            <a:ext cx="41052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2800"/>
              <a:buFont typeface="Noto Sans Symbols"/>
              <a:buNone/>
            </a:pPr>
            <a:r>
              <a:rPr lang="en-US" sz="2800" u="sng">
                <a:solidFill>
                  <a:schemeClr val="lt1"/>
                </a:solidFill>
                <a:latin typeface="Arial"/>
                <a:ea typeface="Arial"/>
                <a:cs typeface="Arial"/>
                <a:sym typeface="Arial"/>
              </a:rPr>
              <a:t>Second-Order Reactions</a:t>
            </a:r>
            <a:endParaRPr/>
          </a:p>
        </p:txBody>
      </p:sp>
      <p:grpSp>
        <p:nvGrpSpPr>
          <p:cNvPr id="2700" name="Google Shape;2700;g200ff56c607_0_323"/>
          <p:cNvGrpSpPr/>
          <p:nvPr/>
        </p:nvGrpSpPr>
        <p:grpSpPr>
          <a:xfrm>
            <a:off x="1164021" y="362278"/>
            <a:ext cx="2173586" cy="1169987"/>
            <a:chOff x="518" y="3200"/>
            <a:chExt cx="1072" cy="737"/>
          </a:xfrm>
        </p:grpSpPr>
        <p:sp>
          <p:nvSpPr>
            <p:cNvPr id="2701" name="Google Shape;2701;g200ff56c607_0_323"/>
            <p:cNvSpPr txBox="1"/>
            <p:nvPr/>
          </p:nvSpPr>
          <p:spPr>
            <a:xfrm>
              <a:off x="518" y="3337"/>
              <a:ext cx="600" cy="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Noto Sans Symbols"/>
                <a:buNone/>
              </a:pPr>
              <a:r>
                <a:rPr lang="en-US" sz="2800">
                  <a:solidFill>
                    <a:schemeClr val="dk1"/>
                  </a:solidFill>
                  <a:latin typeface="Arial"/>
                  <a:ea typeface="Arial"/>
                  <a:cs typeface="Arial"/>
                  <a:sym typeface="Arial"/>
                </a:rPr>
                <a:t>rate = -</a:t>
              </a:r>
              <a:endParaRPr/>
            </a:p>
          </p:txBody>
        </p:sp>
        <p:grpSp>
          <p:nvGrpSpPr>
            <p:cNvPr id="2702" name="Google Shape;2702;g200ff56c607_0_323"/>
            <p:cNvGrpSpPr/>
            <p:nvPr/>
          </p:nvGrpSpPr>
          <p:grpSpPr>
            <a:xfrm>
              <a:off x="1200" y="3200"/>
              <a:ext cx="390" cy="600"/>
              <a:chOff x="2054" y="3286"/>
              <a:chExt cx="390" cy="600"/>
            </a:xfrm>
          </p:grpSpPr>
          <p:sp>
            <p:nvSpPr>
              <p:cNvPr id="2703" name="Google Shape;2703;g200ff56c607_0_323"/>
              <p:cNvSpPr txBox="1"/>
              <p:nvPr/>
            </p:nvSpPr>
            <p:spPr>
              <a:xfrm>
                <a:off x="2054" y="3286"/>
                <a:ext cx="300" cy="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Noto Sans Symbols"/>
                  <a:buNone/>
                </a:pPr>
                <a:r>
                  <a:rPr lang="en-US" sz="2800">
                    <a:solidFill>
                      <a:schemeClr val="dk1"/>
                    </a:solidFill>
                    <a:latin typeface="Noto Sans Symbols"/>
                    <a:ea typeface="Noto Sans Symbols"/>
                    <a:cs typeface="Noto Sans Symbols"/>
                    <a:sym typeface="Noto Sans Symbols"/>
                  </a:rPr>
                  <a:t>Δ</a:t>
                </a:r>
                <a:r>
                  <a:rPr lang="en-US" sz="2800">
                    <a:solidFill>
                      <a:schemeClr val="dk1"/>
                    </a:solidFill>
                    <a:latin typeface="Arial"/>
                    <a:ea typeface="Arial"/>
                    <a:cs typeface="Arial"/>
                    <a:sym typeface="Arial"/>
                  </a:rPr>
                  <a:t>[A]</a:t>
                </a:r>
                <a:endParaRPr/>
              </a:p>
            </p:txBody>
          </p:sp>
          <p:sp>
            <p:nvSpPr>
              <p:cNvPr id="2704" name="Google Shape;2704;g200ff56c607_0_323"/>
              <p:cNvSpPr txBox="1"/>
              <p:nvPr/>
            </p:nvSpPr>
            <p:spPr>
              <a:xfrm>
                <a:off x="2144" y="3552"/>
                <a:ext cx="300" cy="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Noto Sans Symbols"/>
                  <a:buNone/>
                </a:pPr>
                <a:r>
                  <a:rPr lang="en-US" sz="2800">
                    <a:solidFill>
                      <a:schemeClr val="dk1"/>
                    </a:solidFill>
                    <a:latin typeface="Noto Sans Symbols"/>
                    <a:ea typeface="Noto Sans Symbols"/>
                    <a:cs typeface="Noto Sans Symbols"/>
                    <a:sym typeface="Noto Sans Symbols"/>
                  </a:rPr>
                  <a:t>Δ</a:t>
                </a:r>
                <a:r>
                  <a:rPr i="1" lang="en-US" sz="2800">
                    <a:solidFill>
                      <a:schemeClr val="dk1"/>
                    </a:solidFill>
                    <a:latin typeface="Arial"/>
                    <a:ea typeface="Arial"/>
                    <a:cs typeface="Arial"/>
                    <a:sym typeface="Arial"/>
                  </a:rPr>
                  <a:t>t</a:t>
                </a:r>
                <a:endParaRPr sz="2800">
                  <a:solidFill>
                    <a:schemeClr val="dk1"/>
                  </a:solidFill>
                  <a:latin typeface="Arial"/>
                  <a:ea typeface="Arial"/>
                  <a:cs typeface="Arial"/>
                  <a:sym typeface="Arial"/>
                </a:endParaRPr>
              </a:p>
            </p:txBody>
          </p:sp>
          <p:cxnSp>
            <p:nvCxnSpPr>
              <p:cNvPr id="2705" name="Google Shape;2705;g200ff56c607_0_323"/>
              <p:cNvCxnSpPr/>
              <p:nvPr/>
            </p:nvCxnSpPr>
            <p:spPr>
              <a:xfrm>
                <a:off x="2095" y="3592"/>
                <a:ext cx="300" cy="0"/>
              </a:xfrm>
              <a:prstGeom prst="straightConnector1">
                <a:avLst/>
              </a:prstGeom>
              <a:noFill/>
              <a:ln cap="flat" cmpd="sng" w="28575">
                <a:solidFill>
                  <a:schemeClr val="dk1"/>
                </a:solidFill>
                <a:prstDash val="solid"/>
                <a:round/>
                <a:headEnd len="med" w="med" type="none"/>
                <a:tailEnd len="med" w="med" type="none"/>
              </a:ln>
            </p:spPr>
          </p:cxnSp>
        </p:grpSp>
      </p:grpSp>
      <p:sp>
        <p:nvSpPr>
          <p:cNvPr id="2706" name="Google Shape;2706;g200ff56c607_0_323"/>
          <p:cNvSpPr txBox="1"/>
          <p:nvPr/>
        </p:nvSpPr>
        <p:spPr>
          <a:xfrm>
            <a:off x="8897971" y="362277"/>
            <a:ext cx="20637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Noto Sans Symbols"/>
              <a:buNone/>
            </a:pPr>
            <a:r>
              <a:rPr lang="en-US" sz="2800">
                <a:solidFill>
                  <a:schemeClr val="dk1"/>
                </a:solidFill>
                <a:latin typeface="Arial"/>
                <a:ea typeface="Arial"/>
                <a:cs typeface="Arial"/>
                <a:sym typeface="Arial"/>
              </a:rPr>
              <a:t>rate = </a:t>
            </a:r>
            <a:r>
              <a:rPr i="1" lang="en-US" sz="2800">
                <a:solidFill>
                  <a:schemeClr val="dk1"/>
                </a:solidFill>
                <a:latin typeface="Arial"/>
                <a:ea typeface="Arial"/>
                <a:cs typeface="Arial"/>
                <a:sym typeface="Arial"/>
              </a:rPr>
              <a:t>k</a:t>
            </a:r>
            <a:r>
              <a:rPr lang="en-US" sz="2800">
                <a:solidFill>
                  <a:schemeClr val="dk1"/>
                </a:solidFill>
                <a:latin typeface="Arial"/>
                <a:ea typeface="Arial"/>
                <a:cs typeface="Arial"/>
                <a:sym typeface="Arial"/>
              </a:rPr>
              <a:t> [A]</a:t>
            </a:r>
            <a:r>
              <a:rPr baseline="30000" lang="en-US" sz="2800">
                <a:solidFill>
                  <a:schemeClr val="dk1"/>
                </a:solidFill>
                <a:latin typeface="Arial"/>
                <a:ea typeface="Arial"/>
                <a:cs typeface="Arial"/>
                <a:sym typeface="Arial"/>
              </a:rPr>
              <a:t>2</a:t>
            </a:r>
            <a:endParaRPr sz="2800">
              <a:solidFill>
                <a:schemeClr val="dk1"/>
              </a:solidFill>
              <a:latin typeface="Arial"/>
              <a:ea typeface="Arial"/>
              <a:cs typeface="Arial"/>
              <a:sym typeface="Arial"/>
            </a:endParaRPr>
          </a:p>
        </p:txBody>
      </p:sp>
      <p:grpSp>
        <p:nvGrpSpPr>
          <p:cNvPr id="2707" name="Google Shape;2707;g200ff56c607_0_323"/>
          <p:cNvGrpSpPr/>
          <p:nvPr/>
        </p:nvGrpSpPr>
        <p:grpSpPr>
          <a:xfrm>
            <a:off x="4722019" y="898525"/>
            <a:ext cx="2403475" cy="1835150"/>
            <a:chOff x="2640" y="1904"/>
            <a:chExt cx="1514" cy="1156"/>
          </a:xfrm>
        </p:grpSpPr>
        <p:grpSp>
          <p:nvGrpSpPr>
            <p:cNvPr id="2708" name="Google Shape;2708;g200ff56c607_0_323"/>
            <p:cNvGrpSpPr/>
            <p:nvPr/>
          </p:nvGrpSpPr>
          <p:grpSpPr>
            <a:xfrm>
              <a:off x="2640" y="1904"/>
              <a:ext cx="363" cy="1156"/>
              <a:chOff x="2640" y="1904"/>
              <a:chExt cx="363" cy="1156"/>
            </a:xfrm>
          </p:grpSpPr>
          <p:sp>
            <p:nvSpPr>
              <p:cNvPr id="2709" name="Google Shape;2709;g200ff56c607_0_323"/>
              <p:cNvSpPr txBox="1"/>
              <p:nvPr/>
            </p:nvSpPr>
            <p:spPr>
              <a:xfrm>
                <a:off x="2703" y="1904"/>
                <a:ext cx="300" cy="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C00000"/>
                  </a:buClr>
                  <a:buSzPts val="2800"/>
                  <a:buFont typeface="Noto Sans Symbols"/>
                  <a:buNone/>
                </a:pPr>
                <a:r>
                  <a:rPr lang="en-US" sz="2800">
                    <a:solidFill>
                      <a:srgbClr val="C00000"/>
                    </a:solidFill>
                    <a:latin typeface="Arial"/>
                    <a:ea typeface="Arial"/>
                    <a:cs typeface="Arial"/>
                    <a:sym typeface="Arial"/>
                  </a:rPr>
                  <a:t>1</a:t>
                </a:r>
                <a:endParaRPr/>
              </a:p>
            </p:txBody>
          </p:sp>
          <p:sp>
            <p:nvSpPr>
              <p:cNvPr id="2710" name="Google Shape;2710;g200ff56c607_0_323"/>
              <p:cNvSpPr txBox="1"/>
              <p:nvPr/>
            </p:nvSpPr>
            <p:spPr>
              <a:xfrm>
                <a:off x="2640" y="2160"/>
                <a:ext cx="300" cy="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C00000"/>
                  </a:buClr>
                  <a:buSzPts val="2800"/>
                  <a:buFont typeface="Noto Sans Symbols"/>
                  <a:buNone/>
                </a:pPr>
                <a:r>
                  <a:rPr lang="en-US" sz="2800">
                    <a:solidFill>
                      <a:srgbClr val="C00000"/>
                    </a:solidFill>
                    <a:latin typeface="Arial"/>
                    <a:ea typeface="Arial"/>
                    <a:cs typeface="Arial"/>
                    <a:sym typeface="Arial"/>
                  </a:rPr>
                  <a:t>[A]</a:t>
                </a:r>
                <a:endParaRPr/>
              </a:p>
            </p:txBody>
          </p:sp>
          <p:cxnSp>
            <p:nvCxnSpPr>
              <p:cNvPr id="2711" name="Google Shape;2711;g200ff56c607_0_323"/>
              <p:cNvCxnSpPr/>
              <p:nvPr/>
            </p:nvCxnSpPr>
            <p:spPr>
              <a:xfrm>
                <a:off x="2695" y="2176"/>
                <a:ext cx="300" cy="0"/>
              </a:xfrm>
              <a:prstGeom prst="straightConnector1">
                <a:avLst/>
              </a:prstGeom>
              <a:noFill/>
              <a:ln>
                <a:noFill/>
              </a:ln>
            </p:spPr>
          </p:cxnSp>
        </p:grpSp>
        <p:sp>
          <p:nvSpPr>
            <p:cNvPr id="2712" name="Google Shape;2712;g200ff56c607_0_323"/>
            <p:cNvSpPr txBox="1"/>
            <p:nvPr/>
          </p:nvSpPr>
          <p:spPr>
            <a:xfrm>
              <a:off x="2972" y="2032"/>
              <a:ext cx="300" cy="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C00000"/>
                </a:buClr>
                <a:buSzPts val="2800"/>
                <a:buFont typeface="Noto Sans Symbols"/>
                <a:buNone/>
              </a:pPr>
              <a:r>
                <a:rPr lang="en-US" sz="2800">
                  <a:solidFill>
                    <a:srgbClr val="C00000"/>
                  </a:solidFill>
                  <a:latin typeface="Arial"/>
                  <a:ea typeface="Arial"/>
                  <a:cs typeface="Arial"/>
                  <a:sym typeface="Arial"/>
                </a:rPr>
                <a:t>-</a:t>
              </a:r>
              <a:endParaRPr/>
            </a:p>
          </p:txBody>
        </p:sp>
        <p:sp>
          <p:nvSpPr>
            <p:cNvPr id="2713" name="Google Shape;2713;g200ff56c607_0_323"/>
            <p:cNvSpPr txBox="1"/>
            <p:nvPr/>
          </p:nvSpPr>
          <p:spPr>
            <a:xfrm>
              <a:off x="3245" y="1904"/>
              <a:ext cx="300" cy="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C00000"/>
                </a:buClr>
                <a:buSzPts val="2800"/>
                <a:buFont typeface="Noto Sans Symbols"/>
                <a:buNone/>
              </a:pPr>
              <a:r>
                <a:rPr lang="en-US" sz="2800">
                  <a:solidFill>
                    <a:srgbClr val="C00000"/>
                  </a:solidFill>
                  <a:latin typeface="Arial"/>
                  <a:ea typeface="Arial"/>
                  <a:cs typeface="Arial"/>
                  <a:sym typeface="Arial"/>
                </a:rPr>
                <a:t>1</a:t>
              </a:r>
              <a:endParaRPr/>
            </a:p>
          </p:txBody>
        </p:sp>
        <p:sp>
          <p:nvSpPr>
            <p:cNvPr id="2714" name="Google Shape;2714;g200ff56c607_0_323"/>
            <p:cNvSpPr txBox="1"/>
            <p:nvPr/>
          </p:nvSpPr>
          <p:spPr>
            <a:xfrm>
              <a:off x="3170" y="2160"/>
              <a:ext cx="600" cy="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C00000"/>
                </a:buClr>
                <a:buSzPts val="2800"/>
                <a:buFont typeface="Noto Sans Symbols"/>
                <a:buNone/>
              </a:pPr>
              <a:r>
                <a:rPr lang="en-US" sz="2800">
                  <a:solidFill>
                    <a:srgbClr val="C00000"/>
                  </a:solidFill>
                  <a:latin typeface="Arial"/>
                  <a:ea typeface="Arial"/>
                  <a:cs typeface="Arial"/>
                  <a:sym typeface="Arial"/>
                </a:rPr>
                <a:t>[A]</a:t>
              </a:r>
              <a:r>
                <a:rPr baseline="-25000" lang="en-US" sz="2800">
                  <a:solidFill>
                    <a:srgbClr val="C00000"/>
                  </a:solidFill>
                  <a:latin typeface="Arial"/>
                  <a:ea typeface="Arial"/>
                  <a:cs typeface="Arial"/>
                  <a:sym typeface="Arial"/>
                </a:rPr>
                <a:t>0</a:t>
              </a:r>
              <a:endParaRPr sz="2800">
                <a:solidFill>
                  <a:srgbClr val="C00000"/>
                </a:solidFill>
                <a:latin typeface="Arial"/>
                <a:ea typeface="Arial"/>
                <a:cs typeface="Arial"/>
                <a:sym typeface="Arial"/>
              </a:endParaRPr>
            </a:p>
          </p:txBody>
        </p:sp>
        <p:cxnSp>
          <p:nvCxnSpPr>
            <p:cNvPr id="2715" name="Google Shape;2715;g200ff56c607_0_323"/>
            <p:cNvCxnSpPr/>
            <p:nvPr/>
          </p:nvCxnSpPr>
          <p:spPr>
            <a:xfrm>
              <a:off x="3216" y="2176"/>
              <a:ext cx="300" cy="0"/>
            </a:xfrm>
            <a:prstGeom prst="straightConnector1">
              <a:avLst/>
            </a:prstGeom>
            <a:noFill/>
            <a:ln>
              <a:noFill/>
            </a:ln>
          </p:spPr>
        </p:cxnSp>
        <p:sp>
          <p:nvSpPr>
            <p:cNvPr id="2716" name="Google Shape;2716;g200ff56c607_0_323"/>
            <p:cNvSpPr txBox="1"/>
            <p:nvPr/>
          </p:nvSpPr>
          <p:spPr>
            <a:xfrm>
              <a:off x="3554" y="2032"/>
              <a:ext cx="600" cy="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C00000"/>
                </a:buClr>
                <a:buSzPts val="2800"/>
                <a:buFont typeface="Noto Sans Symbols"/>
                <a:buNone/>
              </a:pPr>
              <a:r>
                <a:rPr lang="en-US" sz="2800">
                  <a:solidFill>
                    <a:srgbClr val="C00000"/>
                  </a:solidFill>
                  <a:latin typeface="Arial"/>
                  <a:ea typeface="Arial"/>
                  <a:cs typeface="Arial"/>
                  <a:sym typeface="Arial"/>
                </a:rPr>
                <a:t>=  </a:t>
              </a:r>
              <a:r>
                <a:rPr i="1" lang="en-US" sz="2800">
                  <a:solidFill>
                    <a:srgbClr val="C00000"/>
                  </a:solidFill>
                  <a:latin typeface="Arial"/>
                  <a:ea typeface="Arial"/>
                  <a:cs typeface="Arial"/>
                  <a:sym typeface="Arial"/>
                </a:rPr>
                <a:t>kt</a:t>
              </a:r>
              <a:endParaRPr sz="2800">
                <a:solidFill>
                  <a:srgbClr val="C00000"/>
                </a:solidFill>
                <a:latin typeface="Arial"/>
                <a:ea typeface="Arial"/>
                <a:cs typeface="Arial"/>
                <a:sym typeface="Arial"/>
              </a:endParaRPr>
            </a:p>
          </p:txBody>
        </p:sp>
      </p:grpSp>
      <p:cxnSp>
        <p:nvCxnSpPr>
          <p:cNvPr id="2717" name="Google Shape;2717;g200ff56c607_0_323"/>
          <p:cNvCxnSpPr/>
          <p:nvPr/>
        </p:nvCxnSpPr>
        <p:spPr>
          <a:xfrm>
            <a:off x="5602260" y="1363662"/>
            <a:ext cx="457200" cy="0"/>
          </a:xfrm>
          <a:prstGeom prst="straightConnector1">
            <a:avLst/>
          </a:prstGeom>
          <a:noFill/>
          <a:ln cap="flat" cmpd="sng" w="9525">
            <a:solidFill>
              <a:schemeClr val="dk1"/>
            </a:solidFill>
            <a:prstDash val="solid"/>
            <a:miter lim="800000"/>
            <a:headEnd len="sm" w="sm" type="none"/>
            <a:tailEnd len="sm" w="sm" type="none"/>
          </a:ln>
        </p:spPr>
      </p:cxnSp>
      <p:cxnSp>
        <p:nvCxnSpPr>
          <p:cNvPr id="2718" name="Google Shape;2718;g200ff56c607_0_323"/>
          <p:cNvCxnSpPr/>
          <p:nvPr/>
        </p:nvCxnSpPr>
        <p:spPr>
          <a:xfrm>
            <a:off x="4786313" y="1363662"/>
            <a:ext cx="457200" cy="0"/>
          </a:xfrm>
          <a:prstGeom prst="straightConnector1">
            <a:avLst/>
          </a:prstGeom>
          <a:noFill/>
          <a:ln cap="flat" cmpd="sng" w="9525">
            <a:solidFill>
              <a:schemeClr val="dk1"/>
            </a:solidFill>
            <a:prstDash val="solid"/>
            <a:miter lim="800000"/>
            <a:headEnd len="sm" w="sm" type="none"/>
            <a:tailEnd len="sm" w="sm" type="none"/>
          </a:ln>
        </p:spPr>
      </p:cxnSp>
      <p:pic>
        <p:nvPicPr>
          <p:cNvPr descr="Graphs of concentration versus time, log concentration versus time and reciprocal of concentration versus time for a second order reaction." id="2719" name="Google Shape;2719;g200ff56c607_0_323"/>
          <p:cNvPicPr preferRelativeResize="0"/>
          <p:nvPr/>
        </p:nvPicPr>
        <p:blipFill rotWithShape="1">
          <a:blip r:embed="rId3">
            <a:alphaModFix/>
          </a:blip>
          <a:srcRect b="0" l="0" r="0" t="0"/>
          <a:stretch/>
        </p:blipFill>
        <p:spPr>
          <a:xfrm>
            <a:off x="1905000" y="2819400"/>
            <a:ext cx="7958138" cy="4038600"/>
          </a:xfrm>
          <a:prstGeom prst="rect">
            <a:avLst/>
          </a:prstGeom>
          <a:noFill/>
          <a:ln>
            <a:noFill/>
          </a:ln>
        </p:spPr>
      </p:pic>
      <p:sp>
        <p:nvSpPr>
          <p:cNvPr id="2720" name="Google Shape;2720;g200ff56c607_0_323"/>
          <p:cNvSpPr/>
          <p:nvPr/>
        </p:nvSpPr>
        <p:spPr>
          <a:xfrm>
            <a:off x="7315200" y="2743200"/>
            <a:ext cx="2819400" cy="4114800"/>
          </a:xfrm>
          <a:prstGeom prst="rect">
            <a:avLst/>
          </a:prstGeom>
          <a:solidFill>
            <a:srgbClr val="FFFF00">
              <a:alpha val="20000"/>
            </a:srgbClr>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21" name="Google Shape;2721;g200ff56c607_0_323"/>
          <p:cNvSpPr txBox="1"/>
          <p:nvPr/>
        </p:nvSpPr>
        <p:spPr>
          <a:xfrm>
            <a:off x="4425951" y="1874398"/>
            <a:ext cx="37338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800"/>
              <a:buFont typeface="Noto Sans Symbols"/>
              <a:buNone/>
            </a:pPr>
            <a:r>
              <a:rPr lang="en-US" sz="2800">
                <a:solidFill>
                  <a:schemeClr val="accent1"/>
                </a:solidFill>
                <a:latin typeface="Arial"/>
                <a:ea typeface="Arial"/>
                <a:cs typeface="Arial"/>
                <a:sym typeface="Arial"/>
              </a:rPr>
              <a:t>    y   -    b     = mx</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0"/>
                                        </p:tgtEl>
                                        <p:attrNameLst>
                                          <p:attrName>style.visibility</p:attrName>
                                        </p:attrNameLst>
                                      </p:cBhvr>
                                      <p:to>
                                        <p:strVal val="visible"/>
                                      </p:to>
                                    </p:set>
                                    <p:animEffect filter="fade" transition="in">
                                      <p:cBhvr>
                                        <p:cTn dur="500"/>
                                        <p:tgtEl>
                                          <p:spTgt spid="27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6"/>
                                        </p:tgtEl>
                                        <p:attrNameLst>
                                          <p:attrName>style.visibility</p:attrName>
                                        </p:attrNameLst>
                                      </p:cBhvr>
                                      <p:to>
                                        <p:strVal val="visible"/>
                                      </p:to>
                                    </p:set>
                                    <p:animEffect filter="fade" transition="in">
                                      <p:cBhvr>
                                        <p:cTn dur="500"/>
                                        <p:tgtEl>
                                          <p:spTgt spid="27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7"/>
                                        </p:tgtEl>
                                        <p:attrNameLst>
                                          <p:attrName>style.visibility</p:attrName>
                                        </p:attrNameLst>
                                      </p:cBhvr>
                                      <p:to>
                                        <p:strVal val="visible"/>
                                      </p:to>
                                    </p:set>
                                    <p:animEffect filter="fade" transition="in">
                                      <p:cBhvr>
                                        <p:cTn dur="500"/>
                                        <p:tgtEl>
                                          <p:spTgt spid="2707"/>
                                        </p:tgtEl>
                                      </p:cBhvr>
                                    </p:animEffect>
                                  </p:childTnLst>
                                </p:cTn>
                              </p:par>
                              <p:par>
                                <p:cTn fill="hold" nodeType="withEffect" presetClass="entr" presetID="10" presetSubtype="0">
                                  <p:stCondLst>
                                    <p:cond delay="0"/>
                                  </p:stCondLst>
                                  <p:childTnLst>
                                    <p:set>
                                      <p:cBhvr>
                                        <p:cTn dur="1" fill="hold">
                                          <p:stCondLst>
                                            <p:cond delay="0"/>
                                          </p:stCondLst>
                                        </p:cTn>
                                        <p:tgtEl>
                                          <p:spTgt spid="2718"/>
                                        </p:tgtEl>
                                        <p:attrNameLst>
                                          <p:attrName>style.visibility</p:attrName>
                                        </p:attrNameLst>
                                      </p:cBhvr>
                                      <p:to>
                                        <p:strVal val="visible"/>
                                      </p:to>
                                    </p:set>
                                    <p:animEffect filter="fade" transition="in">
                                      <p:cBhvr>
                                        <p:cTn dur="500"/>
                                        <p:tgtEl>
                                          <p:spTgt spid="2718"/>
                                        </p:tgtEl>
                                      </p:cBhvr>
                                    </p:animEffect>
                                  </p:childTnLst>
                                </p:cTn>
                              </p:par>
                              <p:par>
                                <p:cTn fill="hold" nodeType="withEffect" presetClass="entr" presetID="10" presetSubtype="0">
                                  <p:stCondLst>
                                    <p:cond delay="0"/>
                                  </p:stCondLst>
                                  <p:childTnLst>
                                    <p:set>
                                      <p:cBhvr>
                                        <p:cTn dur="1" fill="hold">
                                          <p:stCondLst>
                                            <p:cond delay="0"/>
                                          </p:stCondLst>
                                        </p:cTn>
                                        <p:tgtEl>
                                          <p:spTgt spid="2717"/>
                                        </p:tgtEl>
                                        <p:attrNameLst>
                                          <p:attrName>style.visibility</p:attrName>
                                        </p:attrNameLst>
                                      </p:cBhvr>
                                      <p:to>
                                        <p:strVal val="visible"/>
                                      </p:to>
                                    </p:set>
                                    <p:animEffect filter="fade" transition="in">
                                      <p:cBhvr>
                                        <p:cTn dur="500"/>
                                        <p:tgtEl>
                                          <p:spTgt spid="27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1"/>
                                        </p:tgtEl>
                                        <p:attrNameLst>
                                          <p:attrName>style.visibility</p:attrName>
                                        </p:attrNameLst>
                                      </p:cBhvr>
                                      <p:to>
                                        <p:strVal val="visible"/>
                                      </p:to>
                                    </p:set>
                                    <p:animEffect filter="fade" transition="in">
                                      <p:cBhvr>
                                        <p:cTn dur="500"/>
                                        <p:tgtEl>
                                          <p:spTgt spid="27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9"/>
                                        </p:tgtEl>
                                        <p:attrNameLst>
                                          <p:attrName>style.visibility</p:attrName>
                                        </p:attrNameLst>
                                      </p:cBhvr>
                                      <p:to>
                                        <p:strVal val="visible"/>
                                      </p:to>
                                    </p:set>
                                    <p:animEffect filter="fade" transition="in">
                                      <p:cBhvr>
                                        <p:cTn dur="500"/>
                                        <p:tgtEl>
                                          <p:spTgt spid="27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0"/>
                                        </p:tgtEl>
                                        <p:attrNameLst>
                                          <p:attrName>style.visibility</p:attrName>
                                        </p:attrNameLst>
                                      </p:cBhvr>
                                      <p:to>
                                        <p:strVal val="visible"/>
                                      </p:to>
                                    </p:set>
                                    <p:animEffect filter="fade" transition="in">
                                      <p:cBhvr>
                                        <p:cTn dur="500"/>
                                        <p:tgtEl>
                                          <p:spTgt spid="27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5" name="Shape 2725"/>
        <p:cNvGrpSpPr/>
        <p:nvPr/>
      </p:nvGrpSpPr>
      <p:grpSpPr>
        <a:xfrm>
          <a:off x="0" y="0"/>
          <a:ext cx="0" cy="0"/>
          <a:chOff x="0" y="0"/>
          <a:chExt cx="0" cy="0"/>
        </a:xfrm>
      </p:grpSpPr>
      <p:sp>
        <p:nvSpPr>
          <p:cNvPr id="2726" name="Google Shape;2726;g200ff56c607_0_349"/>
          <p:cNvSpPr txBox="1"/>
          <p:nvPr/>
        </p:nvSpPr>
        <p:spPr>
          <a:xfrm>
            <a:off x="1828800" y="381000"/>
            <a:ext cx="8458200" cy="892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Noto Sans Symbols"/>
              <a:buNone/>
            </a:pPr>
            <a:r>
              <a:rPr lang="en-US" sz="2400">
                <a:solidFill>
                  <a:schemeClr val="dk1"/>
                </a:solidFill>
                <a:latin typeface="Arial"/>
                <a:ea typeface="Arial"/>
                <a:cs typeface="Arial"/>
                <a:sym typeface="Arial"/>
              </a:rPr>
              <a:t>A second order reaction with k = 7.0x10</a:t>
            </a:r>
            <a:r>
              <a:rPr baseline="30000" lang="en-US" sz="2400">
                <a:solidFill>
                  <a:schemeClr val="dk1"/>
                </a:solidFill>
                <a:latin typeface="Arial"/>
                <a:ea typeface="Arial"/>
                <a:cs typeface="Arial"/>
                <a:sym typeface="Arial"/>
              </a:rPr>
              <a:t>9</a:t>
            </a:r>
            <a:r>
              <a:rPr lang="en-US" sz="2400">
                <a:solidFill>
                  <a:schemeClr val="dk1"/>
                </a:solidFill>
                <a:latin typeface="Arial"/>
                <a:ea typeface="Arial"/>
                <a:cs typeface="Arial"/>
                <a:sym typeface="Arial"/>
              </a:rPr>
              <a:t>/Ms at 23C. Find the final [I] after </a:t>
            </a:r>
            <a:r>
              <a:rPr lang="en-US" sz="2800">
                <a:solidFill>
                  <a:schemeClr val="dk1"/>
                </a:solidFill>
                <a:latin typeface="Arial"/>
                <a:ea typeface="Arial"/>
                <a:cs typeface="Arial"/>
                <a:sym typeface="Arial"/>
              </a:rPr>
              <a:t>22s</a:t>
            </a:r>
            <a:r>
              <a:rPr lang="en-US" sz="2400">
                <a:solidFill>
                  <a:schemeClr val="dk1"/>
                </a:solidFill>
                <a:latin typeface="Arial"/>
                <a:ea typeface="Arial"/>
                <a:cs typeface="Arial"/>
                <a:sym typeface="Arial"/>
              </a:rPr>
              <a:t> if the initial equals 0.086M. </a:t>
            </a:r>
            <a:endParaRPr sz="2400">
              <a:solidFill>
                <a:schemeClr val="dk1"/>
              </a:solidFill>
              <a:latin typeface="Arial"/>
              <a:ea typeface="Arial"/>
              <a:cs typeface="Arial"/>
              <a:sym typeface="Arial"/>
            </a:endParaRPr>
          </a:p>
        </p:txBody>
      </p:sp>
      <p:sp>
        <p:nvSpPr>
          <p:cNvPr id="2727" name="Google Shape;2727;g200ff56c607_0_349"/>
          <p:cNvSpPr txBox="1"/>
          <p:nvPr/>
        </p:nvSpPr>
        <p:spPr>
          <a:xfrm>
            <a:off x="1828800" y="3352800"/>
            <a:ext cx="81534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Noto Sans Symbols"/>
              <a:buNone/>
            </a:pPr>
            <a:r>
              <a:rPr lang="en-US" sz="2400">
                <a:solidFill>
                  <a:schemeClr val="dk1"/>
                </a:solidFill>
                <a:latin typeface="Arial"/>
                <a:ea typeface="Arial"/>
                <a:cs typeface="Arial"/>
                <a:sym typeface="Arial"/>
              </a:rPr>
              <a:t> Now, calculate the time it takes for [I] to change from 0.60M to 0.42M. </a:t>
            </a:r>
            <a:endParaRPr sz="2400">
              <a:solidFill>
                <a:schemeClr val="dk1"/>
              </a:solidFill>
              <a:latin typeface="Arial"/>
              <a:ea typeface="Arial"/>
              <a:cs typeface="Arial"/>
              <a:sym typeface="Arial"/>
            </a:endParaRPr>
          </a:p>
        </p:txBody>
      </p:sp>
      <p:sp>
        <p:nvSpPr>
          <p:cNvPr id="2728" name="Google Shape;2728;g200ff56c607_0_349"/>
          <p:cNvSpPr txBox="1"/>
          <p:nvPr/>
        </p:nvSpPr>
        <p:spPr>
          <a:xfrm>
            <a:off x="4191001" y="2362201"/>
            <a:ext cx="45879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800"/>
              <a:buFont typeface="Noto Sans Symbols"/>
              <a:buNone/>
            </a:pPr>
            <a:r>
              <a:rPr lang="en-US" sz="2800">
                <a:solidFill>
                  <a:schemeClr val="accent1"/>
                </a:solidFill>
                <a:latin typeface="Arial"/>
                <a:ea typeface="Arial"/>
                <a:cs typeface="Arial"/>
                <a:sym typeface="Arial"/>
              </a:rPr>
              <a:t>1/x -1/0.086 = (7.0x10</a:t>
            </a:r>
            <a:r>
              <a:rPr baseline="30000" lang="en-US" sz="2800">
                <a:solidFill>
                  <a:schemeClr val="accent1"/>
                </a:solidFill>
                <a:latin typeface="Arial"/>
                <a:ea typeface="Arial"/>
                <a:cs typeface="Arial"/>
                <a:sym typeface="Arial"/>
              </a:rPr>
              <a:t>9</a:t>
            </a:r>
            <a:r>
              <a:rPr lang="en-US" sz="2800">
                <a:solidFill>
                  <a:schemeClr val="accent1"/>
                </a:solidFill>
                <a:latin typeface="Arial"/>
                <a:ea typeface="Arial"/>
                <a:cs typeface="Arial"/>
                <a:sym typeface="Arial"/>
              </a:rPr>
              <a:t>)(22)</a:t>
            </a:r>
            <a:endParaRPr/>
          </a:p>
        </p:txBody>
      </p:sp>
      <p:sp>
        <p:nvSpPr>
          <p:cNvPr id="2729" name="Google Shape;2729;g200ff56c607_0_349"/>
          <p:cNvSpPr txBox="1"/>
          <p:nvPr/>
        </p:nvSpPr>
        <p:spPr>
          <a:xfrm>
            <a:off x="4953000" y="2971801"/>
            <a:ext cx="23622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800"/>
              <a:buFont typeface="Noto Sans Symbols"/>
              <a:buNone/>
            </a:pPr>
            <a:r>
              <a:rPr lang="en-US" sz="2800">
                <a:solidFill>
                  <a:schemeClr val="accent1"/>
                </a:solidFill>
                <a:latin typeface="Arial"/>
                <a:ea typeface="Arial"/>
                <a:cs typeface="Arial"/>
                <a:sym typeface="Arial"/>
              </a:rPr>
              <a:t>6.5x10</a:t>
            </a:r>
            <a:r>
              <a:rPr baseline="30000" lang="en-US" sz="2800">
                <a:solidFill>
                  <a:schemeClr val="accent1"/>
                </a:solidFill>
                <a:latin typeface="Arial"/>
                <a:ea typeface="Arial"/>
                <a:cs typeface="Arial"/>
                <a:sym typeface="Arial"/>
              </a:rPr>
              <a:t>-12</a:t>
            </a:r>
            <a:r>
              <a:rPr lang="en-US" sz="2800">
                <a:solidFill>
                  <a:schemeClr val="accent1"/>
                </a:solidFill>
                <a:latin typeface="Arial"/>
                <a:ea typeface="Arial"/>
                <a:cs typeface="Arial"/>
                <a:sym typeface="Arial"/>
              </a:rPr>
              <a:t>M</a:t>
            </a:r>
            <a:endParaRPr/>
          </a:p>
        </p:txBody>
      </p:sp>
      <p:sp>
        <p:nvSpPr>
          <p:cNvPr id="2730" name="Google Shape;2730;g200ff56c607_0_349"/>
          <p:cNvSpPr txBox="1"/>
          <p:nvPr/>
        </p:nvSpPr>
        <p:spPr>
          <a:xfrm>
            <a:off x="4191001" y="4343401"/>
            <a:ext cx="44880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800"/>
              <a:buFont typeface="Noto Sans Symbols"/>
              <a:buNone/>
            </a:pPr>
            <a:r>
              <a:rPr lang="en-US" sz="2800">
                <a:solidFill>
                  <a:schemeClr val="accent1"/>
                </a:solidFill>
                <a:latin typeface="Arial"/>
                <a:ea typeface="Arial"/>
                <a:cs typeface="Arial"/>
                <a:sym typeface="Arial"/>
              </a:rPr>
              <a:t>1/.42 -1/0.60 = (7.0x10</a:t>
            </a:r>
            <a:r>
              <a:rPr baseline="30000" lang="en-US" sz="2800">
                <a:solidFill>
                  <a:schemeClr val="accent1"/>
                </a:solidFill>
                <a:latin typeface="Arial"/>
                <a:ea typeface="Arial"/>
                <a:cs typeface="Arial"/>
                <a:sym typeface="Arial"/>
              </a:rPr>
              <a:t>9</a:t>
            </a:r>
            <a:r>
              <a:rPr lang="en-US" sz="2800">
                <a:solidFill>
                  <a:schemeClr val="accent1"/>
                </a:solidFill>
                <a:latin typeface="Arial"/>
                <a:ea typeface="Arial"/>
                <a:cs typeface="Arial"/>
                <a:sym typeface="Arial"/>
              </a:rPr>
              <a:t>)(x)</a:t>
            </a:r>
            <a:endParaRPr/>
          </a:p>
        </p:txBody>
      </p:sp>
      <p:sp>
        <p:nvSpPr>
          <p:cNvPr id="2731" name="Google Shape;2731;g200ff56c607_0_349"/>
          <p:cNvSpPr txBox="1"/>
          <p:nvPr/>
        </p:nvSpPr>
        <p:spPr>
          <a:xfrm>
            <a:off x="4800600" y="4953001"/>
            <a:ext cx="23622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800"/>
              <a:buFont typeface="Noto Sans Symbols"/>
              <a:buNone/>
            </a:pPr>
            <a:r>
              <a:rPr lang="en-US" sz="2800">
                <a:solidFill>
                  <a:schemeClr val="accent1"/>
                </a:solidFill>
                <a:latin typeface="Arial"/>
                <a:ea typeface="Arial"/>
                <a:cs typeface="Arial"/>
                <a:sym typeface="Arial"/>
              </a:rPr>
              <a:t>1.0x10</a:t>
            </a:r>
            <a:r>
              <a:rPr baseline="30000" lang="en-US" sz="2800">
                <a:solidFill>
                  <a:schemeClr val="accent1"/>
                </a:solidFill>
                <a:latin typeface="Arial"/>
                <a:ea typeface="Arial"/>
                <a:cs typeface="Arial"/>
                <a:sym typeface="Arial"/>
              </a:rPr>
              <a:t>-10</a:t>
            </a:r>
            <a:r>
              <a:rPr lang="en-US" sz="2800">
                <a:solidFill>
                  <a:schemeClr val="accent1"/>
                </a:solidFill>
                <a:latin typeface="Arial"/>
                <a:ea typeface="Arial"/>
                <a:cs typeface="Arial"/>
                <a:sym typeface="Arial"/>
              </a:rPr>
              <a:t>s</a:t>
            </a:r>
            <a:endParaRPr/>
          </a:p>
        </p:txBody>
      </p:sp>
      <p:grpSp>
        <p:nvGrpSpPr>
          <p:cNvPr id="2732" name="Google Shape;2732;g200ff56c607_0_349"/>
          <p:cNvGrpSpPr/>
          <p:nvPr/>
        </p:nvGrpSpPr>
        <p:grpSpPr>
          <a:xfrm>
            <a:off x="4800600" y="1371600"/>
            <a:ext cx="2403476" cy="1358900"/>
            <a:chOff x="2640" y="1904"/>
            <a:chExt cx="1514" cy="856"/>
          </a:xfrm>
        </p:grpSpPr>
        <p:grpSp>
          <p:nvGrpSpPr>
            <p:cNvPr id="2733" name="Google Shape;2733;g200ff56c607_0_349"/>
            <p:cNvGrpSpPr/>
            <p:nvPr/>
          </p:nvGrpSpPr>
          <p:grpSpPr>
            <a:xfrm>
              <a:off x="2640" y="1904"/>
              <a:ext cx="363" cy="856"/>
              <a:chOff x="2640" y="1904"/>
              <a:chExt cx="363" cy="856"/>
            </a:xfrm>
          </p:grpSpPr>
          <p:sp>
            <p:nvSpPr>
              <p:cNvPr id="2734" name="Google Shape;2734;g200ff56c607_0_349"/>
              <p:cNvSpPr txBox="1"/>
              <p:nvPr/>
            </p:nvSpPr>
            <p:spPr>
              <a:xfrm>
                <a:off x="2703" y="1904"/>
                <a:ext cx="300" cy="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C00000"/>
                  </a:buClr>
                  <a:buSzPts val="2400"/>
                  <a:buFont typeface="Noto Sans Symbols"/>
                  <a:buNone/>
                </a:pPr>
                <a:r>
                  <a:rPr lang="en-US" sz="2400">
                    <a:solidFill>
                      <a:srgbClr val="C00000"/>
                    </a:solidFill>
                    <a:latin typeface="Arial"/>
                    <a:ea typeface="Arial"/>
                    <a:cs typeface="Arial"/>
                    <a:sym typeface="Arial"/>
                  </a:rPr>
                  <a:t>1</a:t>
                </a:r>
                <a:endParaRPr/>
              </a:p>
            </p:txBody>
          </p:sp>
          <p:sp>
            <p:nvSpPr>
              <p:cNvPr id="2735" name="Google Shape;2735;g200ff56c607_0_349"/>
              <p:cNvSpPr txBox="1"/>
              <p:nvPr/>
            </p:nvSpPr>
            <p:spPr>
              <a:xfrm>
                <a:off x="2640" y="2160"/>
                <a:ext cx="300" cy="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C00000"/>
                  </a:buClr>
                  <a:buSzPts val="2400"/>
                  <a:buFont typeface="Noto Sans Symbols"/>
                  <a:buNone/>
                </a:pPr>
                <a:r>
                  <a:rPr lang="en-US" sz="2400">
                    <a:solidFill>
                      <a:srgbClr val="C00000"/>
                    </a:solidFill>
                    <a:latin typeface="Arial"/>
                    <a:ea typeface="Arial"/>
                    <a:cs typeface="Arial"/>
                    <a:sym typeface="Arial"/>
                  </a:rPr>
                  <a:t>[A]</a:t>
                </a:r>
                <a:endParaRPr/>
              </a:p>
            </p:txBody>
          </p:sp>
          <p:cxnSp>
            <p:nvCxnSpPr>
              <p:cNvPr id="2736" name="Google Shape;2736;g200ff56c607_0_349"/>
              <p:cNvCxnSpPr/>
              <p:nvPr/>
            </p:nvCxnSpPr>
            <p:spPr>
              <a:xfrm>
                <a:off x="2695" y="2176"/>
                <a:ext cx="300" cy="0"/>
              </a:xfrm>
              <a:prstGeom prst="straightConnector1">
                <a:avLst/>
              </a:prstGeom>
              <a:noFill/>
              <a:ln>
                <a:noFill/>
              </a:ln>
            </p:spPr>
          </p:cxnSp>
        </p:grpSp>
        <p:sp>
          <p:nvSpPr>
            <p:cNvPr id="2737" name="Google Shape;2737;g200ff56c607_0_349"/>
            <p:cNvSpPr txBox="1"/>
            <p:nvPr/>
          </p:nvSpPr>
          <p:spPr>
            <a:xfrm>
              <a:off x="2972" y="2032"/>
              <a:ext cx="300" cy="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C00000"/>
                </a:buClr>
                <a:buSzPts val="2400"/>
                <a:buFont typeface="Noto Sans Symbols"/>
                <a:buNone/>
              </a:pPr>
              <a:r>
                <a:rPr lang="en-US" sz="2400">
                  <a:solidFill>
                    <a:srgbClr val="C00000"/>
                  </a:solidFill>
                  <a:latin typeface="Arial"/>
                  <a:ea typeface="Arial"/>
                  <a:cs typeface="Arial"/>
                  <a:sym typeface="Arial"/>
                </a:rPr>
                <a:t>-</a:t>
              </a:r>
              <a:endParaRPr/>
            </a:p>
          </p:txBody>
        </p:sp>
        <p:sp>
          <p:nvSpPr>
            <p:cNvPr id="2738" name="Google Shape;2738;g200ff56c607_0_349"/>
            <p:cNvSpPr txBox="1"/>
            <p:nvPr/>
          </p:nvSpPr>
          <p:spPr>
            <a:xfrm>
              <a:off x="3245" y="1904"/>
              <a:ext cx="300" cy="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C00000"/>
                </a:buClr>
                <a:buSzPts val="2400"/>
                <a:buFont typeface="Noto Sans Symbols"/>
                <a:buNone/>
              </a:pPr>
              <a:r>
                <a:rPr lang="en-US" sz="2400">
                  <a:solidFill>
                    <a:srgbClr val="C00000"/>
                  </a:solidFill>
                  <a:latin typeface="Arial"/>
                  <a:ea typeface="Arial"/>
                  <a:cs typeface="Arial"/>
                  <a:sym typeface="Arial"/>
                </a:rPr>
                <a:t>1</a:t>
              </a:r>
              <a:endParaRPr/>
            </a:p>
          </p:txBody>
        </p:sp>
        <p:sp>
          <p:nvSpPr>
            <p:cNvPr id="2739" name="Google Shape;2739;g200ff56c607_0_349"/>
            <p:cNvSpPr txBox="1"/>
            <p:nvPr/>
          </p:nvSpPr>
          <p:spPr>
            <a:xfrm>
              <a:off x="3170" y="2160"/>
              <a:ext cx="300" cy="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C00000"/>
                </a:buClr>
                <a:buSzPts val="2400"/>
                <a:buFont typeface="Noto Sans Symbols"/>
                <a:buNone/>
              </a:pPr>
              <a:r>
                <a:rPr lang="en-US" sz="2400">
                  <a:solidFill>
                    <a:srgbClr val="C00000"/>
                  </a:solidFill>
                  <a:latin typeface="Arial"/>
                  <a:ea typeface="Arial"/>
                  <a:cs typeface="Arial"/>
                  <a:sym typeface="Arial"/>
                </a:rPr>
                <a:t>[A]</a:t>
              </a:r>
              <a:r>
                <a:rPr baseline="-25000" lang="en-US" sz="2400">
                  <a:solidFill>
                    <a:srgbClr val="C00000"/>
                  </a:solidFill>
                  <a:latin typeface="Arial"/>
                  <a:ea typeface="Arial"/>
                  <a:cs typeface="Arial"/>
                  <a:sym typeface="Arial"/>
                </a:rPr>
                <a:t>0</a:t>
              </a:r>
              <a:endParaRPr sz="2400">
                <a:solidFill>
                  <a:srgbClr val="C00000"/>
                </a:solidFill>
                <a:latin typeface="Arial"/>
                <a:ea typeface="Arial"/>
                <a:cs typeface="Arial"/>
                <a:sym typeface="Arial"/>
              </a:endParaRPr>
            </a:p>
          </p:txBody>
        </p:sp>
        <p:cxnSp>
          <p:nvCxnSpPr>
            <p:cNvPr id="2740" name="Google Shape;2740;g200ff56c607_0_349"/>
            <p:cNvCxnSpPr/>
            <p:nvPr/>
          </p:nvCxnSpPr>
          <p:spPr>
            <a:xfrm>
              <a:off x="3216" y="2176"/>
              <a:ext cx="300" cy="0"/>
            </a:xfrm>
            <a:prstGeom prst="straightConnector1">
              <a:avLst/>
            </a:prstGeom>
            <a:noFill/>
            <a:ln>
              <a:noFill/>
            </a:ln>
          </p:spPr>
        </p:cxnSp>
        <p:sp>
          <p:nvSpPr>
            <p:cNvPr id="2741" name="Google Shape;2741;g200ff56c607_0_349"/>
            <p:cNvSpPr txBox="1"/>
            <p:nvPr/>
          </p:nvSpPr>
          <p:spPr>
            <a:xfrm>
              <a:off x="3554" y="2032"/>
              <a:ext cx="600" cy="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C00000"/>
                </a:buClr>
                <a:buSzPts val="2400"/>
                <a:buFont typeface="Noto Sans Symbols"/>
                <a:buNone/>
              </a:pPr>
              <a:r>
                <a:rPr lang="en-US" sz="2400">
                  <a:solidFill>
                    <a:srgbClr val="C00000"/>
                  </a:solidFill>
                  <a:latin typeface="Arial"/>
                  <a:ea typeface="Arial"/>
                  <a:cs typeface="Arial"/>
                  <a:sym typeface="Arial"/>
                </a:rPr>
                <a:t>=  </a:t>
              </a:r>
              <a:r>
                <a:rPr i="1" lang="en-US" sz="2400">
                  <a:solidFill>
                    <a:srgbClr val="C00000"/>
                  </a:solidFill>
                  <a:latin typeface="Arial"/>
                  <a:ea typeface="Arial"/>
                  <a:cs typeface="Arial"/>
                  <a:sym typeface="Arial"/>
                </a:rPr>
                <a:t>kt</a:t>
              </a:r>
              <a:endParaRPr sz="2400">
                <a:solidFill>
                  <a:srgbClr val="C00000"/>
                </a:solidFill>
                <a:latin typeface="Arial"/>
                <a:ea typeface="Arial"/>
                <a:cs typeface="Arial"/>
                <a:sym typeface="Arial"/>
              </a:endParaRPr>
            </a:p>
          </p:txBody>
        </p:sp>
      </p:grpSp>
      <p:cxnSp>
        <p:nvCxnSpPr>
          <p:cNvPr id="2742" name="Google Shape;2742;g200ff56c607_0_349"/>
          <p:cNvCxnSpPr/>
          <p:nvPr/>
        </p:nvCxnSpPr>
        <p:spPr>
          <a:xfrm>
            <a:off x="4953000" y="1828800"/>
            <a:ext cx="381000" cy="1500"/>
          </a:xfrm>
          <a:prstGeom prst="straightConnector1">
            <a:avLst/>
          </a:prstGeom>
          <a:noFill/>
          <a:ln cap="flat" cmpd="sng" w="9525">
            <a:solidFill>
              <a:srgbClr val="C00000"/>
            </a:solidFill>
            <a:prstDash val="solid"/>
            <a:miter lim="800000"/>
            <a:headEnd len="sm" w="sm" type="none"/>
            <a:tailEnd len="sm" w="sm" type="none"/>
          </a:ln>
        </p:spPr>
      </p:cxnSp>
      <p:cxnSp>
        <p:nvCxnSpPr>
          <p:cNvPr id="2743" name="Google Shape;2743;g200ff56c607_0_349"/>
          <p:cNvCxnSpPr/>
          <p:nvPr/>
        </p:nvCxnSpPr>
        <p:spPr>
          <a:xfrm>
            <a:off x="5715000" y="1828800"/>
            <a:ext cx="381000" cy="1500"/>
          </a:xfrm>
          <a:prstGeom prst="straightConnector1">
            <a:avLst/>
          </a:prstGeom>
          <a:noFill/>
          <a:ln cap="flat" cmpd="sng" w="9525">
            <a:solidFill>
              <a:srgbClr val="C00000"/>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2"/>
                                        </p:tgtEl>
                                        <p:attrNameLst>
                                          <p:attrName>style.visibility</p:attrName>
                                        </p:attrNameLst>
                                      </p:cBhvr>
                                      <p:to>
                                        <p:strVal val="visible"/>
                                      </p:to>
                                    </p:set>
                                    <p:animEffect filter="fade" transition="in">
                                      <p:cBhvr>
                                        <p:cTn dur="500"/>
                                        <p:tgtEl>
                                          <p:spTgt spid="2732"/>
                                        </p:tgtEl>
                                      </p:cBhvr>
                                    </p:animEffect>
                                  </p:childTnLst>
                                </p:cTn>
                              </p:par>
                              <p:par>
                                <p:cTn fill="hold" nodeType="withEffect" presetClass="entr" presetID="10" presetSubtype="0">
                                  <p:stCondLst>
                                    <p:cond delay="0"/>
                                  </p:stCondLst>
                                  <p:childTnLst>
                                    <p:set>
                                      <p:cBhvr>
                                        <p:cTn dur="1" fill="hold">
                                          <p:stCondLst>
                                            <p:cond delay="0"/>
                                          </p:stCondLst>
                                        </p:cTn>
                                        <p:tgtEl>
                                          <p:spTgt spid="2742"/>
                                        </p:tgtEl>
                                        <p:attrNameLst>
                                          <p:attrName>style.visibility</p:attrName>
                                        </p:attrNameLst>
                                      </p:cBhvr>
                                      <p:to>
                                        <p:strVal val="visible"/>
                                      </p:to>
                                    </p:set>
                                    <p:animEffect filter="fade" transition="in">
                                      <p:cBhvr>
                                        <p:cTn dur="500"/>
                                        <p:tgtEl>
                                          <p:spTgt spid="2742"/>
                                        </p:tgtEl>
                                      </p:cBhvr>
                                    </p:animEffect>
                                  </p:childTnLst>
                                </p:cTn>
                              </p:par>
                              <p:par>
                                <p:cTn fill="hold" nodeType="withEffect" presetClass="entr" presetID="10" presetSubtype="0">
                                  <p:stCondLst>
                                    <p:cond delay="0"/>
                                  </p:stCondLst>
                                  <p:childTnLst>
                                    <p:set>
                                      <p:cBhvr>
                                        <p:cTn dur="1" fill="hold">
                                          <p:stCondLst>
                                            <p:cond delay="0"/>
                                          </p:stCondLst>
                                        </p:cTn>
                                        <p:tgtEl>
                                          <p:spTgt spid="2743"/>
                                        </p:tgtEl>
                                        <p:attrNameLst>
                                          <p:attrName>style.visibility</p:attrName>
                                        </p:attrNameLst>
                                      </p:cBhvr>
                                      <p:to>
                                        <p:strVal val="visible"/>
                                      </p:to>
                                    </p:set>
                                    <p:animEffect filter="fade" transition="in">
                                      <p:cBhvr>
                                        <p:cTn dur="500"/>
                                        <p:tgtEl>
                                          <p:spTgt spid="27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8"/>
                                        </p:tgtEl>
                                        <p:attrNameLst>
                                          <p:attrName>style.visibility</p:attrName>
                                        </p:attrNameLst>
                                      </p:cBhvr>
                                      <p:to>
                                        <p:strVal val="visible"/>
                                      </p:to>
                                    </p:set>
                                    <p:animEffect filter="fade" transition="in">
                                      <p:cBhvr>
                                        <p:cTn dur="500"/>
                                        <p:tgtEl>
                                          <p:spTgt spid="27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9"/>
                                        </p:tgtEl>
                                        <p:attrNameLst>
                                          <p:attrName>style.visibility</p:attrName>
                                        </p:attrNameLst>
                                      </p:cBhvr>
                                      <p:to>
                                        <p:strVal val="visible"/>
                                      </p:to>
                                    </p:set>
                                    <p:animEffect filter="fade" transition="in">
                                      <p:cBhvr>
                                        <p:cTn dur="500"/>
                                        <p:tgtEl>
                                          <p:spTgt spid="27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7"/>
                                        </p:tgtEl>
                                        <p:attrNameLst>
                                          <p:attrName>style.visibility</p:attrName>
                                        </p:attrNameLst>
                                      </p:cBhvr>
                                      <p:to>
                                        <p:strVal val="visible"/>
                                      </p:to>
                                    </p:set>
                                    <p:animEffect filter="fade" transition="in">
                                      <p:cBhvr>
                                        <p:cTn dur="500"/>
                                        <p:tgtEl>
                                          <p:spTgt spid="27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0"/>
                                        </p:tgtEl>
                                        <p:attrNameLst>
                                          <p:attrName>style.visibility</p:attrName>
                                        </p:attrNameLst>
                                      </p:cBhvr>
                                      <p:to>
                                        <p:strVal val="visible"/>
                                      </p:to>
                                    </p:set>
                                    <p:animEffect filter="fade" transition="in">
                                      <p:cBhvr>
                                        <p:cTn dur="500"/>
                                        <p:tgtEl>
                                          <p:spTgt spid="27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1"/>
                                        </p:tgtEl>
                                        <p:attrNameLst>
                                          <p:attrName>style.visibility</p:attrName>
                                        </p:attrNameLst>
                                      </p:cBhvr>
                                      <p:to>
                                        <p:strVal val="visible"/>
                                      </p:to>
                                    </p:set>
                                    <p:animEffect filter="fade" transition="in">
                                      <p:cBhvr>
                                        <p:cTn dur="500"/>
                                        <p:tgtEl>
                                          <p:spTgt spid="27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8" name="Shape 2748"/>
        <p:cNvGrpSpPr/>
        <p:nvPr/>
      </p:nvGrpSpPr>
      <p:grpSpPr>
        <a:xfrm>
          <a:off x="0" y="0"/>
          <a:ext cx="0" cy="0"/>
          <a:chOff x="0" y="0"/>
          <a:chExt cx="0" cy="0"/>
        </a:xfrm>
      </p:grpSpPr>
      <p:sp>
        <p:nvSpPr>
          <p:cNvPr id="2749" name="Google Shape;2749;g200ff56c607_0_370"/>
          <p:cNvSpPr txBox="1"/>
          <p:nvPr>
            <p:ph type="title"/>
          </p:nvPr>
        </p:nvSpPr>
        <p:spPr>
          <a:xfrm>
            <a:off x="2209800" y="0"/>
            <a:ext cx="7772400" cy="9144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Determining reaction order</a:t>
            </a:r>
            <a:endParaRPr/>
          </a:p>
        </p:txBody>
      </p:sp>
      <p:graphicFrame>
        <p:nvGraphicFramePr>
          <p:cNvPr id="2750" name="Google Shape;2750;g200ff56c607_0_370"/>
          <p:cNvGraphicFramePr/>
          <p:nvPr/>
        </p:nvGraphicFramePr>
        <p:xfrm>
          <a:off x="1828800" y="1600200"/>
          <a:ext cx="3000000" cy="3000000"/>
        </p:xfrm>
        <a:graphic>
          <a:graphicData uri="http://schemas.openxmlformats.org/drawingml/2006/table">
            <a:tbl>
              <a:tblPr>
                <a:noFill/>
                <a:tableStyleId>{D533B086-56C0-4DDA-98C6-D6F1CE70B1A4}</a:tableStyleId>
              </a:tblPr>
              <a:tblGrid>
                <a:gridCol w="1714500"/>
                <a:gridCol w="1714500"/>
              </a:tblGrid>
              <a:tr h="546100">
                <a:tc>
                  <a:txBody>
                    <a:bodyPr/>
                    <a:lstStyle/>
                    <a:p>
                      <a:pPr indent="0" lvl="0" marL="0" marR="0" rtl="0" algn="ctr">
                        <a:lnSpc>
                          <a:spcPct val="100000"/>
                        </a:lnSpc>
                        <a:spcBef>
                          <a:spcPts val="0"/>
                        </a:spcBef>
                        <a:spcAft>
                          <a:spcPts val="0"/>
                        </a:spcAft>
                        <a:buClr>
                          <a:schemeClr val="lt1"/>
                        </a:buClr>
                        <a:buSzPts val="2800"/>
                        <a:buFont typeface="Arial"/>
                        <a:buNone/>
                      </a:pPr>
                      <a:r>
                        <a:rPr b="0" i="0" lang="en-US" sz="2800" u="none" cap="none" strike="noStrike">
                          <a:solidFill>
                            <a:schemeClr val="lt1"/>
                          </a:solidFill>
                          <a:latin typeface="Arial"/>
                          <a:ea typeface="Arial"/>
                          <a:cs typeface="Arial"/>
                          <a:sym typeface="Arial"/>
                        </a:rPr>
                        <a:t>Time (</a:t>
                      </a:r>
                      <a:r>
                        <a:rPr b="0" i="1" lang="en-US" sz="2800" u="none" cap="none" strike="noStrike">
                          <a:solidFill>
                            <a:schemeClr val="lt1"/>
                          </a:solidFill>
                          <a:latin typeface="Arial"/>
                          <a:ea typeface="Arial"/>
                          <a:cs typeface="Arial"/>
                          <a:sym typeface="Arial"/>
                        </a:rPr>
                        <a:t>s</a:t>
                      </a:r>
                      <a:r>
                        <a:rPr b="0" i="0" lang="en-US" sz="2800" u="none" cap="none" strike="noStrike">
                          <a:solidFill>
                            <a:schemeClr val="lt1"/>
                          </a:solidFill>
                          <a:latin typeface="Arial"/>
                          <a:ea typeface="Arial"/>
                          <a:cs typeface="Arial"/>
                          <a:sym typeface="Arial"/>
                        </a:rPr>
                        <a:t>)</a:t>
                      </a:r>
                      <a:endParaRPr/>
                    </a:p>
                  </a:txBody>
                  <a:tcPr marT="45725" marB="45725" marR="91450" marL="91450">
                    <a:lnL cap="flat" cmpd="sng" w="12700">
                      <a:solidFill>
                        <a:srgbClr val="C82E32"/>
                      </a:solidFill>
                      <a:prstDash val="solid"/>
                      <a:round/>
                      <a:headEnd len="sm" w="sm" type="none"/>
                      <a:tailEnd len="sm" w="sm" type="none"/>
                    </a:lnL>
                    <a:lnR cap="flat" cmpd="sng" w="12700">
                      <a:solidFill>
                        <a:srgbClr val="C82E32"/>
                      </a:solidFill>
                      <a:prstDash val="solid"/>
                      <a:round/>
                      <a:headEnd len="sm" w="sm" type="none"/>
                      <a:tailEnd len="sm" w="sm" type="none"/>
                    </a:lnR>
                    <a:lnT cap="flat" cmpd="sng" w="12700">
                      <a:solidFill>
                        <a:srgbClr val="C82E32"/>
                      </a:solidFill>
                      <a:prstDash val="solid"/>
                      <a:round/>
                      <a:headEnd len="sm" w="sm" type="none"/>
                      <a:tailEnd len="sm" w="sm" type="none"/>
                    </a:lnT>
                    <a:lnB cap="flat" cmpd="sng" w="12700">
                      <a:solidFill>
                        <a:srgbClr val="C82E32"/>
                      </a:solidFill>
                      <a:prstDash val="solid"/>
                      <a:round/>
                      <a:headEnd len="sm" w="sm" type="none"/>
                      <a:tailEnd len="sm" w="sm" type="none"/>
                    </a:lnB>
                    <a:solidFill>
                      <a:srgbClr val="C82E32"/>
                    </a:solidFill>
                  </a:tcPr>
                </a:tc>
                <a:tc>
                  <a:txBody>
                    <a:bodyPr/>
                    <a:lstStyle/>
                    <a:p>
                      <a:pPr indent="0" lvl="0" marL="0" marR="0" rtl="0" algn="ctr">
                        <a:lnSpc>
                          <a:spcPct val="100000"/>
                        </a:lnSpc>
                        <a:spcBef>
                          <a:spcPts val="0"/>
                        </a:spcBef>
                        <a:spcAft>
                          <a:spcPts val="0"/>
                        </a:spcAft>
                        <a:buClr>
                          <a:schemeClr val="lt1"/>
                        </a:buClr>
                        <a:buSzPts val="2800"/>
                        <a:buFont typeface="Arial"/>
                        <a:buNone/>
                      </a:pPr>
                      <a:r>
                        <a:rPr b="0" i="0" lang="en-US" sz="2800" u="none" cap="none" strike="noStrike">
                          <a:solidFill>
                            <a:schemeClr val="lt1"/>
                          </a:solidFill>
                          <a:latin typeface="Arial"/>
                          <a:ea typeface="Arial"/>
                          <a:cs typeface="Arial"/>
                          <a:sym typeface="Arial"/>
                        </a:rPr>
                        <a:t>[NO</a:t>
                      </a:r>
                      <a:r>
                        <a:rPr b="0" baseline="-25000" i="0" lang="en-US" sz="2800" u="none" cap="none" strike="noStrike">
                          <a:solidFill>
                            <a:schemeClr val="lt1"/>
                          </a:solidFill>
                          <a:latin typeface="Arial"/>
                          <a:ea typeface="Arial"/>
                          <a:cs typeface="Arial"/>
                          <a:sym typeface="Arial"/>
                        </a:rPr>
                        <a:t>2</a:t>
                      </a:r>
                      <a:r>
                        <a:rPr b="0" i="0" lang="en-US" sz="2800" u="none" cap="none" strike="noStrike">
                          <a:solidFill>
                            <a:schemeClr val="lt1"/>
                          </a:solidFill>
                          <a:latin typeface="Arial"/>
                          <a:ea typeface="Arial"/>
                          <a:cs typeface="Arial"/>
                          <a:sym typeface="Arial"/>
                        </a:rPr>
                        <a:t>], </a:t>
                      </a:r>
                      <a:r>
                        <a:rPr b="0" i="1" lang="en-US" sz="2800" u="none" cap="none" strike="noStrike">
                          <a:solidFill>
                            <a:schemeClr val="lt1"/>
                          </a:solidFill>
                          <a:latin typeface="Arial"/>
                          <a:ea typeface="Arial"/>
                          <a:cs typeface="Arial"/>
                          <a:sym typeface="Arial"/>
                        </a:rPr>
                        <a:t>M</a:t>
                      </a:r>
                      <a:endParaRPr/>
                    </a:p>
                  </a:txBody>
                  <a:tcPr marT="45725" marB="45725" marR="91450" marL="91450">
                    <a:lnL cap="flat" cmpd="sng" w="12700">
                      <a:solidFill>
                        <a:srgbClr val="C82E32"/>
                      </a:solidFill>
                      <a:prstDash val="solid"/>
                      <a:round/>
                      <a:headEnd len="sm" w="sm" type="none"/>
                      <a:tailEnd len="sm" w="sm" type="none"/>
                    </a:lnL>
                    <a:lnR cap="flat" cmpd="sng" w="12700">
                      <a:solidFill>
                        <a:srgbClr val="C82E32"/>
                      </a:solidFill>
                      <a:prstDash val="solid"/>
                      <a:round/>
                      <a:headEnd len="sm" w="sm" type="none"/>
                      <a:tailEnd len="sm" w="sm" type="none"/>
                    </a:lnR>
                    <a:lnT cap="flat" cmpd="sng" w="12700">
                      <a:solidFill>
                        <a:srgbClr val="C82E32"/>
                      </a:solidFill>
                      <a:prstDash val="solid"/>
                      <a:round/>
                      <a:headEnd len="sm" w="sm" type="none"/>
                      <a:tailEnd len="sm" w="sm" type="none"/>
                    </a:lnT>
                    <a:lnB cap="flat" cmpd="sng" w="12700">
                      <a:solidFill>
                        <a:srgbClr val="C82E32"/>
                      </a:solidFill>
                      <a:prstDash val="solid"/>
                      <a:round/>
                      <a:headEnd len="sm" w="sm" type="none"/>
                      <a:tailEnd len="sm" w="sm" type="none"/>
                    </a:lnB>
                    <a:solidFill>
                      <a:srgbClr val="C82E32"/>
                    </a:solidFill>
                  </a:tcPr>
                </a:tc>
              </a:tr>
              <a:tr h="546100">
                <a:tc>
                  <a:txBody>
                    <a:bodyPr/>
                    <a:lstStyle/>
                    <a:p>
                      <a:pPr indent="0" lvl="0" marL="0" marR="0" rtl="0" algn="l">
                        <a:lnSpc>
                          <a:spcPct val="100000"/>
                        </a:lnSpc>
                        <a:spcBef>
                          <a:spcPts val="0"/>
                        </a:spcBef>
                        <a:spcAft>
                          <a:spcPts val="0"/>
                        </a:spcAft>
                        <a:buClr>
                          <a:srgbClr val="C82E32"/>
                        </a:buClr>
                        <a:buSzPts val="2800"/>
                        <a:buFont typeface="Arial"/>
                        <a:buNone/>
                      </a:pPr>
                      <a:r>
                        <a:rPr b="0" i="0" lang="en-US" sz="2800" u="none" cap="none" strike="noStrike">
                          <a:solidFill>
                            <a:srgbClr val="C82E32"/>
                          </a:solidFill>
                          <a:latin typeface="Arial"/>
                          <a:ea typeface="Arial"/>
                          <a:cs typeface="Arial"/>
                          <a:sym typeface="Arial"/>
                        </a:rPr>
                        <a:t>    0.0</a:t>
                      </a:r>
                      <a:endParaRPr/>
                    </a:p>
                  </a:txBody>
                  <a:tcPr marT="45725" marB="45725" marR="91450" marL="91450">
                    <a:lnL cap="flat" cmpd="sng" w="12700">
                      <a:solidFill>
                        <a:srgbClr val="C82E32"/>
                      </a:solidFill>
                      <a:prstDash val="solid"/>
                      <a:round/>
                      <a:headEnd len="sm" w="sm" type="none"/>
                      <a:tailEnd len="sm" w="sm" type="none"/>
                    </a:lnL>
                    <a:lnR cap="flat" cmpd="sng" w="12700">
                      <a:solidFill>
                        <a:srgbClr val="C82E32"/>
                      </a:solidFill>
                      <a:prstDash val="solid"/>
                      <a:round/>
                      <a:headEnd len="sm" w="sm" type="none"/>
                      <a:tailEnd len="sm" w="sm" type="none"/>
                    </a:lnR>
                    <a:lnT cap="flat" cmpd="sng" w="12700">
                      <a:solidFill>
                        <a:srgbClr val="C82E32"/>
                      </a:solidFill>
                      <a:prstDash val="solid"/>
                      <a:round/>
                      <a:headEnd len="sm" w="sm" type="none"/>
                      <a:tailEnd len="sm" w="sm" type="none"/>
                    </a:lnT>
                    <a:lnB cap="flat" cmpd="sng" w="12700">
                      <a:solidFill>
                        <a:srgbClr val="C82E3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C82E32"/>
                        </a:buClr>
                        <a:buSzPts val="2800"/>
                        <a:buFont typeface="Arial"/>
                        <a:buNone/>
                      </a:pPr>
                      <a:r>
                        <a:rPr b="0" i="0" lang="en-US" sz="2800" u="none" cap="none" strike="noStrike">
                          <a:solidFill>
                            <a:srgbClr val="C82E32"/>
                          </a:solidFill>
                          <a:latin typeface="Arial"/>
                          <a:ea typeface="Arial"/>
                          <a:cs typeface="Arial"/>
                          <a:sym typeface="Arial"/>
                        </a:rPr>
                        <a:t>0.01000</a:t>
                      </a:r>
                      <a:endParaRPr/>
                    </a:p>
                  </a:txBody>
                  <a:tcPr marT="45725" marB="45725" marR="91450" marL="91450">
                    <a:lnL cap="flat" cmpd="sng" w="12700">
                      <a:solidFill>
                        <a:srgbClr val="C82E32"/>
                      </a:solidFill>
                      <a:prstDash val="solid"/>
                      <a:round/>
                      <a:headEnd len="sm" w="sm" type="none"/>
                      <a:tailEnd len="sm" w="sm" type="none"/>
                    </a:lnL>
                    <a:lnR cap="flat" cmpd="sng" w="12700">
                      <a:solidFill>
                        <a:srgbClr val="C82E32"/>
                      </a:solidFill>
                      <a:prstDash val="solid"/>
                      <a:round/>
                      <a:headEnd len="sm" w="sm" type="none"/>
                      <a:tailEnd len="sm" w="sm" type="none"/>
                    </a:lnR>
                    <a:lnT cap="flat" cmpd="sng" w="12700">
                      <a:solidFill>
                        <a:srgbClr val="C82E32"/>
                      </a:solidFill>
                      <a:prstDash val="solid"/>
                      <a:round/>
                      <a:headEnd len="sm" w="sm" type="none"/>
                      <a:tailEnd len="sm" w="sm" type="none"/>
                    </a:lnT>
                    <a:lnB cap="flat" cmpd="sng" w="12700">
                      <a:solidFill>
                        <a:srgbClr val="C82E32"/>
                      </a:solidFill>
                      <a:prstDash val="solid"/>
                      <a:round/>
                      <a:headEnd len="sm" w="sm" type="none"/>
                      <a:tailEnd len="sm" w="sm" type="none"/>
                    </a:lnB>
                  </a:tcPr>
                </a:tc>
              </a:tr>
              <a:tr h="546100">
                <a:tc>
                  <a:txBody>
                    <a:bodyPr/>
                    <a:lstStyle/>
                    <a:p>
                      <a:pPr indent="0" lvl="0" marL="0" marR="0" rtl="0" algn="l">
                        <a:lnSpc>
                          <a:spcPct val="100000"/>
                        </a:lnSpc>
                        <a:spcBef>
                          <a:spcPts val="0"/>
                        </a:spcBef>
                        <a:spcAft>
                          <a:spcPts val="0"/>
                        </a:spcAft>
                        <a:buClr>
                          <a:srgbClr val="C82E32"/>
                        </a:buClr>
                        <a:buSzPts val="2800"/>
                        <a:buFont typeface="Arial"/>
                        <a:buNone/>
                      </a:pPr>
                      <a:r>
                        <a:rPr b="0" i="0" lang="en-US" sz="2800" u="none" cap="none" strike="noStrike">
                          <a:solidFill>
                            <a:srgbClr val="C82E32"/>
                          </a:solidFill>
                          <a:latin typeface="Arial"/>
                          <a:ea typeface="Arial"/>
                          <a:cs typeface="Arial"/>
                          <a:sym typeface="Arial"/>
                        </a:rPr>
                        <a:t>  50.0</a:t>
                      </a:r>
                      <a:endParaRPr/>
                    </a:p>
                  </a:txBody>
                  <a:tcPr marT="45725" marB="45725" marR="91450" marL="91450">
                    <a:lnL cap="flat" cmpd="sng" w="12700">
                      <a:solidFill>
                        <a:srgbClr val="C82E32"/>
                      </a:solidFill>
                      <a:prstDash val="solid"/>
                      <a:round/>
                      <a:headEnd len="sm" w="sm" type="none"/>
                      <a:tailEnd len="sm" w="sm" type="none"/>
                    </a:lnL>
                    <a:lnR cap="flat" cmpd="sng" w="12700">
                      <a:solidFill>
                        <a:srgbClr val="C82E32"/>
                      </a:solidFill>
                      <a:prstDash val="solid"/>
                      <a:round/>
                      <a:headEnd len="sm" w="sm" type="none"/>
                      <a:tailEnd len="sm" w="sm" type="none"/>
                    </a:lnR>
                    <a:lnT cap="flat" cmpd="sng" w="12700">
                      <a:solidFill>
                        <a:srgbClr val="C82E32"/>
                      </a:solidFill>
                      <a:prstDash val="solid"/>
                      <a:round/>
                      <a:headEnd len="sm" w="sm" type="none"/>
                      <a:tailEnd len="sm" w="sm" type="none"/>
                    </a:lnT>
                    <a:lnB cap="flat" cmpd="sng" w="12700">
                      <a:solidFill>
                        <a:srgbClr val="C82E3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C82E32"/>
                        </a:buClr>
                        <a:buSzPts val="2800"/>
                        <a:buFont typeface="Arial"/>
                        <a:buNone/>
                      </a:pPr>
                      <a:r>
                        <a:rPr b="0" i="0" lang="en-US" sz="2800" u="none" cap="none" strike="noStrike">
                          <a:solidFill>
                            <a:srgbClr val="C82E32"/>
                          </a:solidFill>
                          <a:latin typeface="Arial"/>
                          <a:ea typeface="Arial"/>
                          <a:cs typeface="Arial"/>
                          <a:sym typeface="Arial"/>
                        </a:rPr>
                        <a:t>0.00787</a:t>
                      </a:r>
                      <a:endParaRPr/>
                    </a:p>
                  </a:txBody>
                  <a:tcPr marT="45725" marB="45725" marR="91450" marL="91450">
                    <a:lnL cap="flat" cmpd="sng" w="12700">
                      <a:solidFill>
                        <a:srgbClr val="C82E32"/>
                      </a:solidFill>
                      <a:prstDash val="solid"/>
                      <a:round/>
                      <a:headEnd len="sm" w="sm" type="none"/>
                      <a:tailEnd len="sm" w="sm" type="none"/>
                    </a:lnL>
                    <a:lnR cap="flat" cmpd="sng" w="12700">
                      <a:solidFill>
                        <a:srgbClr val="C82E32"/>
                      </a:solidFill>
                      <a:prstDash val="solid"/>
                      <a:round/>
                      <a:headEnd len="sm" w="sm" type="none"/>
                      <a:tailEnd len="sm" w="sm" type="none"/>
                    </a:lnR>
                    <a:lnT cap="flat" cmpd="sng" w="12700">
                      <a:solidFill>
                        <a:srgbClr val="C82E32"/>
                      </a:solidFill>
                      <a:prstDash val="solid"/>
                      <a:round/>
                      <a:headEnd len="sm" w="sm" type="none"/>
                      <a:tailEnd len="sm" w="sm" type="none"/>
                    </a:lnT>
                    <a:lnB cap="flat" cmpd="sng" w="12700">
                      <a:solidFill>
                        <a:srgbClr val="C82E32"/>
                      </a:solidFill>
                      <a:prstDash val="solid"/>
                      <a:round/>
                      <a:headEnd len="sm" w="sm" type="none"/>
                      <a:tailEnd len="sm" w="sm" type="none"/>
                    </a:lnB>
                  </a:tcPr>
                </a:tc>
              </a:tr>
              <a:tr h="546100">
                <a:tc>
                  <a:txBody>
                    <a:bodyPr/>
                    <a:lstStyle/>
                    <a:p>
                      <a:pPr indent="0" lvl="0" marL="0" marR="0" rtl="0" algn="l">
                        <a:lnSpc>
                          <a:spcPct val="100000"/>
                        </a:lnSpc>
                        <a:spcBef>
                          <a:spcPts val="0"/>
                        </a:spcBef>
                        <a:spcAft>
                          <a:spcPts val="0"/>
                        </a:spcAft>
                        <a:buClr>
                          <a:srgbClr val="C82E32"/>
                        </a:buClr>
                        <a:buSzPts val="2800"/>
                        <a:buFont typeface="Arial"/>
                        <a:buNone/>
                      </a:pPr>
                      <a:r>
                        <a:rPr b="0" i="0" lang="en-US" sz="2800" u="none" cap="none" strike="noStrike">
                          <a:solidFill>
                            <a:srgbClr val="C82E32"/>
                          </a:solidFill>
                          <a:latin typeface="Arial"/>
                          <a:ea typeface="Arial"/>
                          <a:cs typeface="Arial"/>
                          <a:sym typeface="Arial"/>
                        </a:rPr>
                        <a:t>100.0</a:t>
                      </a:r>
                      <a:endParaRPr/>
                    </a:p>
                  </a:txBody>
                  <a:tcPr marT="45725" marB="45725" marR="91450" marL="91450">
                    <a:lnL cap="flat" cmpd="sng" w="12700">
                      <a:solidFill>
                        <a:srgbClr val="C82E32"/>
                      </a:solidFill>
                      <a:prstDash val="solid"/>
                      <a:round/>
                      <a:headEnd len="sm" w="sm" type="none"/>
                      <a:tailEnd len="sm" w="sm" type="none"/>
                    </a:lnL>
                    <a:lnR cap="flat" cmpd="sng" w="12700">
                      <a:solidFill>
                        <a:srgbClr val="C82E32"/>
                      </a:solidFill>
                      <a:prstDash val="solid"/>
                      <a:round/>
                      <a:headEnd len="sm" w="sm" type="none"/>
                      <a:tailEnd len="sm" w="sm" type="none"/>
                    </a:lnR>
                    <a:lnT cap="flat" cmpd="sng" w="12700">
                      <a:solidFill>
                        <a:srgbClr val="C82E32"/>
                      </a:solidFill>
                      <a:prstDash val="solid"/>
                      <a:round/>
                      <a:headEnd len="sm" w="sm" type="none"/>
                      <a:tailEnd len="sm" w="sm" type="none"/>
                    </a:lnT>
                    <a:lnB cap="flat" cmpd="sng" w="12700">
                      <a:solidFill>
                        <a:srgbClr val="C82E3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C82E32"/>
                        </a:buClr>
                        <a:buSzPts val="2800"/>
                        <a:buFont typeface="Arial"/>
                        <a:buNone/>
                      </a:pPr>
                      <a:r>
                        <a:rPr b="0" i="0" lang="en-US" sz="2800" u="none" cap="none" strike="noStrike">
                          <a:solidFill>
                            <a:srgbClr val="C82E32"/>
                          </a:solidFill>
                          <a:latin typeface="Arial"/>
                          <a:ea typeface="Arial"/>
                          <a:cs typeface="Arial"/>
                          <a:sym typeface="Arial"/>
                        </a:rPr>
                        <a:t>0.00649</a:t>
                      </a:r>
                      <a:endParaRPr/>
                    </a:p>
                  </a:txBody>
                  <a:tcPr marT="45725" marB="45725" marR="91450" marL="91450">
                    <a:lnL cap="flat" cmpd="sng" w="12700">
                      <a:solidFill>
                        <a:srgbClr val="C82E32"/>
                      </a:solidFill>
                      <a:prstDash val="solid"/>
                      <a:round/>
                      <a:headEnd len="sm" w="sm" type="none"/>
                      <a:tailEnd len="sm" w="sm" type="none"/>
                    </a:lnL>
                    <a:lnR cap="flat" cmpd="sng" w="12700">
                      <a:solidFill>
                        <a:srgbClr val="C82E32"/>
                      </a:solidFill>
                      <a:prstDash val="solid"/>
                      <a:round/>
                      <a:headEnd len="sm" w="sm" type="none"/>
                      <a:tailEnd len="sm" w="sm" type="none"/>
                    </a:lnR>
                    <a:lnT cap="flat" cmpd="sng" w="12700">
                      <a:solidFill>
                        <a:srgbClr val="C82E32"/>
                      </a:solidFill>
                      <a:prstDash val="solid"/>
                      <a:round/>
                      <a:headEnd len="sm" w="sm" type="none"/>
                      <a:tailEnd len="sm" w="sm" type="none"/>
                    </a:lnT>
                    <a:lnB cap="flat" cmpd="sng" w="12700">
                      <a:solidFill>
                        <a:srgbClr val="C82E32"/>
                      </a:solidFill>
                      <a:prstDash val="solid"/>
                      <a:round/>
                      <a:headEnd len="sm" w="sm" type="none"/>
                      <a:tailEnd len="sm" w="sm" type="none"/>
                    </a:lnB>
                  </a:tcPr>
                </a:tc>
              </a:tr>
              <a:tr h="546100">
                <a:tc>
                  <a:txBody>
                    <a:bodyPr/>
                    <a:lstStyle/>
                    <a:p>
                      <a:pPr indent="0" lvl="0" marL="0" marR="0" rtl="0" algn="l">
                        <a:lnSpc>
                          <a:spcPct val="100000"/>
                        </a:lnSpc>
                        <a:spcBef>
                          <a:spcPts val="0"/>
                        </a:spcBef>
                        <a:spcAft>
                          <a:spcPts val="0"/>
                        </a:spcAft>
                        <a:buClr>
                          <a:srgbClr val="C82E32"/>
                        </a:buClr>
                        <a:buSzPts val="2800"/>
                        <a:buFont typeface="Arial"/>
                        <a:buNone/>
                      </a:pPr>
                      <a:r>
                        <a:rPr b="0" i="0" lang="en-US" sz="2800" u="none" cap="none" strike="noStrike">
                          <a:solidFill>
                            <a:srgbClr val="C82E32"/>
                          </a:solidFill>
                          <a:latin typeface="Arial"/>
                          <a:ea typeface="Arial"/>
                          <a:cs typeface="Arial"/>
                          <a:sym typeface="Arial"/>
                        </a:rPr>
                        <a:t>200.0</a:t>
                      </a:r>
                      <a:endParaRPr/>
                    </a:p>
                  </a:txBody>
                  <a:tcPr marT="45725" marB="45725" marR="91450" marL="91450">
                    <a:lnL cap="flat" cmpd="sng" w="12700">
                      <a:solidFill>
                        <a:srgbClr val="C82E32"/>
                      </a:solidFill>
                      <a:prstDash val="solid"/>
                      <a:round/>
                      <a:headEnd len="sm" w="sm" type="none"/>
                      <a:tailEnd len="sm" w="sm" type="none"/>
                    </a:lnL>
                    <a:lnR cap="flat" cmpd="sng" w="12700">
                      <a:solidFill>
                        <a:srgbClr val="C82E32"/>
                      </a:solidFill>
                      <a:prstDash val="solid"/>
                      <a:round/>
                      <a:headEnd len="sm" w="sm" type="none"/>
                      <a:tailEnd len="sm" w="sm" type="none"/>
                    </a:lnR>
                    <a:lnT cap="flat" cmpd="sng" w="12700">
                      <a:solidFill>
                        <a:srgbClr val="C82E32"/>
                      </a:solidFill>
                      <a:prstDash val="solid"/>
                      <a:round/>
                      <a:headEnd len="sm" w="sm" type="none"/>
                      <a:tailEnd len="sm" w="sm" type="none"/>
                    </a:lnT>
                    <a:lnB cap="flat" cmpd="sng" w="12700">
                      <a:solidFill>
                        <a:srgbClr val="C82E3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C82E32"/>
                        </a:buClr>
                        <a:buSzPts val="2800"/>
                        <a:buFont typeface="Arial"/>
                        <a:buNone/>
                      </a:pPr>
                      <a:r>
                        <a:rPr b="0" i="0" lang="en-US" sz="2800" u="none" cap="none" strike="noStrike">
                          <a:solidFill>
                            <a:srgbClr val="C82E32"/>
                          </a:solidFill>
                          <a:latin typeface="Arial"/>
                          <a:ea typeface="Arial"/>
                          <a:cs typeface="Arial"/>
                          <a:sym typeface="Arial"/>
                        </a:rPr>
                        <a:t>0.00481</a:t>
                      </a:r>
                      <a:endParaRPr/>
                    </a:p>
                  </a:txBody>
                  <a:tcPr marT="45725" marB="45725" marR="91450" marL="91450">
                    <a:lnL cap="flat" cmpd="sng" w="12700">
                      <a:solidFill>
                        <a:srgbClr val="C82E32"/>
                      </a:solidFill>
                      <a:prstDash val="solid"/>
                      <a:round/>
                      <a:headEnd len="sm" w="sm" type="none"/>
                      <a:tailEnd len="sm" w="sm" type="none"/>
                    </a:lnL>
                    <a:lnR cap="flat" cmpd="sng" w="12700">
                      <a:solidFill>
                        <a:srgbClr val="C82E32"/>
                      </a:solidFill>
                      <a:prstDash val="solid"/>
                      <a:round/>
                      <a:headEnd len="sm" w="sm" type="none"/>
                      <a:tailEnd len="sm" w="sm" type="none"/>
                    </a:lnR>
                    <a:lnT cap="flat" cmpd="sng" w="12700">
                      <a:solidFill>
                        <a:srgbClr val="C82E32"/>
                      </a:solidFill>
                      <a:prstDash val="solid"/>
                      <a:round/>
                      <a:headEnd len="sm" w="sm" type="none"/>
                      <a:tailEnd len="sm" w="sm" type="none"/>
                    </a:lnT>
                    <a:lnB cap="flat" cmpd="sng" w="12700">
                      <a:solidFill>
                        <a:srgbClr val="C82E32"/>
                      </a:solidFill>
                      <a:prstDash val="solid"/>
                      <a:round/>
                      <a:headEnd len="sm" w="sm" type="none"/>
                      <a:tailEnd len="sm" w="sm" type="none"/>
                    </a:lnB>
                  </a:tcPr>
                </a:tc>
              </a:tr>
              <a:tr h="546100">
                <a:tc>
                  <a:txBody>
                    <a:bodyPr/>
                    <a:lstStyle/>
                    <a:p>
                      <a:pPr indent="0" lvl="0" marL="0" marR="0" rtl="0" algn="l">
                        <a:lnSpc>
                          <a:spcPct val="100000"/>
                        </a:lnSpc>
                        <a:spcBef>
                          <a:spcPts val="0"/>
                        </a:spcBef>
                        <a:spcAft>
                          <a:spcPts val="0"/>
                        </a:spcAft>
                        <a:buClr>
                          <a:srgbClr val="C82E32"/>
                        </a:buClr>
                        <a:buSzPts val="2800"/>
                        <a:buFont typeface="Arial"/>
                        <a:buNone/>
                      </a:pPr>
                      <a:r>
                        <a:rPr b="0" i="0" lang="en-US" sz="2800" u="none" cap="none" strike="noStrike">
                          <a:solidFill>
                            <a:srgbClr val="C82E32"/>
                          </a:solidFill>
                          <a:latin typeface="Arial"/>
                          <a:ea typeface="Arial"/>
                          <a:cs typeface="Arial"/>
                          <a:sym typeface="Arial"/>
                        </a:rPr>
                        <a:t>300.0</a:t>
                      </a:r>
                      <a:endParaRPr/>
                    </a:p>
                  </a:txBody>
                  <a:tcPr marT="45725" marB="45725" marR="91450" marL="91450">
                    <a:lnL cap="flat" cmpd="sng" w="12700">
                      <a:solidFill>
                        <a:srgbClr val="C82E32"/>
                      </a:solidFill>
                      <a:prstDash val="solid"/>
                      <a:round/>
                      <a:headEnd len="sm" w="sm" type="none"/>
                      <a:tailEnd len="sm" w="sm" type="none"/>
                    </a:lnL>
                    <a:lnR cap="flat" cmpd="sng" w="12700">
                      <a:solidFill>
                        <a:srgbClr val="C82E32"/>
                      </a:solidFill>
                      <a:prstDash val="solid"/>
                      <a:round/>
                      <a:headEnd len="sm" w="sm" type="none"/>
                      <a:tailEnd len="sm" w="sm" type="none"/>
                    </a:lnR>
                    <a:lnT cap="flat" cmpd="sng" w="12700">
                      <a:solidFill>
                        <a:srgbClr val="C82E32"/>
                      </a:solidFill>
                      <a:prstDash val="solid"/>
                      <a:round/>
                      <a:headEnd len="sm" w="sm" type="none"/>
                      <a:tailEnd len="sm" w="sm" type="none"/>
                    </a:lnT>
                    <a:lnB cap="flat" cmpd="sng" w="12700">
                      <a:solidFill>
                        <a:srgbClr val="C82E3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C82E32"/>
                        </a:buClr>
                        <a:buSzPts val="2800"/>
                        <a:buFont typeface="Arial"/>
                        <a:buNone/>
                      </a:pPr>
                      <a:r>
                        <a:rPr b="0" i="0" lang="en-US" sz="2800" u="none" cap="none" strike="noStrike">
                          <a:solidFill>
                            <a:srgbClr val="C82E32"/>
                          </a:solidFill>
                          <a:latin typeface="Arial"/>
                          <a:ea typeface="Arial"/>
                          <a:cs typeface="Arial"/>
                          <a:sym typeface="Arial"/>
                        </a:rPr>
                        <a:t>0.00380</a:t>
                      </a:r>
                      <a:endParaRPr/>
                    </a:p>
                  </a:txBody>
                  <a:tcPr marT="45725" marB="45725" marR="91450" marL="91450">
                    <a:lnL cap="flat" cmpd="sng" w="12700">
                      <a:solidFill>
                        <a:srgbClr val="C82E32"/>
                      </a:solidFill>
                      <a:prstDash val="solid"/>
                      <a:round/>
                      <a:headEnd len="sm" w="sm" type="none"/>
                      <a:tailEnd len="sm" w="sm" type="none"/>
                    </a:lnL>
                    <a:lnR cap="flat" cmpd="sng" w="12700">
                      <a:solidFill>
                        <a:srgbClr val="C82E32"/>
                      </a:solidFill>
                      <a:prstDash val="solid"/>
                      <a:round/>
                      <a:headEnd len="sm" w="sm" type="none"/>
                      <a:tailEnd len="sm" w="sm" type="none"/>
                    </a:lnR>
                    <a:lnT cap="flat" cmpd="sng" w="12700">
                      <a:solidFill>
                        <a:srgbClr val="C82E32"/>
                      </a:solidFill>
                      <a:prstDash val="solid"/>
                      <a:round/>
                      <a:headEnd len="sm" w="sm" type="none"/>
                      <a:tailEnd len="sm" w="sm" type="none"/>
                    </a:lnT>
                    <a:lnB cap="flat" cmpd="sng" w="12700">
                      <a:solidFill>
                        <a:srgbClr val="C82E32"/>
                      </a:solidFill>
                      <a:prstDash val="solid"/>
                      <a:round/>
                      <a:headEnd len="sm" w="sm" type="none"/>
                      <a:tailEnd len="sm" w="sm" type="none"/>
                    </a:lnB>
                  </a:tcPr>
                </a:tc>
              </a:tr>
            </a:tbl>
          </a:graphicData>
        </a:graphic>
      </p:graphicFrame>
      <p:grpSp>
        <p:nvGrpSpPr>
          <p:cNvPr id="2751" name="Google Shape;2751;g200ff56c607_0_370"/>
          <p:cNvGrpSpPr/>
          <p:nvPr/>
        </p:nvGrpSpPr>
        <p:grpSpPr>
          <a:xfrm>
            <a:off x="3352800" y="838201"/>
            <a:ext cx="5915025" cy="476250"/>
            <a:chOff x="1050" y="1617"/>
            <a:chExt cx="3726" cy="300"/>
          </a:xfrm>
        </p:grpSpPr>
        <p:sp>
          <p:nvSpPr>
            <p:cNvPr id="2752" name="Google Shape;2752;g200ff56c607_0_370"/>
            <p:cNvSpPr/>
            <p:nvPr/>
          </p:nvSpPr>
          <p:spPr>
            <a:xfrm>
              <a:off x="1050" y="1617"/>
              <a:ext cx="900" cy="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C82E32"/>
                </a:buClr>
                <a:buSzPts val="2800"/>
                <a:buFont typeface="Noto Sans Symbols"/>
                <a:buNone/>
              </a:pPr>
              <a:r>
                <a:rPr lang="en-US" sz="2800">
                  <a:solidFill>
                    <a:srgbClr val="C82E32"/>
                  </a:solidFill>
                  <a:latin typeface="Arial"/>
                  <a:ea typeface="Arial"/>
                  <a:cs typeface="Arial"/>
                  <a:sym typeface="Arial"/>
                </a:rPr>
                <a:t>NO</a:t>
              </a:r>
              <a:r>
                <a:rPr baseline="-25000" lang="en-US" sz="2800">
                  <a:solidFill>
                    <a:srgbClr val="C82E32"/>
                  </a:solidFill>
                  <a:latin typeface="Arial"/>
                  <a:ea typeface="Arial"/>
                  <a:cs typeface="Arial"/>
                  <a:sym typeface="Arial"/>
                </a:rPr>
                <a:t>2</a:t>
              </a:r>
              <a:r>
                <a:rPr lang="en-US" sz="2800">
                  <a:solidFill>
                    <a:srgbClr val="C82E32"/>
                  </a:solidFill>
                  <a:latin typeface="Arial"/>
                  <a:ea typeface="Arial"/>
                  <a:cs typeface="Arial"/>
                  <a:sym typeface="Arial"/>
                </a:rPr>
                <a:t> </a:t>
              </a:r>
              <a:r>
                <a:rPr lang="en-US" sz="2400">
                  <a:solidFill>
                    <a:srgbClr val="C82E32"/>
                  </a:solidFill>
                  <a:latin typeface="Arial"/>
                  <a:ea typeface="Arial"/>
                  <a:cs typeface="Arial"/>
                  <a:sym typeface="Arial"/>
                </a:rPr>
                <a:t>(</a:t>
              </a:r>
              <a:r>
                <a:rPr i="1" lang="en-US" sz="2400">
                  <a:solidFill>
                    <a:srgbClr val="C82E32"/>
                  </a:solidFill>
                  <a:latin typeface="Arial"/>
                  <a:ea typeface="Arial"/>
                  <a:cs typeface="Arial"/>
                  <a:sym typeface="Arial"/>
                </a:rPr>
                <a:t>g</a:t>
              </a:r>
              <a:r>
                <a:rPr lang="en-US" sz="2400">
                  <a:solidFill>
                    <a:srgbClr val="C82E32"/>
                  </a:solidFill>
                  <a:latin typeface="Arial"/>
                  <a:ea typeface="Arial"/>
                  <a:cs typeface="Arial"/>
                  <a:sym typeface="Arial"/>
                </a:rPr>
                <a:t>)</a:t>
              </a:r>
              <a:endParaRPr sz="2800">
                <a:solidFill>
                  <a:srgbClr val="C82E32"/>
                </a:solidFill>
                <a:latin typeface="Arial"/>
                <a:ea typeface="Arial"/>
                <a:cs typeface="Arial"/>
                <a:sym typeface="Arial"/>
              </a:endParaRPr>
            </a:p>
          </p:txBody>
        </p:sp>
        <p:cxnSp>
          <p:nvCxnSpPr>
            <p:cNvPr id="2753" name="Google Shape;2753;g200ff56c607_0_370"/>
            <p:cNvCxnSpPr/>
            <p:nvPr/>
          </p:nvCxnSpPr>
          <p:spPr>
            <a:xfrm>
              <a:off x="2112" y="1781"/>
              <a:ext cx="600" cy="0"/>
            </a:xfrm>
            <a:prstGeom prst="straightConnector1">
              <a:avLst/>
            </a:prstGeom>
            <a:noFill/>
            <a:ln cap="flat" cmpd="sng" w="22225">
              <a:solidFill>
                <a:srgbClr val="C82E32"/>
              </a:solidFill>
              <a:prstDash val="solid"/>
              <a:round/>
              <a:headEnd len="med" w="med" type="none"/>
              <a:tailEnd len="med" w="med" type="triangle"/>
            </a:ln>
          </p:spPr>
        </p:cxnSp>
        <p:sp>
          <p:nvSpPr>
            <p:cNvPr id="2754" name="Google Shape;2754;g200ff56c607_0_370"/>
            <p:cNvSpPr/>
            <p:nvPr/>
          </p:nvSpPr>
          <p:spPr>
            <a:xfrm>
              <a:off x="2976" y="1617"/>
              <a:ext cx="1800" cy="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C82E32"/>
                </a:buClr>
                <a:buSzPts val="2800"/>
                <a:buFont typeface="Noto Sans Symbols"/>
                <a:buNone/>
              </a:pPr>
              <a:r>
                <a:rPr lang="en-US" sz="2800">
                  <a:solidFill>
                    <a:srgbClr val="C82E32"/>
                  </a:solidFill>
                  <a:latin typeface="Arial"/>
                  <a:ea typeface="Arial"/>
                  <a:cs typeface="Arial"/>
                  <a:sym typeface="Arial"/>
                </a:rPr>
                <a:t>NO </a:t>
              </a:r>
              <a:r>
                <a:rPr lang="en-US" sz="2400">
                  <a:solidFill>
                    <a:srgbClr val="C82E32"/>
                  </a:solidFill>
                  <a:latin typeface="Arial"/>
                  <a:ea typeface="Arial"/>
                  <a:cs typeface="Arial"/>
                  <a:sym typeface="Arial"/>
                </a:rPr>
                <a:t>(</a:t>
              </a:r>
              <a:r>
                <a:rPr i="1" lang="en-US" sz="2400">
                  <a:solidFill>
                    <a:srgbClr val="C82E32"/>
                  </a:solidFill>
                  <a:latin typeface="Arial"/>
                  <a:ea typeface="Arial"/>
                  <a:cs typeface="Arial"/>
                  <a:sym typeface="Arial"/>
                </a:rPr>
                <a:t>g</a:t>
              </a:r>
              <a:r>
                <a:rPr lang="en-US" sz="2400">
                  <a:solidFill>
                    <a:srgbClr val="C82E32"/>
                  </a:solidFill>
                  <a:latin typeface="Arial"/>
                  <a:ea typeface="Arial"/>
                  <a:cs typeface="Arial"/>
                  <a:sym typeface="Arial"/>
                </a:rPr>
                <a:t>)</a:t>
              </a:r>
              <a:r>
                <a:rPr lang="en-US" sz="2800">
                  <a:solidFill>
                    <a:srgbClr val="C82E32"/>
                  </a:solidFill>
                  <a:latin typeface="Arial"/>
                  <a:ea typeface="Arial"/>
                  <a:cs typeface="Arial"/>
                  <a:sym typeface="Arial"/>
                </a:rPr>
                <a:t> + 1/2 O</a:t>
              </a:r>
              <a:r>
                <a:rPr baseline="-25000" lang="en-US" sz="2800">
                  <a:solidFill>
                    <a:srgbClr val="C82E32"/>
                  </a:solidFill>
                  <a:latin typeface="Arial"/>
                  <a:ea typeface="Arial"/>
                  <a:cs typeface="Arial"/>
                  <a:sym typeface="Arial"/>
                </a:rPr>
                <a:t>2</a:t>
              </a:r>
              <a:r>
                <a:rPr lang="en-US" sz="2800">
                  <a:solidFill>
                    <a:srgbClr val="C82E32"/>
                  </a:solidFill>
                  <a:latin typeface="Arial"/>
                  <a:ea typeface="Arial"/>
                  <a:cs typeface="Arial"/>
                  <a:sym typeface="Arial"/>
                </a:rPr>
                <a:t> </a:t>
              </a:r>
              <a:r>
                <a:rPr lang="en-US" sz="2400">
                  <a:solidFill>
                    <a:srgbClr val="C82E32"/>
                  </a:solidFill>
                  <a:latin typeface="Arial"/>
                  <a:ea typeface="Arial"/>
                  <a:cs typeface="Arial"/>
                  <a:sym typeface="Arial"/>
                </a:rPr>
                <a:t>(</a:t>
              </a:r>
              <a:r>
                <a:rPr i="1" lang="en-US" sz="2400">
                  <a:solidFill>
                    <a:srgbClr val="C82E32"/>
                  </a:solidFill>
                  <a:latin typeface="Arial"/>
                  <a:ea typeface="Arial"/>
                  <a:cs typeface="Arial"/>
                  <a:sym typeface="Arial"/>
                </a:rPr>
                <a:t>g</a:t>
              </a:r>
              <a:r>
                <a:rPr lang="en-US" sz="2400">
                  <a:solidFill>
                    <a:srgbClr val="C82E32"/>
                  </a:solidFill>
                  <a:latin typeface="Arial"/>
                  <a:ea typeface="Arial"/>
                  <a:cs typeface="Arial"/>
                  <a:sym typeface="Arial"/>
                </a:rPr>
                <a:t>)</a:t>
              </a:r>
              <a:endParaRPr sz="2800">
                <a:solidFill>
                  <a:srgbClr val="C82E32"/>
                </a:solidFill>
                <a:latin typeface="Arial"/>
                <a:ea typeface="Arial"/>
                <a:cs typeface="Arial"/>
                <a:sym typeface="Arial"/>
              </a:endParaRPr>
            </a:p>
          </p:txBody>
        </p:sp>
      </p:grpSp>
      <p:sp>
        <p:nvSpPr>
          <p:cNvPr id="2755" name="Google Shape;2755;g200ff56c607_0_370"/>
          <p:cNvSpPr/>
          <p:nvPr/>
        </p:nvSpPr>
        <p:spPr>
          <a:xfrm>
            <a:off x="5486400" y="1600201"/>
            <a:ext cx="4953000" cy="519000"/>
          </a:xfrm>
          <a:prstGeom prst="rect">
            <a:avLst/>
          </a:prstGeom>
          <a:noFill/>
          <a:ln>
            <a:noFill/>
          </a:ln>
        </p:spPr>
        <p:txBody>
          <a:bodyPr anchorCtr="0" anchor="t" bIns="45700" lIns="91425" spcFirstLastPara="1" rIns="91425" wrap="square" tIns="45700">
            <a:noAutofit/>
          </a:bodyPr>
          <a:lstStyle/>
          <a:p>
            <a:pPr indent="-290512" lvl="0" marL="290512" marR="0" rtl="0" algn="r">
              <a:spcBef>
                <a:spcPts val="0"/>
              </a:spcBef>
              <a:spcAft>
                <a:spcPts val="0"/>
              </a:spcAft>
              <a:buClr>
                <a:srgbClr val="C82E32"/>
              </a:buClr>
              <a:buSzPts val="2800"/>
              <a:buFont typeface="Noto Sans Symbols"/>
              <a:buNone/>
            </a:pPr>
            <a:r>
              <a:rPr lang="en-US" sz="2800">
                <a:solidFill>
                  <a:srgbClr val="C82E32"/>
                </a:solidFill>
                <a:latin typeface="Arial"/>
                <a:ea typeface="Arial"/>
                <a:cs typeface="Arial"/>
                <a:sym typeface="Arial"/>
              </a:rPr>
              <a:t>Graphing ln [NO</a:t>
            </a:r>
            <a:r>
              <a:rPr baseline="-25000" lang="en-US" sz="2800">
                <a:solidFill>
                  <a:srgbClr val="C82E32"/>
                </a:solidFill>
                <a:latin typeface="Arial"/>
                <a:ea typeface="Arial"/>
                <a:cs typeface="Arial"/>
                <a:sym typeface="Arial"/>
              </a:rPr>
              <a:t>2</a:t>
            </a:r>
            <a:r>
              <a:rPr lang="en-US" sz="2800">
                <a:solidFill>
                  <a:srgbClr val="C82E32"/>
                </a:solidFill>
                <a:latin typeface="Arial"/>
                <a:ea typeface="Arial"/>
                <a:cs typeface="Arial"/>
                <a:sym typeface="Arial"/>
              </a:rPr>
              <a:t>] vs</a:t>
            </a:r>
            <a:r>
              <a:rPr i="1" lang="en-US" sz="2800">
                <a:solidFill>
                  <a:srgbClr val="C82E32"/>
                </a:solidFill>
                <a:latin typeface="Arial"/>
                <a:ea typeface="Arial"/>
                <a:cs typeface="Arial"/>
                <a:sym typeface="Arial"/>
              </a:rPr>
              <a:t>.</a:t>
            </a:r>
            <a:r>
              <a:rPr lang="en-US" sz="2800">
                <a:solidFill>
                  <a:srgbClr val="C82E32"/>
                </a:solidFill>
                <a:latin typeface="Arial"/>
                <a:ea typeface="Arial"/>
                <a:cs typeface="Arial"/>
                <a:sym typeface="Arial"/>
              </a:rPr>
              <a:t> </a:t>
            </a:r>
            <a:r>
              <a:rPr i="1" lang="en-US" sz="2800">
                <a:solidFill>
                  <a:srgbClr val="C82E32"/>
                </a:solidFill>
                <a:latin typeface="Arial"/>
                <a:ea typeface="Arial"/>
                <a:cs typeface="Arial"/>
                <a:sym typeface="Arial"/>
              </a:rPr>
              <a:t>t </a:t>
            </a:r>
            <a:r>
              <a:rPr lang="en-US" sz="2800">
                <a:solidFill>
                  <a:srgbClr val="C82E32"/>
                </a:solidFill>
                <a:latin typeface="Arial"/>
                <a:ea typeface="Arial"/>
                <a:cs typeface="Arial"/>
                <a:sym typeface="Arial"/>
              </a:rPr>
              <a:t>yields:</a:t>
            </a:r>
            <a:endParaRPr/>
          </a:p>
        </p:txBody>
      </p:sp>
      <p:pic>
        <p:nvPicPr>
          <p:cNvPr descr="14_08a" id="2756" name="Google Shape;2756;g200ff56c607_0_370"/>
          <p:cNvPicPr preferRelativeResize="0"/>
          <p:nvPr/>
        </p:nvPicPr>
        <p:blipFill rotWithShape="1">
          <a:blip r:embed="rId3">
            <a:alphaModFix/>
          </a:blip>
          <a:srcRect b="14037" l="0" r="0" t="0"/>
          <a:stretch/>
        </p:blipFill>
        <p:spPr>
          <a:xfrm>
            <a:off x="6172200" y="2209800"/>
            <a:ext cx="3505200" cy="2952750"/>
          </a:xfrm>
          <a:prstGeom prst="rect">
            <a:avLst/>
          </a:prstGeom>
          <a:noFill/>
          <a:ln>
            <a:noFill/>
          </a:ln>
        </p:spPr>
      </p:pic>
      <p:sp>
        <p:nvSpPr>
          <p:cNvPr id="2757" name="Google Shape;2757;g200ff56c607_0_370"/>
          <p:cNvSpPr/>
          <p:nvPr/>
        </p:nvSpPr>
        <p:spPr>
          <a:xfrm>
            <a:off x="1828800" y="5334000"/>
            <a:ext cx="8153400" cy="954000"/>
          </a:xfrm>
          <a:prstGeom prst="rect">
            <a:avLst/>
          </a:prstGeom>
          <a:noFill/>
          <a:ln>
            <a:noFill/>
          </a:ln>
        </p:spPr>
        <p:txBody>
          <a:bodyPr anchorCtr="0" anchor="t" bIns="45700" lIns="91425" spcFirstLastPara="1" rIns="91425" wrap="square" tIns="45700">
            <a:noAutofit/>
          </a:bodyPr>
          <a:lstStyle/>
          <a:p>
            <a:pPr indent="-338137" lvl="0" marL="338137" marR="0" rtl="0" algn="l">
              <a:spcBef>
                <a:spcPts val="0"/>
              </a:spcBef>
              <a:spcAft>
                <a:spcPts val="0"/>
              </a:spcAft>
              <a:buClr>
                <a:schemeClr val="accent1"/>
              </a:buClr>
              <a:buSzPts val="2800"/>
              <a:buFont typeface="Noto Sans Symbols"/>
              <a:buChar char="●"/>
            </a:pPr>
            <a:r>
              <a:rPr lang="en-US" sz="2800">
                <a:solidFill>
                  <a:schemeClr val="accent1"/>
                </a:solidFill>
                <a:latin typeface="Arial"/>
                <a:ea typeface="Arial"/>
                <a:cs typeface="Arial"/>
                <a:sym typeface="Arial"/>
              </a:rPr>
              <a:t>The plot is </a:t>
            </a:r>
            <a:r>
              <a:rPr i="1" lang="en-US" sz="2800">
                <a:solidFill>
                  <a:schemeClr val="accent1"/>
                </a:solidFill>
                <a:latin typeface="Arial"/>
                <a:ea typeface="Arial"/>
                <a:cs typeface="Arial"/>
                <a:sym typeface="Arial"/>
              </a:rPr>
              <a:t>not</a:t>
            </a:r>
            <a:r>
              <a:rPr lang="en-US" sz="2800">
                <a:solidFill>
                  <a:schemeClr val="accent1"/>
                </a:solidFill>
                <a:latin typeface="Arial"/>
                <a:ea typeface="Arial"/>
                <a:cs typeface="Arial"/>
                <a:sym typeface="Arial"/>
              </a:rPr>
              <a:t> a straight line, so the process is </a:t>
            </a:r>
            <a:r>
              <a:rPr i="1" lang="en-US" sz="2800">
                <a:solidFill>
                  <a:schemeClr val="accent1"/>
                </a:solidFill>
                <a:latin typeface="Arial"/>
                <a:ea typeface="Arial"/>
                <a:cs typeface="Arial"/>
                <a:sym typeface="Arial"/>
              </a:rPr>
              <a:t>not</a:t>
            </a:r>
            <a:r>
              <a:rPr lang="en-US" sz="2800">
                <a:solidFill>
                  <a:schemeClr val="accent1"/>
                </a:solidFill>
                <a:latin typeface="Arial"/>
                <a:ea typeface="Arial"/>
                <a:cs typeface="Arial"/>
                <a:sym typeface="Arial"/>
              </a:rPr>
              <a:t> first-order in [A].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5"/>
                                        </p:tgtEl>
                                        <p:attrNameLst>
                                          <p:attrName>style.visibility</p:attrName>
                                        </p:attrNameLst>
                                      </p:cBhvr>
                                      <p:to>
                                        <p:strVal val="visible"/>
                                      </p:to>
                                    </p:set>
                                    <p:animEffect filter="fade" transition="in">
                                      <p:cBhvr>
                                        <p:cTn dur="500"/>
                                        <p:tgtEl>
                                          <p:spTgt spid="27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6"/>
                                        </p:tgtEl>
                                        <p:attrNameLst>
                                          <p:attrName>style.visibility</p:attrName>
                                        </p:attrNameLst>
                                      </p:cBhvr>
                                      <p:to>
                                        <p:strVal val="visible"/>
                                      </p:to>
                                    </p:set>
                                    <p:animEffect filter="fade" transition="in">
                                      <p:cBhvr>
                                        <p:cTn dur="500"/>
                                        <p:tgtEl>
                                          <p:spTgt spid="27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7"/>
                                        </p:tgtEl>
                                        <p:attrNameLst>
                                          <p:attrName>style.visibility</p:attrName>
                                        </p:attrNameLst>
                                      </p:cBhvr>
                                      <p:to>
                                        <p:strVal val="visible"/>
                                      </p:to>
                                    </p:set>
                                    <p:animEffect filter="fade" transition="in">
                                      <p:cBhvr>
                                        <p:cTn dur="500"/>
                                        <p:tgtEl>
                                          <p:spTgt spid="27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1" name="Shape 2761"/>
        <p:cNvGrpSpPr/>
        <p:nvPr/>
      </p:nvGrpSpPr>
      <p:grpSpPr>
        <a:xfrm>
          <a:off x="0" y="0"/>
          <a:ext cx="0" cy="0"/>
          <a:chOff x="0" y="0"/>
          <a:chExt cx="0" cy="0"/>
        </a:xfrm>
      </p:grpSpPr>
      <p:sp>
        <p:nvSpPr>
          <p:cNvPr id="2762" name="Google Shape;2762;g200ff56c607_0_383"/>
          <p:cNvSpPr/>
          <p:nvPr/>
        </p:nvSpPr>
        <p:spPr>
          <a:xfrm>
            <a:off x="1905000" y="228600"/>
            <a:ext cx="4495800" cy="946200"/>
          </a:xfrm>
          <a:prstGeom prst="rect">
            <a:avLst/>
          </a:prstGeom>
          <a:noFill/>
          <a:ln>
            <a:noFill/>
          </a:ln>
        </p:spPr>
        <p:txBody>
          <a:bodyPr anchorCtr="0" anchor="t" bIns="45700" lIns="91425" spcFirstLastPara="1" rIns="91425" wrap="square" tIns="45700">
            <a:noAutofit/>
          </a:bodyPr>
          <a:lstStyle/>
          <a:p>
            <a:pPr indent="-347662" lvl="0" marL="347662" marR="0" rtl="0" algn="l">
              <a:spcBef>
                <a:spcPts val="0"/>
              </a:spcBef>
              <a:spcAft>
                <a:spcPts val="0"/>
              </a:spcAft>
              <a:buClr>
                <a:srgbClr val="C82E32"/>
              </a:buClr>
              <a:buSzPts val="2800"/>
              <a:buFont typeface="Noto Sans Symbols"/>
              <a:buNone/>
            </a:pPr>
            <a:r>
              <a:rPr lang="en-US" sz="2800">
                <a:solidFill>
                  <a:srgbClr val="C82E32"/>
                </a:solidFill>
                <a:latin typeface="Arial"/>
                <a:ea typeface="Arial"/>
                <a:cs typeface="Arial"/>
                <a:sym typeface="Arial"/>
              </a:rPr>
              <a:t>A graph of 1/[NO</a:t>
            </a:r>
            <a:r>
              <a:rPr baseline="-25000" lang="en-US" sz="2800">
                <a:solidFill>
                  <a:srgbClr val="C82E32"/>
                </a:solidFill>
                <a:latin typeface="Arial"/>
                <a:ea typeface="Arial"/>
                <a:cs typeface="Arial"/>
                <a:sym typeface="Arial"/>
              </a:rPr>
              <a:t>2</a:t>
            </a:r>
            <a:r>
              <a:rPr lang="en-US" sz="2800">
                <a:solidFill>
                  <a:srgbClr val="C82E32"/>
                </a:solidFill>
                <a:latin typeface="Arial"/>
                <a:ea typeface="Arial"/>
                <a:cs typeface="Arial"/>
                <a:sym typeface="Arial"/>
              </a:rPr>
              <a:t>] vs. </a:t>
            </a:r>
            <a:r>
              <a:rPr i="1" lang="en-US" sz="2800">
                <a:solidFill>
                  <a:srgbClr val="C82E32"/>
                </a:solidFill>
                <a:latin typeface="Arial"/>
                <a:ea typeface="Arial"/>
                <a:cs typeface="Arial"/>
                <a:sym typeface="Arial"/>
              </a:rPr>
              <a:t>t</a:t>
            </a:r>
            <a:r>
              <a:rPr lang="en-US" sz="2800">
                <a:solidFill>
                  <a:srgbClr val="C82E32"/>
                </a:solidFill>
                <a:latin typeface="Arial"/>
                <a:ea typeface="Arial"/>
                <a:cs typeface="Arial"/>
                <a:sym typeface="Arial"/>
              </a:rPr>
              <a:t> gives this plot.</a:t>
            </a:r>
            <a:endParaRPr/>
          </a:p>
        </p:txBody>
      </p:sp>
      <p:pic>
        <p:nvPicPr>
          <p:cNvPr descr="image-161.tiff                                                 0030F73Bmagic_metal                    B74677AA:" id="2763" name="Google Shape;2763;g200ff56c607_0_383"/>
          <p:cNvPicPr preferRelativeResize="0"/>
          <p:nvPr/>
        </p:nvPicPr>
        <p:blipFill rotWithShape="1">
          <a:blip r:embed="rId3">
            <a:alphaModFix/>
          </a:blip>
          <a:srcRect b="0" l="0" r="0" t="0"/>
          <a:stretch/>
        </p:blipFill>
        <p:spPr>
          <a:xfrm>
            <a:off x="6553201" y="533400"/>
            <a:ext cx="2962275" cy="966788"/>
          </a:xfrm>
          <a:prstGeom prst="rect">
            <a:avLst/>
          </a:prstGeom>
          <a:noFill/>
          <a:ln>
            <a:noFill/>
          </a:ln>
        </p:spPr>
      </p:pic>
      <p:pic>
        <p:nvPicPr>
          <p:cNvPr descr="14_08b" id="2764" name="Google Shape;2764;g200ff56c607_0_383"/>
          <p:cNvPicPr preferRelativeResize="0"/>
          <p:nvPr/>
        </p:nvPicPr>
        <p:blipFill rotWithShape="1">
          <a:blip r:embed="rId4">
            <a:alphaModFix/>
          </a:blip>
          <a:srcRect b="12960" l="0" r="0" t="0"/>
          <a:stretch/>
        </p:blipFill>
        <p:spPr>
          <a:xfrm>
            <a:off x="1981201" y="1371600"/>
            <a:ext cx="3686175" cy="3143250"/>
          </a:xfrm>
          <a:prstGeom prst="rect">
            <a:avLst/>
          </a:prstGeom>
          <a:noFill/>
          <a:ln>
            <a:noFill/>
          </a:ln>
        </p:spPr>
      </p:pic>
      <p:sp>
        <p:nvSpPr>
          <p:cNvPr id="2765" name="Google Shape;2765;g200ff56c607_0_383"/>
          <p:cNvSpPr/>
          <p:nvPr/>
        </p:nvSpPr>
        <p:spPr>
          <a:xfrm>
            <a:off x="6172200" y="1905000"/>
            <a:ext cx="3733800" cy="2186100"/>
          </a:xfrm>
          <a:prstGeom prst="rect">
            <a:avLst/>
          </a:prstGeom>
          <a:noFill/>
          <a:ln>
            <a:noFill/>
          </a:ln>
        </p:spPr>
        <p:txBody>
          <a:bodyPr anchorCtr="0" anchor="t" bIns="45700" lIns="91425" spcFirstLastPara="1" rIns="91425" wrap="square" tIns="45700">
            <a:noAutofit/>
          </a:bodyPr>
          <a:lstStyle/>
          <a:p>
            <a:pPr indent="-338137" lvl="0" marL="338137" marR="0" rtl="0" algn="l">
              <a:spcBef>
                <a:spcPts val="0"/>
              </a:spcBef>
              <a:spcAft>
                <a:spcPts val="0"/>
              </a:spcAft>
              <a:buClr>
                <a:srgbClr val="C82E32"/>
              </a:buClr>
              <a:buSzPts val="2800"/>
              <a:buFont typeface="Noto Sans Symbols"/>
              <a:buNone/>
            </a:pPr>
            <a:r>
              <a:rPr lang="en-US" sz="2800">
                <a:solidFill>
                  <a:srgbClr val="C82E32"/>
                </a:solidFill>
                <a:latin typeface="Arial"/>
                <a:ea typeface="Arial"/>
                <a:cs typeface="Arial"/>
                <a:sym typeface="Arial"/>
              </a:rPr>
              <a:t>   This </a:t>
            </a:r>
            <a:r>
              <a:rPr i="1" lang="en-US" sz="2800">
                <a:solidFill>
                  <a:srgbClr val="C82E32"/>
                </a:solidFill>
                <a:latin typeface="Arial"/>
                <a:ea typeface="Arial"/>
                <a:cs typeface="Arial"/>
                <a:sym typeface="Arial"/>
              </a:rPr>
              <a:t>is</a:t>
            </a:r>
            <a:r>
              <a:rPr lang="en-US" sz="2800">
                <a:solidFill>
                  <a:srgbClr val="C82E32"/>
                </a:solidFill>
                <a:latin typeface="Arial"/>
                <a:ea typeface="Arial"/>
                <a:cs typeface="Arial"/>
                <a:sym typeface="Arial"/>
              </a:rPr>
              <a:t> a straight line. Therefore, the process is second order in [NO</a:t>
            </a:r>
            <a:r>
              <a:rPr baseline="-25000" lang="en-US" sz="2800">
                <a:solidFill>
                  <a:srgbClr val="C82E32"/>
                </a:solidFill>
                <a:latin typeface="Arial"/>
                <a:ea typeface="Arial"/>
                <a:cs typeface="Arial"/>
                <a:sym typeface="Arial"/>
              </a:rPr>
              <a:t>2</a:t>
            </a:r>
            <a:r>
              <a:rPr lang="en-US" sz="2800">
                <a:solidFill>
                  <a:srgbClr val="C82E32"/>
                </a:solidFill>
                <a:latin typeface="Arial"/>
                <a:ea typeface="Arial"/>
                <a:cs typeface="Arial"/>
                <a:sym typeface="Arial"/>
              </a:rPr>
              <a:t>].</a:t>
            </a:r>
            <a:endParaRPr/>
          </a:p>
          <a:p>
            <a:pPr indent="-338137" lvl="0" marL="338137" marR="0" rtl="0" algn="l">
              <a:spcBef>
                <a:spcPts val="0"/>
              </a:spcBef>
              <a:spcAft>
                <a:spcPts val="0"/>
              </a:spcAft>
              <a:buClr>
                <a:schemeClr val="dk2"/>
              </a:buClr>
              <a:buSzPts val="2400"/>
              <a:buFont typeface="Noto Sans Symbols"/>
              <a:buNone/>
            </a:pPr>
            <a:r>
              <a:t/>
            </a:r>
            <a:endParaRPr sz="2400">
              <a:solidFill>
                <a:schemeClr val="dk1"/>
              </a:solidFill>
              <a:latin typeface="Arial"/>
              <a:ea typeface="Arial"/>
              <a:cs typeface="Arial"/>
              <a:sym typeface="Arial"/>
            </a:endParaRPr>
          </a:p>
        </p:txBody>
      </p:sp>
      <p:sp>
        <p:nvSpPr>
          <p:cNvPr id="2766" name="Google Shape;2766;g200ff56c607_0_383"/>
          <p:cNvSpPr txBox="1"/>
          <p:nvPr/>
        </p:nvSpPr>
        <p:spPr>
          <a:xfrm>
            <a:off x="6858000" y="4267201"/>
            <a:ext cx="25908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Noto Sans Symbols"/>
              <a:buNone/>
            </a:pPr>
            <a:r>
              <a:rPr lang="en-US" sz="2400">
                <a:solidFill>
                  <a:schemeClr val="dk1"/>
                </a:solidFill>
                <a:latin typeface="Arial"/>
                <a:ea typeface="Arial"/>
                <a:cs typeface="Arial"/>
                <a:sym typeface="Arial"/>
              </a:rPr>
              <a:t>K=.543/Ms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4"/>
                                        </p:tgtEl>
                                        <p:attrNameLst>
                                          <p:attrName>style.visibility</p:attrName>
                                        </p:attrNameLst>
                                      </p:cBhvr>
                                      <p:to>
                                        <p:strVal val="visible"/>
                                      </p:to>
                                    </p:set>
                                    <p:animEffect filter="fade" transition="in">
                                      <p:cBhvr>
                                        <p:cTn dur="500"/>
                                        <p:tgtEl>
                                          <p:spTgt spid="27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3"/>
                                        </p:tgtEl>
                                        <p:attrNameLst>
                                          <p:attrName>style.visibility</p:attrName>
                                        </p:attrNameLst>
                                      </p:cBhvr>
                                      <p:to>
                                        <p:strVal val="visible"/>
                                      </p:to>
                                    </p:set>
                                    <p:animEffect filter="fade" transition="in">
                                      <p:cBhvr>
                                        <p:cTn dur="500"/>
                                        <p:tgtEl>
                                          <p:spTgt spid="27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5"/>
                                        </p:tgtEl>
                                        <p:attrNameLst>
                                          <p:attrName>style.visibility</p:attrName>
                                        </p:attrNameLst>
                                      </p:cBhvr>
                                      <p:to>
                                        <p:strVal val="visible"/>
                                      </p:to>
                                    </p:set>
                                    <p:animEffect filter="fade" transition="in">
                                      <p:cBhvr>
                                        <p:cTn dur="500"/>
                                        <p:tgtEl>
                                          <p:spTgt spid="27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6"/>
                                        </p:tgtEl>
                                        <p:attrNameLst>
                                          <p:attrName>style.visibility</p:attrName>
                                        </p:attrNameLst>
                                      </p:cBhvr>
                                      <p:to>
                                        <p:strVal val="visible"/>
                                      </p:to>
                                    </p:set>
                                    <p:animEffect filter="fade" transition="in">
                                      <p:cBhvr>
                                        <p:cTn dur="500"/>
                                        <p:tgtEl>
                                          <p:spTgt spid="27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0" name="Shape 2770"/>
        <p:cNvGrpSpPr/>
        <p:nvPr/>
      </p:nvGrpSpPr>
      <p:grpSpPr>
        <a:xfrm>
          <a:off x="0" y="0"/>
          <a:ext cx="0" cy="0"/>
          <a:chOff x="0" y="0"/>
          <a:chExt cx="0" cy="0"/>
        </a:xfrm>
      </p:grpSpPr>
      <p:sp>
        <p:nvSpPr>
          <p:cNvPr id="2771" name="Google Shape;2771;g200ff56c607_0_391"/>
          <p:cNvSpPr txBox="1"/>
          <p:nvPr/>
        </p:nvSpPr>
        <p:spPr>
          <a:xfrm>
            <a:off x="1828800" y="65089"/>
            <a:ext cx="8458200" cy="954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2800"/>
              <a:buFont typeface="Noto Sans Symbols"/>
              <a:buNone/>
            </a:pPr>
            <a:r>
              <a:rPr lang="en-US" sz="2800" u="sng">
                <a:solidFill>
                  <a:schemeClr val="dk1"/>
                </a:solidFill>
                <a:latin typeface="Arial"/>
                <a:ea typeface="Arial"/>
                <a:cs typeface="Arial"/>
                <a:sym typeface="Arial"/>
              </a:rPr>
              <a:t>Zero-Order Reactions:</a:t>
            </a:r>
            <a:r>
              <a:rPr lang="en-US" sz="2800">
                <a:solidFill>
                  <a:schemeClr val="dk1"/>
                </a:solidFill>
                <a:latin typeface="Arial"/>
                <a:ea typeface="Arial"/>
                <a:cs typeface="Arial"/>
                <a:sym typeface="Arial"/>
              </a:rPr>
              <a:t> not dependent on concentration.</a:t>
            </a:r>
            <a:endParaRPr sz="2800" u="sng">
              <a:solidFill>
                <a:schemeClr val="dk1"/>
              </a:solidFill>
              <a:latin typeface="Arial"/>
              <a:ea typeface="Arial"/>
              <a:cs typeface="Arial"/>
              <a:sym typeface="Arial"/>
            </a:endParaRPr>
          </a:p>
        </p:txBody>
      </p:sp>
      <p:grpSp>
        <p:nvGrpSpPr>
          <p:cNvPr id="2772" name="Google Shape;2772;g200ff56c607_0_391"/>
          <p:cNvGrpSpPr/>
          <p:nvPr/>
        </p:nvGrpSpPr>
        <p:grpSpPr>
          <a:xfrm>
            <a:off x="2667000" y="1066801"/>
            <a:ext cx="2035176" cy="1169987"/>
            <a:chOff x="518" y="3200"/>
            <a:chExt cx="1282" cy="737"/>
          </a:xfrm>
        </p:grpSpPr>
        <p:sp>
          <p:nvSpPr>
            <p:cNvPr id="2773" name="Google Shape;2773;g200ff56c607_0_391"/>
            <p:cNvSpPr txBox="1"/>
            <p:nvPr/>
          </p:nvSpPr>
          <p:spPr>
            <a:xfrm>
              <a:off x="518" y="3337"/>
              <a:ext cx="600" cy="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rate = -</a:t>
              </a:r>
              <a:endParaRPr/>
            </a:p>
          </p:txBody>
        </p:sp>
        <p:grpSp>
          <p:nvGrpSpPr>
            <p:cNvPr id="2774" name="Google Shape;2774;g200ff56c607_0_391"/>
            <p:cNvGrpSpPr/>
            <p:nvPr/>
          </p:nvGrpSpPr>
          <p:grpSpPr>
            <a:xfrm>
              <a:off x="1200" y="3200"/>
              <a:ext cx="600" cy="566"/>
              <a:chOff x="2054" y="3286"/>
              <a:chExt cx="600" cy="566"/>
            </a:xfrm>
          </p:grpSpPr>
          <p:sp>
            <p:nvSpPr>
              <p:cNvPr id="2775" name="Google Shape;2775;g200ff56c607_0_391"/>
              <p:cNvSpPr txBox="1"/>
              <p:nvPr/>
            </p:nvSpPr>
            <p:spPr>
              <a:xfrm>
                <a:off x="2054" y="3286"/>
                <a:ext cx="600" cy="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Noto Sans Symbols"/>
                    <a:ea typeface="Noto Sans Symbols"/>
                    <a:cs typeface="Noto Sans Symbols"/>
                    <a:sym typeface="Noto Sans Symbols"/>
                  </a:rPr>
                  <a:t>Δ</a:t>
                </a:r>
                <a:r>
                  <a:rPr lang="en-US" sz="2400">
                    <a:solidFill>
                      <a:schemeClr val="accent1"/>
                    </a:solidFill>
                    <a:latin typeface="Arial"/>
                    <a:ea typeface="Arial"/>
                    <a:cs typeface="Arial"/>
                    <a:sym typeface="Arial"/>
                  </a:rPr>
                  <a:t>[A]</a:t>
                </a:r>
                <a:endParaRPr/>
              </a:p>
            </p:txBody>
          </p:sp>
          <p:sp>
            <p:nvSpPr>
              <p:cNvPr id="2776" name="Google Shape;2776;g200ff56c607_0_391"/>
              <p:cNvSpPr txBox="1"/>
              <p:nvPr/>
            </p:nvSpPr>
            <p:spPr>
              <a:xfrm>
                <a:off x="2144" y="3552"/>
                <a:ext cx="300" cy="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Noto Sans Symbols"/>
                    <a:ea typeface="Noto Sans Symbols"/>
                    <a:cs typeface="Noto Sans Symbols"/>
                    <a:sym typeface="Noto Sans Symbols"/>
                  </a:rPr>
                  <a:t>Δ</a:t>
                </a:r>
                <a:r>
                  <a:rPr i="1" lang="en-US" sz="2400">
                    <a:solidFill>
                      <a:schemeClr val="accent1"/>
                    </a:solidFill>
                    <a:latin typeface="Arial"/>
                    <a:ea typeface="Arial"/>
                    <a:cs typeface="Arial"/>
                    <a:sym typeface="Arial"/>
                  </a:rPr>
                  <a:t>t</a:t>
                </a:r>
                <a:endParaRPr sz="2400">
                  <a:solidFill>
                    <a:schemeClr val="accent1"/>
                  </a:solidFill>
                  <a:latin typeface="Arial"/>
                  <a:ea typeface="Arial"/>
                  <a:cs typeface="Arial"/>
                  <a:sym typeface="Arial"/>
                </a:endParaRPr>
              </a:p>
            </p:txBody>
          </p:sp>
          <p:cxnSp>
            <p:nvCxnSpPr>
              <p:cNvPr id="2777" name="Google Shape;2777;g200ff56c607_0_391"/>
              <p:cNvCxnSpPr/>
              <p:nvPr/>
            </p:nvCxnSpPr>
            <p:spPr>
              <a:xfrm>
                <a:off x="2095" y="3592"/>
                <a:ext cx="300" cy="0"/>
              </a:xfrm>
              <a:prstGeom prst="straightConnector1">
                <a:avLst/>
              </a:prstGeom>
              <a:noFill/>
              <a:ln cap="flat" cmpd="sng" w="28575">
                <a:solidFill>
                  <a:schemeClr val="dk1"/>
                </a:solidFill>
                <a:prstDash val="solid"/>
                <a:round/>
                <a:headEnd len="med" w="med" type="none"/>
                <a:tailEnd len="med" w="med" type="none"/>
              </a:ln>
            </p:spPr>
          </p:cxnSp>
        </p:grpSp>
      </p:grpSp>
      <p:sp>
        <p:nvSpPr>
          <p:cNvPr id="2778" name="Google Shape;2778;g200ff56c607_0_391"/>
          <p:cNvSpPr txBox="1"/>
          <p:nvPr/>
        </p:nvSpPr>
        <p:spPr>
          <a:xfrm>
            <a:off x="6705600" y="1143000"/>
            <a:ext cx="22479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rate = </a:t>
            </a:r>
            <a:r>
              <a:rPr i="1" lang="en-US" sz="2400">
                <a:solidFill>
                  <a:schemeClr val="accent1"/>
                </a:solidFill>
                <a:latin typeface="Arial"/>
                <a:ea typeface="Arial"/>
                <a:cs typeface="Arial"/>
                <a:sym typeface="Arial"/>
              </a:rPr>
              <a:t>k</a:t>
            </a:r>
            <a:r>
              <a:rPr lang="en-US" sz="2400">
                <a:solidFill>
                  <a:schemeClr val="accent1"/>
                </a:solidFill>
                <a:latin typeface="Arial"/>
                <a:ea typeface="Arial"/>
                <a:cs typeface="Arial"/>
                <a:sym typeface="Arial"/>
              </a:rPr>
              <a:t> [A]</a:t>
            </a:r>
            <a:r>
              <a:rPr baseline="30000" lang="en-US" sz="2400">
                <a:solidFill>
                  <a:schemeClr val="accent1"/>
                </a:solidFill>
                <a:latin typeface="Arial"/>
                <a:ea typeface="Arial"/>
                <a:cs typeface="Arial"/>
                <a:sym typeface="Arial"/>
              </a:rPr>
              <a:t>0 </a:t>
            </a:r>
            <a:r>
              <a:rPr lang="en-US" sz="2400">
                <a:solidFill>
                  <a:schemeClr val="accent1"/>
                </a:solidFill>
                <a:latin typeface="Arial"/>
                <a:ea typeface="Arial"/>
                <a:cs typeface="Arial"/>
                <a:sym typeface="Arial"/>
              </a:rPr>
              <a:t>= </a:t>
            </a:r>
            <a:r>
              <a:rPr i="1" lang="en-US" sz="2400">
                <a:solidFill>
                  <a:schemeClr val="accent1"/>
                </a:solidFill>
                <a:latin typeface="Arial"/>
                <a:ea typeface="Arial"/>
                <a:cs typeface="Arial"/>
                <a:sym typeface="Arial"/>
              </a:rPr>
              <a:t>k</a:t>
            </a:r>
            <a:endParaRPr sz="2400">
              <a:solidFill>
                <a:schemeClr val="accent1"/>
              </a:solidFill>
              <a:latin typeface="Arial"/>
              <a:ea typeface="Arial"/>
              <a:cs typeface="Arial"/>
              <a:sym typeface="Arial"/>
            </a:endParaRPr>
          </a:p>
        </p:txBody>
      </p:sp>
      <p:pic>
        <p:nvPicPr>
          <p:cNvPr descr="Graphs of concentration versus time, log concentration versus time and reciprocal of concentration versus time for a zero order reaction." id="2779" name="Google Shape;2779;g200ff56c607_0_391"/>
          <p:cNvPicPr preferRelativeResize="0"/>
          <p:nvPr/>
        </p:nvPicPr>
        <p:blipFill rotWithShape="1">
          <a:blip r:embed="rId3">
            <a:alphaModFix/>
          </a:blip>
          <a:srcRect b="0" l="0" r="0" t="0"/>
          <a:stretch/>
        </p:blipFill>
        <p:spPr>
          <a:xfrm>
            <a:off x="2590800" y="2133600"/>
            <a:ext cx="7239000" cy="4724400"/>
          </a:xfrm>
          <a:prstGeom prst="rect">
            <a:avLst/>
          </a:prstGeom>
          <a:noFill/>
          <a:ln>
            <a:noFill/>
          </a:ln>
        </p:spPr>
      </p:pic>
      <p:sp>
        <p:nvSpPr>
          <p:cNvPr id="2780" name="Google Shape;2780;g200ff56c607_0_391"/>
          <p:cNvSpPr/>
          <p:nvPr/>
        </p:nvSpPr>
        <p:spPr>
          <a:xfrm>
            <a:off x="2590800" y="2133600"/>
            <a:ext cx="2438400" cy="4724400"/>
          </a:xfrm>
          <a:prstGeom prst="rect">
            <a:avLst/>
          </a:prstGeom>
          <a:solidFill>
            <a:srgbClr val="FFFF00">
              <a:alpha val="20000"/>
            </a:srgbClr>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9"/>
                                        </p:tgtEl>
                                        <p:attrNameLst>
                                          <p:attrName>style.visibility</p:attrName>
                                        </p:attrNameLst>
                                      </p:cBhvr>
                                      <p:to>
                                        <p:strVal val="visible"/>
                                      </p:to>
                                    </p:set>
                                    <p:animEffect filter="fade" transition="in">
                                      <p:cBhvr>
                                        <p:cTn dur="500"/>
                                        <p:tgtEl>
                                          <p:spTgt spid="27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0"/>
                                        </p:tgtEl>
                                        <p:attrNameLst>
                                          <p:attrName>style.visibility</p:attrName>
                                        </p:attrNameLst>
                                      </p:cBhvr>
                                      <p:to>
                                        <p:strVal val="visible"/>
                                      </p:to>
                                    </p:set>
                                    <p:animEffect filter="fade" transition="in">
                                      <p:cBhvr>
                                        <p:cTn dur="500"/>
                                        <p:tgtEl>
                                          <p:spTgt spid="27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4" name="Shape 2784"/>
        <p:cNvGrpSpPr/>
        <p:nvPr/>
      </p:nvGrpSpPr>
      <p:grpSpPr>
        <a:xfrm>
          <a:off x="0" y="0"/>
          <a:ext cx="0" cy="0"/>
          <a:chOff x="0" y="0"/>
          <a:chExt cx="0" cy="0"/>
        </a:xfrm>
      </p:grpSpPr>
      <p:sp>
        <p:nvSpPr>
          <p:cNvPr id="2785" name="Google Shape;2785;g200ff56c607_0_404"/>
          <p:cNvSpPr txBox="1"/>
          <p:nvPr/>
        </p:nvSpPr>
        <p:spPr>
          <a:xfrm>
            <a:off x="3276600" y="6248400"/>
            <a:ext cx="7391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030A0"/>
              </a:buClr>
              <a:buSzPts val="2400"/>
              <a:buFont typeface="Noto Sans Symbols"/>
              <a:buNone/>
            </a:pPr>
            <a:r>
              <a:rPr lang="en-US" sz="2400">
                <a:solidFill>
                  <a:srgbClr val="7030A0"/>
                </a:solidFill>
                <a:latin typeface="Arial"/>
                <a:ea typeface="Arial"/>
                <a:cs typeface="Arial"/>
                <a:sym typeface="Arial"/>
              </a:rPr>
              <a:t>Since rate is dependant on T, so is k.</a:t>
            </a:r>
            <a:endParaRPr/>
          </a:p>
        </p:txBody>
      </p:sp>
      <p:pic>
        <p:nvPicPr>
          <p:cNvPr descr="\\WFData2\Teachers\kdrury\AP Chemistry\Images\kinetics\tab12_06.gif" id="2786" name="Google Shape;2786;g200ff56c607_0_404"/>
          <p:cNvPicPr preferRelativeResize="0"/>
          <p:nvPr/>
        </p:nvPicPr>
        <p:blipFill rotWithShape="1">
          <a:blip r:embed="rId3">
            <a:alphaModFix/>
          </a:blip>
          <a:srcRect b="0" l="0" r="0" t="0"/>
          <a:stretch/>
        </p:blipFill>
        <p:spPr>
          <a:xfrm>
            <a:off x="1524000" y="0"/>
            <a:ext cx="9144000" cy="6248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5"/>
                                        </p:tgtEl>
                                        <p:attrNameLst>
                                          <p:attrName>style.visibility</p:attrName>
                                        </p:attrNameLst>
                                      </p:cBhvr>
                                      <p:to>
                                        <p:strVal val="visible"/>
                                      </p:to>
                                    </p:set>
                                    <p:animEffect filter="fade" transition="in">
                                      <p:cBhvr>
                                        <p:cTn dur="500"/>
                                        <p:tgtEl>
                                          <p:spTgt spid="27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0" name="Shape 2790"/>
        <p:cNvGrpSpPr/>
        <p:nvPr/>
      </p:nvGrpSpPr>
      <p:grpSpPr>
        <a:xfrm>
          <a:off x="0" y="0"/>
          <a:ext cx="0" cy="0"/>
          <a:chOff x="0" y="0"/>
          <a:chExt cx="0" cy="0"/>
        </a:xfrm>
      </p:grpSpPr>
      <p:sp>
        <p:nvSpPr>
          <p:cNvPr id="2791" name="Google Shape;2791;g200ff56c607_0_409"/>
          <p:cNvSpPr txBox="1"/>
          <p:nvPr/>
        </p:nvSpPr>
        <p:spPr>
          <a:xfrm>
            <a:off x="1752600" y="152400"/>
            <a:ext cx="86106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Noto Sans Symbols"/>
              <a:buNone/>
            </a:pPr>
            <a:r>
              <a:rPr lang="en-US" sz="2400">
                <a:solidFill>
                  <a:schemeClr val="dk1"/>
                </a:solidFill>
                <a:latin typeface="Arial"/>
                <a:ea typeface="Arial"/>
                <a:cs typeface="Arial"/>
                <a:sym typeface="Arial"/>
              </a:rPr>
              <a:t>The overall progress of a chemical reaction can be represented at the molecular level by a series of simple </a:t>
            </a:r>
            <a:r>
              <a:rPr b="1" i="1" lang="en-US" sz="2400">
                <a:solidFill>
                  <a:schemeClr val="accent1"/>
                </a:solidFill>
                <a:latin typeface="Arial"/>
                <a:ea typeface="Arial"/>
                <a:cs typeface="Arial"/>
                <a:sym typeface="Arial"/>
              </a:rPr>
              <a:t>elementary steps</a:t>
            </a:r>
            <a:r>
              <a:rPr lang="en-US" sz="2400">
                <a:solidFill>
                  <a:schemeClr val="accent1"/>
                </a:solidFill>
                <a:latin typeface="Arial"/>
                <a:ea typeface="Arial"/>
                <a:cs typeface="Arial"/>
                <a:sym typeface="Arial"/>
              </a:rPr>
              <a:t> or </a:t>
            </a:r>
            <a:r>
              <a:rPr b="1" i="1" lang="en-US" sz="2400">
                <a:solidFill>
                  <a:schemeClr val="accent1"/>
                </a:solidFill>
                <a:latin typeface="Arial"/>
                <a:ea typeface="Arial"/>
                <a:cs typeface="Arial"/>
                <a:sym typeface="Arial"/>
              </a:rPr>
              <a:t>elementary reactions.</a:t>
            </a:r>
            <a:endParaRPr sz="2400">
              <a:solidFill>
                <a:schemeClr val="accent1"/>
              </a:solidFill>
              <a:latin typeface="Arial"/>
              <a:ea typeface="Arial"/>
              <a:cs typeface="Arial"/>
              <a:sym typeface="Arial"/>
            </a:endParaRPr>
          </a:p>
        </p:txBody>
      </p:sp>
      <p:sp>
        <p:nvSpPr>
          <p:cNvPr id="2792" name="Google Shape;2792;g200ff56c607_0_409"/>
          <p:cNvSpPr txBox="1"/>
          <p:nvPr/>
        </p:nvSpPr>
        <p:spPr>
          <a:xfrm>
            <a:off x="1752600" y="1524001"/>
            <a:ext cx="89154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Noto Sans Symbols"/>
              <a:buNone/>
            </a:pPr>
            <a:r>
              <a:rPr lang="en-US" sz="2400">
                <a:solidFill>
                  <a:schemeClr val="dk1"/>
                </a:solidFill>
                <a:latin typeface="Arial"/>
                <a:ea typeface="Arial"/>
                <a:cs typeface="Arial"/>
                <a:sym typeface="Arial"/>
              </a:rPr>
              <a:t>The sequence of </a:t>
            </a:r>
            <a:r>
              <a:rPr b="1" lang="en-US" sz="2400">
                <a:solidFill>
                  <a:schemeClr val="accent1"/>
                </a:solidFill>
                <a:latin typeface="Arial"/>
                <a:ea typeface="Arial"/>
                <a:cs typeface="Arial"/>
                <a:sym typeface="Arial"/>
              </a:rPr>
              <a:t>elementary steps</a:t>
            </a:r>
            <a:r>
              <a:rPr lang="en-US" sz="2400">
                <a:solidFill>
                  <a:schemeClr val="accent1"/>
                </a:solidFill>
                <a:latin typeface="Arial"/>
                <a:ea typeface="Arial"/>
                <a:cs typeface="Arial"/>
                <a:sym typeface="Arial"/>
              </a:rPr>
              <a:t> </a:t>
            </a:r>
            <a:r>
              <a:rPr lang="en-US" sz="2400">
                <a:solidFill>
                  <a:schemeClr val="dk1"/>
                </a:solidFill>
                <a:latin typeface="Arial"/>
                <a:ea typeface="Arial"/>
                <a:cs typeface="Arial"/>
                <a:sym typeface="Arial"/>
              </a:rPr>
              <a:t>that leads to product formation is the </a:t>
            </a:r>
            <a:r>
              <a:rPr b="1" i="1" lang="en-US" sz="2400">
                <a:solidFill>
                  <a:schemeClr val="accent1"/>
                </a:solidFill>
                <a:latin typeface="Arial"/>
                <a:ea typeface="Arial"/>
                <a:cs typeface="Arial"/>
                <a:sym typeface="Arial"/>
              </a:rPr>
              <a:t>reaction mechanism</a:t>
            </a:r>
            <a:r>
              <a:rPr lang="en-US" sz="2400">
                <a:solidFill>
                  <a:schemeClr val="accent1"/>
                </a:solidFill>
                <a:latin typeface="Arial"/>
                <a:ea typeface="Arial"/>
                <a:cs typeface="Arial"/>
                <a:sym typeface="Arial"/>
              </a:rPr>
              <a:t>.</a:t>
            </a:r>
            <a:endParaRPr/>
          </a:p>
        </p:txBody>
      </p:sp>
      <p:grpSp>
        <p:nvGrpSpPr>
          <p:cNvPr id="2793" name="Google Shape;2793;g200ff56c607_0_409"/>
          <p:cNvGrpSpPr/>
          <p:nvPr/>
        </p:nvGrpSpPr>
        <p:grpSpPr>
          <a:xfrm>
            <a:off x="3962401" y="2590801"/>
            <a:ext cx="5238751" cy="476250"/>
            <a:chOff x="950" y="2569"/>
            <a:chExt cx="3300" cy="300"/>
          </a:xfrm>
        </p:grpSpPr>
        <p:sp>
          <p:nvSpPr>
            <p:cNvPr id="2794" name="Google Shape;2794;g200ff56c607_0_409"/>
            <p:cNvSpPr txBox="1"/>
            <p:nvPr/>
          </p:nvSpPr>
          <p:spPr>
            <a:xfrm>
              <a:off x="950" y="2569"/>
              <a:ext cx="3300" cy="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Noto Sans Symbols"/>
                <a:buNone/>
              </a:pPr>
              <a:r>
                <a:rPr lang="en-US" sz="2800">
                  <a:solidFill>
                    <a:schemeClr val="dk1"/>
                  </a:solidFill>
                  <a:latin typeface="Arial"/>
                  <a:ea typeface="Arial"/>
                  <a:cs typeface="Arial"/>
                  <a:sym typeface="Arial"/>
                </a:rPr>
                <a:t>2NO (</a:t>
              </a:r>
              <a:r>
                <a:rPr i="1" lang="en-US" sz="2800">
                  <a:solidFill>
                    <a:schemeClr val="dk1"/>
                  </a:solidFill>
                  <a:latin typeface="Arial"/>
                  <a:ea typeface="Arial"/>
                  <a:cs typeface="Arial"/>
                  <a:sym typeface="Arial"/>
                </a:rPr>
                <a:t>g</a:t>
              </a:r>
              <a:r>
                <a:rPr lang="en-US" sz="2800">
                  <a:solidFill>
                    <a:schemeClr val="dk1"/>
                  </a:solidFill>
                  <a:latin typeface="Arial"/>
                  <a:ea typeface="Arial"/>
                  <a:cs typeface="Arial"/>
                  <a:sym typeface="Arial"/>
                </a:rPr>
                <a:t>) + O</a:t>
              </a:r>
              <a:r>
                <a:rPr baseline="-25000" lang="en-US" sz="28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 (</a:t>
              </a:r>
              <a:r>
                <a:rPr i="1" lang="en-US" sz="2800">
                  <a:solidFill>
                    <a:schemeClr val="dk1"/>
                  </a:solidFill>
                  <a:latin typeface="Arial"/>
                  <a:ea typeface="Arial"/>
                  <a:cs typeface="Arial"/>
                  <a:sym typeface="Arial"/>
                </a:rPr>
                <a:t>g</a:t>
              </a:r>
              <a:r>
                <a:rPr lang="en-US" sz="2800">
                  <a:solidFill>
                    <a:schemeClr val="dk1"/>
                  </a:solidFill>
                  <a:latin typeface="Arial"/>
                  <a:ea typeface="Arial"/>
                  <a:cs typeface="Arial"/>
                  <a:sym typeface="Arial"/>
                </a:rPr>
                <a:t>)          2NO</a:t>
              </a:r>
              <a:r>
                <a:rPr baseline="-25000" lang="en-US" sz="28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 (</a:t>
              </a:r>
              <a:r>
                <a:rPr i="1" lang="en-US" sz="2800">
                  <a:solidFill>
                    <a:schemeClr val="dk1"/>
                  </a:solidFill>
                  <a:latin typeface="Arial"/>
                  <a:ea typeface="Arial"/>
                  <a:cs typeface="Arial"/>
                  <a:sym typeface="Arial"/>
                </a:rPr>
                <a:t>g</a:t>
              </a:r>
              <a:r>
                <a:rPr lang="en-US" sz="2800">
                  <a:solidFill>
                    <a:schemeClr val="dk1"/>
                  </a:solidFill>
                  <a:latin typeface="Arial"/>
                  <a:ea typeface="Arial"/>
                  <a:cs typeface="Arial"/>
                  <a:sym typeface="Arial"/>
                </a:rPr>
                <a:t>)</a:t>
              </a:r>
              <a:endParaRPr/>
            </a:p>
          </p:txBody>
        </p:sp>
        <p:cxnSp>
          <p:nvCxnSpPr>
            <p:cNvPr id="2795" name="Google Shape;2795;g200ff56c607_0_409"/>
            <p:cNvCxnSpPr/>
            <p:nvPr/>
          </p:nvCxnSpPr>
          <p:spPr>
            <a:xfrm>
              <a:off x="2678" y="2761"/>
              <a:ext cx="300" cy="0"/>
            </a:xfrm>
            <a:prstGeom prst="straightConnector1">
              <a:avLst/>
            </a:prstGeom>
            <a:noFill/>
            <a:ln cap="flat" cmpd="sng" w="28575">
              <a:solidFill>
                <a:schemeClr val="dk1"/>
              </a:solidFill>
              <a:prstDash val="solid"/>
              <a:round/>
              <a:headEnd len="med" w="med" type="none"/>
              <a:tailEnd len="med" w="med" type="triangle"/>
            </a:ln>
          </p:spPr>
        </p:cxnSp>
      </p:grpSp>
      <p:sp>
        <p:nvSpPr>
          <p:cNvPr id="2796" name="Google Shape;2796;g200ff56c607_0_409"/>
          <p:cNvSpPr txBox="1"/>
          <p:nvPr/>
        </p:nvSpPr>
        <p:spPr>
          <a:xfrm>
            <a:off x="3062288" y="3200401"/>
            <a:ext cx="60072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2800"/>
              <a:buFont typeface="Noto Sans Symbols"/>
              <a:buNone/>
            </a:pPr>
            <a:r>
              <a:rPr lang="en-US" sz="2800">
                <a:solidFill>
                  <a:schemeClr val="dk1"/>
                </a:solidFill>
                <a:latin typeface="Arial"/>
                <a:ea typeface="Arial"/>
                <a:cs typeface="Arial"/>
                <a:sym typeface="Arial"/>
              </a:rPr>
              <a:t>N</a:t>
            </a:r>
            <a:r>
              <a:rPr baseline="-25000" lang="en-US" sz="28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O</a:t>
            </a:r>
            <a:r>
              <a:rPr baseline="-25000" lang="en-US" sz="28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 is detected during the reaction!</a:t>
            </a:r>
            <a:endParaRPr/>
          </a:p>
        </p:txBody>
      </p:sp>
      <p:grpSp>
        <p:nvGrpSpPr>
          <p:cNvPr id="2797" name="Google Shape;2797;g200ff56c607_0_409"/>
          <p:cNvGrpSpPr/>
          <p:nvPr/>
        </p:nvGrpSpPr>
        <p:grpSpPr>
          <a:xfrm>
            <a:off x="2743200" y="4038601"/>
            <a:ext cx="6610350" cy="952500"/>
            <a:chOff x="758" y="2809"/>
            <a:chExt cx="4164" cy="600"/>
          </a:xfrm>
        </p:grpSpPr>
        <p:sp>
          <p:nvSpPr>
            <p:cNvPr id="2798" name="Google Shape;2798;g200ff56c607_0_409"/>
            <p:cNvSpPr txBox="1"/>
            <p:nvPr/>
          </p:nvSpPr>
          <p:spPr>
            <a:xfrm>
              <a:off x="758" y="2809"/>
              <a:ext cx="1800" cy="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Noto Sans Symbols"/>
                <a:buNone/>
              </a:pPr>
              <a:r>
                <a:rPr lang="en-US" sz="2800">
                  <a:solidFill>
                    <a:schemeClr val="dk1"/>
                  </a:solidFill>
                  <a:latin typeface="Arial"/>
                  <a:ea typeface="Arial"/>
                  <a:cs typeface="Arial"/>
                  <a:sym typeface="Arial"/>
                </a:rPr>
                <a:t>Elementary step:</a:t>
              </a:r>
              <a:endParaRPr/>
            </a:p>
          </p:txBody>
        </p:sp>
        <p:grpSp>
          <p:nvGrpSpPr>
            <p:cNvPr id="2799" name="Google Shape;2799;g200ff56c607_0_409"/>
            <p:cNvGrpSpPr/>
            <p:nvPr/>
          </p:nvGrpSpPr>
          <p:grpSpPr>
            <a:xfrm>
              <a:off x="2822" y="2809"/>
              <a:ext cx="2100" cy="600"/>
              <a:chOff x="2822" y="2809"/>
              <a:chExt cx="2100" cy="600"/>
            </a:xfrm>
          </p:grpSpPr>
          <p:sp>
            <p:nvSpPr>
              <p:cNvPr id="2800" name="Google Shape;2800;g200ff56c607_0_409"/>
              <p:cNvSpPr txBox="1"/>
              <p:nvPr/>
            </p:nvSpPr>
            <p:spPr>
              <a:xfrm>
                <a:off x="2822" y="2809"/>
                <a:ext cx="2100" cy="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Noto Sans Symbols"/>
                  <a:buNone/>
                </a:pPr>
                <a:r>
                  <a:rPr lang="en-US" sz="2800">
                    <a:solidFill>
                      <a:schemeClr val="dk1"/>
                    </a:solidFill>
                    <a:latin typeface="Arial"/>
                    <a:ea typeface="Arial"/>
                    <a:cs typeface="Arial"/>
                    <a:sym typeface="Arial"/>
                  </a:rPr>
                  <a:t>NO + NO          N</a:t>
                </a:r>
                <a:r>
                  <a:rPr baseline="-25000" lang="en-US" sz="28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O</a:t>
                </a:r>
                <a:r>
                  <a:rPr baseline="-25000" lang="en-US" sz="2800">
                    <a:solidFill>
                      <a:schemeClr val="dk1"/>
                    </a:solidFill>
                    <a:latin typeface="Arial"/>
                    <a:ea typeface="Arial"/>
                    <a:cs typeface="Arial"/>
                    <a:sym typeface="Arial"/>
                  </a:rPr>
                  <a:t>2</a:t>
                </a:r>
                <a:endParaRPr sz="2800">
                  <a:solidFill>
                    <a:schemeClr val="dk1"/>
                  </a:solidFill>
                  <a:latin typeface="Arial"/>
                  <a:ea typeface="Arial"/>
                  <a:cs typeface="Arial"/>
                  <a:sym typeface="Arial"/>
                </a:endParaRPr>
              </a:p>
            </p:txBody>
          </p:sp>
          <p:cxnSp>
            <p:nvCxnSpPr>
              <p:cNvPr id="2801" name="Google Shape;2801;g200ff56c607_0_409"/>
              <p:cNvCxnSpPr/>
              <p:nvPr/>
            </p:nvCxnSpPr>
            <p:spPr>
              <a:xfrm>
                <a:off x="3926" y="2953"/>
                <a:ext cx="300" cy="0"/>
              </a:xfrm>
              <a:prstGeom prst="straightConnector1">
                <a:avLst/>
              </a:prstGeom>
              <a:noFill/>
              <a:ln cap="flat" cmpd="sng" w="28575">
                <a:solidFill>
                  <a:schemeClr val="dk1"/>
                </a:solidFill>
                <a:prstDash val="solid"/>
                <a:round/>
                <a:headEnd len="med" w="med" type="none"/>
                <a:tailEnd len="med" w="med" type="triangle"/>
              </a:ln>
            </p:spPr>
          </p:cxnSp>
        </p:grpSp>
      </p:grpSp>
      <p:grpSp>
        <p:nvGrpSpPr>
          <p:cNvPr id="2802" name="Google Shape;2802;g200ff56c607_0_409"/>
          <p:cNvGrpSpPr/>
          <p:nvPr/>
        </p:nvGrpSpPr>
        <p:grpSpPr>
          <a:xfrm>
            <a:off x="2743200" y="4495804"/>
            <a:ext cx="7010400" cy="550863"/>
            <a:chOff x="768" y="2544"/>
            <a:chExt cx="4416" cy="347"/>
          </a:xfrm>
        </p:grpSpPr>
        <p:sp>
          <p:nvSpPr>
            <p:cNvPr id="2803" name="Google Shape;2803;g200ff56c607_0_409"/>
            <p:cNvSpPr txBox="1"/>
            <p:nvPr/>
          </p:nvSpPr>
          <p:spPr>
            <a:xfrm>
              <a:off x="768" y="2591"/>
              <a:ext cx="1800" cy="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Noto Sans Symbols"/>
                <a:buNone/>
              </a:pPr>
              <a:r>
                <a:rPr lang="en-US" sz="2800">
                  <a:solidFill>
                    <a:schemeClr val="dk1"/>
                  </a:solidFill>
                  <a:latin typeface="Arial"/>
                  <a:ea typeface="Arial"/>
                  <a:cs typeface="Arial"/>
                  <a:sym typeface="Arial"/>
                </a:rPr>
                <a:t>Elementary step:</a:t>
              </a:r>
              <a:endParaRPr/>
            </a:p>
          </p:txBody>
        </p:sp>
        <p:grpSp>
          <p:nvGrpSpPr>
            <p:cNvPr id="2804" name="Google Shape;2804;g200ff56c607_0_409"/>
            <p:cNvGrpSpPr/>
            <p:nvPr/>
          </p:nvGrpSpPr>
          <p:grpSpPr>
            <a:xfrm>
              <a:off x="2784" y="2544"/>
              <a:ext cx="2400" cy="300"/>
              <a:chOff x="2800" y="2712"/>
              <a:chExt cx="2400" cy="300"/>
            </a:xfrm>
          </p:grpSpPr>
          <p:cxnSp>
            <p:nvCxnSpPr>
              <p:cNvPr id="2805" name="Google Shape;2805;g200ff56c607_0_409"/>
              <p:cNvCxnSpPr/>
              <p:nvPr/>
            </p:nvCxnSpPr>
            <p:spPr>
              <a:xfrm>
                <a:off x="4000" y="2856"/>
                <a:ext cx="300" cy="0"/>
              </a:xfrm>
              <a:prstGeom prst="straightConnector1">
                <a:avLst/>
              </a:prstGeom>
              <a:noFill/>
              <a:ln cap="flat" cmpd="sng" w="28575">
                <a:solidFill>
                  <a:schemeClr val="dk1"/>
                </a:solidFill>
                <a:prstDash val="solid"/>
                <a:round/>
                <a:headEnd len="med" w="med" type="none"/>
                <a:tailEnd len="med" w="med" type="triangle"/>
              </a:ln>
            </p:spPr>
          </p:cxnSp>
          <p:sp>
            <p:nvSpPr>
              <p:cNvPr id="2806" name="Google Shape;2806;g200ff56c607_0_409"/>
              <p:cNvSpPr txBox="1"/>
              <p:nvPr/>
            </p:nvSpPr>
            <p:spPr>
              <a:xfrm>
                <a:off x="2800" y="2712"/>
                <a:ext cx="2400" cy="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Noto Sans Symbols"/>
                  <a:buNone/>
                </a:pPr>
                <a:r>
                  <a:rPr lang="en-US" sz="2800">
                    <a:solidFill>
                      <a:schemeClr val="dk1"/>
                    </a:solidFill>
                    <a:latin typeface="Arial"/>
                    <a:ea typeface="Arial"/>
                    <a:cs typeface="Arial"/>
                    <a:sym typeface="Arial"/>
                  </a:rPr>
                  <a:t>N</a:t>
                </a:r>
                <a:r>
                  <a:rPr baseline="-25000" lang="en-US" sz="28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O</a:t>
                </a:r>
                <a:r>
                  <a:rPr baseline="-25000" lang="en-US" sz="28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 + O</a:t>
                </a:r>
                <a:r>
                  <a:rPr baseline="-25000" lang="en-US" sz="28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          2NO</a:t>
                </a:r>
                <a:r>
                  <a:rPr baseline="-25000" lang="en-US" sz="2800">
                    <a:solidFill>
                      <a:schemeClr val="dk1"/>
                    </a:solidFill>
                    <a:latin typeface="Arial"/>
                    <a:ea typeface="Arial"/>
                    <a:cs typeface="Arial"/>
                    <a:sym typeface="Arial"/>
                  </a:rPr>
                  <a:t>2</a:t>
                </a:r>
                <a:endParaRPr sz="2800">
                  <a:solidFill>
                    <a:schemeClr val="dk1"/>
                  </a:solidFill>
                  <a:latin typeface="Arial"/>
                  <a:ea typeface="Arial"/>
                  <a:cs typeface="Arial"/>
                  <a:sym typeface="Arial"/>
                </a:endParaRPr>
              </a:p>
            </p:txBody>
          </p:sp>
        </p:grpSp>
      </p:grpSp>
      <p:grpSp>
        <p:nvGrpSpPr>
          <p:cNvPr id="2807" name="Google Shape;2807;g200ff56c607_0_409"/>
          <p:cNvGrpSpPr/>
          <p:nvPr/>
        </p:nvGrpSpPr>
        <p:grpSpPr>
          <a:xfrm>
            <a:off x="2743200" y="5146675"/>
            <a:ext cx="7048500" cy="476250"/>
            <a:chOff x="752" y="3552"/>
            <a:chExt cx="4440" cy="300"/>
          </a:xfrm>
        </p:grpSpPr>
        <p:sp>
          <p:nvSpPr>
            <p:cNvPr id="2808" name="Google Shape;2808;g200ff56c607_0_409"/>
            <p:cNvSpPr txBox="1"/>
            <p:nvPr/>
          </p:nvSpPr>
          <p:spPr>
            <a:xfrm>
              <a:off x="752" y="3552"/>
              <a:ext cx="1800" cy="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Noto Sans Symbols"/>
                <a:buNone/>
              </a:pPr>
              <a:r>
                <a:rPr lang="en-US" sz="2800">
                  <a:solidFill>
                    <a:schemeClr val="dk1"/>
                  </a:solidFill>
                  <a:latin typeface="Arial"/>
                  <a:ea typeface="Arial"/>
                  <a:cs typeface="Arial"/>
                  <a:sym typeface="Arial"/>
                </a:rPr>
                <a:t>Overall reaction:</a:t>
              </a:r>
              <a:endParaRPr/>
            </a:p>
          </p:txBody>
        </p:sp>
        <p:grpSp>
          <p:nvGrpSpPr>
            <p:cNvPr id="2809" name="Google Shape;2809;g200ff56c607_0_409"/>
            <p:cNvGrpSpPr/>
            <p:nvPr/>
          </p:nvGrpSpPr>
          <p:grpSpPr>
            <a:xfrm>
              <a:off x="2792" y="3552"/>
              <a:ext cx="2400" cy="300"/>
              <a:chOff x="2918" y="3865"/>
              <a:chExt cx="2400" cy="300"/>
            </a:xfrm>
          </p:grpSpPr>
          <p:cxnSp>
            <p:nvCxnSpPr>
              <p:cNvPr id="2810" name="Google Shape;2810;g200ff56c607_0_409"/>
              <p:cNvCxnSpPr/>
              <p:nvPr/>
            </p:nvCxnSpPr>
            <p:spPr>
              <a:xfrm>
                <a:off x="3880" y="4016"/>
                <a:ext cx="300" cy="0"/>
              </a:xfrm>
              <a:prstGeom prst="straightConnector1">
                <a:avLst/>
              </a:prstGeom>
              <a:noFill/>
              <a:ln cap="flat" cmpd="sng" w="28575">
                <a:solidFill>
                  <a:schemeClr val="dk1"/>
                </a:solidFill>
                <a:prstDash val="solid"/>
                <a:round/>
                <a:headEnd len="med" w="med" type="none"/>
                <a:tailEnd len="med" w="med" type="triangle"/>
              </a:ln>
            </p:spPr>
          </p:cxnSp>
          <p:sp>
            <p:nvSpPr>
              <p:cNvPr id="2811" name="Google Shape;2811;g200ff56c607_0_409"/>
              <p:cNvSpPr txBox="1"/>
              <p:nvPr/>
            </p:nvSpPr>
            <p:spPr>
              <a:xfrm>
                <a:off x="2918" y="3865"/>
                <a:ext cx="2400" cy="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Noto Sans Symbols"/>
                  <a:buNone/>
                </a:pPr>
                <a:r>
                  <a:rPr lang="en-US" sz="2800">
                    <a:solidFill>
                      <a:schemeClr val="dk1"/>
                    </a:solidFill>
                    <a:latin typeface="Arial"/>
                    <a:ea typeface="Arial"/>
                    <a:cs typeface="Arial"/>
                    <a:sym typeface="Arial"/>
                  </a:rPr>
                  <a:t>2NO + O</a:t>
                </a:r>
                <a:r>
                  <a:rPr baseline="-25000" lang="en-US" sz="28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          2NO</a:t>
                </a:r>
                <a:r>
                  <a:rPr baseline="-25000" lang="en-US" sz="2800">
                    <a:solidFill>
                      <a:schemeClr val="dk1"/>
                    </a:solidFill>
                    <a:latin typeface="Arial"/>
                    <a:ea typeface="Arial"/>
                    <a:cs typeface="Arial"/>
                    <a:sym typeface="Arial"/>
                  </a:rPr>
                  <a:t>2</a:t>
                </a:r>
                <a:endParaRPr sz="2800">
                  <a:solidFill>
                    <a:schemeClr val="dk1"/>
                  </a:solidFill>
                  <a:latin typeface="Arial"/>
                  <a:ea typeface="Arial"/>
                  <a:cs typeface="Arial"/>
                  <a:sym typeface="Arial"/>
                </a:endParaRPr>
              </a:p>
            </p:txBody>
          </p:sp>
        </p:grpSp>
        <p:cxnSp>
          <p:nvCxnSpPr>
            <p:cNvPr id="2812" name="Google Shape;2812;g200ff56c607_0_409"/>
            <p:cNvCxnSpPr/>
            <p:nvPr/>
          </p:nvCxnSpPr>
          <p:spPr>
            <a:xfrm>
              <a:off x="816" y="3552"/>
              <a:ext cx="3900" cy="0"/>
            </a:xfrm>
            <a:prstGeom prst="straightConnector1">
              <a:avLst/>
            </a:prstGeom>
            <a:noFill/>
            <a:ln cap="flat" cmpd="sng" w="28575">
              <a:solidFill>
                <a:schemeClr val="dk1"/>
              </a:solidFill>
              <a:prstDash val="solid"/>
              <a:round/>
              <a:headEnd len="med" w="med" type="none"/>
              <a:tailEnd len="med" w="med" type="none"/>
            </a:ln>
          </p:spPr>
        </p:cxnSp>
      </p:grpSp>
      <p:cxnSp>
        <p:nvCxnSpPr>
          <p:cNvPr id="2813" name="Google Shape;2813;g200ff56c607_0_409"/>
          <p:cNvCxnSpPr/>
          <p:nvPr/>
        </p:nvCxnSpPr>
        <p:spPr>
          <a:xfrm flipH="1">
            <a:off x="6096000" y="4648200"/>
            <a:ext cx="762000" cy="381000"/>
          </a:xfrm>
          <a:prstGeom prst="straightConnector1">
            <a:avLst/>
          </a:prstGeom>
          <a:noFill/>
          <a:ln cap="flat" cmpd="sng" w="28575">
            <a:solidFill>
              <a:schemeClr val="accent1"/>
            </a:solidFill>
            <a:prstDash val="solid"/>
            <a:round/>
            <a:headEnd len="med" w="med" type="none"/>
            <a:tailEnd len="med" w="med" type="none"/>
          </a:ln>
        </p:spPr>
      </p:cxnSp>
      <p:cxnSp>
        <p:nvCxnSpPr>
          <p:cNvPr id="2814" name="Google Shape;2814;g200ff56c607_0_409"/>
          <p:cNvCxnSpPr/>
          <p:nvPr/>
        </p:nvCxnSpPr>
        <p:spPr>
          <a:xfrm flipH="1">
            <a:off x="8534400" y="4114800"/>
            <a:ext cx="762000" cy="38100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792"/>
                                        </p:tgtEl>
                                        <p:attrNameLst>
                                          <p:attrName>style.visibility</p:attrName>
                                        </p:attrNameLst>
                                      </p:cBhvr>
                                      <p:to>
                                        <p:strVal val="visible"/>
                                      </p:to>
                                    </p:set>
                                    <p:anim calcmode="lin" valueType="num">
                                      <p:cBhvr additive="base">
                                        <p:cTn dur="500"/>
                                        <p:tgtEl>
                                          <p:spTgt spid="279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793"/>
                                        </p:tgtEl>
                                        <p:attrNameLst>
                                          <p:attrName>style.visibility</p:attrName>
                                        </p:attrNameLst>
                                      </p:cBhvr>
                                      <p:to>
                                        <p:strVal val="visible"/>
                                      </p:to>
                                    </p:set>
                                    <p:anim calcmode="lin" valueType="num">
                                      <p:cBhvr additive="base">
                                        <p:cTn dur="500"/>
                                        <p:tgtEl>
                                          <p:spTgt spid="279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796"/>
                                        </p:tgtEl>
                                        <p:attrNameLst>
                                          <p:attrName>style.visibility</p:attrName>
                                        </p:attrNameLst>
                                      </p:cBhvr>
                                      <p:to>
                                        <p:strVal val="visible"/>
                                      </p:to>
                                    </p:set>
                                    <p:anim calcmode="lin" valueType="num">
                                      <p:cBhvr additive="base">
                                        <p:cTn dur="500"/>
                                        <p:tgtEl>
                                          <p:spTgt spid="279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797"/>
                                        </p:tgtEl>
                                        <p:attrNameLst>
                                          <p:attrName>style.visibility</p:attrName>
                                        </p:attrNameLst>
                                      </p:cBhvr>
                                      <p:to>
                                        <p:strVal val="visible"/>
                                      </p:to>
                                    </p:set>
                                    <p:anim calcmode="lin" valueType="num">
                                      <p:cBhvr additive="base">
                                        <p:cTn dur="500"/>
                                        <p:tgtEl>
                                          <p:spTgt spid="279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802"/>
                                        </p:tgtEl>
                                        <p:attrNameLst>
                                          <p:attrName>style.visibility</p:attrName>
                                        </p:attrNameLst>
                                      </p:cBhvr>
                                      <p:to>
                                        <p:strVal val="visible"/>
                                      </p:to>
                                    </p:set>
                                    <p:anim calcmode="lin" valueType="num">
                                      <p:cBhvr additive="base">
                                        <p:cTn dur="500"/>
                                        <p:tgtEl>
                                          <p:spTgt spid="280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8" name="Shape 2818"/>
        <p:cNvGrpSpPr/>
        <p:nvPr/>
      </p:nvGrpSpPr>
      <p:grpSpPr>
        <a:xfrm>
          <a:off x="0" y="0"/>
          <a:ext cx="0" cy="0"/>
          <a:chOff x="0" y="0"/>
          <a:chExt cx="0" cy="0"/>
        </a:xfrm>
      </p:grpSpPr>
      <p:grpSp>
        <p:nvGrpSpPr>
          <p:cNvPr id="2819" name="Google Shape;2819;g200ff56c607_0_436"/>
          <p:cNvGrpSpPr/>
          <p:nvPr/>
        </p:nvGrpSpPr>
        <p:grpSpPr>
          <a:xfrm>
            <a:off x="2514600" y="2895601"/>
            <a:ext cx="6813550" cy="1979613"/>
            <a:chOff x="144" y="1305"/>
            <a:chExt cx="4292" cy="1247"/>
          </a:xfrm>
        </p:grpSpPr>
        <p:grpSp>
          <p:nvGrpSpPr>
            <p:cNvPr id="2820" name="Google Shape;2820;g200ff56c607_0_436"/>
            <p:cNvGrpSpPr/>
            <p:nvPr/>
          </p:nvGrpSpPr>
          <p:grpSpPr>
            <a:xfrm>
              <a:off x="326" y="1305"/>
              <a:ext cx="3864" cy="600"/>
              <a:chOff x="758" y="2809"/>
              <a:chExt cx="3864" cy="600"/>
            </a:xfrm>
          </p:grpSpPr>
          <p:sp>
            <p:nvSpPr>
              <p:cNvPr id="2821" name="Google Shape;2821;g200ff56c607_0_436"/>
              <p:cNvSpPr txBox="1"/>
              <p:nvPr/>
            </p:nvSpPr>
            <p:spPr>
              <a:xfrm>
                <a:off x="758" y="2809"/>
                <a:ext cx="1500" cy="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Noto Sans Symbols"/>
                  <a:buNone/>
                </a:pPr>
                <a:r>
                  <a:rPr lang="en-US" sz="2400">
                    <a:solidFill>
                      <a:schemeClr val="dk1"/>
                    </a:solidFill>
                    <a:latin typeface="Arial"/>
                    <a:ea typeface="Arial"/>
                    <a:cs typeface="Arial"/>
                    <a:sym typeface="Arial"/>
                  </a:rPr>
                  <a:t>Elementary step:</a:t>
                </a:r>
                <a:endParaRPr/>
              </a:p>
            </p:txBody>
          </p:sp>
          <p:grpSp>
            <p:nvGrpSpPr>
              <p:cNvPr id="2822" name="Google Shape;2822;g200ff56c607_0_436"/>
              <p:cNvGrpSpPr/>
              <p:nvPr/>
            </p:nvGrpSpPr>
            <p:grpSpPr>
              <a:xfrm>
                <a:off x="2822" y="2809"/>
                <a:ext cx="1800" cy="600"/>
                <a:chOff x="2822" y="2809"/>
                <a:chExt cx="1800" cy="600"/>
              </a:xfrm>
            </p:grpSpPr>
            <p:sp>
              <p:nvSpPr>
                <p:cNvPr id="2823" name="Google Shape;2823;g200ff56c607_0_436"/>
                <p:cNvSpPr txBox="1"/>
                <p:nvPr/>
              </p:nvSpPr>
              <p:spPr>
                <a:xfrm>
                  <a:off x="2822" y="2809"/>
                  <a:ext cx="1800" cy="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Noto Sans Symbols"/>
                    <a:buNone/>
                  </a:pPr>
                  <a:r>
                    <a:rPr lang="en-US" sz="2400">
                      <a:solidFill>
                        <a:schemeClr val="dk1"/>
                      </a:solidFill>
                      <a:latin typeface="Arial"/>
                      <a:ea typeface="Arial"/>
                      <a:cs typeface="Arial"/>
                      <a:sym typeface="Arial"/>
                    </a:rPr>
                    <a:t>NO + NO          N</a:t>
                  </a:r>
                  <a:r>
                    <a:rPr baseline="-25000" lang="en-US" sz="24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O</a:t>
                  </a:r>
                  <a:r>
                    <a:rPr baseline="-25000" lang="en-US" sz="2400">
                      <a:solidFill>
                        <a:schemeClr val="dk1"/>
                      </a:solidFill>
                      <a:latin typeface="Arial"/>
                      <a:ea typeface="Arial"/>
                      <a:cs typeface="Arial"/>
                      <a:sym typeface="Arial"/>
                    </a:rPr>
                    <a:t>2</a:t>
                  </a:r>
                  <a:endParaRPr sz="2400">
                    <a:solidFill>
                      <a:schemeClr val="dk1"/>
                    </a:solidFill>
                    <a:latin typeface="Arial"/>
                    <a:ea typeface="Arial"/>
                    <a:cs typeface="Arial"/>
                    <a:sym typeface="Arial"/>
                  </a:endParaRPr>
                </a:p>
              </p:txBody>
            </p:sp>
            <p:cxnSp>
              <p:nvCxnSpPr>
                <p:cNvPr id="2824" name="Google Shape;2824;g200ff56c607_0_436"/>
                <p:cNvCxnSpPr/>
                <p:nvPr/>
              </p:nvCxnSpPr>
              <p:spPr>
                <a:xfrm>
                  <a:off x="3752" y="2960"/>
                  <a:ext cx="300" cy="0"/>
                </a:xfrm>
                <a:prstGeom prst="straightConnector1">
                  <a:avLst/>
                </a:prstGeom>
                <a:noFill/>
                <a:ln cap="flat" cmpd="sng" w="28575">
                  <a:solidFill>
                    <a:schemeClr val="dk1"/>
                  </a:solidFill>
                  <a:prstDash val="solid"/>
                  <a:round/>
                  <a:headEnd len="med" w="med" type="none"/>
                  <a:tailEnd len="med" w="med" type="triangle"/>
                </a:ln>
              </p:spPr>
            </p:cxnSp>
          </p:grpSp>
        </p:grpSp>
        <p:grpSp>
          <p:nvGrpSpPr>
            <p:cNvPr id="2825" name="Google Shape;2825;g200ff56c607_0_436"/>
            <p:cNvGrpSpPr/>
            <p:nvPr/>
          </p:nvGrpSpPr>
          <p:grpSpPr>
            <a:xfrm>
              <a:off x="320" y="1640"/>
              <a:ext cx="4116" cy="600"/>
              <a:chOff x="752" y="3144"/>
              <a:chExt cx="4116" cy="600"/>
            </a:xfrm>
          </p:grpSpPr>
          <p:sp>
            <p:nvSpPr>
              <p:cNvPr id="2826" name="Google Shape;2826;g200ff56c607_0_436"/>
              <p:cNvSpPr txBox="1"/>
              <p:nvPr/>
            </p:nvSpPr>
            <p:spPr>
              <a:xfrm>
                <a:off x="752" y="3144"/>
                <a:ext cx="1500" cy="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Noto Sans Symbols"/>
                  <a:buNone/>
                </a:pPr>
                <a:r>
                  <a:rPr lang="en-US" sz="2400">
                    <a:solidFill>
                      <a:schemeClr val="dk1"/>
                    </a:solidFill>
                    <a:latin typeface="Arial"/>
                    <a:ea typeface="Arial"/>
                    <a:cs typeface="Arial"/>
                    <a:sym typeface="Arial"/>
                  </a:rPr>
                  <a:t>Elementary step:</a:t>
                </a:r>
                <a:endParaRPr/>
              </a:p>
            </p:txBody>
          </p:sp>
          <p:grpSp>
            <p:nvGrpSpPr>
              <p:cNvPr id="2827" name="Google Shape;2827;g200ff56c607_0_436"/>
              <p:cNvGrpSpPr/>
              <p:nvPr/>
            </p:nvGrpSpPr>
            <p:grpSpPr>
              <a:xfrm>
                <a:off x="2768" y="3144"/>
                <a:ext cx="2100" cy="300"/>
                <a:chOff x="2784" y="3312"/>
                <a:chExt cx="2100" cy="300"/>
              </a:xfrm>
            </p:grpSpPr>
            <p:cxnSp>
              <p:nvCxnSpPr>
                <p:cNvPr id="2828" name="Google Shape;2828;g200ff56c607_0_436"/>
                <p:cNvCxnSpPr/>
                <p:nvPr/>
              </p:nvCxnSpPr>
              <p:spPr>
                <a:xfrm>
                  <a:off x="3768" y="3464"/>
                  <a:ext cx="300" cy="0"/>
                </a:xfrm>
                <a:prstGeom prst="straightConnector1">
                  <a:avLst/>
                </a:prstGeom>
                <a:noFill/>
                <a:ln cap="flat" cmpd="sng" w="28575">
                  <a:solidFill>
                    <a:schemeClr val="dk1"/>
                  </a:solidFill>
                  <a:prstDash val="solid"/>
                  <a:round/>
                  <a:headEnd len="med" w="med" type="none"/>
                  <a:tailEnd len="med" w="med" type="triangle"/>
                </a:ln>
              </p:spPr>
            </p:cxnSp>
            <p:sp>
              <p:nvSpPr>
                <p:cNvPr id="2829" name="Google Shape;2829;g200ff56c607_0_436"/>
                <p:cNvSpPr txBox="1"/>
                <p:nvPr/>
              </p:nvSpPr>
              <p:spPr>
                <a:xfrm>
                  <a:off x="2784" y="3312"/>
                  <a:ext cx="2100" cy="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Noto Sans Symbols"/>
                    <a:buNone/>
                  </a:pPr>
                  <a:r>
                    <a:rPr lang="en-US" sz="2400">
                      <a:solidFill>
                        <a:schemeClr val="dk1"/>
                      </a:solidFill>
                      <a:latin typeface="Arial"/>
                      <a:ea typeface="Arial"/>
                      <a:cs typeface="Arial"/>
                      <a:sym typeface="Arial"/>
                    </a:rPr>
                    <a:t>N</a:t>
                  </a:r>
                  <a:r>
                    <a:rPr baseline="-25000" lang="en-US" sz="24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O</a:t>
                  </a:r>
                  <a:r>
                    <a:rPr baseline="-25000" lang="en-US" sz="24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 + O</a:t>
                  </a:r>
                  <a:r>
                    <a:rPr baseline="-25000" lang="en-US" sz="24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          2NO</a:t>
                  </a:r>
                  <a:r>
                    <a:rPr baseline="-25000" lang="en-US" sz="2400">
                      <a:solidFill>
                        <a:schemeClr val="dk1"/>
                      </a:solidFill>
                      <a:latin typeface="Arial"/>
                      <a:ea typeface="Arial"/>
                      <a:cs typeface="Arial"/>
                      <a:sym typeface="Arial"/>
                    </a:rPr>
                    <a:t>2</a:t>
                  </a:r>
                  <a:endParaRPr sz="2400">
                    <a:solidFill>
                      <a:schemeClr val="dk1"/>
                    </a:solidFill>
                    <a:latin typeface="Arial"/>
                    <a:ea typeface="Arial"/>
                    <a:cs typeface="Arial"/>
                    <a:sym typeface="Arial"/>
                  </a:endParaRPr>
                </a:p>
              </p:txBody>
            </p:sp>
          </p:grpSp>
        </p:grpSp>
        <p:grpSp>
          <p:nvGrpSpPr>
            <p:cNvPr id="2830" name="Google Shape;2830;g200ff56c607_0_436"/>
            <p:cNvGrpSpPr/>
            <p:nvPr/>
          </p:nvGrpSpPr>
          <p:grpSpPr>
            <a:xfrm>
              <a:off x="144" y="1632"/>
              <a:ext cx="4140" cy="920"/>
              <a:chOff x="576" y="3136"/>
              <a:chExt cx="4140" cy="920"/>
            </a:xfrm>
          </p:grpSpPr>
          <p:grpSp>
            <p:nvGrpSpPr>
              <p:cNvPr id="2831" name="Google Shape;2831;g200ff56c607_0_436"/>
              <p:cNvGrpSpPr/>
              <p:nvPr/>
            </p:nvGrpSpPr>
            <p:grpSpPr>
              <a:xfrm>
                <a:off x="752" y="3456"/>
                <a:ext cx="3964" cy="600"/>
                <a:chOff x="752" y="3552"/>
                <a:chExt cx="3964" cy="600"/>
              </a:xfrm>
            </p:grpSpPr>
            <p:sp>
              <p:nvSpPr>
                <p:cNvPr id="2832" name="Google Shape;2832;g200ff56c607_0_436"/>
                <p:cNvSpPr txBox="1"/>
                <p:nvPr/>
              </p:nvSpPr>
              <p:spPr>
                <a:xfrm>
                  <a:off x="752" y="3552"/>
                  <a:ext cx="1500" cy="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Noto Sans Symbols"/>
                    <a:buNone/>
                  </a:pPr>
                  <a:r>
                    <a:rPr lang="en-US" sz="2400">
                      <a:solidFill>
                        <a:schemeClr val="dk1"/>
                      </a:solidFill>
                      <a:latin typeface="Arial"/>
                      <a:ea typeface="Arial"/>
                      <a:cs typeface="Arial"/>
                      <a:sym typeface="Arial"/>
                    </a:rPr>
                    <a:t>Overall reaction:</a:t>
                  </a:r>
                  <a:endParaRPr/>
                </a:p>
              </p:txBody>
            </p:sp>
            <p:grpSp>
              <p:nvGrpSpPr>
                <p:cNvPr id="2833" name="Google Shape;2833;g200ff56c607_0_436"/>
                <p:cNvGrpSpPr/>
                <p:nvPr/>
              </p:nvGrpSpPr>
              <p:grpSpPr>
                <a:xfrm>
                  <a:off x="2792" y="3552"/>
                  <a:ext cx="1800" cy="600"/>
                  <a:chOff x="2918" y="3865"/>
                  <a:chExt cx="1800" cy="600"/>
                </a:xfrm>
              </p:grpSpPr>
              <p:cxnSp>
                <p:nvCxnSpPr>
                  <p:cNvPr id="2834" name="Google Shape;2834;g200ff56c607_0_436"/>
                  <p:cNvCxnSpPr/>
                  <p:nvPr/>
                </p:nvCxnSpPr>
                <p:spPr>
                  <a:xfrm>
                    <a:off x="3880" y="4016"/>
                    <a:ext cx="300" cy="0"/>
                  </a:xfrm>
                  <a:prstGeom prst="straightConnector1">
                    <a:avLst/>
                  </a:prstGeom>
                  <a:noFill/>
                  <a:ln cap="flat" cmpd="sng" w="28575">
                    <a:solidFill>
                      <a:schemeClr val="dk1"/>
                    </a:solidFill>
                    <a:prstDash val="solid"/>
                    <a:round/>
                    <a:headEnd len="med" w="med" type="none"/>
                    <a:tailEnd len="med" w="med" type="triangle"/>
                  </a:ln>
                </p:spPr>
              </p:cxnSp>
              <p:sp>
                <p:nvSpPr>
                  <p:cNvPr id="2835" name="Google Shape;2835;g200ff56c607_0_436"/>
                  <p:cNvSpPr txBox="1"/>
                  <p:nvPr/>
                </p:nvSpPr>
                <p:spPr>
                  <a:xfrm>
                    <a:off x="2918" y="3865"/>
                    <a:ext cx="1800" cy="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Noto Sans Symbols"/>
                      <a:buNone/>
                    </a:pPr>
                    <a:r>
                      <a:rPr lang="en-US" sz="2400">
                        <a:solidFill>
                          <a:schemeClr val="dk1"/>
                        </a:solidFill>
                        <a:latin typeface="Arial"/>
                        <a:ea typeface="Arial"/>
                        <a:cs typeface="Arial"/>
                        <a:sym typeface="Arial"/>
                      </a:rPr>
                      <a:t>2NO + O</a:t>
                    </a:r>
                    <a:r>
                      <a:rPr baseline="-25000" lang="en-US" sz="24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          2NO</a:t>
                    </a:r>
                    <a:r>
                      <a:rPr baseline="-25000" lang="en-US" sz="2400">
                        <a:solidFill>
                          <a:schemeClr val="dk1"/>
                        </a:solidFill>
                        <a:latin typeface="Arial"/>
                        <a:ea typeface="Arial"/>
                        <a:cs typeface="Arial"/>
                        <a:sym typeface="Arial"/>
                      </a:rPr>
                      <a:t>2</a:t>
                    </a:r>
                    <a:endParaRPr sz="2400">
                      <a:solidFill>
                        <a:schemeClr val="dk1"/>
                      </a:solidFill>
                      <a:latin typeface="Arial"/>
                      <a:ea typeface="Arial"/>
                      <a:cs typeface="Arial"/>
                      <a:sym typeface="Arial"/>
                    </a:endParaRPr>
                  </a:p>
                </p:txBody>
              </p:sp>
            </p:grpSp>
            <p:cxnSp>
              <p:nvCxnSpPr>
                <p:cNvPr id="2836" name="Google Shape;2836;g200ff56c607_0_436"/>
                <p:cNvCxnSpPr/>
                <p:nvPr/>
              </p:nvCxnSpPr>
              <p:spPr>
                <a:xfrm>
                  <a:off x="816" y="3552"/>
                  <a:ext cx="3900" cy="0"/>
                </a:xfrm>
                <a:prstGeom prst="straightConnector1">
                  <a:avLst/>
                </a:prstGeom>
                <a:noFill/>
                <a:ln cap="flat" cmpd="sng" w="28575">
                  <a:solidFill>
                    <a:schemeClr val="dk1"/>
                  </a:solidFill>
                  <a:prstDash val="solid"/>
                  <a:round/>
                  <a:headEnd len="med" w="med" type="none"/>
                  <a:tailEnd len="med" w="med" type="none"/>
                </a:ln>
              </p:spPr>
            </p:cxnSp>
          </p:grpSp>
          <p:sp>
            <p:nvSpPr>
              <p:cNvPr id="2837" name="Google Shape;2837;g200ff56c607_0_436"/>
              <p:cNvSpPr txBox="1"/>
              <p:nvPr/>
            </p:nvSpPr>
            <p:spPr>
              <a:xfrm>
                <a:off x="576" y="3136"/>
                <a:ext cx="300" cy="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Noto Sans Symbols"/>
                  <a:buNone/>
                </a:pPr>
                <a:r>
                  <a:rPr lang="en-US" sz="2400">
                    <a:solidFill>
                      <a:schemeClr val="dk1"/>
                    </a:solidFill>
                    <a:latin typeface="Arial"/>
                    <a:ea typeface="Arial"/>
                    <a:cs typeface="Arial"/>
                    <a:sym typeface="Arial"/>
                  </a:rPr>
                  <a:t>+</a:t>
                </a:r>
                <a:endParaRPr/>
              </a:p>
            </p:txBody>
          </p:sp>
        </p:grpSp>
      </p:grpSp>
      <p:sp>
        <p:nvSpPr>
          <p:cNvPr id="2838" name="Google Shape;2838;g200ff56c607_0_436"/>
          <p:cNvSpPr txBox="1"/>
          <p:nvPr/>
        </p:nvSpPr>
        <p:spPr>
          <a:xfrm>
            <a:off x="1676401" y="188914"/>
            <a:ext cx="8702700" cy="954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800"/>
              <a:buFont typeface="Noto Sans Symbols"/>
              <a:buNone/>
            </a:pPr>
            <a:r>
              <a:rPr b="1" i="1" lang="en-US" sz="2800">
                <a:solidFill>
                  <a:schemeClr val="accent1"/>
                </a:solidFill>
                <a:latin typeface="Arial"/>
                <a:ea typeface="Arial"/>
                <a:cs typeface="Arial"/>
                <a:sym typeface="Arial"/>
              </a:rPr>
              <a:t>Intermediates</a:t>
            </a:r>
            <a:r>
              <a:rPr lang="en-US" sz="2800">
                <a:solidFill>
                  <a:schemeClr val="dk1"/>
                </a:solidFill>
                <a:latin typeface="Arial"/>
                <a:ea typeface="Arial"/>
                <a:cs typeface="Arial"/>
                <a:sym typeface="Arial"/>
              </a:rPr>
              <a:t> are species that appear in a reaction mechanism </a:t>
            </a:r>
            <a:r>
              <a:rPr b="1" lang="en-US" sz="2800">
                <a:solidFill>
                  <a:schemeClr val="dk1"/>
                </a:solidFill>
                <a:latin typeface="Arial"/>
                <a:ea typeface="Arial"/>
                <a:cs typeface="Arial"/>
                <a:sym typeface="Arial"/>
              </a:rPr>
              <a:t>but not</a:t>
            </a:r>
            <a:r>
              <a:rPr lang="en-US" sz="2800">
                <a:solidFill>
                  <a:schemeClr val="dk1"/>
                </a:solidFill>
                <a:latin typeface="Arial"/>
                <a:ea typeface="Arial"/>
                <a:cs typeface="Arial"/>
                <a:sym typeface="Arial"/>
              </a:rPr>
              <a:t> in the overall balanced equation.  </a:t>
            </a:r>
            <a:endParaRPr b="1" i="1" sz="2800">
              <a:solidFill>
                <a:schemeClr val="dk1"/>
              </a:solidFill>
              <a:latin typeface="Arial"/>
              <a:ea typeface="Arial"/>
              <a:cs typeface="Arial"/>
              <a:sym typeface="Arial"/>
            </a:endParaRPr>
          </a:p>
        </p:txBody>
      </p:sp>
      <p:sp>
        <p:nvSpPr>
          <p:cNvPr id="2839" name="Google Shape;2839;g200ff56c607_0_436"/>
          <p:cNvSpPr txBox="1"/>
          <p:nvPr/>
        </p:nvSpPr>
        <p:spPr>
          <a:xfrm>
            <a:off x="1752600" y="1143000"/>
            <a:ext cx="8686800" cy="1385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Noto Sans Symbols"/>
              <a:buNone/>
            </a:pPr>
            <a:r>
              <a:rPr lang="en-US" sz="2800">
                <a:solidFill>
                  <a:schemeClr val="dk1"/>
                </a:solidFill>
                <a:latin typeface="Arial"/>
                <a:ea typeface="Arial"/>
                <a:cs typeface="Arial"/>
                <a:sym typeface="Arial"/>
              </a:rPr>
              <a:t>An</a:t>
            </a:r>
            <a:r>
              <a:rPr lang="en-US" sz="2800">
                <a:solidFill>
                  <a:srgbClr val="00B050"/>
                </a:solidFill>
                <a:latin typeface="Arial"/>
                <a:ea typeface="Arial"/>
                <a:cs typeface="Arial"/>
                <a:sym typeface="Arial"/>
              </a:rPr>
              <a:t> </a:t>
            </a:r>
            <a:r>
              <a:rPr b="1" lang="en-US" sz="2800">
                <a:solidFill>
                  <a:schemeClr val="accent1"/>
                </a:solidFill>
                <a:latin typeface="Arial"/>
                <a:ea typeface="Arial"/>
                <a:cs typeface="Arial"/>
                <a:sym typeface="Arial"/>
              </a:rPr>
              <a:t>intermediate</a:t>
            </a:r>
            <a:r>
              <a:rPr lang="en-US" sz="2800">
                <a:solidFill>
                  <a:srgbClr val="00B050"/>
                </a:solidFill>
                <a:latin typeface="Arial"/>
                <a:ea typeface="Arial"/>
                <a:cs typeface="Arial"/>
                <a:sym typeface="Arial"/>
              </a:rPr>
              <a:t> </a:t>
            </a:r>
            <a:r>
              <a:rPr lang="en-US" sz="2800">
                <a:solidFill>
                  <a:schemeClr val="dk1"/>
                </a:solidFill>
                <a:latin typeface="Arial"/>
                <a:ea typeface="Arial"/>
                <a:cs typeface="Arial"/>
                <a:sym typeface="Arial"/>
              </a:rPr>
              <a:t>is always formed in an early elementary step and consumed in a later elementary step.</a:t>
            </a:r>
            <a:endParaRPr/>
          </a:p>
        </p:txBody>
      </p:sp>
      <p:sp>
        <p:nvSpPr>
          <p:cNvPr id="2840" name="Google Shape;2840;g200ff56c607_0_436"/>
          <p:cNvSpPr/>
          <p:nvPr/>
        </p:nvSpPr>
        <p:spPr>
          <a:xfrm>
            <a:off x="8077200" y="2895600"/>
            <a:ext cx="1066800" cy="533400"/>
          </a:xfrm>
          <a:prstGeom prst="ellipse">
            <a:avLst/>
          </a:prstGeom>
          <a:noFill/>
          <a:ln cap="flat" cmpd="sng" w="2857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2"/>
              </a:buClr>
              <a:buSzPts val="2400"/>
              <a:buFont typeface="Noto Sans Symbols"/>
              <a:buNone/>
            </a:pPr>
            <a:r>
              <a:t/>
            </a:r>
            <a:endParaRPr sz="2400">
              <a:solidFill>
                <a:schemeClr val="dk1"/>
              </a:solidFill>
              <a:latin typeface="Arial"/>
              <a:ea typeface="Arial"/>
              <a:cs typeface="Arial"/>
              <a:sym typeface="Arial"/>
            </a:endParaRPr>
          </a:p>
        </p:txBody>
      </p:sp>
      <p:sp>
        <p:nvSpPr>
          <p:cNvPr id="2841" name="Google Shape;2841;g200ff56c607_0_436"/>
          <p:cNvSpPr/>
          <p:nvPr/>
        </p:nvSpPr>
        <p:spPr>
          <a:xfrm>
            <a:off x="5867400" y="3429000"/>
            <a:ext cx="1066800" cy="533400"/>
          </a:xfrm>
          <a:prstGeom prst="ellipse">
            <a:avLst/>
          </a:prstGeom>
          <a:noFill/>
          <a:ln cap="flat" cmpd="sng" w="2857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2"/>
              </a:buClr>
              <a:buSzPts val="2400"/>
              <a:buFont typeface="Noto Sans Symbols"/>
              <a:buNone/>
            </a:pPr>
            <a:r>
              <a:t/>
            </a:r>
            <a:endParaRPr sz="24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15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C000"/>
              </a:buClr>
              <a:buSzPts val="4400"/>
              <a:buFont typeface="Calibri"/>
              <a:buNone/>
            </a:pPr>
            <a:r>
              <a:rPr lang="en-US">
                <a:solidFill>
                  <a:srgbClr val="FFC000"/>
                </a:solidFill>
              </a:rPr>
              <a:t>Diatomic Molecules</a:t>
            </a:r>
            <a:endParaRPr/>
          </a:p>
        </p:txBody>
      </p:sp>
      <p:sp>
        <p:nvSpPr>
          <p:cNvPr id="594" name="Google Shape;594;p15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Diatomic molecules are the more reactive nonmetals that react with themselves, forming two atoms bonded together. Only these seven elements do this:</a:t>
            </a:r>
            <a:endParaRPr/>
          </a:p>
          <a:p>
            <a:pPr indent="0" lvl="0" marL="0" rtl="0" algn="l">
              <a:lnSpc>
                <a:spcPct val="90000"/>
              </a:lnSpc>
              <a:spcBef>
                <a:spcPts val="1000"/>
              </a:spcBef>
              <a:spcAft>
                <a:spcPts val="0"/>
              </a:spcAft>
              <a:buClr>
                <a:schemeClr val="dk1"/>
              </a:buClr>
              <a:buSzPts val="2400"/>
              <a:buNone/>
            </a:pPr>
            <a:r>
              <a:t/>
            </a:r>
            <a:endParaRPr/>
          </a:p>
          <a:p>
            <a:pPr indent="0" lvl="0" marL="0" rtl="0" algn="ctr">
              <a:lnSpc>
                <a:spcPct val="90000"/>
              </a:lnSpc>
              <a:spcBef>
                <a:spcPts val="1000"/>
              </a:spcBef>
              <a:spcAft>
                <a:spcPts val="0"/>
              </a:spcAft>
              <a:buClr>
                <a:srgbClr val="FFC000"/>
              </a:buClr>
              <a:buSzPts val="4800"/>
              <a:buNone/>
            </a:pPr>
            <a:r>
              <a:rPr lang="en-US" sz="4800">
                <a:solidFill>
                  <a:srgbClr val="FFC000"/>
                </a:solidFill>
              </a:rPr>
              <a:t>Br</a:t>
            </a:r>
            <a:r>
              <a:rPr baseline="-25000" lang="en-US" sz="4800">
                <a:solidFill>
                  <a:srgbClr val="FFC000"/>
                </a:solidFill>
              </a:rPr>
              <a:t>2</a:t>
            </a:r>
            <a:r>
              <a:rPr lang="en-US" sz="4800">
                <a:solidFill>
                  <a:srgbClr val="FFC000"/>
                </a:solidFill>
              </a:rPr>
              <a:t> I</a:t>
            </a:r>
            <a:r>
              <a:rPr baseline="-25000" lang="en-US" sz="4800">
                <a:solidFill>
                  <a:srgbClr val="FFC000"/>
                </a:solidFill>
              </a:rPr>
              <a:t>2</a:t>
            </a:r>
            <a:r>
              <a:rPr lang="en-US" sz="4800">
                <a:solidFill>
                  <a:srgbClr val="FFC000"/>
                </a:solidFill>
              </a:rPr>
              <a:t> N</a:t>
            </a:r>
            <a:r>
              <a:rPr baseline="-25000" lang="en-US" sz="4800">
                <a:solidFill>
                  <a:srgbClr val="FFC000"/>
                </a:solidFill>
              </a:rPr>
              <a:t>2</a:t>
            </a:r>
            <a:r>
              <a:rPr lang="en-US" sz="4800">
                <a:solidFill>
                  <a:srgbClr val="FFC000"/>
                </a:solidFill>
              </a:rPr>
              <a:t> Cl</a:t>
            </a:r>
            <a:r>
              <a:rPr baseline="-25000" lang="en-US" sz="4800">
                <a:solidFill>
                  <a:srgbClr val="FFC000"/>
                </a:solidFill>
              </a:rPr>
              <a:t>2</a:t>
            </a:r>
            <a:r>
              <a:rPr lang="en-US" sz="4800">
                <a:solidFill>
                  <a:srgbClr val="FFC000"/>
                </a:solidFill>
              </a:rPr>
              <a:t> H</a:t>
            </a:r>
            <a:r>
              <a:rPr baseline="-25000" lang="en-US" sz="4800">
                <a:solidFill>
                  <a:srgbClr val="FFC000"/>
                </a:solidFill>
              </a:rPr>
              <a:t>2</a:t>
            </a:r>
            <a:r>
              <a:rPr lang="en-US" sz="4800">
                <a:solidFill>
                  <a:srgbClr val="FFC000"/>
                </a:solidFill>
              </a:rPr>
              <a:t> O</a:t>
            </a:r>
            <a:r>
              <a:rPr baseline="-25000" lang="en-US" sz="4800">
                <a:solidFill>
                  <a:srgbClr val="FFC000"/>
                </a:solidFill>
              </a:rPr>
              <a:t>2</a:t>
            </a:r>
            <a:r>
              <a:rPr lang="en-US" sz="4800">
                <a:solidFill>
                  <a:srgbClr val="FFC000"/>
                </a:solidFill>
              </a:rPr>
              <a:t> F</a:t>
            </a:r>
            <a:r>
              <a:rPr baseline="-25000" lang="en-US" sz="4800">
                <a:solidFill>
                  <a:srgbClr val="FFC000"/>
                </a:solidFill>
              </a:rPr>
              <a:t>2</a:t>
            </a:r>
            <a:endParaRPr/>
          </a:p>
        </p:txBody>
      </p:sp>
    </p:spTree>
  </p:cSld>
  <p:clrMapOvr>
    <a:masterClrMapping/>
  </p:clrMapOvr>
</p:sld>
</file>

<file path=ppt/slides/slide2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5" name="Shape 2845"/>
        <p:cNvGrpSpPr/>
        <p:nvPr/>
      </p:nvGrpSpPr>
      <p:grpSpPr>
        <a:xfrm>
          <a:off x="0" y="0"/>
          <a:ext cx="0" cy="0"/>
          <a:chOff x="0" y="0"/>
          <a:chExt cx="0" cy="0"/>
        </a:xfrm>
      </p:grpSpPr>
      <p:pic>
        <p:nvPicPr>
          <p:cNvPr id="2846" name="Google Shape;2846;g200ff56c607_0_462"/>
          <p:cNvPicPr preferRelativeResize="0"/>
          <p:nvPr/>
        </p:nvPicPr>
        <p:blipFill rotWithShape="1">
          <a:blip r:embed="rId3">
            <a:alphaModFix/>
          </a:blip>
          <a:srcRect b="0" l="0" r="0" t="3707"/>
          <a:stretch/>
        </p:blipFill>
        <p:spPr>
          <a:xfrm>
            <a:off x="2133819" y="147145"/>
            <a:ext cx="7183602" cy="5915629"/>
          </a:xfrm>
          <a:prstGeom prst="rect">
            <a:avLst/>
          </a:prstGeom>
          <a:noFill/>
          <a:ln>
            <a:noFill/>
          </a:ln>
        </p:spPr>
      </p:pic>
    </p:spTree>
  </p:cSld>
  <p:clrMapOvr>
    <a:masterClrMapping/>
  </p:clrMapOvr>
</p:sld>
</file>

<file path=ppt/slides/slide2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0" name="Shape 2850"/>
        <p:cNvGrpSpPr/>
        <p:nvPr/>
      </p:nvGrpSpPr>
      <p:grpSpPr>
        <a:xfrm>
          <a:off x="0" y="0"/>
          <a:ext cx="0" cy="0"/>
          <a:chOff x="0" y="0"/>
          <a:chExt cx="0" cy="0"/>
        </a:xfrm>
      </p:grpSpPr>
      <p:sp>
        <p:nvSpPr>
          <p:cNvPr id="2851" name="Google Shape;2851;g200ff56c607_0_466"/>
          <p:cNvSpPr txBox="1"/>
          <p:nvPr>
            <p:ph idx="1" type="body"/>
          </p:nvPr>
        </p:nvSpPr>
        <p:spPr>
          <a:xfrm>
            <a:off x="2209800" y="1600200"/>
            <a:ext cx="7772400" cy="4876800"/>
          </a:xfrm>
          <a:prstGeom prst="rect">
            <a:avLst/>
          </a:prstGeom>
          <a:noFill/>
          <a:ln>
            <a:noFill/>
          </a:ln>
        </p:spPr>
        <p:txBody>
          <a:bodyPr anchorCtr="0" anchor="t" bIns="45700" lIns="91425" spcFirstLastPara="1" rIns="91425" wrap="square" tIns="45700">
            <a:normAutofit/>
          </a:bodyPr>
          <a:lstStyle/>
          <a:p>
            <a:pPr indent="0" lvl="0" marL="45720" rtl="0" algn="l">
              <a:lnSpc>
                <a:spcPct val="90000"/>
              </a:lnSpc>
              <a:spcBef>
                <a:spcPts val="0"/>
              </a:spcBef>
              <a:spcAft>
                <a:spcPts val="0"/>
              </a:spcAft>
              <a:buClr>
                <a:schemeClr val="dk1"/>
              </a:buClr>
              <a:buSzPts val="2800"/>
              <a:buNone/>
            </a:pPr>
            <a:r>
              <a:rPr lang="en-US" sz="2800"/>
              <a:t>Catalysts speed up the reaction and are found in the reactants of the first elementary step and the products of the last step.</a:t>
            </a:r>
            <a:endParaRPr/>
          </a:p>
          <a:p>
            <a:pPr indent="-228600" lvl="0" marL="274320" rtl="0" algn="l">
              <a:lnSpc>
                <a:spcPct val="90000"/>
              </a:lnSpc>
              <a:spcBef>
                <a:spcPts val="1000"/>
              </a:spcBef>
              <a:spcAft>
                <a:spcPts val="0"/>
              </a:spcAft>
              <a:buClr>
                <a:schemeClr val="dk1"/>
              </a:buClr>
              <a:buSzPts val="2800"/>
              <a:buNone/>
            </a:pPr>
            <a:r>
              <a:rPr lang="en-US" sz="2800"/>
              <a:t>			A  + C 🡪 AC</a:t>
            </a:r>
            <a:endParaRPr/>
          </a:p>
          <a:p>
            <a:pPr indent="-228600" lvl="0" marL="274320" rtl="0" algn="l">
              <a:lnSpc>
                <a:spcPct val="90000"/>
              </a:lnSpc>
              <a:spcBef>
                <a:spcPts val="1000"/>
              </a:spcBef>
              <a:spcAft>
                <a:spcPts val="0"/>
              </a:spcAft>
              <a:buClr>
                <a:schemeClr val="dk1"/>
              </a:buClr>
              <a:buSzPts val="2800"/>
              <a:buNone/>
            </a:pPr>
            <a:r>
              <a:rPr lang="en-US" sz="2800"/>
              <a:t>			AC + B 🡪 ABC</a:t>
            </a:r>
            <a:endParaRPr/>
          </a:p>
          <a:p>
            <a:pPr indent="-228600" lvl="0" marL="274320" rtl="0" algn="l">
              <a:lnSpc>
                <a:spcPct val="90000"/>
              </a:lnSpc>
              <a:spcBef>
                <a:spcPts val="1000"/>
              </a:spcBef>
              <a:spcAft>
                <a:spcPts val="0"/>
              </a:spcAft>
              <a:buClr>
                <a:schemeClr val="dk1"/>
              </a:buClr>
              <a:buSzPts val="2800"/>
              <a:buNone/>
            </a:pPr>
            <a:r>
              <a:rPr lang="en-US" sz="2800"/>
              <a:t>			ABC 🡪 AB + C</a:t>
            </a:r>
            <a:endParaRPr/>
          </a:p>
          <a:p>
            <a:pPr indent="0" lvl="0" marL="45720" rtl="0" algn="l">
              <a:lnSpc>
                <a:spcPct val="90000"/>
              </a:lnSpc>
              <a:spcBef>
                <a:spcPts val="1000"/>
              </a:spcBef>
              <a:spcAft>
                <a:spcPts val="0"/>
              </a:spcAft>
              <a:buClr>
                <a:schemeClr val="dk1"/>
              </a:buClr>
              <a:buSzPts val="2800"/>
              <a:buNone/>
            </a:pPr>
            <a:r>
              <a:rPr lang="en-US" sz="2800"/>
              <a:t>A catalyst is homogeneous if it is in the same phase as the other reactants. If not, it is heterogeneous.</a:t>
            </a:r>
            <a:endParaRPr/>
          </a:p>
          <a:p>
            <a:pPr indent="-228600" lvl="0" marL="274320" rtl="0" algn="l">
              <a:lnSpc>
                <a:spcPct val="90000"/>
              </a:lnSpc>
              <a:spcBef>
                <a:spcPts val="1000"/>
              </a:spcBef>
              <a:spcAft>
                <a:spcPts val="0"/>
              </a:spcAft>
              <a:buClr>
                <a:schemeClr val="dk1"/>
              </a:buClr>
              <a:buSzPts val="2400"/>
              <a:buNone/>
            </a:pPr>
            <a:r>
              <a:t/>
            </a:r>
            <a:endParaRPr/>
          </a:p>
        </p:txBody>
      </p:sp>
      <p:sp>
        <p:nvSpPr>
          <p:cNvPr id="2852" name="Google Shape;2852;g200ff56c607_0_466"/>
          <p:cNvSpPr/>
          <p:nvPr/>
        </p:nvSpPr>
        <p:spPr>
          <a:xfrm>
            <a:off x="3479869" y="2817444"/>
            <a:ext cx="1066800" cy="533400"/>
          </a:xfrm>
          <a:prstGeom prst="ellipse">
            <a:avLst/>
          </a:prstGeom>
          <a:noFill/>
          <a:ln cap="flat" cmpd="sng" w="2857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2"/>
              </a:buClr>
              <a:buSzPts val="2400"/>
              <a:buFont typeface="Noto Sans Symbols"/>
              <a:buNone/>
            </a:pPr>
            <a:r>
              <a:t/>
            </a:r>
            <a:endParaRPr sz="2400">
              <a:solidFill>
                <a:schemeClr val="accent1"/>
              </a:solidFill>
              <a:latin typeface="Arial"/>
              <a:ea typeface="Arial"/>
              <a:cs typeface="Arial"/>
              <a:sym typeface="Arial"/>
            </a:endParaRPr>
          </a:p>
        </p:txBody>
      </p:sp>
      <p:sp>
        <p:nvSpPr>
          <p:cNvPr id="2853" name="Google Shape;2853;g200ff56c607_0_466"/>
          <p:cNvSpPr/>
          <p:nvPr/>
        </p:nvSpPr>
        <p:spPr>
          <a:xfrm>
            <a:off x="4920164" y="3824288"/>
            <a:ext cx="1066800" cy="533400"/>
          </a:xfrm>
          <a:prstGeom prst="ellipse">
            <a:avLst/>
          </a:prstGeom>
          <a:noFill/>
          <a:ln cap="flat" cmpd="sng" w="2857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2"/>
              </a:buClr>
              <a:buSzPts val="2400"/>
              <a:buFont typeface="Noto Sans Symbols"/>
              <a:buNone/>
            </a:pPr>
            <a:r>
              <a:t/>
            </a:r>
            <a:endParaRPr sz="2400">
              <a:solidFill>
                <a:schemeClr val="dk1"/>
              </a:solidFill>
              <a:latin typeface="Arial"/>
              <a:ea typeface="Arial"/>
              <a:cs typeface="Arial"/>
              <a:sym typeface="Arial"/>
            </a:endParaRPr>
          </a:p>
        </p:txBody>
      </p:sp>
      <p:sp>
        <p:nvSpPr>
          <p:cNvPr id="2854" name="Google Shape;2854;g200ff56c607_0_466"/>
          <p:cNvSpPr txBox="1"/>
          <p:nvPr/>
        </p:nvSpPr>
        <p:spPr>
          <a:xfrm>
            <a:off x="3124200" y="457201"/>
            <a:ext cx="5029200" cy="831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4800"/>
              <a:buFont typeface="Noto Sans Symbols"/>
              <a:buNone/>
            </a:pPr>
            <a:r>
              <a:rPr lang="en-US" sz="4800">
                <a:solidFill>
                  <a:schemeClr val="dk1"/>
                </a:solidFill>
                <a:latin typeface="Arial"/>
                <a:ea typeface="Arial"/>
                <a:cs typeface="Arial"/>
                <a:sym typeface="Arial"/>
              </a:rPr>
              <a:t>Catalysts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8" name="Shape 2858"/>
        <p:cNvGrpSpPr/>
        <p:nvPr/>
      </p:nvGrpSpPr>
      <p:grpSpPr>
        <a:xfrm>
          <a:off x="0" y="0"/>
          <a:ext cx="0" cy="0"/>
          <a:chOff x="0" y="0"/>
          <a:chExt cx="0" cy="0"/>
        </a:xfrm>
      </p:grpSpPr>
      <p:sp>
        <p:nvSpPr>
          <p:cNvPr id="2859" name="Google Shape;2859;g200ff56c607_0_47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Reaction Progress with a catalyst</a:t>
            </a:r>
            <a:endParaRPr/>
          </a:p>
        </p:txBody>
      </p:sp>
      <p:pic>
        <p:nvPicPr>
          <p:cNvPr id="2860" name="Google Shape;2860;g200ff56c607_0_473"/>
          <p:cNvPicPr preferRelativeResize="0"/>
          <p:nvPr>
            <p:ph idx="1" type="body"/>
          </p:nvPr>
        </p:nvPicPr>
        <p:blipFill rotWithShape="1">
          <a:blip r:embed="rId3">
            <a:alphaModFix/>
          </a:blip>
          <a:srcRect b="0" l="0" r="0" t="4680"/>
          <a:stretch/>
        </p:blipFill>
        <p:spPr>
          <a:xfrm>
            <a:off x="1476703" y="1391898"/>
            <a:ext cx="9399000" cy="4457100"/>
          </a:xfrm>
          <a:prstGeom prst="rect">
            <a:avLst/>
          </a:prstGeom>
          <a:noFill/>
          <a:ln>
            <a:noFill/>
          </a:ln>
        </p:spPr>
      </p:pic>
    </p:spTree>
  </p:cSld>
  <p:clrMapOvr>
    <a:masterClrMapping/>
  </p:clrMapOvr>
</p:sld>
</file>

<file path=ppt/slides/slide2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4" name="Shape 2864"/>
        <p:cNvGrpSpPr/>
        <p:nvPr/>
      </p:nvGrpSpPr>
      <p:grpSpPr>
        <a:xfrm>
          <a:off x="0" y="0"/>
          <a:ext cx="0" cy="0"/>
          <a:chOff x="0" y="0"/>
          <a:chExt cx="0" cy="0"/>
        </a:xfrm>
      </p:grpSpPr>
      <p:pic>
        <p:nvPicPr>
          <p:cNvPr descr="\\WFData2\Teachers\kdrury\AP Chemistry\Images\kinetics\tab12_07.gif" id="2865" name="Google Shape;2865;g200ff56c607_0_478"/>
          <p:cNvPicPr preferRelativeResize="0"/>
          <p:nvPr/>
        </p:nvPicPr>
        <p:blipFill rotWithShape="1">
          <a:blip r:embed="rId3">
            <a:alphaModFix/>
          </a:blip>
          <a:srcRect b="0" l="0" r="0" t="0"/>
          <a:stretch/>
        </p:blipFill>
        <p:spPr>
          <a:xfrm>
            <a:off x="1524000" y="0"/>
            <a:ext cx="9144000" cy="5715000"/>
          </a:xfrm>
          <a:prstGeom prst="rect">
            <a:avLst/>
          </a:prstGeom>
          <a:noFill/>
          <a:ln>
            <a:noFill/>
          </a:ln>
        </p:spPr>
      </p:pic>
    </p:spTree>
  </p:cSld>
  <p:clrMapOvr>
    <a:masterClrMapping/>
  </p:clrMapOvr>
</p:sld>
</file>

<file path=ppt/slides/slide2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9" name="Shape 2869"/>
        <p:cNvGrpSpPr/>
        <p:nvPr/>
      </p:nvGrpSpPr>
      <p:grpSpPr>
        <a:xfrm>
          <a:off x="0" y="0"/>
          <a:ext cx="0" cy="0"/>
          <a:chOff x="0" y="0"/>
          <a:chExt cx="0" cy="0"/>
        </a:xfrm>
      </p:grpSpPr>
      <p:sp>
        <p:nvSpPr>
          <p:cNvPr id="2870" name="Google Shape;2870;g200ff56c607_0_482"/>
          <p:cNvSpPr txBox="1"/>
          <p:nvPr>
            <p:ph idx="1" type="body"/>
          </p:nvPr>
        </p:nvSpPr>
        <p:spPr>
          <a:xfrm>
            <a:off x="1387365" y="1489841"/>
            <a:ext cx="9301800" cy="4114800"/>
          </a:xfrm>
          <a:prstGeom prst="rect">
            <a:avLst/>
          </a:prstGeom>
          <a:noFill/>
          <a:ln>
            <a:noFill/>
          </a:ln>
        </p:spPr>
        <p:txBody>
          <a:bodyPr anchorCtr="0" anchor="t" bIns="45700" lIns="91425" spcFirstLastPara="1" rIns="91425" wrap="square" tIns="45700">
            <a:normAutofit/>
          </a:bodyPr>
          <a:lstStyle/>
          <a:p>
            <a:pPr indent="0" lvl="0" marL="45720" rtl="0" algn="l">
              <a:lnSpc>
                <a:spcPct val="90000"/>
              </a:lnSpc>
              <a:spcBef>
                <a:spcPts val="0"/>
              </a:spcBef>
              <a:spcAft>
                <a:spcPts val="0"/>
              </a:spcAft>
              <a:buClr>
                <a:schemeClr val="dk1"/>
              </a:buClr>
              <a:buSzPts val="2800"/>
              <a:buNone/>
            </a:pPr>
            <a:r>
              <a:rPr lang="en-US" sz="2800"/>
              <a:t>The Rate Determining Step is always the slowest step. </a:t>
            </a:r>
            <a:endParaRPr/>
          </a:p>
          <a:p>
            <a:pPr indent="0" lvl="0" marL="45720" rtl="0" algn="l">
              <a:lnSpc>
                <a:spcPct val="90000"/>
              </a:lnSpc>
              <a:spcBef>
                <a:spcPts val="1000"/>
              </a:spcBef>
              <a:spcAft>
                <a:spcPts val="0"/>
              </a:spcAft>
              <a:buClr>
                <a:schemeClr val="dk1"/>
              </a:buClr>
              <a:buSzPts val="2800"/>
              <a:buNone/>
            </a:pPr>
            <a:r>
              <a:rPr lang="en-US" sz="2800"/>
              <a:t>It will have a similar Rate law as the overall reaction’s rate law.</a:t>
            </a:r>
            <a:endParaRPr/>
          </a:p>
        </p:txBody>
      </p:sp>
      <p:sp>
        <p:nvSpPr>
          <p:cNvPr id="2871" name="Google Shape;2871;g200ff56c607_0_482"/>
          <p:cNvSpPr txBox="1"/>
          <p:nvPr>
            <p:ph type="title"/>
          </p:nvPr>
        </p:nvSpPr>
        <p:spPr>
          <a:xfrm>
            <a:off x="2133600" y="152400"/>
            <a:ext cx="77724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Rate Determining Step</a:t>
            </a:r>
            <a:endParaRPr/>
          </a:p>
        </p:txBody>
      </p:sp>
      <p:pic>
        <p:nvPicPr>
          <p:cNvPr descr="Image result for relay race" id="2872" name="Google Shape;2872;g200ff56c607_0_482"/>
          <p:cNvPicPr preferRelativeResize="0"/>
          <p:nvPr/>
        </p:nvPicPr>
        <p:blipFill rotWithShape="1">
          <a:blip r:embed="rId3">
            <a:alphaModFix/>
          </a:blip>
          <a:srcRect b="10201" l="0" r="0" t="0"/>
          <a:stretch/>
        </p:blipFill>
        <p:spPr>
          <a:xfrm>
            <a:off x="3702815" y="2809506"/>
            <a:ext cx="3990757" cy="2795135"/>
          </a:xfrm>
          <a:prstGeom prst="rect">
            <a:avLst/>
          </a:prstGeom>
          <a:noFill/>
          <a:ln>
            <a:noFill/>
          </a:ln>
        </p:spPr>
      </p:pic>
    </p:spTree>
  </p:cSld>
  <p:clrMapOvr>
    <a:masterClrMapping/>
  </p:clrMapOvr>
</p:sld>
</file>

<file path=ppt/slides/slide2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7" name="Shape 2877"/>
        <p:cNvGrpSpPr/>
        <p:nvPr/>
      </p:nvGrpSpPr>
      <p:grpSpPr>
        <a:xfrm>
          <a:off x="0" y="0"/>
          <a:ext cx="0" cy="0"/>
          <a:chOff x="0" y="0"/>
          <a:chExt cx="0" cy="0"/>
        </a:xfrm>
      </p:grpSpPr>
      <p:sp>
        <p:nvSpPr>
          <p:cNvPr id="2878" name="Google Shape;2878;g200ff56c607_0_488"/>
          <p:cNvSpPr txBox="1"/>
          <p:nvPr>
            <p:ph idx="1" type="body"/>
          </p:nvPr>
        </p:nvSpPr>
        <p:spPr>
          <a:xfrm>
            <a:off x="1766888" y="1510862"/>
            <a:ext cx="8534400" cy="3505200"/>
          </a:xfrm>
          <a:prstGeom prst="rect">
            <a:avLst/>
          </a:prstGeom>
          <a:noFill/>
          <a:ln>
            <a:noFill/>
          </a:ln>
        </p:spPr>
        <p:txBody>
          <a:bodyPr anchorCtr="0" anchor="t" bIns="45700" lIns="91425" spcFirstLastPara="1" rIns="91425" wrap="square" tIns="45700">
            <a:normAutofit/>
          </a:bodyPr>
          <a:lstStyle/>
          <a:p>
            <a:pPr indent="0" lvl="0" marL="45720" rtl="0" algn="l">
              <a:lnSpc>
                <a:spcPct val="90000"/>
              </a:lnSpc>
              <a:spcBef>
                <a:spcPts val="0"/>
              </a:spcBef>
              <a:spcAft>
                <a:spcPts val="0"/>
              </a:spcAft>
              <a:buClr>
                <a:schemeClr val="dk1"/>
              </a:buClr>
              <a:buSzPts val="2800"/>
              <a:buNone/>
            </a:pPr>
            <a:r>
              <a:rPr lang="en-US" sz="2800"/>
              <a:t>The rate law for this reaction is found experimentally to be</a:t>
            </a:r>
            <a:endParaRPr/>
          </a:p>
          <a:p>
            <a:pPr indent="-228600" lvl="0" marL="274320" rtl="0" algn="ctr">
              <a:lnSpc>
                <a:spcPct val="90000"/>
              </a:lnSpc>
              <a:spcBef>
                <a:spcPts val="1000"/>
              </a:spcBef>
              <a:spcAft>
                <a:spcPts val="0"/>
              </a:spcAft>
              <a:buClr>
                <a:schemeClr val="accent1"/>
              </a:buClr>
              <a:buSzPts val="2800"/>
              <a:buNone/>
            </a:pPr>
            <a:r>
              <a:rPr lang="en-US" sz="2800">
                <a:solidFill>
                  <a:schemeClr val="accent1"/>
                </a:solidFill>
              </a:rPr>
              <a:t>Rate = </a:t>
            </a:r>
            <a:r>
              <a:rPr i="1" lang="en-US" sz="2800">
                <a:solidFill>
                  <a:schemeClr val="accent1"/>
                </a:solidFill>
              </a:rPr>
              <a:t>k</a:t>
            </a:r>
            <a:r>
              <a:rPr lang="en-US" sz="2800">
                <a:solidFill>
                  <a:schemeClr val="accent1"/>
                </a:solidFill>
              </a:rPr>
              <a:t> [NO</a:t>
            </a:r>
            <a:r>
              <a:rPr baseline="-25000" lang="en-US" sz="2800">
                <a:solidFill>
                  <a:schemeClr val="accent1"/>
                </a:solidFill>
              </a:rPr>
              <a:t>2</a:t>
            </a:r>
            <a:r>
              <a:rPr lang="en-US" sz="2800">
                <a:solidFill>
                  <a:schemeClr val="accent1"/>
                </a:solidFill>
              </a:rPr>
              <a:t>]</a:t>
            </a:r>
            <a:r>
              <a:rPr baseline="30000" lang="en-US" sz="2800">
                <a:solidFill>
                  <a:schemeClr val="accent1"/>
                </a:solidFill>
              </a:rPr>
              <a:t>2</a:t>
            </a:r>
            <a:endParaRPr sz="2800">
              <a:solidFill>
                <a:schemeClr val="accent1"/>
              </a:solidFill>
            </a:endParaRPr>
          </a:p>
          <a:p>
            <a:pPr indent="0" lvl="0" marL="45720" rtl="0" algn="l">
              <a:lnSpc>
                <a:spcPct val="90000"/>
              </a:lnSpc>
              <a:spcBef>
                <a:spcPts val="1000"/>
              </a:spcBef>
              <a:spcAft>
                <a:spcPts val="0"/>
              </a:spcAft>
              <a:buClr>
                <a:schemeClr val="dk1"/>
              </a:buClr>
              <a:buSzPts val="2800"/>
              <a:buNone/>
            </a:pPr>
            <a:r>
              <a:rPr lang="en-US" sz="2800"/>
              <a:t>CO is necessary for this reaction to occur, but the </a:t>
            </a:r>
            <a:r>
              <a:rPr i="1" lang="en-US" sz="2800"/>
              <a:t>rate</a:t>
            </a:r>
            <a:r>
              <a:rPr lang="en-US" sz="2800"/>
              <a:t> of the reaction does not depend on its concentration.</a:t>
            </a:r>
            <a:endParaRPr/>
          </a:p>
          <a:p>
            <a:pPr indent="0" lvl="0" marL="45720" rtl="0" algn="l">
              <a:lnSpc>
                <a:spcPct val="90000"/>
              </a:lnSpc>
              <a:spcBef>
                <a:spcPts val="1000"/>
              </a:spcBef>
              <a:spcAft>
                <a:spcPts val="0"/>
              </a:spcAft>
              <a:buClr>
                <a:schemeClr val="dk1"/>
              </a:buClr>
              <a:buSzPts val="2800"/>
              <a:buNone/>
            </a:pPr>
            <a:r>
              <a:t/>
            </a:r>
            <a:endParaRPr sz="2800"/>
          </a:p>
          <a:p>
            <a:pPr indent="0" lvl="0" marL="45720" rtl="0" algn="l">
              <a:lnSpc>
                <a:spcPct val="90000"/>
              </a:lnSpc>
              <a:spcBef>
                <a:spcPts val="1000"/>
              </a:spcBef>
              <a:spcAft>
                <a:spcPts val="0"/>
              </a:spcAft>
              <a:buClr>
                <a:schemeClr val="dk1"/>
              </a:buClr>
              <a:buSzPts val="2800"/>
              <a:buNone/>
            </a:pPr>
            <a:r>
              <a:rPr lang="en-US" sz="2800"/>
              <a:t>This suggests the reaction occurs in two steps.</a:t>
            </a:r>
            <a:endParaRPr/>
          </a:p>
        </p:txBody>
      </p:sp>
      <p:sp>
        <p:nvSpPr>
          <p:cNvPr id="2879" name="Google Shape;2879;g200ff56c607_0_488"/>
          <p:cNvSpPr/>
          <p:nvPr/>
        </p:nvSpPr>
        <p:spPr>
          <a:xfrm>
            <a:off x="2286001" y="381000"/>
            <a:ext cx="7496100" cy="584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200"/>
              <a:buFont typeface="Noto Sans Symbols"/>
              <a:buNone/>
            </a:pPr>
            <a:r>
              <a:rPr lang="en-US" sz="3200">
                <a:solidFill>
                  <a:schemeClr val="dk1"/>
                </a:solidFill>
                <a:latin typeface="Arial"/>
                <a:ea typeface="Arial"/>
                <a:cs typeface="Arial"/>
                <a:sym typeface="Arial"/>
              </a:rPr>
              <a:t>NO</a:t>
            </a:r>
            <a:r>
              <a:rPr baseline="-25000" lang="en-US" sz="3200">
                <a:solidFill>
                  <a:schemeClr val="dk1"/>
                </a:solidFill>
                <a:latin typeface="Arial"/>
                <a:ea typeface="Arial"/>
                <a:cs typeface="Arial"/>
                <a:sym typeface="Arial"/>
              </a:rPr>
              <a:t>2</a:t>
            </a:r>
            <a:r>
              <a:rPr lang="en-US" sz="3200">
                <a:solidFill>
                  <a:schemeClr val="dk1"/>
                </a:solidFill>
                <a:latin typeface="Arial"/>
                <a:ea typeface="Arial"/>
                <a:cs typeface="Arial"/>
                <a:sym typeface="Arial"/>
              </a:rPr>
              <a:t> </a:t>
            </a:r>
            <a:r>
              <a:rPr lang="en-US" sz="2800">
                <a:solidFill>
                  <a:schemeClr val="dk1"/>
                </a:solidFill>
                <a:latin typeface="Arial"/>
                <a:ea typeface="Arial"/>
                <a:cs typeface="Arial"/>
                <a:sym typeface="Arial"/>
              </a:rPr>
              <a:t>(</a:t>
            </a:r>
            <a:r>
              <a:rPr i="1" lang="en-US" sz="2800">
                <a:solidFill>
                  <a:schemeClr val="dk1"/>
                </a:solidFill>
                <a:latin typeface="Arial"/>
                <a:ea typeface="Arial"/>
                <a:cs typeface="Arial"/>
                <a:sym typeface="Arial"/>
              </a:rPr>
              <a:t>g</a:t>
            </a:r>
            <a:r>
              <a:rPr lang="en-US" sz="2800">
                <a:solidFill>
                  <a:schemeClr val="dk1"/>
                </a:solidFill>
                <a:latin typeface="Arial"/>
                <a:ea typeface="Arial"/>
                <a:cs typeface="Arial"/>
                <a:sym typeface="Arial"/>
              </a:rPr>
              <a:t>)</a:t>
            </a:r>
            <a:r>
              <a:rPr lang="en-US" sz="3200">
                <a:solidFill>
                  <a:schemeClr val="dk1"/>
                </a:solidFill>
                <a:latin typeface="Arial"/>
                <a:ea typeface="Arial"/>
                <a:cs typeface="Arial"/>
                <a:sym typeface="Arial"/>
              </a:rPr>
              <a:t> + CO </a:t>
            </a:r>
            <a:r>
              <a:rPr lang="en-US" sz="2800">
                <a:solidFill>
                  <a:schemeClr val="dk1"/>
                </a:solidFill>
                <a:latin typeface="Arial"/>
                <a:ea typeface="Arial"/>
                <a:cs typeface="Arial"/>
                <a:sym typeface="Arial"/>
              </a:rPr>
              <a:t>(</a:t>
            </a:r>
            <a:r>
              <a:rPr i="1" lang="en-US" sz="2800">
                <a:solidFill>
                  <a:schemeClr val="dk1"/>
                </a:solidFill>
                <a:latin typeface="Arial"/>
                <a:ea typeface="Arial"/>
                <a:cs typeface="Arial"/>
                <a:sym typeface="Arial"/>
              </a:rPr>
              <a:t>g</a:t>
            </a:r>
            <a:r>
              <a:rPr lang="en-US" sz="2800">
                <a:solidFill>
                  <a:schemeClr val="dk1"/>
                </a:solidFill>
                <a:latin typeface="Arial"/>
                <a:ea typeface="Arial"/>
                <a:cs typeface="Arial"/>
                <a:sym typeface="Arial"/>
              </a:rPr>
              <a:t>)</a:t>
            </a:r>
            <a:r>
              <a:rPr lang="en-US" sz="3200">
                <a:solidFill>
                  <a:schemeClr val="dk1"/>
                </a:solidFill>
                <a:latin typeface="Arial"/>
                <a:ea typeface="Arial"/>
                <a:cs typeface="Arial"/>
                <a:sym typeface="Arial"/>
              </a:rPr>
              <a:t> ⎯⎯→ NO </a:t>
            </a:r>
            <a:r>
              <a:rPr lang="en-US" sz="2800">
                <a:solidFill>
                  <a:schemeClr val="dk1"/>
                </a:solidFill>
                <a:latin typeface="Arial"/>
                <a:ea typeface="Arial"/>
                <a:cs typeface="Arial"/>
                <a:sym typeface="Arial"/>
              </a:rPr>
              <a:t>(</a:t>
            </a:r>
            <a:r>
              <a:rPr i="1" lang="en-US" sz="2800">
                <a:solidFill>
                  <a:schemeClr val="dk1"/>
                </a:solidFill>
                <a:latin typeface="Arial"/>
                <a:ea typeface="Arial"/>
                <a:cs typeface="Arial"/>
                <a:sym typeface="Arial"/>
              </a:rPr>
              <a:t>g</a:t>
            </a:r>
            <a:r>
              <a:rPr lang="en-US" sz="2800">
                <a:solidFill>
                  <a:schemeClr val="dk1"/>
                </a:solidFill>
                <a:latin typeface="Arial"/>
                <a:ea typeface="Arial"/>
                <a:cs typeface="Arial"/>
                <a:sym typeface="Arial"/>
              </a:rPr>
              <a:t>)</a:t>
            </a:r>
            <a:r>
              <a:rPr lang="en-US" sz="3200">
                <a:solidFill>
                  <a:schemeClr val="dk1"/>
                </a:solidFill>
                <a:latin typeface="Arial"/>
                <a:ea typeface="Arial"/>
                <a:cs typeface="Arial"/>
                <a:sym typeface="Arial"/>
              </a:rPr>
              <a:t> + CO</a:t>
            </a:r>
            <a:r>
              <a:rPr baseline="-25000" lang="en-US" sz="3200">
                <a:solidFill>
                  <a:schemeClr val="dk1"/>
                </a:solidFill>
                <a:latin typeface="Arial"/>
                <a:ea typeface="Arial"/>
                <a:cs typeface="Arial"/>
                <a:sym typeface="Arial"/>
              </a:rPr>
              <a:t>2</a:t>
            </a:r>
            <a:r>
              <a:rPr lang="en-US" sz="3200">
                <a:solidFill>
                  <a:schemeClr val="dk1"/>
                </a:solidFill>
                <a:latin typeface="Arial"/>
                <a:ea typeface="Arial"/>
                <a:cs typeface="Arial"/>
                <a:sym typeface="Arial"/>
              </a:rPr>
              <a:t> </a:t>
            </a:r>
            <a:r>
              <a:rPr lang="en-US" sz="2800">
                <a:solidFill>
                  <a:schemeClr val="dk1"/>
                </a:solidFill>
                <a:latin typeface="Arial"/>
                <a:ea typeface="Arial"/>
                <a:cs typeface="Arial"/>
                <a:sym typeface="Arial"/>
              </a:rPr>
              <a:t>(</a:t>
            </a:r>
            <a:r>
              <a:rPr i="1" lang="en-US" sz="2800">
                <a:solidFill>
                  <a:schemeClr val="dk1"/>
                </a:solidFill>
                <a:latin typeface="Arial"/>
                <a:ea typeface="Arial"/>
                <a:cs typeface="Arial"/>
                <a:sym typeface="Arial"/>
              </a:rPr>
              <a:t>g</a:t>
            </a:r>
            <a:r>
              <a:rPr lang="en-US" sz="2800">
                <a:solidFill>
                  <a:schemeClr val="dk1"/>
                </a:solidFill>
                <a:latin typeface="Arial"/>
                <a:ea typeface="Arial"/>
                <a:cs typeface="Arial"/>
                <a:sym typeface="Arial"/>
              </a:rPr>
              <a:t>)</a:t>
            </a:r>
            <a:endParaRPr sz="3200">
              <a:solidFill>
                <a:schemeClr val="dk1"/>
              </a:solidFill>
              <a:latin typeface="Arial"/>
              <a:ea typeface="Arial"/>
              <a:cs typeface="Arial"/>
              <a:sym typeface="Arial"/>
            </a:endParaRPr>
          </a:p>
        </p:txBody>
      </p:sp>
    </p:spTree>
  </p:cSld>
  <p:clrMapOvr>
    <a:masterClrMapping/>
  </p:clrMapOvr>
</p:sld>
</file>

<file path=ppt/slides/slide2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4" name="Shape 2884"/>
        <p:cNvGrpSpPr/>
        <p:nvPr/>
      </p:nvGrpSpPr>
      <p:grpSpPr>
        <a:xfrm>
          <a:off x="0" y="0"/>
          <a:ext cx="0" cy="0"/>
          <a:chOff x="0" y="0"/>
          <a:chExt cx="0" cy="0"/>
        </a:xfrm>
      </p:grpSpPr>
      <p:sp>
        <p:nvSpPr>
          <p:cNvPr id="2885" name="Google Shape;2885;g200ff56c607_0_494"/>
          <p:cNvSpPr txBox="1"/>
          <p:nvPr>
            <p:ph idx="1" type="body"/>
          </p:nvPr>
        </p:nvSpPr>
        <p:spPr>
          <a:xfrm>
            <a:off x="1462088" y="1508234"/>
            <a:ext cx="9144000" cy="3429000"/>
          </a:xfrm>
          <a:prstGeom prst="rect">
            <a:avLst/>
          </a:prstGeom>
          <a:noFill/>
          <a:ln>
            <a:noFill/>
          </a:ln>
        </p:spPr>
        <p:txBody>
          <a:bodyPr anchorCtr="0" anchor="t" bIns="45700" lIns="91425" spcFirstLastPara="1" rIns="91425" wrap="square" tIns="45700">
            <a:normAutofit fontScale="85000" lnSpcReduction="20000"/>
          </a:bodyPr>
          <a:lstStyle/>
          <a:p>
            <a:pPr indent="0" lvl="0" marL="45720" rtl="0" algn="l">
              <a:lnSpc>
                <a:spcPct val="90000"/>
              </a:lnSpc>
              <a:spcBef>
                <a:spcPts val="0"/>
              </a:spcBef>
              <a:spcAft>
                <a:spcPts val="0"/>
              </a:spcAft>
              <a:buClr>
                <a:schemeClr val="dk1"/>
              </a:buClr>
              <a:buSzPct val="100000"/>
              <a:buNone/>
            </a:pPr>
            <a:r>
              <a:rPr lang="en-US" sz="2800"/>
              <a:t>A proposed mechanism for this reaction is</a:t>
            </a:r>
            <a:endParaRPr/>
          </a:p>
          <a:p>
            <a:pPr indent="-228600" lvl="0" marL="274320" rtl="0" algn="ctr">
              <a:lnSpc>
                <a:spcPct val="90000"/>
              </a:lnSpc>
              <a:spcBef>
                <a:spcPts val="1000"/>
              </a:spcBef>
              <a:spcAft>
                <a:spcPts val="0"/>
              </a:spcAft>
              <a:buClr>
                <a:schemeClr val="accent1"/>
              </a:buClr>
              <a:buSzPct val="100000"/>
              <a:buNone/>
            </a:pPr>
            <a:r>
              <a:rPr lang="en-US" sz="2800">
                <a:solidFill>
                  <a:schemeClr val="accent1"/>
                </a:solidFill>
              </a:rPr>
              <a:t>Step 1:  NO</a:t>
            </a:r>
            <a:r>
              <a:rPr baseline="-25000" lang="en-US" sz="2800">
                <a:solidFill>
                  <a:schemeClr val="accent1"/>
                </a:solidFill>
              </a:rPr>
              <a:t>2</a:t>
            </a:r>
            <a:r>
              <a:rPr lang="en-US" sz="2800">
                <a:solidFill>
                  <a:schemeClr val="accent1"/>
                </a:solidFill>
              </a:rPr>
              <a:t> + NO</a:t>
            </a:r>
            <a:r>
              <a:rPr baseline="-25000" lang="en-US" sz="2800">
                <a:solidFill>
                  <a:schemeClr val="accent1"/>
                </a:solidFill>
              </a:rPr>
              <a:t>2</a:t>
            </a:r>
            <a:r>
              <a:rPr lang="en-US" sz="2800">
                <a:solidFill>
                  <a:schemeClr val="accent1"/>
                </a:solidFill>
              </a:rPr>
              <a:t> ⎯⎯→ NO</a:t>
            </a:r>
            <a:r>
              <a:rPr baseline="-25000" lang="en-US" sz="2800">
                <a:solidFill>
                  <a:schemeClr val="accent1"/>
                </a:solidFill>
              </a:rPr>
              <a:t>3</a:t>
            </a:r>
            <a:r>
              <a:rPr lang="en-US" sz="2800">
                <a:solidFill>
                  <a:schemeClr val="accent1"/>
                </a:solidFill>
              </a:rPr>
              <a:t> + NO   (slow)</a:t>
            </a:r>
            <a:endParaRPr/>
          </a:p>
          <a:p>
            <a:pPr indent="-228600" lvl="0" marL="274320" rtl="0" algn="ctr">
              <a:lnSpc>
                <a:spcPct val="110000"/>
              </a:lnSpc>
              <a:spcBef>
                <a:spcPts val="1000"/>
              </a:spcBef>
              <a:spcAft>
                <a:spcPts val="0"/>
              </a:spcAft>
              <a:buClr>
                <a:schemeClr val="accent1"/>
              </a:buClr>
              <a:buSzPct val="100000"/>
              <a:buNone/>
            </a:pPr>
            <a:r>
              <a:rPr lang="en-US" sz="2800">
                <a:solidFill>
                  <a:schemeClr val="accent1"/>
                </a:solidFill>
              </a:rPr>
              <a:t>Step 2:  NO</a:t>
            </a:r>
            <a:r>
              <a:rPr baseline="-25000" lang="en-US" sz="2800">
                <a:solidFill>
                  <a:schemeClr val="accent1"/>
                </a:solidFill>
              </a:rPr>
              <a:t>3</a:t>
            </a:r>
            <a:r>
              <a:rPr lang="en-US" sz="2800">
                <a:solidFill>
                  <a:schemeClr val="accent1"/>
                </a:solidFill>
              </a:rPr>
              <a:t> + CO  ⎯⎯→ NO</a:t>
            </a:r>
            <a:r>
              <a:rPr baseline="-25000" lang="en-US" sz="2800">
                <a:solidFill>
                  <a:schemeClr val="accent1"/>
                </a:solidFill>
              </a:rPr>
              <a:t>2</a:t>
            </a:r>
            <a:r>
              <a:rPr lang="en-US" sz="2800">
                <a:solidFill>
                  <a:schemeClr val="accent1"/>
                </a:solidFill>
              </a:rPr>
              <a:t> + CO</a:t>
            </a:r>
            <a:r>
              <a:rPr baseline="-25000" lang="en-US" sz="2800">
                <a:solidFill>
                  <a:schemeClr val="accent1"/>
                </a:solidFill>
              </a:rPr>
              <a:t>2</a:t>
            </a:r>
            <a:r>
              <a:rPr lang="en-US" sz="2800">
                <a:solidFill>
                  <a:schemeClr val="accent1"/>
                </a:solidFill>
              </a:rPr>
              <a:t>  (fast)</a:t>
            </a:r>
            <a:endParaRPr/>
          </a:p>
          <a:p>
            <a:pPr indent="0" lvl="0" marL="45720" rtl="0" algn="l">
              <a:lnSpc>
                <a:spcPct val="90000"/>
              </a:lnSpc>
              <a:spcBef>
                <a:spcPts val="1000"/>
              </a:spcBef>
              <a:spcAft>
                <a:spcPts val="0"/>
              </a:spcAft>
              <a:buClr>
                <a:schemeClr val="dk1"/>
              </a:buClr>
              <a:buSzPct val="100000"/>
              <a:buNone/>
            </a:pPr>
            <a:r>
              <a:rPr lang="en-US" sz="2800"/>
              <a:t>The NO</a:t>
            </a:r>
            <a:r>
              <a:rPr baseline="-25000" lang="en-US" sz="2800"/>
              <a:t>3</a:t>
            </a:r>
            <a:r>
              <a:rPr lang="en-US" sz="2800"/>
              <a:t> intermediate is consumed in the second step.</a:t>
            </a:r>
            <a:endParaRPr/>
          </a:p>
          <a:p>
            <a:pPr indent="-64135" lvl="0" marL="274320" rtl="0" algn="l">
              <a:lnSpc>
                <a:spcPct val="120000"/>
              </a:lnSpc>
              <a:spcBef>
                <a:spcPts val="1000"/>
              </a:spcBef>
              <a:spcAft>
                <a:spcPts val="0"/>
              </a:spcAft>
              <a:buClr>
                <a:schemeClr val="dk1"/>
              </a:buClr>
              <a:buSzPct val="100000"/>
              <a:buNone/>
            </a:pPr>
            <a:r>
              <a:t/>
            </a:r>
            <a:endParaRPr sz="2800"/>
          </a:p>
          <a:p>
            <a:pPr indent="0" lvl="0" marL="45720" rtl="0" algn="l">
              <a:lnSpc>
                <a:spcPct val="120000"/>
              </a:lnSpc>
              <a:spcBef>
                <a:spcPts val="1000"/>
              </a:spcBef>
              <a:spcAft>
                <a:spcPts val="0"/>
              </a:spcAft>
              <a:buClr>
                <a:schemeClr val="dk1"/>
              </a:buClr>
              <a:buSzPct val="100000"/>
              <a:buNone/>
            </a:pPr>
            <a:r>
              <a:rPr lang="en-US" sz="2800"/>
              <a:t>As CO is not involved in the slow, rate-determining step, it does not appear in the rate law.</a:t>
            </a:r>
            <a:endParaRPr/>
          </a:p>
          <a:p>
            <a:pPr indent="-228600" lvl="0" marL="274320" rtl="0" algn="l">
              <a:lnSpc>
                <a:spcPct val="120000"/>
              </a:lnSpc>
              <a:spcBef>
                <a:spcPts val="1000"/>
              </a:spcBef>
              <a:spcAft>
                <a:spcPts val="0"/>
              </a:spcAft>
              <a:buClr>
                <a:schemeClr val="dk1"/>
              </a:buClr>
              <a:buSzPct val="100000"/>
              <a:buNone/>
            </a:pPr>
            <a:r>
              <a:t/>
            </a:r>
            <a:endParaRPr/>
          </a:p>
        </p:txBody>
      </p:sp>
      <p:sp>
        <p:nvSpPr>
          <p:cNvPr id="2886" name="Google Shape;2886;g200ff56c607_0_494"/>
          <p:cNvSpPr/>
          <p:nvPr/>
        </p:nvSpPr>
        <p:spPr>
          <a:xfrm>
            <a:off x="2286001" y="381000"/>
            <a:ext cx="7496100" cy="584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200"/>
              <a:buFont typeface="Noto Sans Symbols"/>
              <a:buNone/>
            </a:pPr>
            <a:r>
              <a:rPr lang="en-US" sz="3200">
                <a:solidFill>
                  <a:schemeClr val="dk1"/>
                </a:solidFill>
                <a:latin typeface="Arial"/>
                <a:ea typeface="Arial"/>
                <a:cs typeface="Arial"/>
                <a:sym typeface="Arial"/>
              </a:rPr>
              <a:t>NO</a:t>
            </a:r>
            <a:r>
              <a:rPr baseline="-25000" lang="en-US" sz="3200">
                <a:solidFill>
                  <a:schemeClr val="dk1"/>
                </a:solidFill>
                <a:latin typeface="Arial"/>
                <a:ea typeface="Arial"/>
                <a:cs typeface="Arial"/>
                <a:sym typeface="Arial"/>
              </a:rPr>
              <a:t>2</a:t>
            </a:r>
            <a:r>
              <a:rPr lang="en-US" sz="3200">
                <a:solidFill>
                  <a:schemeClr val="dk1"/>
                </a:solidFill>
                <a:latin typeface="Arial"/>
                <a:ea typeface="Arial"/>
                <a:cs typeface="Arial"/>
                <a:sym typeface="Arial"/>
              </a:rPr>
              <a:t> </a:t>
            </a:r>
            <a:r>
              <a:rPr lang="en-US" sz="2800">
                <a:solidFill>
                  <a:schemeClr val="dk1"/>
                </a:solidFill>
                <a:latin typeface="Arial"/>
                <a:ea typeface="Arial"/>
                <a:cs typeface="Arial"/>
                <a:sym typeface="Arial"/>
              </a:rPr>
              <a:t>(</a:t>
            </a:r>
            <a:r>
              <a:rPr i="1" lang="en-US" sz="2800">
                <a:solidFill>
                  <a:schemeClr val="dk1"/>
                </a:solidFill>
                <a:latin typeface="Arial"/>
                <a:ea typeface="Arial"/>
                <a:cs typeface="Arial"/>
                <a:sym typeface="Arial"/>
              </a:rPr>
              <a:t>g</a:t>
            </a:r>
            <a:r>
              <a:rPr lang="en-US" sz="2800">
                <a:solidFill>
                  <a:schemeClr val="dk1"/>
                </a:solidFill>
                <a:latin typeface="Arial"/>
                <a:ea typeface="Arial"/>
                <a:cs typeface="Arial"/>
                <a:sym typeface="Arial"/>
              </a:rPr>
              <a:t>)</a:t>
            </a:r>
            <a:r>
              <a:rPr lang="en-US" sz="3200">
                <a:solidFill>
                  <a:schemeClr val="dk1"/>
                </a:solidFill>
                <a:latin typeface="Arial"/>
                <a:ea typeface="Arial"/>
                <a:cs typeface="Arial"/>
                <a:sym typeface="Arial"/>
              </a:rPr>
              <a:t> + CO </a:t>
            </a:r>
            <a:r>
              <a:rPr lang="en-US" sz="2800">
                <a:solidFill>
                  <a:schemeClr val="dk1"/>
                </a:solidFill>
                <a:latin typeface="Arial"/>
                <a:ea typeface="Arial"/>
                <a:cs typeface="Arial"/>
                <a:sym typeface="Arial"/>
              </a:rPr>
              <a:t>(</a:t>
            </a:r>
            <a:r>
              <a:rPr i="1" lang="en-US" sz="2800">
                <a:solidFill>
                  <a:schemeClr val="dk1"/>
                </a:solidFill>
                <a:latin typeface="Arial"/>
                <a:ea typeface="Arial"/>
                <a:cs typeface="Arial"/>
                <a:sym typeface="Arial"/>
              </a:rPr>
              <a:t>g</a:t>
            </a:r>
            <a:r>
              <a:rPr lang="en-US" sz="2800">
                <a:solidFill>
                  <a:schemeClr val="dk1"/>
                </a:solidFill>
                <a:latin typeface="Arial"/>
                <a:ea typeface="Arial"/>
                <a:cs typeface="Arial"/>
                <a:sym typeface="Arial"/>
              </a:rPr>
              <a:t>)</a:t>
            </a:r>
            <a:r>
              <a:rPr lang="en-US" sz="3200">
                <a:solidFill>
                  <a:schemeClr val="dk1"/>
                </a:solidFill>
                <a:latin typeface="Arial"/>
                <a:ea typeface="Arial"/>
                <a:cs typeface="Arial"/>
                <a:sym typeface="Arial"/>
              </a:rPr>
              <a:t> ⎯⎯→ NO </a:t>
            </a:r>
            <a:r>
              <a:rPr lang="en-US" sz="2800">
                <a:solidFill>
                  <a:schemeClr val="dk1"/>
                </a:solidFill>
                <a:latin typeface="Arial"/>
                <a:ea typeface="Arial"/>
                <a:cs typeface="Arial"/>
                <a:sym typeface="Arial"/>
              </a:rPr>
              <a:t>(</a:t>
            </a:r>
            <a:r>
              <a:rPr i="1" lang="en-US" sz="2800">
                <a:solidFill>
                  <a:schemeClr val="dk1"/>
                </a:solidFill>
                <a:latin typeface="Arial"/>
                <a:ea typeface="Arial"/>
                <a:cs typeface="Arial"/>
                <a:sym typeface="Arial"/>
              </a:rPr>
              <a:t>g</a:t>
            </a:r>
            <a:r>
              <a:rPr lang="en-US" sz="2800">
                <a:solidFill>
                  <a:schemeClr val="dk1"/>
                </a:solidFill>
                <a:latin typeface="Arial"/>
                <a:ea typeface="Arial"/>
                <a:cs typeface="Arial"/>
                <a:sym typeface="Arial"/>
              </a:rPr>
              <a:t>)</a:t>
            </a:r>
            <a:r>
              <a:rPr lang="en-US" sz="3200">
                <a:solidFill>
                  <a:schemeClr val="dk1"/>
                </a:solidFill>
                <a:latin typeface="Arial"/>
                <a:ea typeface="Arial"/>
                <a:cs typeface="Arial"/>
                <a:sym typeface="Arial"/>
              </a:rPr>
              <a:t> + CO</a:t>
            </a:r>
            <a:r>
              <a:rPr baseline="-25000" lang="en-US" sz="3200">
                <a:solidFill>
                  <a:schemeClr val="dk1"/>
                </a:solidFill>
                <a:latin typeface="Arial"/>
                <a:ea typeface="Arial"/>
                <a:cs typeface="Arial"/>
                <a:sym typeface="Arial"/>
              </a:rPr>
              <a:t>2</a:t>
            </a:r>
            <a:r>
              <a:rPr lang="en-US" sz="3200">
                <a:solidFill>
                  <a:schemeClr val="dk1"/>
                </a:solidFill>
                <a:latin typeface="Arial"/>
                <a:ea typeface="Arial"/>
                <a:cs typeface="Arial"/>
                <a:sym typeface="Arial"/>
              </a:rPr>
              <a:t> </a:t>
            </a:r>
            <a:r>
              <a:rPr lang="en-US" sz="2800">
                <a:solidFill>
                  <a:schemeClr val="dk1"/>
                </a:solidFill>
                <a:latin typeface="Arial"/>
                <a:ea typeface="Arial"/>
                <a:cs typeface="Arial"/>
                <a:sym typeface="Arial"/>
              </a:rPr>
              <a:t>(</a:t>
            </a:r>
            <a:r>
              <a:rPr i="1" lang="en-US" sz="2800">
                <a:solidFill>
                  <a:schemeClr val="dk1"/>
                </a:solidFill>
                <a:latin typeface="Arial"/>
                <a:ea typeface="Arial"/>
                <a:cs typeface="Arial"/>
                <a:sym typeface="Arial"/>
              </a:rPr>
              <a:t>g</a:t>
            </a:r>
            <a:r>
              <a:rPr lang="en-US" sz="2800">
                <a:solidFill>
                  <a:schemeClr val="dk1"/>
                </a:solidFill>
                <a:latin typeface="Arial"/>
                <a:ea typeface="Arial"/>
                <a:cs typeface="Arial"/>
                <a:sym typeface="Arial"/>
              </a:rPr>
              <a:t>)</a:t>
            </a:r>
            <a:endParaRPr sz="3200">
              <a:solidFill>
                <a:schemeClr val="dk1"/>
              </a:solidFill>
              <a:latin typeface="Arial"/>
              <a:ea typeface="Arial"/>
              <a:cs typeface="Arial"/>
              <a:sym typeface="Arial"/>
            </a:endParaRPr>
          </a:p>
        </p:txBody>
      </p:sp>
    </p:spTree>
  </p:cSld>
  <p:clrMapOvr>
    <a:masterClrMapping/>
  </p:clrMapOvr>
</p:sld>
</file>

<file path=ppt/slides/slide2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0" name="Shape 2890"/>
        <p:cNvGrpSpPr/>
        <p:nvPr/>
      </p:nvGrpSpPr>
      <p:grpSpPr>
        <a:xfrm>
          <a:off x="0" y="0"/>
          <a:ext cx="0" cy="0"/>
          <a:chOff x="0" y="0"/>
          <a:chExt cx="0" cy="0"/>
        </a:xfrm>
      </p:grpSpPr>
      <p:pic>
        <p:nvPicPr>
          <p:cNvPr descr="http://www.physics.upenn.edu/courses/gladney/mathphys/images/eq6_subsection3_1_4.gif" id="2891" name="Google Shape;2891;g200ff56c607_0_500"/>
          <p:cNvPicPr preferRelativeResize="0"/>
          <p:nvPr/>
        </p:nvPicPr>
        <p:blipFill rotWithShape="1">
          <a:blip r:embed="rId3">
            <a:alphaModFix/>
          </a:blip>
          <a:srcRect b="0" l="0" r="0" t="0"/>
          <a:stretch/>
        </p:blipFill>
        <p:spPr>
          <a:xfrm>
            <a:off x="227123" y="997376"/>
            <a:ext cx="8443912" cy="3352800"/>
          </a:xfrm>
          <a:prstGeom prst="rect">
            <a:avLst/>
          </a:prstGeom>
          <a:noFill/>
          <a:ln>
            <a:noFill/>
          </a:ln>
        </p:spPr>
      </p:pic>
      <p:sp>
        <p:nvSpPr>
          <p:cNvPr id="2892" name="Google Shape;2892;g200ff56c607_0_500"/>
          <p:cNvSpPr txBox="1"/>
          <p:nvPr/>
        </p:nvSpPr>
        <p:spPr>
          <a:xfrm>
            <a:off x="8269285" y="1599516"/>
            <a:ext cx="27432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Rate = k [HBr] [O</a:t>
            </a:r>
            <a:r>
              <a:rPr baseline="-25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a:t>
            </a:r>
            <a:endParaRPr/>
          </a:p>
        </p:txBody>
      </p:sp>
      <p:sp>
        <p:nvSpPr>
          <p:cNvPr id="2893" name="Google Shape;2893;g200ff56c607_0_500"/>
          <p:cNvSpPr txBox="1"/>
          <p:nvPr/>
        </p:nvSpPr>
        <p:spPr>
          <a:xfrm>
            <a:off x="8269285" y="2104266"/>
            <a:ext cx="34287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Rate = k [HOOBr] [HBr]</a:t>
            </a:r>
            <a:endParaRPr sz="2400">
              <a:solidFill>
                <a:schemeClr val="accent1"/>
              </a:solidFill>
              <a:latin typeface="Arial"/>
              <a:ea typeface="Arial"/>
              <a:cs typeface="Arial"/>
              <a:sym typeface="Arial"/>
            </a:endParaRPr>
          </a:p>
        </p:txBody>
      </p:sp>
      <p:sp>
        <p:nvSpPr>
          <p:cNvPr id="2894" name="Google Shape;2894;g200ff56c607_0_500"/>
          <p:cNvSpPr txBox="1"/>
          <p:nvPr/>
        </p:nvSpPr>
        <p:spPr>
          <a:xfrm>
            <a:off x="8269285" y="2528199"/>
            <a:ext cx="3239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Rate = k [HOBr] [HBr]</a:t>
            </a:r>
            <a:endParaRPr sz="2400">
              <a:solidFill>
                <a:schemeClr val="accent1"/>
              </a:solidFill>
              <a:latin typeface="Arial"/>
              <a:ea typeface="Arial"/>
              <a:cs typeface="Arial"/>
              <a:sym typeface="Arial"/>
            </a:endParaRPr>
          </a:p>
        </p:txBody>
      </p:sp>
      <p:sp>
        <p:nvSpPr>
          <p:cNvPr id="2895" name="Google Shape;2895;g200ff56c607_0_500"/>
          <p:cNvSpPr txBox="1"/>
          <p:nvPr/>
        </p:nvSpPr>
        <p:spPr>
          <a:xfrm>
            <a:off x="8269285" y="3015254"/>
            <a:ext cx="3239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Rate = k [HOBr] [HBr]</a:t>
            </a:r>
            <a:endParaRPr sz="2400">
              <a:solidFill>
                <a:schemeClr val="accent1"/>
              </a:solidFill>
              <a:latin typeface="Arial"/>
              <a:ea typeface="Arial"/>
              <a:cs typeface="Arial"/>
              <a:sym typeface="Arial"/>
            </a:endParaRPr>
          </a:p>
        </p:txBody>
      </p:sp>
      <p:sp>
        <p:nvSpPr>
          <p:cNvPr id="2896" name="Google Shape;2896;g200ff56c607_0_500"/>
          <p:cNvSpPr txBox="1"/>
          <p:nvPr/>
        </p:nvSpPr>
        <p:spPr>
          <a:xfrm>
            <a:off x="457200" y="299545"/>
            <a:ext cx="107445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You should be able to create a rate law for each step in a mechanism. </a:t>
            </a:r>
            <a:endParaRPr sz="2400">
              <a:solidFill>
                <a:schemeClr val="dk1"/>
              </a:solidFill>
              <a:latin typeface="Arial"/>
              <a:ea typeface="Arial"/>
              <a:cs typeface="Arial"/>
              <a:sym typeface="Arial"/>
            </a:endParaRPr>
          </a:p>
        </p:txBody>
      </p:sp>
      <p:pic>
        <p:nvPicPr>
          <p:cNvPr id="2897" name="Google Shape;2897;g200ff56c607_0_500"/>
          <p:cNvPicPr preferRelativeResize="0"/>
          <p:nvPr/>
        </p:nvPicPr>
        <p:blipFill rotWithShape="1">
          <a:blip r:embed="rId4">
            <a:alphaModFix/>
          </a:blip>
          <a:srcRect b="0" l="0" r="0" t="0"/>
          <a:stretch/>
        </p:blipFill>
        <p:spPr>
          <a:xfrm>
            <a:off x="627867" y="4495789"/>
            <a:ext cx="2895851" cy="646232"/>
          </a:xfrm>
          <a:prstGeom prst="rect">
            <a:avLst/>
          </a:prstGeom>
          <a:noFill/>
          <a:ln>
            <a:noFill/>
          </a:ln>
        </p:spPr>
      </p:pic>
      <p:sp>
        <p:nvSpPr>
          <p:cNvPr id="2898" name="Google Shape;2898;g200ff56c607_0_500"/>
          <p:cNvSpPr txBox="1"/>
          <p:nvPr/>
        </p:nvSpPr>
        <p:spPr>
          <a:xfrm>
            <a:off x="4449079" y="4586342"/>
            <a:ext cx="56097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Notice the overall rate law and the rate law of the slow step are identical.</a:t>
            </a:r>
            <a:endParaRPr sz="2400">
              <a:solidFill>
                <a:schemeClr val="accen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2"/>
                                        </p:tgtEl>
                                        <p:attrNameLst>
                                          <p:attrName>style.visibility</p:attrName>
                                        </p:attrNameLst>
                                      </p:cBhvr>
                                      <p:to>
                                        <p:strVal val="visible"/>
                                      </p:to>
                                    </p:set>
                                    <p:animEffect filter="fade" transition="in">
                                      <p:cBhvr>
                                        <p:cTn dur="500"/>
                                        <p:tgtEl>
                                          <p:spTgt spid="28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3"/>
                                        </p:tgtEl>
                                        <p:attrNameLst>
                                          <p:attrName>style.visibility</p:attrName>
                                        </p:attrNameLst>
                                      </p:cBhvr>
                                      <p:to>
                                        <p:strVal val="visible"/>
                                      </p:to>
                                    </p:set>
                                    <p:animEffect filter="fade" transition="in">
                                      <p:cBhvr>
                                        <p:cTn dur="500"/>
                                        <p:tgtEl>
                                          <p:spTgt spid="28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4"/>
                                        </p:tgtEl>
                                        <p:attrNameLst>
                                          <p:attrName>style.visibility</p:attrName>
                                        </p:attrNameLst>
                                      </p:cBhvr>
                                      <p:to>
                                        <p:strVal val="visible"/>
                                      </p:to>
                                    </p:set>
                                    <p:animEffect filter="fade" transition="in">
                                      <p:cBhvr>
                                        <p:cTn dur="500"/>
                                        <p:tgtEl>
                                          <p:spTgt spid="28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5"/>
                                        </p:tgtEl>
                                        <p:attrNameLst>
                                          <p:attrName>style.visibility</p:attrName>
                                        </p:attrNameLst>
                                      </p:cBhvr>
                                      <p:to>
                                        <p:strVal val="visible"/>
                                      </p:to>
                                    </p:set>
                                    <p:animEffect filter="fade" transition="in">
                                      <p:cBhvr>
                                        <p:cTn dur="500"/>
                                        <p:tgtEl>
                                          <p:spTgt spid="28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8"/>
                                        </p:tgtEl>
                                        <p:attrNameLst>
                                          <p:attrName>style.visibility</p:attrName>
                                        </p:attrNameLst>
                                      </p:cBhvr>
                                      <p:to>
                                        <p:strVal val="visible"/>
                                      </p:to>
                                    </p:set>
                                    <p:animEffect filter="fade" transition="in">
                                      <p:cBhvr>
                                        <p:cTn dur="500"/>
                                        <p:tgtEl>
                                          <p:spTgt spid="28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2" name="Shape 2902"/>
        <p:cNvGrpSpPr/>
        <p:nvPr/>
      </p:nvGrpSpPr>
      <p:grpSpPr>
        <a:xfrm>
          <a:off x="0" y="0"/>
          <a:ext cx="0" cy="0"/>
          <a:chOff x="0" y="0"/>
          <a:chExt cx="0" cy="0"/>
        </a:xfrm>
      </p:grpSpPr>
      <p:pic>
        <p:nvPicPr>
          <p:cNvPr descr="http://www.physics.upenn.edu/courses/gladney/mathphys/images/eq6_subsection3_1_4.gif" id="2903" name="Google Shape;2903;g200ff56c607_0_511"/>
          <p:cNvPicPr preferRelativeResize="0"/>
          <p:nvPr/>
        </p:nvPicPr>
        <p:blipFill rotWithShape="1">
          <a:blip r:embed="rId3">
            <a:alphaModFix/>
          </a:blip>
          <a:srcRect b="0" l="0" r="0" t="0"/>
          <a:stretch/>
        </p:blipFill>
        <p:spPr>
          <a:xfrm>
            <a:off x="1839913" y="152400"/>
            <a:ext cx="8443912" cy="3352800"/>
          </a:xfrm>
          <a:prstGeom prst="rect">
            <a:avLst/>
          </a:prstGeom>
          <a:noFill/>
          <a:ln>
            <a:noFill/>
          </a:ln>
        </p:spPr>
      </p:pic>
      <p:sp>
        <p:nvSpPr>
          <p:cNvPr id="2904" name="Google Shape;2904;g200ff56c607_0_511"/>
          <p:cNvSpPr txBox="1"/>
          <p:nvPr/>
        </p:nvSpPr>
        <p:spPr>
          <a:xfrm>
            <a:off x="1828800" y="3962401"/>
            <a:ext cx="5105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Noto Sans Symbols"/>
              <a:buNone/>
            </a:pPr>
            <a:r>
              <a:rPr lang="en-US" sz="2400">
                <a:solidFill>
                  <a:schemeClr val="dk1"/>
                </a:solidFill>
                <a:latin typeface="Arial"/>
                <a:ea typeface="Arial"/>
                <a:cs typeface="Arial"/>
                <a:sym typeface="Arial"/>
              </a:rPr>
              <a:t>Write the rate law for this reaction.</a:t>
            </a:r>
            <a:endParaRPr/>
          </a:p>
        </p:txBody>
      </p:sp>
      <p:sp>
        <p:nvSpPr>
          <p:cNvPr id="2905" name="Google Shape;2905;g200ff56c607_0_511"/>
          <p:cNvSpPr txBox="1"/>
          <p:nvPr/>
        </p:nvSpPr>
        <p:spPr>
          <a:xfrm>
            <a:off x="7315200" y="3962401"/>
            <a:ext cx="27432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Rate = k [HBr] [O</a:t>
            </a:r>
            <a:r>
              <a:rPr baseline="-25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a:t>
            </a:r>
            <a:endParaRPr/>
          </a:p>
        </p:txBody>
      </p:sp>
      <p:sp>
        <p:nvSpPr>
          <p:cNvPr id="2906" name="Google Shape;2906;g200ff56c607_0_511"/>
          <p:cNvSpPr txBox="1"/>
          <p:nvPr/>
        </p:nvSpPr>
        <p:spPr>
          <a:xfrm>
            <a:off x="1828800" y="4648201"/>
            <a:ext cx="51816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Noto Sans Symbols"/>
              <a:buNone/>
            </a:pPr>
            <a:r>
              <a:rPr lang="en-US" sz="2400">
                <a:solidFill>
                  <a:schemeClr val="dk1"/>
                </a:solidFill>
                <a:latin typeface="Arial"/>
                <a:ea typeface="Arial"/>
                <a:cs typeface="Arial"/>
                <a:sym typeface="Arial"/>
              </a:rPr>
              <a:t>List all intermediates in this reaction.</a:t>
            </a:r>
            <a:endParaRPr/>
          </a:p>
        </p:txBody>
      </p:sp>
      <p:sp>
        <p:nvSpPr>
          <p:cNvPr id="2907" name="Google Shape;2907;g200ff56c607_0_511"/>
          <p:cNvSpPr txBox="1"/>
          <p:nvPr/>
        </p:nvSpPr>
        <p:spPr>
          <a:xfrm>
            <a:off x="1905000" y="5334001"/>
            <a:ext cx="5105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Noto Sans Symbols"/>
              <a:buNone/>
            </a:pPr>
            <a:r>
              <a:rPr lang="en-US" sz="2400">
                <a:solidFill>
                  <a:schemeClr val="dk1"/>
                </a:solidFill>
                <a:latin typeface="Arial"/>
                <a:ea typeface="Arial"/>
                <a:cs typeface="Arial"/>
                <a:sym typeface="Arial"/>
              </a:rPr>
              <a:t>List all catalysts in this reaction.</a:t>
            </a:r>
            <a:endParaRPr/>
          </a:p>
        </p:txBody>
      </p:sp>
      <p:sp>
        <p:nvSpPr>
          <p:cNvPr id="2908" name="Google Shape;2908;g200ff56c607_0_511"/>
          <p:cNvSpPr txBox="1"/>
          <p:nvPr/>
        </p:nvSpPr>
        <p:spPr>
          <a:xfrm>
            <a:off x="7315200" y="4648201"/>
            <a:ext cx="27432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HOOBr, HOBr</a:t>
            </a:r>
            <a:endParaRPr/>
          </a:p>
        </p:txBody>
      </p:sp>
      <p:sp>
        <p:nvSpPr>
          <p:cNvPr id="2909" name="Google Shape;2909;g200ff56c607_0_511"/>
          <p:cNvSpPr txBox="1"/>
          <p:nvPr/>
        </p:nvSpPr>
        <p:spPr>
          <a:xfrm>
            <a:off x="7315200" y="5334001"/>
            <a:ext cx="2438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None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5"/>
                                        </p:tgtEl>
                                        <p:attrNameLst>
                                          <p:attrName>style.visibility</p:attrName>
                                        </p:attrNameLst>
                                      </p:cBhvr>
                                      <p:to>
                                        <p:strVal val="visible"/>
                                      </p:to>
                                    </p:set>
                                    <p:animEffect filter="fade" transition="in">
                                      <p:cBhvr>
                                        <p:cTn dur="500"/>
                                        <p:tgtEl>
                                          <p:spTgt spid="29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8"/>
                                        </p:tgtEl>
                                        <p:attrNameLst>
                                          <p:attrName>style.visibility</p:attrName>
                                        </p:attrNameLst>
                                      </p:cBhvr>
                                      <p:to>
                                        <p:strVal val="visible"/>
                                      </p:to>
                                    </p:set>
                                    <p:animEffect filter="fade" transition="in">
                                      <p:cBhvr>
                                        <p:cTn dur="500"/>
                                        <p:tgtEl>
                                          <p:spTgt spid="29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9"/>
                                        </p:tgtEl>
                                        <p:attrNameLst>
                                          <p:attrName>style.visibility</p:attrName>
                                        </p:attrNameLst>
                                      </p:cBhvr>
                                      <p:to>
                                        <p:strVal val="visible"/>
                                      </p:to>
                                    </p:set>
                                    <p:animEffect filter="fade" transition="in">
                                      <p:cBhvr>
                                        <p:cTn dur="500"/>
                                        <p:tgtEl>
                                          <p:spTgt spid="29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3" name="Shape 2913"/>
        <p:cNvGrpSpPr/>
        <p:nvPr/>
      </p:nvGrpSpPr>
      <p:grpSpPr>
        <a:xfrm>
          <a:off x="0" y="0"/>
          <a:ext cx="0" cy="0"/>
          <a:chOff x="0" y="0"/>
          <a:chExt cx="0" cy="0"/>
        </a:xfrm>
      </p:grpSpPr>
      <p:sp>
        <p:nvSpPr>
          <p:cNvPr id="2914" name="Google Shape;2914;g200ff56c607_0_521"/>
          <p:cNvSpPr/>
          <p:nvPr/>
        </p:nvSpPr>
        <p:spPr>
          <a:xfrm>
            <a:off x="856593" y="1564357"/>
            <a:ext cx="10794000" cy="3416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lang="en-US" sz="2400">
                <a:solidFill>
                  <a:schemeClr val="dk1"/>
                </a:solidFill>
                <a:latin typeface="Arial"/>
                <a:ea typeface="Arial"/>
                <a:cs typeface="Arial"/>
                <a:sym typeface="Arial"/>
              </a:rPr>
              <a:t>Given overall equation: 			</a:t>
            </a:r>
            <a:r>
              <a:rPr lang="en-US" sz="2400">
                <a:solidFill>
                  <a:schemeClr val="accent6"/>
                </a:solidFill>
                <a:latin typeface="Arial"/>
                <a:ea typeface="Arial"/>
                <a:cs typeface="Arial"/>
                <a:sym typeface="Arial"/>
              </a:rPr>
              <a:t>H</a:t>
            </a:r>
            <a:r>
              <a:rPr baseline="-25000" lang="en-US" sz="2400">
                <a:solidFill>
                  <a:schemeClr val="accent6"/>
                </a:solidFill>
                <a:latin typeface="Arial"/>
                <a:ea typeface="Arial"/>
                <a:cs typeface="Arial"/>
                <a:sym typeface="Arial"/>
              </a:rPr>
              <a:t>2</a:t>
            </a:r>
            <a:r>
              <a:rPr lang="en-US" sz="2400">
                <a:solidFill>
                  <a:schemeClr val="accent6"/>
                </a:solidFill>
                <a:latin typeface="Arial"/>
                <a:ea typeface="Arial"/>
                <a:cs typeface="Arial"/>
                <a:sym typeface="Arial"/>
              </a:rPr>
              <a:t>(</a:t>
            </a:r>
            <a:r>
              <a:rPr i="1" lang="en-US" sz="2400">
                <a:solidFill>
                  <a:schemeClr val="accent6"/>
                </a:solidFill>
                <a:latin typeface="Arial"/>
                <a:ea typeface="Arial"/>
                <a:cs typeface="Arial"/>
                <a:sym typeface="Arial"/>
              </a:rPr>
              <a:t>g</a:t>
            </a:r>
            <a:r>
              <a:rPr lang="en-US" sz="2400">
                <a:solidFill>
                  <a:schemeClr val="accent6"/>
                </a:solidFill>
                <a:latin typeface="Arial"/>
                <a:ea typeface="Arial"/>
                <a:cs typeface="Arial"/>
                <a:sym typeface="Arial"/>
              </a:rPr>
              <a:t>)</a:t>
            </a:r>
            <a:r>
              <a:rPr baseline="-25000" lang="en-US" sz="2400">
                <a:solidFill>
                  <a:schemeClr val="accent6"/>
                </a:solidFill>
                <a:latin typeface="Arial"/>
                <a:ea typeface="Arial"/>
                <a:cs typeface="Arial"/>
                <a:sym typeface="Arial"/>
              </a:rPr>
              <a:t>  </a:t>
            </a:r>
            <a:r>
              <a:rPr lang="en-US" sz="2400">
                <a:solidFill>
                  <a:schemeClr val="accent6"/>
                </a:solidFill>
                <a:latin typeface="Arial"/>
                <a:ea typeface="Arial"/>
                <a:cs typeface="Arial"/>
                <a:sym typeface="Arial"/>
              </a:rPr>
              <a:t>+  I</a:t>
            </a:r>
            <a:r>
              <a:rPr baseline="-25000" lang="en-US" sz="2400">
                <a:solidFill>
                  <a:schemeClr val="accent6"/>
                </a:solidFill>
                <a:latin typeface="Arial"/>
                <a:ea typeface="Arial"/>
                <a:cs typeface="Arial"/>
                <a:sym typeface="Arial"/>
              </a:rPr>
              <a:t>2</a:t>
            </a:r>
            <a:r>
              <a:rPr lang="en-US" sz="2400">
                <a:solidFill>
                  <a:schemeClr val="accent6"/>
                </a:solidFill>
                <a:latin typeface="Arial"/>
                <a:ea typeface="Arial"/>
                <a:cs typeface="Arial"/>
                <a:sym typeface="Arial"/>
              </a:rPr>
              <a:t>(</a:t>
            </a:r>
            <a:r>
              <a:rPr i="1" lang="en-US" sz="2400">
                <a:solidFill>
                  <a:schemeClr val="accent6"/>
                </a:solidFill>
                <a:latin typeface="Arial"/>
                <a:ea typeface="Arial"/>
                <a:cs typeface="Arial"/>
                <a:sym typeface="Arial"/>
              </a:rPr>
              <a:t>g</a:t>
            </a:r>
            <a:r>
              <a:rPr lang="en-US" sz="2400">
                <a:solidFill>
                  <a:schemeClr val="accent6"/>
                </a:solidFill>
                <a:latin typeface="Arial"/>
                <a:ea typeface="Arial"/>
                <a:cs typeface="Arial"/>
                <a:sym typeface="Arial"/>
              </a:rPr>
              <a:t>)</a:t>
            </a:r>
            <a:r>
              <a:rPr baseline="-25000" lang="en-US" sz="2400">
                <a:solidFill>
                  <a:schemeClr val="accent6"/>
                </a:solidFill>
                <a:latin typeface="Arial"/>
                <a:ea typeface="Arial"/>
                <a:cs typeface="Arial"/>
                <a:sym typeface="Arial"/>
              </a:rPr>
              <a:t> </a:t>
            </a:r>
            <a:r>
              <a:rPr lang="en-US" sz="2400">
                <a:solidFill>
                  <a:schemeClr val="accent6"/>
                </a:solidFill>
                <a:latin typeface="Noto Sans Symbols"/>
                <a:ea typeface="Noto Sans Symbols"/>
                <a:cs typeface="Noto Sans Symbols"/>
                <a:sym typeface="Noto Sans Symbols"/>
              </a:rPr>
              <a:t>→</a:t>
            </a:r>
            <a:r>
              <a:rPr baseline="-25000" lang="en-US" sz="2400">
                <a:solidFill>
                  <a:schemeClr val="accent6"/>
                </a:solidFill>
                <a:latin typeface="Arial"/>
                <a:ea typeface="Arial"/>
                <a:cs typeface="Arial"/>
                <a:sym typeface="Arial"/>
              </a:rPr>
              <a:t> </a:t>
            </a:r>
            <a:r>
              <a:rPr lang="en-US" sz="2400">
                <a:solidFill>
                  <a:schemeClr val="accent6"/>
                </a:solidFill>
                <a:latin typeface="Arial"/>
                <a:ea typeface="Arial"/>
                <a:cs typeface="Arial"/>
                <a:sym typeface="Arial"/>
              </a:rPr>
              <a:t>2HI(</a:t>
            </a:r>
            <a:r>
              <a:rPr i="1" lang="en-US" sz="2400">
                <a:solidFill>
                  <a:schemeClr val="accent6"/>
                </a:solidFill>
                <a:latin typeface="Arial"/>
                <a:ea typeface="Arial"/>
                <a:cs typeface="Arial"/>
                <a:sym typeface="Arial"/>
              </a:rPr>
              <a:t>g</a:t>
            </a:r>
            <a:r>
              <a:rPr lang="en-US" sz="2400">
                <a:solidFill>
                  <a:schemeClr val="accent6"/>
                </a:solidFill>
                <a:latin typeface="Arial"/>
                <a:ea typeface="Arial"/>
                <a:cs typeface="Arial"/>
                <a:sym typeface="Arial"/>
              </a:rPr>
              <a:t>)</a:t>
            </a:r>
            <a:r>
              <a:rPr baseline="-25000" lang="en-US" sz="2400">
                <a:solidFill>
                  <a:schemeClr val="accent6"/>
                </a:solidFill>
                <a:latin typeface="Arial"/>
                <a:ea typeface="Arial"/>
                <a:cs typeface="Arial"/>
                <a:sym typeface="Arial"/>
              </a:rPr>
              <a:t> </a:t>
            </a:r>
            <a:endParaRPr/>
          </a:p>
          <a:p>
            <a:pPr indent="0" lvl="0" marL="0" marR="0" rtl="0" algn="l">
              <a:lnSpc>
                <a:spcPct val="90000"/>
              </a:lnSpc>
              <a:spcBef>
                <a:spcPts val="0"/>
              </a:spcBef>
              <a:spcAft>
                <a:spcPts val="0"/>
              </a:spcAft>
              <a:buClr>
                <a:schemeClr val="dk1"/>
              </a:buClr>
              <a:buSzPts val="2400"/>
              <a:buFont typeface="Arial"/>
              <a:buNone/>
            </a:pPr>
            <a:r>
              <a:rPr lang="en-US" sz="2400">
                <a:solidFill>
                  <a:schemeClr val="dk1"/>
                </a:solidFill>
                <a:latin typeface="Arial"/>
                <a:ea typeface="Arial"/>
                <a:cs typeface="Arial"/>
                <a:sym typeface="Arial"/>
              </a:rPr>
              <a:t>	</a:t>
            </a:r>
            <a:endParaRPr sz="2400">
              <a:solidFill>
                <a:schemeClr val="dk1"/>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2400"/>
              <a:buFont typeface="Arial"/>
              <a:buNone/>
            </a:pPr>
            <a:r>
              <a:rPr lang="en-US" sz="2400">
                <a:solidFill>
                  <a:schemeClr val="dk1"/>
                </a:solidFill>
                <a:latin typeface="Arial"/>
                <a:ea typeface="Arial"/>
                <a:cs typeface="Arial"/>
                <a:sym typeface="Arial"/>
              </a:rPr>
              <a:t>Step 1:		</a:t>
            </a:r>
            <a:r>
              <a:rPr lang="en-US" sz="2400">
                <a:solidFill>
                  <a:schemeClr val="accent1"/>
                </a:solidFill>
                <a:latin typeface="Arial"/>
                <a:ea typeface="Arial"/>
                <a:cs typeface="Arial"/>
                <a:sym typeface="Arial"/>
              </a:rPr>
              <a:t>I</a:t>
            </a:r>
            <a:r>
              <a:rPr baseline="-25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 🡨 🡪 2I				(fast) </a:t>
            </a:r>
            <a:endParaRPr/>
          </a:p>
          <a:p>
            <a:pPr indent="0" lvl="0" marL="0" marR="0" rtl="0" algn="l">
              <a:lnSpc>
                <a:spcPct val="90000"/>
              </a:lnSpc>
              <a:spcBef>
                <a:spcPts val="0"/>
              </a:spcBef>
              <a:spcAft>
                <a:spcPts val="0"/>
              </a:spcAft>
              <a:buClr>
                <a:schemeClr val="dk1"/>
              </a:buClr>
              <a:buSzPts val="2400"/>
              <a:buFont typeface="Arial"/>
              <a:buNone/>
            </a:pPr>
            <a:r>
              <a:rPr lang="en-US" sz="2400">
                <a:solidFill>
                  <a:schemeClr val="dk1"/>
                </a:solidFill>
                <a:latin typeface="Arial"/>
                <a:ea typeface="Arial"/>
                <a:cs typeface="Arial"/>
                <a:sym typeface="Arial"/>
              </a:rPr>
              <a:t>Step 2: 	</a:t>
            </a:r>
            <a:r>
              <a:rPr lang="en-US" sz="2400">
                <a:solidFill>
                  <a:schemeClr val="accent1"/>
                </a:solidFill>
                <a:latin typeface="Arial"/>
                <a:ea typeface="Arial"/>
                <a:cs typeface="Arial"/>
                <a:sym typeface="Arial"/>
              </a:rPr>
              <a:t>H</a:t>
            </a:r>
            <a:r>
              <a:rPr baseline="-25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  +  2I    🡪  2HI  		(slow) </a:t>
            </a:r>
            <a:endParaRPr/>
          </a:p>
          <a:p>
            <a:pPr indent="0" lvl="0" marL="0" marR="0" rtl="0" algn="l">
              <a:lnSpc>
                <a:spcPct val="90000"/>
              </a:lnSpc>
              <a:spcBef>
                <a:spcPts val="0"/>
              </a:spcBef>
              <a:spcAft>
                <a:spcPts val="0"/>
              </a:spcAft>
              <a:buClr>
                <a:schemeClr val="dk1"/>
              </a:buClr>
              <a:buSzPts val="2400"/>
              <a:buFont typeface="Arial"/>
              <a:buNone/>
            </a:pPr>
            <a:r>
              <a:rPr lang="en-US" sz="2400">
                <a:solidFill>
                  <a:schemeClr val="dk1"/>
                </a:solidFill>
                <a:latin typeface="Arial"/>
                <a:ea typeface="Arial"/>
                <a:cs typeface="Arial"/>
                <a:sym typeface="Arial"/>
              </a:rPr>
              <a:t>			</a:t>
            </a:r>
            <a:endParaRPr sz="2400">
              <a:solidFill>
                <a:schemeClr val="dk1"/>
              </a:solidFill>
              <a:latin typeface="Arial"/>
              <a:ea typeface="Arial"/>
              <a:cs typeface="Arial"/>
              <a:sym typeface="Arial"/>
            </a:endParaRPr>
          </a:p>
          <a:p>
            <a:pPr indent="0" lvl="0" marL="0" marR="0" rtl="0" algn="l">
              <a:lnSpc>
                <a:spcPct val="90000"/>
              </a:lnSpc>
              <a:spcBef>
                <a:spcPts val="0"/>
              </a:spcBef>
              <a:spcAft>
                <a:spcPts val="0"/>
              </a:spcAft>
              <a:buClr>
                <a:schemeClr val="accent1"/>
              </a:buClr>
              <a:buSzPts val="2400"/>
              <a:buFont typeface="Arial"/>
              <a:buNone/>
            </a:pPr>
            <a:r>
              <a:rPr lang="en-US" sz="2400">
                <a:solidFill>
                  <a:schemeClr val="accent1"/>
                </a:solidFill>
                <a:latin typeface="Arial"/>
                <a:ea typeface="Arial"/>
                <a:cs typeface="Arial"/>
                <a:sym typeface="Arial"/>
              </a:rPr>
              <a:t>											rate = </a:t>
            </a:r>
            <a:r>
              <a:rPr i="1" lang="en-US" sz="2400">
                <a:solidFill>
                  <a:schemeClr val="accent1"/>
                </a:solidFill>
                <a:latin typeface="Arial"/>
                <a:ea typeface="Arial"/>
                <a:cs typeface="Arial"/>
                <a:sym typeface="Arial"/>
              </a:rPr>
              <a:t>k</a:t>
            </a:r>
            <a:r>
              <a:rPr baseline="-25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[H</a:t>
            </a:r>
            <a:r>
              <a:rPr baseline="-25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 [I]</a:t>
            </a:r>
            <a:r>
              <a:rPr baseline="30000" lang="en-US" sz="2400">
                <a:solidFill>
                  <a:schemeClr val="accent1"/>
                </a:solidFill>
                <a:latin typeface="Arial"/>
                <a:ea typeface="Arial"/>
                <a:cs typeface="Arial"/>
                <a:sym typeface="Arial"/>
              </a:rPr>
              <a:t>2</a:t>
            </a:r>
            <a:endParaRPr/>
          </a:p>
          <a:p>
            <a:pPr indent="0" lvl="0" marL="0" marR="0" rtl="0" algn="l">
              <a:lnSpc>
                <a:spcPct val="90000"/>
              </a:lnSpc>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2400"/>
              <a:buFont typeface="Arial"/>
              <a:buNone/>
            </a:pPr>
            <a:r>
              <a:rPr lang="en-US" sz="2400">
                <a:solidFill>
                  <a:schemeClr val="dk1"/>
                </a:solidFill>
                <a:latin typeface="Arial"/>
                <a:ea typeface="Arial"/>
                <a:cs typeface="Arial"/>
                <a:sym typeface="Arial"/>
              </a:rPr>
              <a:t>This rate expression is </a:t>
            </a:r>
            <a:r>
              <a:rPr lang="en-US" sz="2400">
                <a:solidFill>
                  <a:srgbClr val="FF0000"/>
                </a:solidFill>
                <a:latin typeface="Arial"/>
                <a:ea typeface="Arial"/>
                <a:cs typeface="Arial"/>
                <a:sym typeface="Arial"/>
              </a:rPr>
              <a:t>not acceptable </a:t>
            </a:r>
            <a:r>
              <a:rPr lang="en-US" sz="2400">
                <a:solidFill>
                  <a:schemeClr val="dk1"/>
                </a:solidFill>
                <a:latin typeface="Arial"/>
                <a:ea typeface="Arial"/>
                <a:cs typeface="Arial"/>
                <a:sym typeface="Arial"/>
              </a:rPr>
              <a:t>because an intermediate is listed in the rate law but is not part of the overall reaction. I is an intermediate and should not appear in the rate expression.</a:t>
            </a:r>
            <a:endParaRPr sz="2400">
              <a:solidFill>
                <a:schemeClr val="dk1"/>
              </a:solidFill>
              <a:latin typeface="Arial"/>
              <a:ea typeface="Arial"/>
              <a:cs typeface="Arial"/>
              <a:sym typeface="Arial"/>
            </a:endParaRPr>
          </a:p>
        </p:txBody>
      </p:sp>
      <p:sp>
        <p:nvSpPr>
          <p:cNvPr id="2915" name="Google Shape;2915;g200ff56c607_0_52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Reaction Mechanisms</a:t>
            </a:r>
            <a:endParaRPr/>
          </a:p>
        </p:txBody>
      </p:sp>
      <p:sp>
        <p:nvSpPr>
          <p:cNvPr id="2916" name="Google Shape;2916;g200ff56c607_0_521"/>
          <p:cNvSpPr/>
          <p:nvPr/>
        </p:nvSpPr>
        <p:spPr>
          <a:xfrm>
            <a:off x="8276897" y="1690687"/>
            <a:ext cx="630600" cy="1919700"/>
          </a:xfrm>
          <a:prstGeom prst="curvedLeftArrow">
            <a:avLst>
              <a:gd fmla="val 25000" name="adj1"/>
              <a:gd fmla="val 50000" name="adj2"/>
              <a:gd fmla="val 25000" name="adj3"/>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Stoichiometry</a:t>
            </a:r>
            <a:endParaRPr/>
          </a:p>
        </p:txBody>
      </p:sp>
      <p:sp>
        <p:nvSpPr>
          <p:cNvPr id="326" name="Google Shape;326;p7"/>
          <p:cNvSpPr txBox="1"/>
          <p:nvPr>
            <p:ph idx="1" type="body"/>
          </p:nvPr>
        </p:nvSpPr>
        <p:spPr>
          <a:xfrm>
            <a:off x="1471650" y="1295400"/>
            <a:ext cx="4038600" cy="2667000"/>
          </a:xfrm>
          <a:prstGeom prst="rect">
            <a:avLst/>
          </a:prstGeom>
          <a:noFill/>
          <a:ln>
            <a:noFill/>
          </a:ln>
        </p:spPr>
        <p:txBody>
          <a:bodyPr anchorCtr="0" anchor="t" bIns="45700" lIns="91425" spcFirstLastPara="1" rIns="91425" wrap="square" tIns="45700">
            <a:noAutofit/>
          </a:bodyPr>
          <a:lstStyle/>
          <a:p>
            <a:pPr indent="0" lvl="0" marL="118871" rtl="0" algn="l">
              <a:lnSpc>
                <a:spcPct val="90000"/>
              </a:lnSpc>
              <a:spcBef>
                <a:spcPts val="0"/>
              </a:spcBef>
              <a:spcAft>
                <a:spcPts val="0"/>
              </a:spcAft>
              <a:buClr>
                <a:schemeClr val="accent1"/>
              </a:buClr>
              <a:buSzPts val="3200"/>
              <a:buNone/>
            </a:pPr>
            <a:r>
              <a:rPr lang="en-US" sz="3200">
                <a:solidFill>
                  <a:schemeClr val="accent1"/>
                </a:solidFill>
              </a:rPr>
              <a:t>The Mole </a:t>
            </a:r>
            <a:r>
              <a:rPr lang="en-US" sz="3200"/>
              <a:t>represents </a:t>
            </a:r>
            <a:r>
              <a:rPr lang="en-US" sz="3200">
                <a:solidFill>
                  <a:schemeClr val="accent1"/>
                </a:solidFill>
              </a:rPr>
              <a:t>6.02x10</a:t>
            </a:r>
            <a:r>
              <a:rPr baseline="30000" lang="en-US" sz="3200">
                <a:solidFill>
                  <a:schemeClr val="accent1"/>
                </a:solidFill>
              </a:rPr>
              <a:t>23</a:t>
            </a:r>
            <a:r>
              <a:rPr lang="en-US" sz="3200"/>
              <a:t> particles such as atoms and molecules.</a:t>
            </a:r>
            <a:endParaRPr sz="3200"/>
          </a:p>
          <a:p>
            <a:pPr indent="0" lvl="0" marL="118871" rtl="0" algn="l">
              <a:lnSpc>
                <a:spcPct val="90000"/>
              </a:lnSpc>
              <a:spcBef>
                <a:spcPts val="0"/>
              </a:spcBef>
              <a:spcAft>
                <a:spcPts val="0"/>
              </a:spcAft>
              <a:buClr>
                <a:schemeClr val="accent1"/>
              </a:buClr>
              <a:buSzPts val="3200"/>
              <a:buNone/>
            </a:pPr>
            <a:r>
              <a:t/>
            </a:r>
            <a:endParaRPr sz="3200"/>
          </a:p>
          <a:p>
            <a:pPr indent="-228600" lvl="0" marL="228600" rtl="0" algn="l">
              <a:spcBef>
                <a:spcPts val="0"/>
              </a:spcBef>
              <a:spcAft>
                <a:spcPts val="0"/>
              </a:spcAft>
              <a:buClr>
                <a:schemeClr val="accent1"/>
              </a:buClr>
              <a:buSzPts val="2400"/>
              <a:buChar char="•"/>
            </a:pPr>
            <a:r>
              <a:rPr lang="en-US">
                <a:solidFill>
                  <a:schemeClr val="accent1"/>
                </a:solidFill>
              </a:rPr>
              <a:t>Molar Mass </a:t>
            </a:r>
            <a:r>
              <a:rPr lang="en-US"/>
              <a:t>(aka gram formula mass or molecular mass) is the mass of one mole of a substance. </a:t>
            </a:r>
            <a:endParaRPr/>
          </a:p>
          <a:p>
            <a:pPr indent="-228600" lvl="0" marL="228600" rtl="0" algn="l">
              <a:spcBef>
                <a:spcPts val="1000"/>
              </a:spcBef>
              <a:spcAft>
                <a:spcPts val="0"/>
              </a:spcAft>
              <a:buSzPts val="2400"/>
              <a:buChar char="•"/>
            </a:pPr>
            <a:r>
              <a:rPr lang="en-US"/>
              <a:t>Element’s molar masses are reported on the periodic table.</a:t>
            </a:r>
            <a:endParaRPr sz="3200"/>
          </a:p>
        </p:txBody>
      </p:sp>
      <p:pic>
        <p:nvPicPr>
          <p:cNvPr descr="mole.jpg" id="327" name="Google Shape;327;p7"/>
          <p:cNvPicPr preferRelativeResize="0"/>
          <p:nvPr>
            <p:ph idx="2" type="body"/>
          </p:nvPr>
        </p:nvPicPr>
        <p:blipFill rotWithShape="1">
          <a:blip r:embed="rId3">
            <a:alphaModFix/>
          </a:blip>
          <a:srcRect b="0" l="0" r="0" t="0"/>
          <a:stretch/>
        </p:blipFill>
        <p:spPr>
          <a:xfrm>
            <a:off x="6645195" y="1981201"/>
            <a:ext cx="3543021" cy="37337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g200ff56c607_0_2530"/>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Unit 1 Atomic Theory</a:t>
            </a:r>
            <a:endParaRPr/>
          </a:p>
        </p:txBody>
      </p:sp>
    </p:spTree>
  </p:cSld>
  <p:clrMapOvr>
    <a:masterClrMapping/>
  </p:clrMapOvr>
</p:sld>
</file>

<file path=ppt/slides/slide3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0" name="Shape 2920"/>
        <p:cNvGrpSpPr/>
        <p:nvPr/>
      </p:nvGrpSpPr>
      <p:grpSpPr>
        <a:xfrm>
          <a:off x="0" y="0"/>
          <a:ext cx="0" cy="0"/>
          <a:chOff x="0" y="0"/>
          <a:chExt cx="0" cy="0"/>
        </a:xfrm>
      </p:grpSpPr>
      <p:sp>
        <p:nvSpPr>
          <p:cNvPr id="2921" name="Google Shape;2921;g200ff56c607_0_527"/>
          <p:cNvSpPr/>
          <p:nvPr/>
        </p:nvSpPr>
        <p:spPr>
          <a:xfrm>
            <a:off x="536028" y="1690688"/>
            <a:ext cx="11162100" cy="38535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lang="en-US" sz="2400">
                <a:solidFill>
                  <a:schemeClr val="dk1"/>
                </a:solidFill>
                <a:latin typeface="Arial"/>
                <a:ea typeface="Arial"/>
                <a:cs typeface="Arial"/>
                <a:sym typeface="Arial"/>
              </a:rPr>
              <a:t>Consider the first equilibrium step: 		</a:t>
            </a:r>
            <a:r>
              <a:rPr lang="en-US" sz="2400">
                <a:solidFill>
                  <a:schemeClr val="accent1"/>
                </a:solidFill>
                <a:latin typeface="Arial"/>
                <a:ea typeface="Arial"/>
                <a:cs typeface="Arial"/>
                <a:sym typeface="Arial"/>
              </a:rPr>
              <a:t>I</a:t>
            </a:r>
            <a:r>
              <a:rPr baseline="-25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 🡨 🡪 2I				(fast) </a:t>
            </a:r>
            <a:endParaRPr/>
          </a:p>
          <a:p>
            <a:pPr indent="0" lvl="0" marL="0" marR="0" rtl="0" algn="l">
              <a:lnSpc>
                <a:spcPct val="90000"/>
              </a:lnSpc>
              <a:spcBef>
                <a:spcPts val="800"/>
              </a:spcBef>
              <a:spcAft>
                <a:spcPts val="0"/>
              </a:spcAft>
              <a:buNone/>
            </a:pPr>
            <a:r>
              <a:rPr lang="en-US" sz="2400">
                <a:solidFill>
                  <a:schemeClr val="dk1"/>
                </a:solidFill>
                <a:latin typeface="Arial"/>
                <a:ea typeface="Arial"/>
                <a:cs typeface="Arial"/>
                <a:sym typeface="Arial"/>
              </a:rPr>
              <a:t>The forward rate is equal to the reverse rate:    </a:t>
            </a:r>
            <a:r>
              <a:rPr i="1" lang="en-US" sz="2400">
                <a:solidFill>
                  <a:schemeClr val="dk1"/>
                </a:solidFill>
                <a:latin typeface="Arial"/>
                <a:ea typeface="Arial"/>
                <a:cs typeface="Arial"/>
                <a:sym typeface="Arial"/>
              </a:rPr>
              <a:t>k</a:t>
            </a:r>
            <a:r>
              <a:rPr baseline="-25000" lang="en-US" sz="2400">
                <a:solidFill>
                  <a:schemeClr val="dk1"/>
                </a:solidFill>
                <a:latin typeface="Arial"/>
                <a:ea typeface="Arial"/>
                <a:cs typeface="Arial"/>
                <a:sym typeface="Arial"/>
              </a:rPr>
              <a:t>f</a:t>
            </a:r>
            <a:r>
              <a:rPr lang="en-US" sz="2400">
                <a:solidFill>
                  <a:schemeClr val="dk1"/>
                </a:solidFill>
                <a:latin typeface="Arial"/>
                <a:ea typeface="Arial"/>
                <a:cs typeface="Arial"/>
                <a:sym typeface="Arial"/>
              </a:rPr>
              <a:t>[I</a:t>
            </a:r>
            <a:r>
              <a:rPr baseline="-25000" lang="en-US" sz="24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a:t>
            </a:r>
            <a:r>
              <a:rPr baseline="-25000" lang="en-US" sz="2400">
                <a:solidFill>
                  <a:schemeClr val="dk1"/>
                </a:solidFill>
                <a:latin typeface="Arial"/>
                <a:ea typeface="Arial"/>
                <a:cs typeface="Arial"/>
                <a:sym typeface="Arial"/>
              </a:rPr>
              <a:t> </a:t>
            </a:r>
            <a:r>
              <a:rPr lang="en-US" sz="2400">
                <a:solidFill>
                  <a:schemeClr val="dk1"/>
                </a:solidFill>
                <a:latin typeface="Arial"/>
                <a:ea typeface="Arial"/>
                <a:cs typeface="Arial"/>
                <a:sym typeface="Arial"/>
              </a:rPr>
              <a:t>= </a:t>
            </a:r>
            <a:r>
              <a:rPr i="1" lang="en-US" sz="2400">
                <a:solidFill>
                  <a:schemeClr val="dk1"/>
                </a:solidFill>
                <a:latin typeface="Arial"/>
                <a:ea typeface="Arial"/>
                <a:cs typeface="Arial"/>
                <a:sym typeface="Arial"/>
              </a:rPr>
              <a:t>k</a:t>
            </a:r>
            <a:r>
              <a:rPr baseline="-25000" lang="en-US" sz="2400">
                <a:solidFill>
                  <a:schemeClr val="dk1"/>
                </a:solidFill>
                <a:latin typeface="Arial"/>
                <a:ea typeface="Arial"/>
                <a:cs typeface="Arial"/>
                <a:sym typeface="Arial"/>
              </a:rPr>
              <a:t>r</a:t>
            </a:r>
            <a:r>
              <a:rPr lang="en-US" sz="2400">
                <a:solidFill>
                  <a:schemeClr val="dk1"/>
                </a:solidFill>
                <a:latin typeface="Arial"/>
                <a:ea typeface="Arial"/>
                <a:cs typeface="Arial"/>
                <a:sym typeface="Arial"/>
              </a:rPr>
              <a:t> [I]</a:t>
            </a:r>
            <a:r>
              <a:rPr baseline="30000" lang="en-US" sz="2400">
                <a:solidFill>
                  <a:schemeClr val="dk1"/>
                </a:solidFill>
                <a:latin typeface="Arial"/>
                <a:ea typeface="Arial"/>
                <a:cs typeface="Arial"/>
                <a:sym typeface="Arial"/>
              </a:rPr>
              <a:t>2	</a:t>
            </a:r>
            <a:endParaRPr baseline="30000" sz="2400">
              <a:solidFill>
                <a:schemeClr val="dk1"/>
              </a:solidFill>
              <a:latin typeface="Arial"/>
              <a:ea typeface="Arial"/>
              <a:cs typeface="Arial"/>
              <a:sym typeface="Arial"/>
            </a:endParaRPr>
          </a:p>
          <a:p>
            <a:pPr indent="0" lvl="0" marL="0" marR="0" rtl="0" algn="l">
              <a:lnSpc>
                <a:spcPct val="90000"/>
              </a:lnSpc>
              <a:spcBef>
                <a:spcPts val="800"/>
              </a:spcBef>
              <a:spcAft>
                <a:spcPts val="0"/>
              </a:spcAft>
              <a:buNone/>
            </a:pPr>
            <a:r>
              <a:rPr baseline="30000" i="1" lang="en-US" sz="2400">
                <a:solidFill>
                  <a:schemeClr val="dk1"/>
                </a:solidFill>
                <a:latin typeface="Arial"/>
                <a:ea typeface="Arial"/>
                <a:cs typeface="Arial"/>
                <a:sym typeface="Arial"/>
              </a:rPr>
              <a:t>												      </a:t>
            </a:r>
            <a:r>
              <a:rPr i="1" lang="en-US" sz="2400">
                <a:solidFill>
                  <a:schemeClr val="dk1"/>
                </a:solidFill>
                <a:latin typeface="Arial"/>
                <a:ea typeface="Arial"/>
                <a:cs typeface="Arial"/>
                <a:sym typeface="Arial"/>
              </a:rPr>
              <a:t>k</a:t>
            </a:r>
            <a:r>
              <a:rPr baseline="-25000" lang="en-US" sz="2400">
                <a:solidFill>
                  <a:schemeClr val="dk1"/>
                </a:solidFill>
                <a:latin typeface="Arial"/>
                <a:ea typeface="Arial"/>
                <a:cs typeface="Arial"/>
                <a:sym typeface="Arial"/>
              </a:rPr>
              <a:t>f</a:t>
            </a:r>
            <a:r>
              <a:rPr lang="en-US" sz="2400">
                <a:solidFill>
                  <a:schemeClr val="dk1"/>
                </a:solidFill>
                <a:latin typeface="Arial"/>
                <a:ea typeface="Arial"/>
                <a:cs typeface="Arial"/>
                <a:sym typeface="Arial"/>
              </a:rPr>
              <a:t>/</a:t>
            </a:r>
            <a:r>
              <a:rPr i="1" lang="en-US" sz="2400">
                <a:solidFill>
                  <a:schemeClr val="dk1"/>
                </a:solidFill>
                <a:latin typeface="Arial"/>
                <a:ea typeface="Arial"/>
                <a:cs typeface="Arial"/>
                <a:sym typeface="Arial"/>
              </a:rPr>
              <a:t>k</a:t>
            </a:r>
            <a:r>
              <a:rPr baseline="-25000" lang="en-US" sz="2400">
                <a:solidFill>
                  <a:schemeClr val="dk1"/>
                </a:solidFill>
                <a:latin typeface="Arial"/>
                <a:ea typeface="Arial"/>
                <a:cs typeface="Arial"/>
                <a:sym typeface="Arial"/>
              </a:rPr>
              <a:t>r </a:t>
            </a:r>
            <a:r>
              <a:rPr lang="en-US" sz="2400">
                <a:solidFill>
                  <a:schemeClr val="dk1"/>
                </a:solidFill>
                <a:latin typeface="Arial"/>
                <a:ea typeface="Arial"/>
                <a:cs typeface="Arial"/>
                <a:sym typeface="Arial"/>
              </a:rPr>
              <a:t>[I</a:t>
            </a:r>
            <a:r>
              <a:rPr baseline="-25000" lang="en-US" sz="24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a:t>
            </a:r>
            <a:r>
              <a:rPr baseline="-25000" lang="en-US" sz="2400">
                <a:solidFill>
                  <a:schemeClr val="dk1"/>
                </a:solidFill>
                <a:latin typeface="Arial"/>
                <a:ea typeface="Arial"/>
                <a:cs typeface="Arial"/>
                <a:sym typeface="Arial"/>
              </a:rPr>
              <a:t> </a:t>
            </a:r>
            <a:r>
              <a:rPr lang="en-US" sz="2400">
                <a:solidFill>
                  <a:schemeClr val="dk1"/>
                </a:solidFill>
                <a:latin typeface="Arial"/>
                <a:ea typeface="Arial"/>
                <a:cs typeface="Arial"/>
                <a:sym typeface="Arial"/>
              </a:rPr>
              <a:t>= [I]</a:t>
            </a:r>
            <a:r>
              <a:rPr baseline="30000" lang="en-US" sz="2400">
                <a:solidFill>
                  <a:schemeClr val="dk1"/>
                </a:solidFill>
                <a:latin typeface="Arial"/>
                <a:ea typeface="Arial"/>
                <a:cs typeface="Arial"/>
                <a:sym typeface="Arial"/>
              </a:rPr>
              <a:t>2</a:t>
            </a:r>
            <a:endParaRPr/>
          </a:p>
          <a:p>
            <a:pPr indent="0" lvl="0" marL="0" marR="0" rtl="0" algn="l">
              <a:lnSpc>
                <a:spcPct val="90000"/>
              </a:lnSpc>
              <a:spcBef>
                <a:spcPts val="800"/>
              </a:spcBef>
              <a:spcAft>
                <a:spcPts val="0"/>
              </a:spcAft>
              <a:buNone/>
            </a:pPr>
            <a:r>
              <a:t/>
            </a:r>
            <a:endParaRPr sz="2400">
              <a:solidFill>
                <a:schemeClr val="dk1"/>
              </a:solidFill>
              <a:latin typeface="Arial"/>
              <a:ea typeface="Arial"/>
              <a:cs typeface="Arial"/>
              <a:sym typeface="Arial"/>
            </a:endParaRPr>
          </a:p>
          <a:p>
            <a:pPr indent="0" lvl="0" marL="0" marR="0" rtl="0" algn="l">
              <a:lnSpc>
                <a:spcPct val="90000"/>
              </a:lnSpc>
              <a:spcBef>
                <a:spcPts val="800"/>
              </a:spcBef>
              <a:spcAft>
                <a:spcPts val="0"/>
              </a:spcAft>
              <a:buNone/>
            </a:pPr>
            <a:r>
              <a:rPr lang="en-US" sz="2400">
                <a:solidFill>
                  <a:schemeClr val="dk1"/>
                </a:solidFill>
                <a:latin typeface="Arial"/>
                <a:ea typeface="Arial"/>
                <a:cs typeface="Arial"/>
                <a:sym typeface="Arial"/>
              </a:rPr>
              <a:t>If we substitute the previous rate law </a:t>
            </a:r>
            <a:r>
              <a:rPr lang="en-US" sz="2400">
                <a:solidFill>
                  <a:schemeClr val="accent1"/>
                </a:solidFill>
                <a:latin typeface="Arial"/>
                <a:ea typeface="Arial"/>
                <a:cs typeface="Arial"/>
                <a:sym typeface="Arial"/>
              </a:rPr>
              <a:t>	rate = </a:t>
            </a:r>
            <a:r>
              <a:rPr i="1" lang="en-US" sz="2400">
                <a:solidFill>
                  <a:schemeClr val="accent1"/>
                </a:solidFill>
                <a:latin typeface="Arial"/>
                <a:ea typeface="Arial"/>
                <a:cs typeface="Arial"/>
                <a:sym typeface="Arial"/>
              </a:rPr>
              <a:t>k</a:t>
            </a:r>
            <a:r>
              <a:rPr baseline="-25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[H</a:t>
            </a:r>
            <a:r>
              <a:rPr baseline="-25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 [I]</a:t>
            </a:r>
            <a:r>
              <a:rPr baseline="30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     </a:t>
            </a:r>
            <a:r>
              <a:rPr lang="en-US" sz="2400">
                <a:solidFill>
                  <a:schemeClr val="dk1"/>
                </a:solidFill>
                <a:latin typeface="Arial"/>
                <a:ea typeface="Arial"/>
                <a:cs typeface="Arial"/>
                <a:sym typeface="Arial"/>
              </a:rPr>
              <a:t>for [I]</a:t>
            </a:r>
            <a:r>
              <a:rPr baseline="30000" lang="en-US" sz="2400">
                <a:solidFill>
                  <a:schemeClr val="dk1"/>
                </a:solidFill>
                <a:latin typeface="Arial"/>
                <a:ea typeface="Arial"/>
                <a:cs typeface="Arial"/>
                <a:sym typeface="Arial"/>
              </a:rPr>
              <a:t>2 </a:t>
            </a:r>
            <a:r>
              <a:rPr lang="en-US" sz="2400">
                <a:solidFill>
                  <a:schemeClr val="dk1"/>
                </a:solidFill>
                <a:latin typeface="Arial"/>
                <a:ea typeface="Arial"/>
                <a:cs typeface="Arial"/>
                <a:sym typeface="Arial"/>
              </a:rPr>
              <a:t>, the rate law becomes </a:t>
            </a:r>
            <a:endParaRPr/>
          </a:p>
          <a:p>
            <a:pPr indent="-280987" lvl="1" marL="738187" marR="0" rtl="0" algn="l">
              <a:lnSpc>
                <a:spcPct val="90000"/>
              </a:lnSpc>
              <a:spcBef>
                <a:spcPts val="700"/>
              </a:spcBef>
              <a:spcAft>
                <a:spcPts val="0"/>
              </a:spcAft>
              <a:buNone/>
            </a:pPr>
            <a:r>
              <a:rPr b="0" i="0" lang="en-US" sz="2400" u="none" cap="none" strike="noStrike">
                <a:solidFill>
                  <a:schemeClr val="accent6"/>
                </a:solidFill>
                <a:latin typeface="Arial"/>
                <a:ea typeface="Arial"/>
                <a:cs typeface="Arial"/>
                <a:sym typeface="Arial"/>
              </a:rPr>
              <a:t>rate = </a:t>
            </a:r>
            <a:r>
              <a:rPr b="0" i="1" lang="en-US" sz="2400" u="none" cap="none" strike="noStrike">
                <a:solidFill>
                  <a:schemeClr val="accent6"/>
                </a:solidFill>
                <a:latin typeface="Arial"/>
                <a:ea typeface="Arial"/>
                <a:cs typeface="Arial"/>
                <a:sym typeface="Arial"/>
              </a:rPr>
              <a:t>k</a:t>
            </a:r>
            <a:r>
              <a:rPr b="0" i="0" lang="en-US" sz="2400" u="none" cap="none" strike="noStrike">
                <a:solidFill>
                  <a:schemeClr val="accent6"/>
                </a:solidFill>
                <a:latin typeface="Arial"/>
                <a:ea typeface="Arial"/>
                <a:cs typeface="Arial"/>
                <a:sym typeface="Arial"/>
              </a:rPr>
              <a:t>[H</a:t>
            </a:r>
            <a:r>
              <a:rPr b="0" baseline="-25000" i="0" lang="en-US" sz="2400" u="none" cap="none" strike="noStrike">
                <a:solidFill>
                  <a:schemeClr val="accent6"/>
                </a:solidFill>
                <a:latin typeface="Arial"/>
                <a:ea typeface="Arial"/>
                <a:cs typeface="Arial"/>
                <a:sym typeface="Arial"/>
              </a:rPr>
              <a:t>2</a:t>
            </a:r>
            <a:r>
              <a:rPr b="0" i="0" lang="en-US" sz="2400" u="none" cap="none" strike="noStrike">
                <a:solidFill>
                  <a:schemeClr val="accent6"/>
                </a:solidFill>
                <a:latin typeface="Arial"/>
                <a:ea typeface="Arial"/>
                <a:cs typeface="Arial"/>
                <a:sym typeface="Arial"/>
              </a:rPr>
              <a:t>]</a:t>
            </a:r>
            <a:r>
              <a:rPr b="0" baseline="-25000" i="0" lang="en-US" sz="2400" u="none" cap="none" strike="noStrike">
                <a:solidFill>
                  <a:schemeClr val="accent6"/>
                </a:solidFill>
                <a:latin typeface="Arial"/>
                <a:ea typeface="Arial"/>
                <a:cs typeface="Arial"/>
                <a:sym typeface="Arial"/>
              </a:rPr>
              <a:t> </a:t>
            </a:r>
            <a:r>
              <a:rPr b="0" i="0" lang="en-US" sz="2400" u="none" cap="none" strike="noStrike">
                <a:solidFill>
                  <a:schemeClr val="accent6"/>
                </a:solidFill>
                <a:latin typeface="Arial"/>
                <a:ea typeface="Arial"/>
                <a:cs typeface="Arial"/>
                <a:sym typeface="Arial"/>
              </a:rPr>
              <a:t>[I</a:t>
            </a:r>
            <a:r>
              <a:rPr b="0" baseline="-25000" i="0" lang="en-US" sz="2400" u="none" cap="none" strike="noStrike">
                <a:solidFill>
                  <a:schemeClr val="accent6"/>
                </a:solidFill>
                <a:latin typeface="Arial"/>
                <a:ea typeface="Arial"/>
                <a:cs typeface="Arial"/>
                <a:sym typeface="Arial"/>
              </a:rPr>
              <a:t>2</a:t>
            </a:r>
            <a:r>
              <a:rPr b="0" i="0" lang="en-US" sz="2400" u="none" cap="none" strike="noStrike">
                <a:solidFill>
                  <a:schemeClr val="accent6"/>
                </a:solidFill>
                <a:latin typeface="Arial"/>
                <a:ea typeface="Arial"/>
                <a:cs typeface="Arial"/>
                <a:sym typeface="Arial"/>
              </a:rPr>
              <a:t>]  </a:t>
            </a:r>
            <a:endParaRPr/>
          </a:p>
          <a:p>
            <a:pPr indent="-280987" lvl="1" marL="738187" marR="0" rtl="0" algn="l">
              <a:lnSpc>
                <a:spcPct val="90000"/>
              </a:lnSpc>
              <a:spcBef>
                <a:spcPts val="700"/>
              </a:spcBef>
              <a:spcAft>
                <a:spcPts val="0"/>
              </a:spcAft>
              <a:buNone/>
            </a:pPr>
            <a:r>
              <a:t/>
            </a:r>
            <a:endParaRPr b="0" i="0" sz="2400" u="none" cap="none" strike="noStrike">
              <a:solidFill>
                <a:schemeClr val="dk1"/>
              </a:solidFill>
              <a:latin typeface="Arial"/>
              <a:ea typeface="Arial"/>
              <a:cs typeface="Arial"/>
              <a:sym typeface="Arial"/>
            </a:endParaRPr>
          </a:p>
          <a:p>
            <a:pPr indent="-280987" lvl="1" marL="738187" marR="0" rtl="0" algn="l">
              <a:lnSpc>
                <a:spcPct val="90000"/>
              </a:lnSpc>
              <a:spcBef>
                <a:spcPts val="700"/>
              </a:spcBef>
              <a:spcAft>
                <a:spcPts val="0"/>
              </a:spcAft>
              <a:buNone/>
            </a:pPr>
            <a:r>
              <a:rPr b="0" i="0" lang="en-US" sz="2400" u="none" cap="none" strike="noStrike">
                <a:solidFill>
                  <a:schemeClr val="dk1"/>
                </a:solidFill>
                <a:latin typeface="Arial"/>
                <a:ea typeface="Arial"/>
                <a:cs typeface="Arial"/>
                <a:sym typeface="Arial"/>
              </a:rPr>
              <a:t>This now matches the overall balanced equation!      </a:t>
            </a:r>
            <a:r>
              <a:rPr b="0" i="0" lang="en-US" sz="2400" u="none" cap="none" strike="noStrike">
                <a:solidFill>
                  <a:schemeClr val="accent6"/>
                </a:solidFill>
                <a:latin typeface="Arial"/>
                <a:ea typeface="Arial"/>
                <a:cs typeface="Arial"/>
                <a:sym typeface="Arial"/>
              </a:rPr>
              <a:t>H</a:t>
            </a:r>
            <a:r>
              <a:rPr b="0" baseline="-25000" i="0" lang="en-US" sz="2400" u="none" cap="none" strike="noStrike">
                <a:solidFill>
                  <a:schemeClr val="accent6"/>
                </a:solidFill>
                <a:latin typeface="Arial"/>
                <a:ea typeface="Arial"/>
                <a:cs typeface="Arial"/>
                <a:sym typeface="Arial"/>
              </a:rPr>
              <a:t>2</a:t>
            </a:r>
            <a:r>
              <a:rPr b="0" i="0" lang="en-US" sz="2400" u="none" cap="none" strike="noStrike">
                <a:solidFill>
                  <a:schemeClr val="accent6"/>
                </a:solidFill>
                <a:latin typeface="Arial"/>
                <a:ea typeface="Arial"/>
                <a:cs typeface="Arial"/>
                <a:sym typeface="Arial"/>
              </a:rPr>
              <a:t>(</a:t>
            </a:r>
            <a:r>
              <a:rPr b="0" i="1" lang="en-US" sz="2400" u="none" cap="none" strike="noStrike">
                <a:solidFill>
                  <a:schemeClr val="accent6"/>
                </a:solidFill>
                <a:latin typeface="Arial"/>
                <a:ea typeface="Arial"/>
                <a:cs typeface="Arial"/>
                <a:sym typeface="Arial"/>
              </a:rPr>
              <a:t>g</a:t>
            </a:r>
            <a:r>
              <a:rPr b="0" i="0" lang="en-US" sz="2400" u="none" cap="none" strike="noStrike">
                <a:solidFill>
                  <a:schemeClr val="accent6"/>
                </a:solidFill>
                <a:latin typeface="Arial"/>
                <a:ea typeface="Arial"/>
                <a:cs typeface="Arial"/>
                <a:sym typeface="Arial"/>
              </a:rPr>
              <a:t>)</a:t>
            </a:r>
            <a:r>
              <a:rPr b="0" baseline="-25000" i="0" lang="en-US" sz="2400" u="none" cap="none" strike="noStrike">
                <a:solidFill>
                  <a:schemeClr val="accent6"/>
                </a:solidFill>
                <a:latin typeface="Arial"/>
                <a:ea typeface="Arial"/>
                <a:cs typeface="Arial"/>
                <a:sym typeface="Arial"/>
              </a:rPr>
              <a:t>  </a:t>
            </a:r>
            <a:r>
              <a:rPr b="0" i="0" lang="en-US" sz="2400" u="none" cap="none" strike="noStrike">
                <a:solidFill>
                  <a:schemeClr val="accent6"/>
                </a:solidFill>
                <a:latin typeface="Arial"/>
                <a:ea typeface="Arial"/>
                <a:cs typeface="Arial"/>
                <a:sym typeface="Arial"/>
              </a:rPr>
              <a:t>+  I</a:t>
            </a:r>
            <a:r>
              <a:rPr b="0" baseline="-25000" i="0" lang="en-US" sz="2400" u="none" cap="none" strike="noStrike">
                <a:solidFill>
                  <a:schemeClr val="accent6"/>
                </a:solidFill>
                <a:latin typeface="Arial"/>
                <a:ea typeface="Arial"/>
                <a:cs typeface="Arial"/>
                <a:sym typeface="Arial"/>
              </a:rPr>
              <a:t>2</a:t>
            </a:r>
            <a:r>
              <a:rPr b="0" i="0" lang="en-US" sz="2400" u="none" cap="none" strike="noStrike">
                <a:solidFill>
                  <a:schemeClr val="accent6"/>
                </a:solidFill>
                <a:latin typeface="Arial"/>
                <a:ea typeface="Arial"/>
                <a:cs typeface="Arial"/>
                <a:sym typeface="Arial"/>
              </a:rPr>
              <a:t>(</a:t>
            </a:r>
            <a:r>
              <a:rPr b="0" i="1" lang="en-US" sz="2400" u="none" cap="none" strike="noStrike">
                <a:solidFill>
                  <a:schemeClr val="accent6"/>
                </a:solidFill>
                <a:latin typeface="Arial"/>
                <a:ea typeface="Arial"/>
                <a:cs typeface="Arial"/>
                <a:sym typeface="Arial"/>
              </a:rPr>
              <a:t>g</a:t>
            </a:r>
            <a:r>
              <a:rPr b="0" i="0" lang="en-US" sz="2400" u="none" cap="none" strike="noStrike">
                <a:solidFill>
                  <a:schemeClr val="accent6"/>
                </a:solidFill>
                <a:latin typeface="Arial"/>
                <a:ea typeface="Arial"/>
                <a:cs typeface="Arial"/>
                <a:sym typeface="Arial"/>
              </a:rPr>
              <a:t>)</a:t>
            </a:r>
            <a:r>
              <a:rPr b="0" baseline="-25000" i="0" lang="en-US" sz="2400" u="none" cap="none" strike="noStrike">
                <a:solidFill>
                  <a:schemeClr val="accent6"/>
                </a:solidFill>
                <a:latin typeface="Arial"/>
                <a:ea typeface="Arial"/>
                <a:cs typeface="Arial"/>
                <a:sym typeface="Arial"/>
              </a:rPr>
              <a:t> </a:t>
            </a:r>
            <a:r>
              <a:rPr b="0" i="0" lang="en-US" sz="2400" u="none" cap="none" strike="noStrike">
                <a:solidFill>
                  <a:schemeClr val="accent6"/>
                </a:solidFill>
                <a:latin typeface="Noto Sans Symbols"/>
                <a:ea typeface="Noto Sans Symbols"/>
                <a:cs typeface="Noto Sans Symbols"/>
                <a:sym typeface="Noto Sans Symbols"/>
              </a:rPr>
              <a:t>→</a:t>
            </a:r>
            <a:r>
              <a:rPr b="0" baseline="-25000" i="0" lang="en-US" sz="2400" u="none" cap="none" strike="noStrike">
                <a:solidFill>
                  <a:schemeClr val="accent6"/>
                </a:solidFill>
                <a:latin typeface="Arial"/>
                <a:ea typeface="Arial"/>
                <a:cs typeface="Arial"/>
                <a:sym typeface="Arial"/>
              </a:rPr>
              <a:t> </a:t>
            </a:r>
            <a:r>
              <a:rPr b="0" i="0" lang="en-US" sz="2400" u="none" cap="none" strike="noStrike">
                <a:solidFill>
                  <a:schemeClr val="accent6"/>
                </a:solidFill>
                <a:latin typeface="Arial"/>
                <a:ea typeface="Arial"/>
                <a:cs typeface="Arial"/>
                <a:sym typeface="Arial"/>
              </a:rPr>
              <a:t>2HI(</a:t>
            </a:r>
            <a:r>
              <a:rPr b="0" i="1" lang="en-US" sz="2400" u="none" cap="none" strike="noStrike">
                <a:solidFill>
                  <a:schemeClr val="accent6"/>
                </a:solidFill>
                <a:latin typeface="Arial"/>
                <a:ea typeface="Arial"/>
                <a:cs typeface="Arial"/>
                <a:sym typeface="Arial"/>
              </a:rPr>
              <a:t>g</a:t>
            </a:r>
            <a:r>
              <a:rPr b="0" i="0" lang="en-US" sz="2400" u="none" cap="none" strike="noStrike">
                <a:solidFill>
                  <a:schemeClr val="accent6"/>
                </a:solidFill>
                <a:latin typeface="Arial"/>
                <a:ea typeface="Arial"/>
                <a:cs typeface="Arial"/>
                <a:sym typeface="Arial"/>
              </a:rPr>
              <a:t>)</a:t>
            </a:r>
            <a:r>
              <a:rPr b="0" baseline="-25000" i="0" lang="en-US" sz="2400" u="none" cap="none" strike="noStrike">
                <a:solidFill>
                  <a:schemeClr val="accent6"/>
                </a:solidFill>
                <a:latin typeface="Arial"/>
                <a:ea typeface="Arial"/>
                <a:cs typeface="Arial"/>
                <a:sym typeface="Arial"/>
              </a:rPr>
              <a:t> </a:t>
            </a:r>
            <a:endParaRPr/>
          </a:p>
          <a:p>
            <a:pPr indent="-280987" lvl="1" marL="738187" marR="0" rtl="0" algn="l">
              <a:lnSpc>
                <a:spcPct val="90000"/>
              </a:lnSpc>
              <a:spcBef>
                <a:spcPts val="700"/>
              </a:spcBef>
              <a:spcAft>
                <a:spcPts val="0"/>
              </a:spcAft>
              <a:buNone/>
            </a:pPr>
            <a:r>
              <a:t/>
            </a:r>
            <a:endParaRPr b="0" i="0" sz="2400" u="none" cap="none" strike="noStrike">
              <a:solidFill>
                <a:schemeClr val="dk1"/>
              </a:solidFill>
              <a:latin typeface="Arial"/>
              <a:ea typeface="Arial"/>
              <a:cs typeface="Arial"/>
              <a:sym typeface="Arial"/>
            </a:endParaRPr>
          </a:p>
        </p:txBody>
      </p:sp>
      <p:sp>
        <p:nvSpPr>
          <p:cNvPr id="2922" name="Google Shape;2922;g200ff56c607_0_52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Reaction Mechanisms</a:t>
            </a:r>
            <a:endParaRPr/>
          </a:p>
        </p:txBody>
      </p:sp>
    </p:spTree>
  </p:cSld>
  <p:clrMapOvr>
    <a:masterClrMapping/>
  </p:clrMapOvr>
</p:sld>
</file>

<file path=ppt/slides/slide3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6" name="Shape 2926"/>
        <p:cNvGrpSpPr/>
        <p:nvPr/>
      </p:nvGrpSpPr>
      <p:grpSpPr>
        <a:xfrm>
          <a:off x="0" y="0"/>
          <a:ext cx="0" cy="0"/>
          <a:chOff x="0" y="0"/>
          <a:chExt cx="0" cy="0"/>
        </a:xfrm>
      </p:grpSpPr>
      <p:sp>
        <p:nvSpPr>
          <p:cNvPr id="2927" name="Google Shape;2927;g200ff56c607_0_532"/>
          <p:cNvSpPr txBox="1"/>
          <p:nvPr/>
        </p:nvSpPr>
        <p:spPr>
          <a:xfrm>
            <a:off x="1229709" y="784226"/>
            <a:ext cx="104367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The overall reaction 2NO</a:t>
            </a:r>
            <a:r>
              <a:rPr baseline="-25000" lang="en-US" sz="24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a:t>
            </a:r>
            <a:r>
              <a:rPr i="1" lang="en-US" sz="2400">
                <a:solidFill>
                  <a:schemeClr val="dk1"/>
                </a:solidFill>
                <a:latin typeface="Arial"/>
                <a:ea typeface="Arial"/>
                <a:cs typeface="Arial"/>
                <a:sym typeface="Arial"/>
              </a:rPr>
              <a:t>g</a:t>
            </a:r>
            <a:r>
              <a:rPr lang="en-US" sz="2400">
                <a:solidFill>
                  <a:schemeClr val="dk1"/>
                </a:solidFill>
                <a:latin typeface="Arial"/>
                <a:ea typeface="Arial"/>
                <a:cs typeface="Arial"/>
                <a:sym typeface="Arial"/>
              </a:rPr>
              <a:t>) + F</a:t>
            </a:r>
            <a:r>
              <a:rPr baseline="-25000" lang="en-US" sz="24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a:t>
            </a:r>
            <a:r>
              <a:rPr i="1" lang="en-US" sz="2400">
                <a:solidFill>
                  <a:schemeClr val="dk1"/>
                </a:solidFill>
                <a:latin typeface="Arial"/>
                <a:ea typeface="Arial"/>
                <a:cs typeface="Arial"/>
                <a:sym typeface="Arial"/>
              </a:rPr>
              <a:t>g</a:t>
            </a:r>
            <a:r>
              <a:rPr lang="en-US" sz="2400">
                <a:solidFill>
                  <a:schemeClr val="dk1"/>
                </a:solidFill>
                <a:latin typeface="Arial"/>
                <a:ea typeface="Arial"/>
                <a:cs typeface="Arial"/>
                <a:sym typeface="Arial"/>
              </a:rPr>
              <a:t>) →2NO</a:t>
            </a:r>
            <a:r>
              <a:rPr baseline="-25000" lang="en-US" sz="24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F(</a:t>
            </a:r>
            <a:r>
              <a:rPr i="1" lang="en-US" sz="2400">
                <a:solidFill>
                  <a:schemeClr val="dk1"/>
                </a:solidFill>
                <a:latin typeface="Arial"/>
                <a:ea typeface="Arial"/>
                <a:cs typeface="Arial"/>
                <a:sym typeface="Arial"/>
              </a:rPr>
              <a:t>g</a:t>
            </a:r>
            <a:r>
              <a:rPr lang="en-US" sz="2400">
                <a:solidFill>
                  <a:schemeClr val="dk1"/>
                </a:solidFill>
                <a:latin typeface="Arial"/>
                <a:ea typeface="Arial"/>
                <a:cs typeface="Arial"/>
                <a:sym typeface="Arial"/>
              </a:rPr>
              <a:t>) has an experimental rate law Rate = </a:t>
            </a:r>
            <a:r>
              <a:rPr i="1" lang="en-US" sz="2400">
                <a:solidFill>
                  <a:schemeClr val="dk1"/>
                </a:solidFill>
                <a:latin typeface="Arial"/>
                <a:ea typeface="Arial"/>
                <a:cs typeface="Arial"/>
                <a:sym typeface="Arial"/>
              </a:rPr>
              <a:t>k</a:t>
            </a:r>
            <a:r>
              <a:rPr lang="en-US" sz="2400">
                <a:solidFill>
                  <a:schemeClr val="accent1"/>
                </a:solidFill>
                <a:latin typeface="Arial"/>
                <a:ea typeface="Arial"/>
                <a:cs typeface="Arial"/>
                <a:sym typeface="Arial"/>
              </a:rPr>
              <a:t>[NO</a:t>
            </a:r>
            <a:r>
              <a:rPr baseline="-25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][F</a:t>
            </a:r>
            <a:r>
              <a:rPr baseline="-25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a:t>
            </a:r>
            <a:endParaRPr/>
          </a:p>
        </p:txBody>
      </p:sp>
      <p:sp>
        <p:nvSpPr>
          <p:cNvPr id="2928" name="Google Shape;2928;g200ff56c607_0_532"/>
          <p:cNvSpPr txBox="1"/>
          <p:nvPr/>
        </p:nvSpPr>
        <p:spPr>
          <a:xfrm>
            <a:off x="1229709" y="1790274"/>
            <a:ext cx="9659700" cy="1200600"/>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None/>
            </a:pPr>
            <a:r>
              <a:rPr lang="en-US" sz="2400">
                <a:solidFill>
                  <a:schemeClr val="dk1"/>
                </a:solidFill>
                <a:latin typeface="Arial"/>
                <a:ea typeface="Arial"/>
                <a:cs typeface="Arial"/>
                <a:sym typeface="Arial"/>
              </a:rPr>
              <a:t>The accepted mechanism is</a:t>
            </a:r>
            <a:endParaRPr/>
          </a:p>
          <a:p>
            <a:pPr indent="-457200" lvl="0" marL="457200" marR="0" rtl="0" algn="l">
              <a:spcBef>
                <a:spcPts val="0"/>
              </a:spcBef>
              <a:spcAft>
                <a:spcPts val="0"/>
              </a:spcAft>
              <a:buClr>
                <a:schemeClr val="accent1"/>
              </a:buClr>
              <a:buSzPts val="2400"/>
              <a:buFont typeface="Arial"/>
              <a:buAutoNum type="arabicParenBoth"/>
            </a:pPr>
            <a:r>
              <a:rPr lang="en-US" sz="2400">
                <a:solidFill>
                  <a:schemeClr val="accent1"/>
                </a:solidFill>
                <a:latin typeface="Arial"/>
                <a:ea typeface="Arial"/>
                <a:cs typeface="Arial"/>
                <a:sym typeface="Arial"/>
              </a:rPr>
              <a:t>NO</a:t>
            </a:r>
            <a:r>
              <a:rPr baseline="-25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a:t>
            </a:r>
            <a:r>
              <a:rPr i="1" lang="en-US" sz="2400">
                <a:solidFill>
                  <a:schemeClr val="accent1"/>
                </a:solidFill>
                <a:latin typeface="Arial"/>
                <a:ea typeface="Arial"/>
                <a:cs typeface="Arial"/>
                <a:sym typeface="Arial"/>
              </a:rPr>
              <a:t>g</a:t>
            </a:r>
            <a:r>
              <a:rPr lang="en-US" sz="2400">
                <a:solidFill>
                  <a:schemeClr val="accent1"/>
                </a:solidFill>
                <a:latin typeface="Arial"/>
                <a:ea typeface="Arial"/>
                <a:cs typeface="Arial"/>
                <a:sym typeface="Arial"/>
              </a:rPr>
              <a:t>) + F</a:t>
            </a:r>
            <a:r>
              <a:rPr baseline="-25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a:t>
            </a:r>
            <a:r>
              <a:rPr i="1" lang="en-US" sz="2400">
                <a:solidFill>
                  <a:schemeClr val="accent1"/>
                </a:solidFill>
                <a:latin typeface="Arial"/>
                <a:ea typeface="Arial"/>
                <a:cs typeface="Arial"/>
                <a:sym typeface="Arial"/>
              </a:rPr>
              <a:t>g</a:t>
            </a:r>
            <a:r>
              <a:rPr lang="en-US" sz="2400">
                <a:solidFill>
                  <a:schemeClr val="accent1"/>
                </a:solidFill>
                <a:latin typeface="Arial"/>
                <a:ea typeface="Arial"/>
                <a:cs typeface="Arial"/>
                <a:sym typeface="Arial"/>
              </a:rPr>
              <a:t>) </a:t>
            </a:r>
            <a:r>
              <a:rPr lang="en-US" sz="2400">
                <a:solidFill>
                  <a:schemeClr val="dk1"/>
                </a:solidFill>
                <a:latin typeface="Arial"/>
                <a:ea typeface="Arial"/>
                <a:cs typeface="Arial"/>
                <a:sym typeface="Arial"/>
              </a:rPr>
              <a:t>→ NO</a:t>
            </a:r>
            <a:r>
              <a:rPr baseline="-25000" lang="en-US" sz="24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F(</a:t>
            </a:r>
            <a:r>
              <a:rPr i="1" lang="en-US" sz="2400">
                <a:solidFill>
                  <a:schemeClr val="dk1"/>
                </a:solidFill>
                <a:latin typeface="Arial"/>
                <a:ea typeface="Arial"/>
                <a:cs typeface="Arial"/>
                <a:sym typeface="Arial"/>
              </a:rPr>
              <a:t>g</a:t>
            </a:r>
            <a:r>
              <a:rPr lang="en-US" sz="2400">
                <a:solidFill>
                  <a:schemeClr val="dk1"/>
                </a:solidFill>
                <a:latin typeface="Arial"/>
                <a:ea typeface="Arial"/>
                <a:cs typeface="Arial"/>
                <a:sym typeface="Arial"/>
              </a:rPr>
              <a:t>) + F(</a:t>
            </a:r>
            <a:r>
              <a:rPr i="1" lang="en-US" sz="2400">
                <a:solidFill>
                  <a:schemeClr val="dk1"/>
                </a:solidFill>
                <a:latin typeface="Arial"/>
                <a:ea typeface="Arial"/>
                <a:cs typeface="Arial"/>
                <a:sym typeface="Arial"/>
              </a:rPr>
              <a:t>g</a:t>
            </a:r>
            <a:r>
              <a:rPr lang="en-US" sz="2400">
                <a:solidFill>
                  <a:schemeClr val="dk1"/>
                </a:solidFill>
                <a:latin typeface="Arial"/>
                <a:ea typeface="Arial"/>
                <a:cs typeface="Arial"/>
                <a:sym typeface="Arial"/>
              </a:rPr>
              <a:t>)	[slow; rate determining]</a:t>
            </a:r>
            <a:endParaRPr/>
          </a:p>
          <a:p>
            <a:pPr indent="-457200" lvl="0" marL="457200" marR="0" rtl="0" algn="l">
              <a:spcBef>
                <a:spcPts val="0"/>
              </a:spcBef>
              <a:spcAft>
                <a:spcPts val="0"/>
              </a:spcAft>
              <a:buClr>
                <a:schemeClr val="dk1"/>
              </a:buClr>
              <a:buSzPts val="2400"/>
              <a:buFont typeface="Arial"/>
              <a:buAutoNum type="arabicParenBoth"/>
            </a:pPr>
            <a:r>
              <a:rPr lang="en-US" sz="2400">
                <a:solidFill>
                  <a:schemeClr val="dk1"/>
                </a:solidFill>
                <a:latin typeface="Arial"/>
                <a:ea typeface="Arial"/>
                <a:cs typeface="Arial"/>
                <a:sym typeface="Arial"/>
              </a:rPr>
              <a:t>NO</a:t>
            </a:r>
            <a:r>
              <a:rPr baseline="-25000" lang="en-US" sz="24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a:t>
            </a:r>
            <a:r>
              <a:rPr i="1" lang="en-US" sz="2400">
                <a:solidFill>
                  <a:schemeClr val="dk1"/>
                </a:solidFill>
                <a:latin typeface="Arial"/>
                <a:ea typeface="Arial"/>
                <a:cs typeface="Arial"/>
                <a:sym typeface="Arial"/>
              </a:rPr>
              <a:t>g</a:t>
            </a:r>
            <a:r>
              <a:rPr lang="en-US" sz="2400">
                <a:solidFill>
                  <a:schemeClr val="dk1"/>
                </a:solidFill>
                <a:latin typeface="Arial"/>
                <a:ea typeface="Arial"/>
                <a:cs typeface="Arial"/>
                <a:sym typeface="Arial"/>
              </a:rPr>
              <a:t>) + F(</a:t>
            </a:r>
            <a:r>
              <a:rPr i="1" lang="en-US" sz="2400">
                <a:solidFill>
                  <a:schemeClr val="dk1"/>
                </a:solidFill>
                <a:latin typeface="Arial"/>
                <a:ea typeface="Arial"/>
                <a:cs typeface="Arial"/>
                <a:sym typeface="Arial"/>
              </a:rPr>
              <a:t>g</a:t>
            </a:r>
            <a:r>
              <a:rPr lang="en-US" sz="2400">
                <a:solidFill>
                  <a:schemeClr val="dk1"/>
                </a:solidFill>
                <a:latin typeface="Arial"/>
                <a:ea typeface="Arial"/>
                <a:cs typeface="Arial"/>
                <a:sym typeface="Arial"/>
              </a:rPr>
              <a:t>) → NO</a:t>
            </a:r>
            <a:r>
              <a:rPr baseline="-25000" lang="en-US" sz="24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F(</a:t>
            </a:r>
            <a:r>
              <a:rPr i="1" lang="en-US" sz="2400">
                <a:solidFill>
                  <a:schemeClr val="dk1"/>
                </a:solidFill>
                <a:latin typeface="Arial"/>
                <a:ea typeface="Arial"/>
                <a:cs typeface="Arial"/>
                <a:sym typeface="Arial"/>
              </a:rPr>
              <a:t>g</a:t>
            </a:r>
            <a:r>
              <a:rPr lang="en-US" sz="2400">
                <a:solidFill>
                  <a:schemeClr val="dk1"/>
                </a:solidFill>
                <a:latin typeface="Arial"/>
                <a:ea typeface="Arial"/>
                <a:cs typeface="Arial"/>
                <a:sym typeface="Arial"/>
              </a:rPr>
              <a:t>)		[fast]</a:t>
            </a:r>
            <a:endParaRPr/>
          </a:p>
        </p:txBody>
      </p:sp>
      <p:sp>
        <p:nvSpPr>
          <p:cNvPr id="2929" name="Google Shape;2929;g200ff56c607_0_532"/>
          <p:cNvSpPr txBox="1"/>
          <p:nvPr/>
        </p:nvSpPr>
        <p:spPr>
          <a:xfrm>
            <a:off x="583477" y="3916363"/>
            <a:ext cx="8696700" cy="46170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400"/>
              <a:buFont typeface="Noto Sans Symbols"/>
              <a:buChar char="✔"/>
            </a:pPr>
            <a:r>
              <a:rPr lang="en-US" sz="2400">
                <a:solidFill>
                  <a:schemeClr val="dk1"/>
                </a:solidFill>
                <a:latin typeface="Arial"/>
                <a:ea typeface="Arial"/>
                <a:cs typeface="Arial"/>
                <a:sym typeface="Arial"/>
              </a:rPr>
              <a:t>The elementary steps sum to the overall balanced equation:</a:t>
            </a:r>
            <a:endParaRPr/>
          </a:p>
        </p:txBody>
      </p:sp>
      <p:grpSp>
        <p:nvGrpSpPr>
          <p:cNvPr id="2930" name="Google Shape;2930;g200ff56c607_0_532"/>
          <p:cNvGrpSpPr/>
          <p:nvPr/>
        </p:nvGrpSpPr>
        <p:grpSpPr>
          <a:xfrm>
            <a:off x="1638371" y="3051175"/>
            <a:ext cx="4191001" cy="552451"/>
            <a:chOff x="336" y="2064"/>
            <a:chExt cx="2640" cy="348"/>
          </a:xfrm>
        </p:grpSpPr>
        <p:cxnSp>
          <p:nvCxnSpPr>
            <p:cNvPr id="2931" name="Google Shape;2931;g200ff56c607_0_532"/>
            <p:cNvCxnSpPr/>
            <p:nvPr/>
          </p:nvCxnSpPr>
          <p:spPr>
            <a:xfrm>
              <a:off x="336" y="2064"/>
              <a:ext cx="2400" cy="0"/>
            </a:xfrm>
            <a:prstGeom prst="straightConnector1">
              <a:avLst/>
            </a:prstGeom>
            <a:noFill/>
            <a:ln cap="flat" cmpd="sng" w="28575">
              <a:solidFill>
                <a:schemeClr val="dk1"/>
              </a:solidFill>
              <a:prstDash val="solid"/>
              <a:round/>
              <a:headEnd len="med" w="med" type="none"/>
              <a:tailEnd len="med" w="med" type="none"/>
            </a:ln>
          </p:spPr>
        </p:cxnSp>
        <p:sp>
          <p:nvSpPr>
            <p:cNvPr id="2932" name="Google Shape;2932;g200ff56c607_0_532"/>
            <p:cNvSpPr/>
            <p:nvPr/>
          </p:nvSpPr>
          <p:spPr>
            <a:xfrm>
              <a:off x="576" y="2112"/>
              <a:ext cx="24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accent1"/>
                  </a:solidFill>
                  <a:latin typeface="Arial"/>
                  <a:ea typeface="Arial"/>
                  <a:cs typeface="Arial"/>
                  <a:sym typeface="Arial"/>
                </a:rPr>
                <a:t>2NO</a:t>
              </a:r>
              <a:r>
                <a:rPr baseline="-25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a:t>
              </a:r>
              <a:r>
                <a:rPr i="1" lang="en-US" sz="2400">
                  <a:solidFill>
                    <a:schemeClr val="accent1"/>
                  </a:solidFill>
                  <a:latin typeface="Arial"/>
                  <a:ea typeface="Arial"/>
                  <a:cs typeface="Arial"/>
                  <a:sym typeface="Arial"/>
                </a:rPr>
                <a:t>g</a:t>
              </a:r>
              <a:r>
                <a:rPr lang="en-US" sz="2400">
                  <a:solidFill>
                    <a:schemeClr val="accent1"/>
                  </a:solidFill>
                  <a:latin typeface="Arial"/>
                  <a:ea typeface="Arial"/>
                  <a:cs typeface="Arial"/>
                  <a:sym typeface="Arial"/>
                </a:rPr>
                <a:t>) + F</a:t>
              </a:r>
              <a:r>
                <a:rPr baseline="-25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a:t>
              </a:r>
              <a:r>
                <a:rPr i="1" lang="en-US" sz="2400">
                  <a:solidFill>
                    <a:schemeClr val="accent1"/>
                  </a:solidFill>
                  <a:latin typeface="Arial"/>
                  <a:ea typeface="Arial"/>
                  <a:cs typeface="Arial"/>
                  <a:sym typeface="Arial"/>
                </a:rPr>
                <a:t>g</a:t>
              </a:r>
              <a:r>
                <a:rPr lang="en-US" sz="2400">
                  <a:solidFill>
                    <a:schemeClr val="accent1"/>
                  </a:solidFill>
                  <a:latin typeface="Arial"/>
                  <a:ea typeface="Arial"/>
                  <a:cs typeface="Arial"/>
                  <a:sym typeface="Arial"/>
                </a:rPr>
                <a:t>) </a:t>
              </a:r>
              <a:r>
                <a:rPr lang="en-US" sz="2400">
                  <a:solidFill>
                    <a:schemeClr val="dk1"/>
                  </a:solidFill>
                  <a:latin typeface="Arial"/>
                  <a:ea typeface="Arial"/>
                  <a:cs typeface="Arial"/>
                  <a:sym typeface="Arial"/>
                </a:rPr>
                <a:t>→2NO</a:t>
              </a:r>
              <a:r>
                <a:rPr baseline="-25000" lang="en-US" sz="24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F(</a:t>
              </a:r>
              <a:r>
                <a:rPr i="1" lang="en-US" sz="2400">
                  <a:solidFill>
                    <a:schemeClr val="dk1"/>
                  </a:solidFill>
                  <a:latin typeface="Arial"/>
                  <a:ea typeface="Arial"/>
                  <a:cs typeface="Arial"/>
                  <a:sym typeface="Arial"/>
                </a:rPr>
                <a:t>g</a:t>
              </a:r>
              <a:r>
                <a:rPr lang="en-US" sz="2400">
                  <a:solidFill>
                    <a:schemeClr val="dk1"/>
                  </a:solidFill>
                  <a:latin typeface="Arial"/>
                  <a:ea typeface="Arial"/>
                  <a:cs typeface="Arial"/>
                  <a:sym typeface="Arial"/>
                </a:rPr>
                <a:t>)</a:t>
              </a:r>
              <a:endParaRPr/>
            </a:p>
          </p:txBody>
        </p:sp>
      </p:grpSp>
      <p:sp>
        <p:nvSpPr>
          <p:cNvPr id="2933" name="Google Shape;2933;g200ff56c607_0_532"/>
          <p:cNvSpPr txBox="1"/>
          <p:nvPr/>
        </p:nvSpPr>
        <p:spPr>
          <a:xfrm>
            <a:off x="583477" y="4409455"/>
            <a:ext cx="8321400" cy="46170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400"/>
              <a:buFont typeface="Noto Sans Symbols"/>
              <a:buChar char="✔"/>
            </a:pPr>
            <a:r>
              <a:rPr lang="en-US" sz="2400">
                <a:solidFill>
                  <a:schemeClr val="dk1"/>
                </a:solidFill>
                <a:latin typeface="Arial"/>
                <a:ea typeface="Arial"/>
                <a:cs typeface="Arial"/>
                <a:sym typeface="Arial"/>
              </a:rPr>
              <a:t>Both steps are bimolecular and are therefore reasonable.</a:t>
            </a:r>
            <a:endParaRPr/>
          </a:p>
        </p:txBody>
      </p:sp>
      <p:sp>
        <p:nvSpPr>
          <p:cNvPr id="2934" name="Google Shape;2934;g200ff56c607_0_532"/>
          <p:cNvSpPr txBox="1"/>
          <p:nvPr/>
        </p:nvSpPr>
        <p:spPr>
          <a:xfrm>
            <a:off x="2991505" y="5403274"/>
            <a:ext cx="69132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Arial"/>
                <a:ea typeface="Arial"/>
                <a:cs typeface="Arial"/>
                <a:sym typeface="Arial"/>
              </a:rPr>
              <a:t>The mechanism is therefore reasonable.</a:t>
            </a:r>
            <a:endParaRPr/>
          </a:p>
        </p:txBody>
      </p:sp>
      <p:sp>
        <p:nvSpPr>
          <p:cNvPr id="2935" name="Google Shape;2935;g200ff56c607_0_532"/>
          <p:cNvSpPr txBox="1"/>
          <p:nvPr/>
        </p:nvSpPr>
        <p:spPr>
          <a:xfrm>
            <a:off x="126124" y="90514"/>
            <a:ext cx="16869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Arial"/>
                <a:ea typeface="Arial"/>
                <a:cs typeface="Arial"/>
                <a:sym typeface="Arial"/>
              </a:rPr>
              <a:t>Example 1</a:t>
            </a:r>
            <a:endParaRPr b="1" sz="2400">
              <a:solidFill>
                <a:schemeClr val="dk1"/>
              </a:solidFill>
              <a:latin typeface="Arial"/>
              <a:ea typeface="Arial"/>
              <a:cs typeface="Arial"/>
              <a:sym typeface="Arial"/>
            </a:endParaRPr>
          </a:p>
        </p:txBody>
      </p:sp>
      <p:sp>
        <p:nvSpPr>
          <p:cNvPr id="2936" name="Google Shape;2936;g200ff56c607_0_532"/>
          <p:cNvSpPr txBox="1"/>
          <p:nvPr/>
        </p:nvSpPr>
        <p:spPr>
          <a:xfrm>
            <a:off x="583476" y="4890651"/>
            <a:ext cx="11228400" cy="46170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400"/>
              <a:buFont typeface="Noto Sans Symbols"/>
              <a:buChar char="✔"/>
            </a:pPr>
            <a:r>
              <a:rPr lang="en-US" sz="2400">
                <a:solidFill>
                  <a:schemeClr val="dk1"/>
                </a:solidFill>
                <a:latin typeface="Arial"/>
                <a:ea typeface="Arial"/>
                <a:cs typeface="Arial"/>
                <a:sym typeface="Arial"/>
              </a:rPr>
              <a:t>The elementary rate law has the same species as the overall reaction rate law.</a:t>
            </a:r>
            <a:endParaRPr sz="24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1000"/>
                                  </p:stCondLst>
                                  <p:childTnLst>
                                    <p:set>
                                      <p:cBhvr>
                                        <p:cTn dur="1" fill="hold">
                                          <p:stCondLst>
                                            <p:cond delay="0"/>
                                          </p:stCondLst>
                                        </p:cTn>
                                        <p:tgtEl>
                                          <p:spTgt spid="2927"/>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1000"/>
                                  </p:stCondLst>
                                  <p:childTnLst>
                                    <p:set>
                                      <p:cBhvr>
                                        <p:cTn dur="1" fill="hold">
                                          <p:stCondLst>
                                            <p:cond delay="0"/>
                                          </p:stCondLst>
                                        </p:cTn>
                                        <p:tgtEl>
                                          <p:spTgt spid="2928"/>
                                        </p:tgtEl>
                                        <p:attrNameLst>
                                          <p:attrName>style.visibility</p:attrName>
                                        </p:attrNameLst>
                                      </p:cBhvr>
                                      <p:to>
                                        <p:strVal val="visible"/>
                                      </p:to>
                                    </p:set>
                                  </p:childTnLst>
                                </p:cTn>
                              </p:par>
                            </p:childTnLst>
                          </p:cTn>
                        </p:par>
                        <p:par>
                          <p:cTn fill="hold">
                            <p:stCondLst>
                              <p:cond delay="2"/>
                            </p:stCondLst>
                            <p:childTnLst>
                              <p:par>
                                <p:cTn fill="hold" nodeType="afterEffect" presetClass="entr" presetID="1" presetSubtype="0">
                                  <p:stCondLst>
                                    <p:cond delay="1000"/>
                                  </p:stCondLst>
                                  <p:childTnLst>
                                    <p:set>
                                      <p:cBhvr>
                                        <p:cTn dur="1" fill="hold">
                                          <p:stCondLst>
                                            <p:cond delay="0"/>
                                          </p:stCondLst>
                                        </p:cTn>
                                        <p:tgtEl>
                                          <p:spTgt spid="2929"/>
                                        </p:tgtEl>
                                        <p:attrNameLst>
                                          <p:attrName>style.visibility</p:attrName>
                                        </p:attrNameLst>
                                      </p:cBhvr>
                                      <p:to>
                                        <p:strVal val="visible"/>
                                      </p:to>
                                    </p:set>
                                  </p:childTnLst>
                                </p:cTn>
                              </p:par>
                            </p:childTnLst>
                          </p:cTn>
                        </p:par>
                        <p:par>
                          <p:cTn fill="hold">
                            <p:stCondLst>
                              <p:cond delay="3"/>
                            </p:stCondLst>
                            <p:childTnLst>
                              <p:par>
                                <p:cTn fill="hold" nodeType="afterEffect" presetClass="entr" presetID="1" presetSubtype="0">
                                  <p:stCondLst>
                                    <p:cond delay="1000"/>
                                  </p:stCondLst>
                                  <p:childTnLst>
                                    <p:set>
                                      <p:cBhvr>
                                        <p:cTn dur="1" fill="hold">
                                          <p:stCondLst>
                                            <p:cond delay="0"/>
                                          </p:stCondLst>
                                        </p:cTn>
                                        <p:tgtEl>
                                          <p:spTgt spid="2930"/>
                                        </p:tgtEl>
                                        <p:attrNameLst>
                                          <p:attrName>style.visibility</p:attrName>
                                        </p:attrNameLst>
                                      </p:cBhvr>
                                      <p:to>
                                        <p:strVal val="visible"/>
                                      </p:to>
                                    </p:set>
                                  </p:childTnLst>
                                </p:cTn>
                              </p:par>
                            </p:childTnLst>
                          </p:cTn>
                        </p:par>
                        <p:par>
                          <p:cTn fill="hold">
                            <p:stCondLst>
                              <p:cond delay="4"/>
                            </p:stCondLst>
                            <p:childTnLst>
                              <p:par>
                                <p:cTn fill="hold" nodeType="afterEffect" presetClass="entr" presetID="1" presetSubtype="0">
                                  <p:stCondLst>
                                    <p:cond delay="1000"/>
                                  </p:stCondLst>
                                  <p:childTnLst>
                                    <p:set>
                                      <p:cBhvr>
                                        <p:cTn dur="1" fill="hold">
                                          <p:stCondLst>
                                            <p:cond delay="0"/>
                                          </p:stCondLst>
                                        </p:cTn>
                                        <p:tgtEl>
                                          <p:spTgt spid="2933"/>
                                        </p:tgtEl>
                                        <p:attrNameLst>
                                          <p:attrName>style.visibility</p:attrName>
                                        </p:attrNameLst>
                                      </p:cBhvr>
                                      <p:to>
                                        <p:strVal val="visible"/>
                                      </p:to>
                                    </p:set>
                                  </p:childTnLst>
                                </p:cTn>
                              </p:par>
                            </p:childTnLst>
                          </p:cTn>
                        </p:par>
                        <p:par>
                          <p:cTn fill="hold">
                            <p:stCondLst>
                              <p:cond delay="5"/>
                            </p:stCondLst>
                            <p:childTnLst>
                              <p:par>
                                <p:cTn fill="hold" nodeType="afterEffect" presetClass="entr" presetID="1" presetSubtype="0">
                                  <p:stCondLst>
                                    <p:cond delay="1000"/>
                                  </p:stCondLst>
                                  <p:childTnLst>
                                    <p:set>
                                      <p:cBhvr>
                                        <p:cTn dur="1" fill="hold">
                                          <p:stCondLst>
                                            <p:cond delay="0"/>
                                          </p:stCondLst>
                                        </p:cTn>
                                        <p:tgtEl>
                                          <p:spTgt spid="2934"/>
                                        </p:tgtEl>
                                        <p:attrNameLst>
                                          <p:attrName>style.visibility</p:attrName>
                                        </p:attrNameLst>
                                      </p:cBhvr>
                                      <p:to>
                                        <p:strVal val="visible"/>
                                      </p:to>
                                    </p:set>
                                  </p:childTnLst>
                                </p:cTn>
                              </p:par>
                            </p:childTnLst>
                          </p:cTn>
                        </p:par>
                        <p:par>
                          <p:cTn fill="hold">
                            <p:stCondLst>
                              <p:cond delay="6"/>
                            </p:stCondLst>
                            <p:childTnLst>
                              <p:par>
                                <p:cTn fill="hold" nodeType="afterEffect" presetClass="entr" presetID="1" presetSubtype="0">
                                  <p:stCondLst>
                                    <p:cond delay="1000"/>
                                  </p:stCondLst>
                                  <p:childTnLst>
                                    <p:set>
                                      <p:cBhvr>
                                        <p:cTn dur="1" fill="hold">
                                          <p:stCondLst>
                                            <p:cond delay="0"/>
                                          </p:stCondLst>
                                        </p:cTn>
                                        <p:tgtEl>
                                          <p:spTgt spid="29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0" name="Shape 2940"/>
        <p:cNvGrpSpPr/>
        <p:nvPr/>
      </p:nvGrpSpPr>
      <p:grpSpPr>
        <a:xfrm>
          <a:off x="0" y="0"/>
          <a:ext cx="0" cy="0"/>
          <a:chOff x="0" y="0"/>
          <a:chExt cx="0" cy="0"/>
        </a:xfrm>
      </p:grpSpPr>
      <p:sp>
        <p:nvSpPr>
          <p:cNvPr id="2941" name="Google Shape;2941;g200ff56c607_0_545"/>
          <p:cNvSpPr txBox="1"/>
          <p:nvPr/>
        </p:nvSpPr>
        <p:spPr>
          <a:xfrm>
            <a:off x="944562" y="761730"/>
            <a:ext cx="95553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The overall reaction </a:t>
            </a:r>
            <a:r>
              <a:rPr lang="en-US" sz="2400">
                <a:solidFill>
                  <a:schemeClr val="accent1"/>
                </a:solidFill>
                <a:latin typeface="Arial"/>
                <a:ea typeface="Arial"/>
                <a:cs typeface="Arial"/>
                <a:sym typeface="Arial"/>
              </a:rPr>
              <a:t>2NO</a:t>
            </a:r>
            <a:r>
              <a:rPr baseline="-25000" lang="en-US" sz="2400">
                <a:solidFill>
                  <a:schemeClr val="accent1"/>
                </a:solidFill>
                <a:latin typeface="Arial"/>
                <a:ea typeface="Arial"/>
                <a:cs typeface="Arial"/>
                <a:sym typeface="Arial"/>
              </a:rPr>
              <a:t> </a:t>
            </a:r>
            <a:r>
              <a:rPr lang="en-US" sz="2400">
                <a:solidFill>
                  <a:schemeClr val="accent1"/>
                </a:solidFill>
                <a:latin typeface="Arial"/>
                <a:ea typeface="Arial"/>
                <a:cs typeface="Arial"/>
                <a:sym typeface="Arial"/>
              </a:rPr>
              <a:t>(</a:t>
            </a:r>
            <a:r>
              <a:rPr i="1" lang="en-US" sz="2400">
                <a:solidFill>
                  <a:schemeClr val="accent1"/>
                </a:solidFill>
                <a:latin typeface="Arial"/>
                <a:ea typeface="Arial"/>
                <a:cs typeface="Arial"/>
                <a:sym typeface="Arial"/>
              </a:rPr>
              <a:t>g</a:t>
            </a:r>
            <a:r>
              <a:rPr lang="en-US" sz="2400">
                <a:solidFill>
                  <a:schemeClr val="accent1"/>
                </a:solidFill>
                <a:latin typeface="Arial"/>
                <a:ea typeface="Arial"/>
                <a:cs typeface="Arial"/>
                <a:sym typeface="Arial"/>
              </a:rPr>
              <a:t>) + O</a:t>
            </a:r>
            <a:r>
              <a:rPr baseline="-25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a:t>
            </a:r>
            <a:r>
              <a:rPr i="1" lang="en-US" sz="2400">
                <a:solidFill>
                  <a:schemeClr val="accent1"/>
                </a:solidFill>
                <a:latin typeface="Arial"/>
                <a:ea typeface="Arial"/>
                <a:cs typeface="Arial"/>
                <a:sym typeface="Arial"/>
              </a:rPr>
              <a:t>g</a:t>
            </a:r>
            <a:r>
              <a:rPr lang="en-US" sz="2400">
                <a:solidFill>
                  <a:schemeClr val="accent1"/>
                </a:solidFill>
                <a:latin typeface="Arial"/>
                <a:ea typeface="Arial"/>
                <a:cs typeface="Arial"/>
                <a:sym typeface="Arial"/>
              </a:rPr>
              <a:t>) </a:t>
            </a:r>
            <a:r>
              <a:rPr lang="en-US" sz="2400">
                <a:solidFill>
                  <a:schemeClr val="dk1"/>
                </a:solidFill>
                <a:latin typeface="Arial"/>
                <a:ea typeface="Arial"/>
                <a:cs typeface="Arial"/>
                <a:sym typeface="Arial"/>
              </a:rPr>
              <a:t>→2NO</a:t>
            </a:r>
            <a:r>
              <a:rPr baseline="-25000" lang="en-US" sz="24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a:t>
            </a:r>
            <a:r>
              <a:rPr i="1" lang="en-US" sz="2400">
                <a:solidFill>
                  <a:schemeClr val="dk1"/>
                </a:solidFill>
                <a:latin typeface="Arial"/>
                <a:ea typeface="Arial"/>
                <a:cs typeface="Arial"/>
                <a:sym typeface="Arial"/>
              </a:rPr>
              <a:t>g</a:t>
            </a:r>
            <a:r>
              <a:rPr lang="en-US" sz="2400">
                <a:solidFill>
                  <a:schemeClr val="dk1"/>
                </a:solidFill>
                <a:latin typeface="Arial"/>
                <a:ea typeface="Arial"/>
                <a:cs typeface="Arial"/>
                <a:sym typeface="Arial"/>
              </a:rPr>
              <a:t>) has an experimental rate law Rate = </a:t>
            </a:r>
            <a:r>
              <a:rPr i="1" lang="en-US" sz="2400">
                <a:solidFill>
                  <a:schemeClr val="dk1"/>
                </a:solidFill>
                <a:latin typeface="Arial"/>
                <a:ea typeface="Arial"/>
                <a:cs typeface="Arial"/>
                <a:sym typeface="Arial"/>
              </a:rPr>
              <a:t>k</a:t>
            </a:r>
            <a:r>
              <a:rPr lang="en-US" sz="2400">
                <a:solidFill>
                  <a:schemeClr val="accent1"/>
                </a:solidFill>
                <a:latin typeface="Arial"/>
                <a:ea typeface="Arial"/>
                <a:cs typeface="Arial"/>
                <a:sym typeface="Arial"/>
              </a:rPr>
              <a:t>[NO]</a:t>
            </a:r>
            <a:r>
              <a:rPr baseline="30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[O</a:t>
            </a:r>
            <a:r>
              <a:rPr baseline="-25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a:t>
            </a:r>
            <a:endParaRPr/>
          </a:p>
        </p:txBody>
      </p:sp>
      <p:sp>
        <p:nvSpPr>
          <p:cNvPr id="2942" name="Google Shape;2942;g200ff56c607_0_545"/>
          <p:cNvSpPr txBox="1"/>
          <p:nvPr/>
        </p:nvSpPr>
        <p:spPr>
          <a:xfrm>
            <a:off x="1981201" y="1779408"/>
            <a:ext cx="8908200" cy="1200600"/>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None/>
            </a:pPr>
            <a:r>
              <a:rPr lang="en-US" sz="2400">
                <a:solidFill>
                  <a:schemeClr val="dk1"/>
                </a:solidFill>
                <a:latin typeface="Arial"/>
                <a:ea typeface="Arial"/>
                <a:cs typeface="Arial"/>
                <a:sym typeface="Arial"/>
              </a:rPr>
              <a:t>A proposed mechanism is</a:t>
            </a:r>
            <a:endParaRPr/>
          </a:p>
          <a:p>
            <a:pPr indent="-457200" lvl="0" marL="457200" marR="0" rtl="0" algn="l">
              <a:spcBef>
                <a:spcPts val="0"/>
              </a:spcBef>
              <a:spcAft>
                <a:spcPts val="0"/>
              </a:spcAft>
              <a:buClr>
                <a:schemeClr val="dk1"/>
              </a:buClr>
              <a:buSzPts val="2400"/>
              <a:buFont typeface="Arial"/>
              <a:buAutoNum type="arabicParenBoth"/>
            </a:pPr>
            <a:r>
              <a:rPr lang="en-US" sz="2400">
                <a:solidFill>
                  <a:schemeClr val="dk1"/>
                </a:solidFill>
                <a:latin typeface="Arial"/>
                <a:ea typeface="Arial"/>
                <a:cs typeface="Arial"/>
                <a:sym typeface="Arial"/>
              </a:rPr>
              <a:t>NO(</a:t>
            </a:r>
            <a:r>
              <a:rPr i="1" lang="en-US" sz="2400">
                <a:solidFill>
                  <a:schemeClr val="dk1"/>
                </a:solidFill>
                <a:latin typeface="Arial"/>
                <a:ea typeface="Arial"/>
                <a:cs typeface="Arial"/>
                <a:sym typeface="Arial"/>
              </a:rPr>
              <a:t>g</a:t>
            </a:r>
            <a:r>
              <a:rPr lang="en-US" sz="2400">
                <a:solidFill>
                  <a:schemeClr val="dk1"/>
                </a:solidFill>
                <a:latin typeface="Arial"/>
                <a:ea typeface="Arial"/>
                <a:cs typeface="Arial"/>
                <a:sym typeface="Arial"/>
              </a:rPr>
              <a:t>) + O</a:t>
            </a:r>
            <a:r>
              <a:rPr baseline="-25000" lang="en-US" sz="24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a:t>
            </a:r>
            <a:r>
              <a:rPr i="1" lang="en-US" sz="2400">
                <a:solidFill>
                  <a:schemeClr val="dk1"/>
                </a:solidFill>
                <a:latin typeface="Arial"/>
                <a:ea typeface="Arial"/>
                <a:cs typeface="Arial"/>
                <a:sym typeface="Arial"/>
              </a:rPr>
              <a:t>g</a:t>
            </a:r>
            <a:r>
              <a:rPr lang="en-US" sz="2400">
                <a:solidFill>
                  <a:schemeClr val="dk1"/>
                </a:solidFill>
                <a:latin typeface="Arial"/>
                <a:ea typeface="Arial"/>
                <a:cs typeface="Arial"/>
                <a:sym typeface="Arial"/>
              </a:rPr>
              <a:t>) </a:t>
            </a:r>
            <a:r>
              <a:rPr lang="en-US" sz="2400">
                <a:solidFill>
                  <a:schemeClr val="dk1"/>
                </a:solidFill>
                <a:latin typeface="Noto Sans Symbols"/>
                <a:ea typeface="Noto Sans Symbols"/>
                <a:cs typeface="Noto Sans Symbols"/>
                <a:sym typeface="Noto Sans Symbols"/>
              </a:rPr>
              <a:t>⮀</a:t>
            </a:r>
            <a:r>
              <a:rPr lang="en-US" sz="2400">
                <a:solidFill>
                  <a:schemeClr val="dk1"/>
                </a:solidFill>
                <a:latin typeface="Arial"/>
                <a:ea typeface="Arial"/>
                <a:cs typeface="Arial"/>
                <a:sym typeface="Arial"/>
              </a:rPr>
              <a:t> NO</a:t>
            </a:r>
            <a:r>
              <a:rPr baseline="-25000" lang="en-US" sz="2400">
                <a:solidFill>
                  <a:schemeClr val="dk1"/>
                </a:solidFill>
                <a:latin typeface="Arial"/>
                <a:ea typeface="Arial"/>
                <a:cs typeface="Arial"/>
                <a:sym typeface="Arial"/>
              </a:rPr>
              <a:t>3</a:t>
            </a:r>
            <a:r>
              <a:rPr lang="en-US" sz="2400">
                <a:solidFill>
                  <a:schemeClr val="dk1"/>
                </a:solidFill>
                <a:latin typeface="Arial"/>
                <a:ea typeface="Arial"/>
                <a:cs typeface="Arial"/>
                <a:sym typeface="Arial"/>
              </a:rPr>
              <a:t>(</a:t>
            </a:r>
            <a:r>
              <a:rPr i="1" lang="en-US" sz="2400">
                <a:solidFill>
                  <a:schemeClr val="dk1"/>
                </a:solidFill>
                <a:latin typeface="Arial"/>
                <a:ea typeface="Arial"/>
                <a:cs typeface="Arial"/>
                <a:sym typeface="Arial"/>
              </a:rPr>
              <a:t>g</a:t>
            </a:r>
            <a:r>
              <a:rPr lang="en-US" sz="2400">
                <a:solidFill>
                  <a:schemeClr val="dk1"/>
                </a:solidFill>
                <a:latin typeface="Arial"/>
                <a:ea typeface="Arial"/>
                <a:cs typeface="Arial"/>
                <a:sym typeface="Arial"/>
              </a:rPr>
              <a:t>)		[fast]</a:t>
            </a:r>
            <a:endParaRPr/>
          </a:p>
          <a:p>
            <a:pPr indent="-457200" lvl="0" marL="457200" marR="0" rtl="0" algn="l">
              <a:spcBef>
                <a:spcPts val="0"/>
              </a:spcBef>
              <a:spcAft>
                <a:spcPts val="0"/>
              </a:spcAft>
              <a:buClr>
                <a:schemeClr val="accent1"/>
              </a:buClr>
              <a:buSzPts val="2400"/>
              <a:buFont typeface="Arial"/>
              <a:buAutoNum type="arabicParenBoth"/>
            </a:pPr>
            <a:r>
              <a:rPr lang="en-US" sz="2400">
                <a:solidFill>
                  <a:schemeClr val="accent1"/>
                </a:solidFill>
                <a:latin typeface="Arial"/>
                <a:ea typeface="Arial"/>
                <a:cs typeface="Arial"/>
                <a:sym typeface="Arial"/>
              </a:rPr>
              <a:t>NO</a:t>
            </a:r>
            <a:r>
              <a:rPr baseline="-25000" lang="en-US" sz="2400">
                <a:solidFill>
                  <a:schemeClr val="accent1"/>
                </a:solidFill>
                <a:latin typeface="Arial"/>
                <a:ea typeface="Arial"/>
                <a:cs typeface="Arial"/>
                <a:sym typeface="Arial"/>
              </a:rPr>
              <a:t>3</a:t>
            </a:r>
            <a:r>
              <a:rPr lang="en-US" sz="2400">
                <a:solidFill>
                  <a:schemeClr val="accent1"/>
                </a:solidFill>
                <a:latin typeface="Arial"/>
                <a:ea typeface="Arial"/>
                <a:cs typeface="Arial"/>
                <a:sym typeface="Arial"/>
              </a:rPr>
              <a:t>(</a:t>
            </a:r>
            <a:r>
              <a:rPr i="1" lang="en-US" sz="2400">
                <a:solidFill>
                  <a:schemeClr val="accent1"/>
                </a:solidFill>
                <a:latin typeface="Arial"/>
                <a:ea typeface="Arial"/>
                <a:cs typeface="Arial"/>
                <a:sym typeface="Arial"/>
              </a:rPr>
              <a:t>g</a:t>
            </a:r>
            <a:r>
              <a:rPr lang="en-US" sz="2400">
                <a:solidFill>
                  <a:schemeClr val="accent1"/>
                </a:solidFill>
                <a:latin typeface="Arial"/>
                <a:ea typeface="Arial"/>
                <a:cs typeface="Arial"/>
                <a:sym typeface="Arial"/>
              </a:rPr>
              <a:t>) + NO(</a:t>
            </a:r>
            <a:r>
              <a:rPr i="1" lang="en-US" sz="2400">
                <a:solidFill>
                  <a:schemeClr val="accent1"/>
                </a:solidFill>
                <a:latin typeface="Arial"/>
                <a:ea typeface="Arial"/>
                <a:cs typeface="Arial"/>
                <a:sym typeface="Arial"/>
              </a:rPr>
              <a:t>g</a:t>
            </a:r>
            <a:r>
              <a:rPr lang="en-US" sz="2400">
                <a:solidFill>
                  <a:schemeClr val="accent1"/>
                </a:solidFill>
                <a:latin typeface="Arial"/>
                <a:ea typeface="Arial"/>
                <a:cs typeface="Arial"/>
                <a:sym typeface="Arial"/>
              </a:rPr>
              <a:t>) </a:t>
            </a:r>
            <a:r>
              <a:rPr lang="en-US" sz="2400">
                <a:solidFill>
                  <a:schemeClr val="dk1"/>
                </a:solidFill>
                <a:latin typeface="Arial"/>
                <a:ea typeface="Arial"/>
                <a:cs typeface="Arial"/>
                <a:sym typeface="Arial"/>
              </a:rPr>
              <a:t>→ </a:t>
            </a:r>
            <a:r>
              <a:rPr lang="en-US" sz="2400">
                <a:solidFill>
                  <a:schemeClr val="accent1"/>
                </a:solidFill>
                <a:latin typeface="Arial"/>
                <a:ea typeface="Arial"/>
                <a:cs typeface="Arial"/>
                <a:sym typeface="Arial"/>
              </a:rPr>
              <a:t>2NO</a:t>
            </a:r>
            <a:r>
              <a:rPr baseline="-25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a:t>
            </a:r>
            <a:r>
              <a:rPr i="1" lang="en-US" sz="2400">
                <a:solidFill>
                  <a:schemeClr val="accent1"/>
                </a:solidFill>
                <a:latin typeface="Arial"/>
                <a:ea typeface="Arial"/>
                <a:cs typeface="Arial"/>
                <a:sym typeface="Arial"/>
              </a:rPr>
              <a:t>g</a:t>
            </a:r>
            <a:r>
              <a:rPr lang="en-US" sz="2400">
                <a:solidFill>
                  <a:schemeClr val="accent1"/>
                </a:solidFill>
                <a:latin typeface="Arial"/>
                <a:ea typeface="Arial"/>
                <a:cs typeface="Arial"/>
                <a:sym typeface="Arial"/>
              </a:rPr>
              <a:t>)</a:t>
            </a:r>
            <a:r>
              <a:rPr lang="en-US" sz="2400">
                <a:solidFill>
                  <a:schemeClr val="dk1"/>
                </a:solidFill>
                <a:latin typeface="Arial"/>
                <a:ea typeface="Arial"/>
                <a:cs typeface="Arial"/>
                <a:sym typeface="Arial"/>
              </a:rPr>
              <a:t>		[slow; rate determining]</a:t>
            </a:r>
            <a:endParaRPr/>
          </a:p>
        </p:txBody>
      </p:sp>
      <p:sp>
        <p:nvSpPr>
          <p:cNvPr id="2943" name="Google Shape;2943;g200ff56c607_0_545"/>
          <p:cNvSpPr txBox="1"/>
          <p:nvPr/>
        </p:nvSpPr>
        <p:spPr>
          <a:xfrm>
            <a:off x="1406239" y="3683581"/>
            <a:ext cx="8696700" cy="46170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400"/>
              <a:buFont typeface="Noto Sans Symbols"/>
              <a:buChar char="✔"/>
            </a:pPr>
            <a:r>
              <a:rPr lang="en-US" sz="2400">
                <a:solidFill>
                  <a:schemeClr val="dk1"/>
                </a:solidFill>
                <a:latin typeface="Arial"/>
                <a:ea typeface="Arial"/>
                <a:cs typeface="Arial"/>
                <a:sym typeface="Arial"/>
              </a:rPr>
              <a:t>The elementary steps sum to the overall balanced equation:</a:t>
            </a:r>
            <a:endParaRPr/>
          </a:p>
        </p:txBody>
      </p:sp>
      <p:grpSp>
        <p:nvGrpSpPr>
          <p:cNvPr id="2944" name="Google Shape;2944;g200ff56c607_0_545"/>
          <p:cNvGrpSpPr/>
          <p:nvPr/>
        </p:nvGrpSpPr>
        <p:grpSpPr>
          <a:xfrm>
            <a:off x="2206204" y="2999712"/>
            <a:ext cx="4191001" cy="552451"/>
            <a:chOff x="336" y="2064"/>
            <a:chExt cx="2640" cy="348"/>
          </a:xfrm>
        </p:grpSpPr>
        <p:cxnSp>
          <p:nvCxnSpPr>
            <p:cNvPr id="2945" name="Google Shape;2945;g200ff56c607_0_545"/>
            <p:cNvCxnSpPr/>
            <p:nvPr/>
          </p:nvCxnSpPr>
          <p:spPr>
            <a:xfrm>
              <a:off x="336" y="2064"/>
              <a:ext cx="2400" cy="0"/>
            </a:xfrm>
            <a:prstGeom prst="straightConnector1">
              <a:avLst/>
            </a:prstGeom>
            <a:noFill/>
            <a:ln cap="flat" cmpd="sng" w="28575">
              <a:solidFill>
                <a:schemeClr val="dk1"/>
              </a:solidFill>
              <a:prstDash val="solid"/>
              <a:round/>
              <a:headEnd len="med" w="med" type="none"/>
              <a:tailEnd len="med" w="med" type="none"/>
            </a:ln>
          </p:spPr>
        </p:cxnSp>
        <p:sp>
          <p:nvSpPr>
            <p:cNvPr id="2946" name="Google Shape;2946;g200ff56c607_0_545"/>
            <p:cNvSpPr/>
            <p:nvPr/>
          </p:nvSpPr>
          <p:spPr>
            <a:xfrm>
              <a:off x="576" y="2112"/>
              <a:ext cx="24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accent1"/>
                  </a:solidFill>
                  <a:latin typeface="Arial"/>
                  <a:ea typeface="Arial"/>
                  <a:cs typeface="Arial"/>
                  <a:sym typeface="Arial"/>
                </a:rPr>
                <a:t>2NO</a:t>
              </a:r>
              <a:r>
                <a:rPr baseline="-25000" lang="en-US" sz="2400">
                  <a:solidFill>
                    <a:schemeClr val="accent1"/>
                  </a:solidFill>
                  <a:latin typeface="Arial"/>
                  <a:ea typeface="Arial"/>
                  <a:cs typeface="Arial"/>
                  <a:sym typeface="Arial"/>
                </a:rPr>
                <a:t> </a:t>
              </a:r>
              <a:r>
                <a:rPr lang="en-US" sz="2400">
                  <a:solidFill>
                    <a:schemeClr val="accent1"/>
                  </a:solidFill>
                  <a:latin typeface="Arial"/>
                  <a:ea typeface="Arial"/>
                  <a:cs typeface="Arial"/>
                  <a:sym typeface="Arial"/>
                </a:rPr>
                <a:t>(</a:t>
              </a:r>
              <a:r>
                <a:rPr i="1" lang="en-US" sz="2400">
                  <a:solidFill>
                    <a:schemeClr val="accent1"/>
                  </a:solidFill>
                  <a:latin typeface="Arial"/>
                  <a:ea typeface="Arial"/>
                  <a:cs typeface="Arial"/>
                  <a:sym typeface="Arial"/>
                </a:rPr>
                <a:t>g</a:t>
              </a:r>
              <a:r>
                <a:rPr lang="en-US" sz="2400">
                  <a:solidFill>
                    <a:schemeClr val="accent1"/>
                  </a:solidFill>
                  <a:latin typeface="Arial"/>
                  <a:ea typeface="Arial"/>
                  <a:cs typeface="Arial"/>
                  <a:sym typeface="Arial"/>
                </a:rPr>
                <a:t>) + O</a:t>
              </a:r>
              <a:r>
                <a:rPr baseline="-25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a:t>
              </a:r>
              <a:r>
                <a:rPr i="1" lang="en-US" sz="2400">
                  <a:solidFill>
                    <a:schemeClr val="accent1"/>
                  </a:solidFill>
                  <a:latin typeface="Arial"/>
                  <a:ea typeface="Arial"/>
                  <a:cs typeface="Arial"/>
                  <a:sym typeface="Arial"/>
                </a:rPr>
                <a:t>g</a:t>
              </a:r>
              <a:r>
                <a:rPr lang="en-US" sz="2400">
                  <a:solidFill>
                    <a:schemeClr val="accent1"/>
                  </a:solidFill>
                  <a:latin typeface="Arial"/>
                  <a:ea typeface="Arial"/>
                  <a:cs typeface="Arial"/>
                  <a:sym typeface="Arial"/>
                </a:rPr>
                <a:t>) </a:t>
              </a:r>
              <a:r>
                <a:rPr lang="en-US" sz="2400">
                  <a:solidFill>
                    <a:schemeClr val="dk1"/>
                  </a:solidFill>
                  <a:latin typeface="Arial"/>
                  <a:ea typeface="Arial"/>
                  <a:cs typeface="Arial"/>
                  <a:sym typeface="Arial"/>
                </a:rPr>
                <a:t>→2NO</a:t>
              </a:r>
              <a:r>
                <a:rPr baseline="-25000" lang="en-US" sz="24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a:t>
              </a:r>
              <a:r>
                <a:rPr i="1" lang="en-US" sz="2400">
                  <a:solidFill>
                    <a:schemeClr val="dk1"/>
                  </a:solidFill>
                  <a:latin typeface="Arial"/>
                  <a:ea typeface="Arial"/>
                  <a:cs typeface="Arial"/>
                  <a:sym typeface="Arial"/>
                </a:rPr>
                <a:t>g</a:t>
              </a:r>
              <a:r>
                <a:rPr lang="en-US" sz="2400">
                  <a:solidFill>
                    <a:schemeClr val="dk1"/>
                  </a:solidFill>
                  <a:latin typeface="Arial"/>
                  <a:ea typeface="Arial"/>
                  <a:cs typeface="Arial"/>
                  <a:sym typeface="Arial"/>
                </a:rPr>
                <a:t>)</a:t>
              </a:r>
              <a:endParaRPr/>
            </a:p>
          </p:txBody>
        </p:sp>
      </p:grpSp>
      <p:sp>
        <p:nvSpPr>
          <p:cNvPr id="2947" name="Google Shape;2947;g200ff56c607_0_545"/>
          <p:cNvSpPr txBox="1"/>
          <p:nvPr/>
        </p:nvSpPr>
        <p:spPr>
          <a:xfrm>
            <a:off x="1406239" y="4207144"/>
            <a:ext cx="8321400" cy="46170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400"/>
              <a:buFont typeface="Noto Sans Symbols"/>
              <a:buChar char="✔"/>
            </a:pPr>
            <a:r>
              <a:rPr lang="en-US" sz="2400">
                <a:solidFill>
                  <a:schemeClr val="dk1"/>
                </a:solidFill>
                <a:latin typeface="Arial"/>
                <a:ea typeface="Arial"/>
                <a:cs typeface="Arial"/>
                <a:sym typeface="Arial"/>
              </a:rPr>
              <a:t>Both steps are bimolecular and are therefore reasonable.</a:t>
            </a:r>
            <a:endParaRPr/>
          </a:p>
        </p:txBody>
      </p:sp>
      <p:sp>
        <p:nvSpPr>
          <p:cNvPr id="2948" name="Google Shape;2948;g200ff56c607_0_545"/>
          <p:cNvSpPr txBox="1"/>
          <p:nvPr/>
        </p:nvSpPr>
        <p:spPr>
          <a:xfrm>
            <a:off x="126124" y="90514"/>
            <a:ext cx="16869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Arial"/>
                <a:ea typeface="Arial"/>
                <a:cs typeface="Arial"/>
                <a:sym typeface="Arial"/>
              </a:rPr>
              <a:t>Example 2</a:t>
            </a:r>
            <a:endParaRPr b="1" sz="2400">
              <a:solidFill>
                <a:schemeClr val="dk1"/>
              </a:solidFill>
              <a:latin typeface="Arial"/>
              <a:ea typeface="Arial"/>
              <a:cs typeface="Arial"/>
              <a:sym typeface="Arial"/>
            </a:endParaRPr>
          </a:p>
        </p:txBody>
      </p:sp>
      <p:sp>
        <p:nvSpPr>
          <p:cNvPr id="2949" name="Google Shape;2949;g200ff56c607_0_545"/>
          <p:cNvSpPr txBox="1"/>
          <p:nvPr/>
        </p:nvSpPr>
        <p:spPr>
          <a:xfrm>
            <a:off x="1546853" y="4723359"/>
            <a:ext cx="85560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Arial"/>
                <a:ea typeface="Arial"/>
                <a:cs typeface="Arial"/>
                <a:sym typeface="Arial"/>
              </a:rPr>
              <a:t>The elementary rate law DOES NOT HAVE the same species</a:t>
            </a:r>
            <a:endParaRPr/>
          </a:p>
          <a:p>
            <a:pPr indent="0" lvl="0" marL="0" marR="0" rtl="0" algn="l">
              <a:spcBef>
                <a:spcPts val="0"/>
              </a:spcBef>
              <a:spcAft>
                <a:spcPts val="0"/>
              </a:spcAft>
              <a:buNone/>
            </a:pPr>
            <a:r>
              <a:rPr lang="en-US" sz="2400">
                <a:solidFill>
                  <a:srgbClr val="FF0000"/>
                </a:solidFill>
                <a:latin typeface="Arial"/>
                <a:ea typeface="Arial"/>
                <a:cs typeface="Arial"/>
                <a:sym typeface="Arial"/>
              </a:rPr>
              <a:t> as the overall reaction rate law.</a:t>
            </a:r>
            <a:endParaRPr sz="2400">
              <a:solidFill>
                <a:srgbClr val="FF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3" name="Shape 2953"/>
        <p:cNvGrpSpPr/>
        <p:nvPr/>
      </p:nvGrpSpPr>
      <p:grpSpPr>
        <a:xfrm>
          <a:off x="0" y="0"/>
          <a:ext cx="0" cy="0"/>
          <a:chOff x="0" y="0"/>
          <a:chExt cx="0" cy="0"/>
        </a:xfrm>
      </p:grpSpPr>
      <p:grpSp>
        <p:nvGrpSpPr>
          <p:cNvPr id="2954" name="Google Shape;2954;g200ff56c607_0_557"/>
          <p:cNvGrpSpPr/>
          <p:nvPr/>
        </p:nvGrpSpPr>
        <p:grpSpPr>
          <a:xfrm>
            <a:off x="6145101" y="2338132"/>
            <a:ext cx="2800351" cy="952499"/>
            <a:chOff x="576" y="336"/>
            <a:chExt cx="1764" cy="600"/>
          </a:xfrm>
        </p:grpSpPr>
        <p:sp>
          <p:nvSpPr>
            <p:cNvPr id="2955" name="Google Shape;2955;g200ff56c607_0_557"/>
            <p:cNvSpPr txBox="1"/>
            <p:nvPr/>
          </p:nvSpPr>
          <p:spPr>
            <a:xfrm>
              <a:off x="576" y="442"/>
              <a:ext cx="900" cy="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a:t>
              </a:r>
              <a:r>
                <a:rPr lang="en-US" sz="2400">
                  <a:solidFill>
                    <a:schemeClr val="accent6"/>
                  </a:solidFill>
                  <a:latin typeface="Arial"/>
                  <a:ea typeface="Arial"/>
                  <a:cs typeface="Arial"/>
                  <a:sym typeface="Arial"/>
                </a:rPr>
                <a:t>NO</a:t>
              </a:r>
              <a:r>
                <a:rPr baseline="-25000" lang="en-US" sz="2400">
                  <a:solidFill>
                    <a:schemeClr val="accent6"/>
                  </a:solidFill>
                  <a:latin typeface="Arial"/>
                  <a:ea typeface="Arial"/>
                  <a:cs typeface="Arial"/>
                  <a:sym typeface="Arial"/>
                </a:rPr>
                <a:t>3</a:t>
              </a:r>
              <a:r>
                <a:rPr lang="en-US" sz="2400">
                  <a:solidFill>
                    <a:schemeClr val="dk1"/>
                  </a:solidFill>
                  <a:latin typeface="Arial"/>
                  <a:ea typeface="Arial"/>
                  <a:cs typeface="Arial"/>
                  <a:sym typeface="Arial"/>
                </a:rPr>
                <a:t>] =</a:t>
              </a:r>
              <a:endParaRPr/>
            </a:p>
          </p:txBody>
        </p:sp>
        <p:grpSp>
          <p:nvGrpSpPr>
            <p:cNvPr id="2956" name="Google Shape;2956;g200ff56c607_0_557"/>
            <p:cNvGrpSpPr/>
            <p:nvPr/>
          </p:nvGrpSpPr>
          <p:grpSpPr>
            <a:xfrm>
              <a:off x="1216" y="336"/>
              <a:ext cx="1124" cy="600"/>
              <a:chOff x="2080" y="1632"/>
              <a:chExt cx="1124" cy="600"/>
            </a:xfrm>
          </p:grpSpPr>
          <p:sp>
            <p:nvSpPr>
              <p:cNvPr id="2957" name="Google Shape;2957;g200ff56c607_0_557"/>
              <p:cNvSpPr txBox="1"/>
              <p:nvPr/>
            </p:nvSpPr>
            <p:spPr>
              <a:xfrm>
                <a:off x="2080" y="1632"/>
                <a:ext cx="300" cy="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2400">
                    <a:solidFill>
                      <a:schemeClr val="dk1"/>
                    </a:solidFill>
                    <a:latin typeface="Arial"/>
                    <a:ea typeface="Arial"/>
                    <a:cs typeface="Arial"/>
                    <a:sym typeface="Arial"/>
                  </a:rPr>
                  <a:t>k</a:t>
                </a:r>
                <a:r>
                  <a:rPr baseline="-25000" lang="en-US" sz="2400">
                    <a:solidFill>
                      <a:schemeClr val="dk1"/>
                    </a:solidFill>
                    <a:latin typeface="Arial"/>
                    <a:ea typeface="Arial"/>
                    <a:cs typeface="Arial"/>
                    <a:sym typeface="Arial"/>
                  </a:rPr>
                  <a:t>f</a:t>
                </a:r>
                <a:endParaRPr sz="2400">
                  <a:solidFill>
                    <a:schemeClr val="dk1"/>
                  </a:solidFill>
                  <a:latin typeface="Arial"/>
                  <a:ea typeface="Arial"/>
                  <a:cs typeface="Arial"/>
                  <a:sym typeface="Arial"/>
                </a:endParaRPr>
              </a:p>
              <a:p>
                <a:pPr indent="0" lvl="0" marL="0" marR="0" rtl="0" algn="ctr">
                  <a:spcBef>
                    <a:spcPts val="240"/>
                  </a:spcBef>
                  <a:spcAft>
                    <a:spcPts val="0"/>
                  </a:spcAft>
                  <a:buNone/>
                </a:pPr>
                <a:r>
                  <a:rPr i="1" lang="en-US" sz="2400">
                    <a:solidFill>
                      <a:schemeClr val="dk1"/>
                    </a:solidFill>
                    <a:latin typeface="Arial"/>
                    <a:ea typeface="Arial"/>
                    <a:cs typeface="Arial"/>
                    <a:sym typeface="Arial"/>
                  </a:rPr>
                  <a:t>k</a:t>
                </a:r>
                <a:r>
                  <a:rPr baseline="-25000" lang="en-US" sz="2400">
                    <a:solidFill>
                      <a:schemeClr val="dk1"/>
                    </a:solidFill>
                    <a:latin typeface="Arial"/>
                    <a:ea typeface="Arial"/>
                    <a:cs typeface="Arial"/>
                    <a:sym typeface="Arial"/>
                  </a:rPr>
                  <a:t>r</a:t>
                </a:r>
                <a:endParaRPr i="1" sz="2400">
                  <a:solidFill>
                    <a:schemeClr val="dk1"/>
                  </a:solidFill>
                  <a:latin typeface="Arial"/>
                  <a:ea typeface="Arial"/>
                  <a:cs typeface="Arial"/>
                  <a:sym typeface="Arial"/>
                </a:endParaRPr>
              </a:p>
            </p:txBody>
          </p:sp>
          <p:cxnSp>
            <p:nvCxnSpPr>
              <p:cNvPr id="2958" name="Google Shape;2958;g200ff56c607_0_557"/>
              <p:cNvCxnSpPr/>
              <p:nvPr/>
            </p:nvCxnSpPr>
            <p:spPr>
              <a:xfrm>
                <a:off x="2112" y="1872"/>
                <a:ext cx="300" cy="0"/>
              </a:xfrm>
              <a:prstGeom prst="straightConnector1">
                <a:avLst/>
              </a:prstGeom>
              <a:noFill/>
              <a:ln cap="flat" cmpd="sng" w="28575">
                <a:solidFill>
                  <a:schemeClr val="dk1"/>
                </a:solidFill>
                <a:prstDash val="solid"/>
                <a:round/>
                <a:headEnd len="med" w="med" type="none"/>
                <a:tailEnd len="med" w="med" type="none"/>
              </a:ln>
            </p:spPr>
          </p:cxnSp>
          <p:sp>
            <p:nvSpPr>
              <p:cNvPr id="2959" name="Google Shape;2959;g200ff56c607_0_557"/>
              <p:cNvSpPr txBox="1"/>
              <p:nvPr/>
            </p:nvSpPr>
            <p:spPr>
              <a:xfrm>
                <a:off x="2304" y="1728"/>
                <a:ext cx="900" cy="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a:t>
                </a:r>
                <a:r>
                  <a:rPr lang="en-US" sz="2400">
                    <a:solidFill>
                      <a:schemeClr val="accent6"/>
                    </a:solidFill>
                    <a:latin typeface="Arial"/>
                    <a:ea typeface="Arial"/>
                    <a:cs typeface="Arial"/>
                    <a:sym typeface="Arial"/>
                  </a:rPr>
                  <a:t>NO</a:t>
                </a:r>
                <a:r>
                  <a:rPr lang="en-US" sz="2400">
                    <a:solidFill>
                      <a:schemeClr val="dk1"/>
                    </a:solidFill>
                    <a:latin typeface="Arial"/>
                    <a:ea typeface="Arial"/>
                    <a:cs typeface="Arial"/>
                    <a:sym typeface="Arial"/>
                  </a:rPr>
                  <a:t>][</a:t>
                </a:r>
                <a:r>
                  <a:rPr lang="en-US" sz="2400">
                    <a:solidFill>
                      <a:schemeClr val="accent6"/>
                    </a:solidFill>
                    <a:latin typeface="Arial"/>
                    <a:ea typeface="Arial"/>
                    <a:cs typeface="Arial"/>
                    <a:sym typeface="Arial"/>
                  </a:rPr>
                  <a:t>O</a:t>
                </a:r>
                <a:r>
                  <a:rPr baseline="-25000" lang="en-US" sz="2400">
                    <a:solidFill>
                      <a:schemeClr val="accent6"/>
                    </a:solidFill>
                    <a:latin typeface="Arial"/>
                    <a:ea typeface="Arial"/>
                    <a:cs typeface="Arial"/>
                    <a:sym typeface="Arial"/>
                  </a:rPr>
                  <a:t>2</a:t>
                </a:r>
                <a:r>
                  <a:rPr lang="en-US" sz="2400">
                    <a:solidFill>
                      <a:schemeClr val="dk1"/>
                    </a:solidFill>
                    <a:latin typeface="Arial"/>
                    <a:ea typeface="Arial"/>
                    <a:cs typeface="Arial"/>
                    <a:sym typeface="Arial"/>
                  </a:rPr>
                  <a:t>]</a:t>
                </a:r>
                <a:endParaRPr/>
              </a:p>
            </p:txBody>
          </p:sp>
        </p:grpSp>
      </p:grpSp>
      <p:grpSp>
        <p:nvGrpSpPr>
          <p:cNvPr id="2960" name="Google Shape;2960;g200ff56c607_0_557"/>
          <p:cNvGrpSpPr/>
          <p:nvPr/>
        </p:nvGrpSpPr>
        <p:grpSpPr>
          <a:xfrm>
            <a:off x="2378076" y="3337474"/>
            <a:ext cx="6005505" cy="2695577"/>
            <a:chOff x="470" y="979"/>
            <a:chExt cx="3305" cy="1698"/>
          </a:xfrm>
        </p:grpSpPr>
        <p:sp>
          <p:nvSpPr>
            <p:cNvPr id="2961" name="Google Shape;2961;g200ff56c607_0_557"/>
            <p:cNvSpPr txBox="1"/>
            <p:nvPr/>
          </p:nvSpPr>
          <p:spPr>
            <a:xfrm>
              <a:off x="470" y="1177"/>
              <a:ext cx="0" cy="1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2962" name="Google Shape;2962;g200ff56c607_0_557"/>
            <p:cNvSpPr/>
            <p:nvPr/>
          </p:nvSpPr>
          <p:spPr>
            <a:xfrm>
              <a:off x="528" y="1056"/>
              <a:ext cx="21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rate</a:t>
              </a:r>
              <a:r>
                <a:rPr baseline="-25000" lang="en-US" sz="24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 = </a:t>
              </a:r>
              <a:r>
                <a:rPr i="1" lang="en-US" sz="2400">
                  <a:solidFill>
                    <a:schemeClr val="dk1"/>
                  </a:solidFill>
                  <a:latin typeface="Arial"/>
                  <a:ea typeface="Arial"/>
                  <a:cs typeface="Arial"/>
                  <a:sym typeface="Arial"/>
                </a:rPr>
                <a:t>k</a:t>
              </a:r>
              <a:r>
                <a:rPr baseline="-25000" lang="en-US" sz="2400">
                  <a:solidFill>
                    <a:schemeClr val="dk1"/>
                  </a:solidFill>
                  <a:latin typeface="Arial"/>
                  <a:ea typeface="Arial"/>
                  <a:cs typeface="Arial"/>
                  <a:sym typeface="Arial"/>
                </a:rPr>
                <a:t>2</a:t>
              </a:r>
              <a:r>
                <a:rPr lang="en-US" sz="2400">
                  <a:solidFill>
                    <a:schemeClr val="accent6"/>
                  </a:solidFill>
                  <a:latin typeface="Arial"/>
                  <a:ea typeface="Arial"/>
                  <a:cs typeface="Arial"/>
                  <a:sym typeface="Arial"/>
                </a:rPr>
                <a:t>[NO</a:t>
              </a:r>
              <a:r>
                <a:rPr baseline="-25000" lang="en-US" sz="2400">
                  <a:solidFill>
                    <a:schemeClr val="accent6"/>
                  </a:solidFill>
                  <a:latin typeface="Arial"/>
                  <a:ea typeface="Arial"/>
                  <a:cs typeface="Arial"/>
                  <a:sym typeface="Arial"/>
                </a:rPr>
                <a:t>3</a:t>
              </a:r>
              <a:r>
                <a:rPr lang="en-US" sz="2400">
                  <a:solidFill>
                    <a:schemeClr val="dk1"/>
                  </a:solidFill>
                  <a:latin typeface="Arial"/>
                  <a:ea typeface="Arial"/>
                  <a:cs typeface="Arial"/>
                  <a:sym typeface="Arial"/>
                </a:rPr>
                <a:t>][</a:t>
              </a:r>
              <a:r>
                <a:rPr lang="en-US" sz="2400">
                  <a:solidFill>
                    <a:schemeClr val="accent6"/>
                  </a:solidFill>
                  <a:latin typeface="Arial"/>
                  <a:ea typeface="Arial"/>
                  <a:cs typeface="Arial"/>
                  <a:sym typeface="Arial"/>
                </a:rPr>
                <a:t>NO</a:t>
              </a:r>
              <a:r>
                <a:rPr lang="en-US" sz="2400">
                  <a:solidFill>
                    <a:schemeClr val="dk1"/>
                  </a:solidFill>
                  <a:latin typeface="Arial"/>
                  <a:ea typeface="Arial"/>
                  <a:cs typeface="Arial"/>
                  <a:sym typeface="Arial"/>
                </a:rPr>
                <a:t>] = </a:t>
              </a:r>
              <a:r>
                <a:rPr i="1" lang="en-US" sz="2400">
                  <a:solidFill>
                    <a:schemeClr val="dk1"/>
                  </a:solidFill>
                  <a:latin typeface="Arial"/>
                  <a:ea typeface="Arial"/>
                  <a:cs typeface="Arial"/>
                  <a:sym typeface="Arial"/>
                </a:rPr>
                <a:t>k</a:t>
              </a:r>
              <a:r>
                <a:rPr baseline="-25000" lang="en-US" sz="2400">
                  <a:solidFill>
                    <a:schemeClr val="dk1"/>
                  </a:solidFill>
                  <a:latin typeface="Arial"/>
                  <a:ea typeface="Arial"/>
                  <a:cs typeface="Arial"/>
                  <a:sym typeface="Arial"/>
                </a:rPr>
                <a:t>2</a:t>
              </a:r>
              <a:endParaRPr sz="2400">
                <a:solidFill>
                  <a:schemeClr val="dk1"/>
                </a:solidFill>
                <a:latin typeface="Arial"/>
                <a:ea typeface="Arial"/>
                <a:cs typeface="Arial"/>
                <a:sym typeface="Arial"/>
              </a:endParaRPr>
            </a:p>
          </p:txBody>
        </p:sp>
        <p:grpSp>
          <p:nvGrpSpPr>
            <p:cNvPr id="2963" name="Google Shape;2963;g200ff56c607_0_557"/>
            <p:cNvGrpSpPr/>
            <p:nvPr/>
          </p:nvGrpSpPr>
          <p:grpSpPr>
            <a:xfrm>
              <a:off x="2320" y="979"/>
              <a:ext cx="1455" cy="696"/>
              <a:chOff x="2320" y="979"/>
              <a:chExt cx="1455" cy="696"/>
            </a:xfrm>
          </p:grpSpPr>
          <p:grpSp>
            <p:nvGrpSpPr>
              <p:cNvPr id="2964" name="Google Shape;2964;g200ff56c607_0_557"/>
              <p:cNvGrpSpPr/>
              <p:nvPr/>
            </p:nvGrpSpPr>
            <p:grpSpPr>
              <a:xfrm>
                <a:off x="2320" y="979"/>
                <a:ext cx="824" cy="696"/>
                <a:chOff x="2320" y="1008"/>
                <a:chExt cx="824" cy="696"/>
              </a:xfrm>
            </p:grpSpPr>
            <p:grpSp>
              <p:nvGrpSpPr>
                <p:cNvPr id="2965" name="Google Shape;2965;g200ff56c607_0_557"/>
                <p:cNvGrpSpPr/>
                <p:nvPr/>
              </p:nvGrpSpPr>
              <p:grpSpPr>
                <a:xfrm>
                  <a:off x="2320" y="1008"/>
                  <a:ext cx="824" cy="696"/>
                  <a:chOff x="2080" y="1632"/>
                  <a:chExt cx="824" cy="696"/>
                </a:xfrm>
              </p:grpSpPr>
              <p:sp>
                <p:nvSpPr>
                  <p:cNvPr id="2966" name="Google Shape;2966;g200ff56c607_0_557"/>
                  <p:cNvSpPr txBox="1"/>
                  <p:nvPr/>
                </p:nvSpPr>
                <p:spPr>
                  <a:xfrm>
                    <a:off x="2080" y="1632"/>
                    <a:ext cx="300" cy="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2400">
                        <a:solidFill>
                          <a:schemeClr val="dk1"/>
                        </a:solidFill>
                        <a:latin typeface="Arial"/>
                        <a:ea typeface="Arial"/>
                        <a:cs typeface="Arial"/>
                        <a:sym typeface="Arial"/>
                      </a:rPr>
                      <a:t>k</a:t>
                    </a:r>
                    <a:r>
                      <a:rPr baseline="-25000" lang="en-US" sz="2400">
                        <a:solidFill>
                          <a:schemeClr val="dk1"/>
                        </a:solidFill>
                        <a:latin typeface="Arial"/>
                        <a:ea typeface="Arial"/>
                        <a:cs typeface="Arial"/>
                        <a:sym typeface="Arial"/>
                      </a:rPr>
                      <a:t>f</a:t>
                    </a:r>
                    <a:endParaRPr sz="2400">
                      <a:solidFill>
                        <a:schemeClr val="dk1"/>
                      </a:solidFill>
                      <a:latin typeface="Arial"/>
                      <a:ea typeface="Arial"/>
                      <a:cs typeface="Arial"/>
                      <a:sym typeface="Arial"/>
                    </a:endParaRPr>
                  </a:p>
                  <a:p>
                    <a:pPr indent="0" lvl="0" marL="0" marR="0" rtl="0" algn="ctr">
                      <a:spcBef>
                        <a:spcPts val="240"/>
                      </a:spcBef>
                      <a:spcAft>
                        <a:spcPts val="0"/>
                      </a:spcAft>
                      <a:buNone/>
                    </a:pPr>
                    <a:r>
                      <a:rPr i="1" lang="en-US" sz="2400">
                        <a:solidFill>
                          <a:schemeClr val="dk1"/>
                        </a:solidFill>
                        <a:latin typeface="Arial"/>
                        <a:ea typeface="Arial"/>
                        <a:cs typeface="Arial"/>
                        <a:sym typeface="Arial"/>
                      </a:rPr>
                      <a:t>k</a:t>
                    </a:r>
                    <a:r>
                      <a:rPr baseline="-25000" lang="en-US" sz="2400">
                        <a:solidFill>
                          <a:schemeClr val="dk1"/>
                        </a:solidFill>
                        <a:latin typeface="Arial"/>
                        <a:ea typeface="Arial"/>
                        <a:cs typeface="Arial"/>
                        <a:sym typeface="Arial"/>
                      </a:rPr>
                      <a:t>r</a:t>
                    </a:r>
                    <a:endParaRPr i="1" sz="2400">
                      <a:solidFill>
                        <a:schemeClr val="dk1"/>
                      </a:solidFill>
                      <a:latin typeface="Arial"/>
                      <a:ea typeface="Arial"/>
                      <a:cs typeface="Arial"/>
                      <a:sym typeface="Arial"/>
                    </a:endParaRPr>
                  </a:p>
                </p:txBody>
              </p:sp>
              <p:cxnSp>
                <p:nvCxnSpPr>
                  <p:cNvPr id="2967" name="Google Shape;2967;g200ff56c607_0_557"/>
                  <p:cNvCxnSpPr/>
                  <p:nvPr/>
                </p:nvCxnSpPr>
                <p:spPr>
                  <a:xfrm>
                    <a:off x="2112" y="1872"/>
                    <a:ext cx="300" cy="0"/>
                  </a:xfrm>
                  <a:prstGeom prst="straightConnector1">
                    <a:avLst/>
                  </a:prstGeom>
                  <a:noFill/>
                  <a:ln cap="flat" cmpd="sng" w="28575">
                    <a:solidFill>
                      <a:schemeClr val="dk1"/>
                    </a:solidFill>
                    <a:prstDash val="solid"/>
                    <a:round/>
                    <a:headEnd len="med" w="med" type="none"/>
                    <a:tailEnd len="med" w="med" type="none"/>
                  </a:ln>
                </p:spPr>
              </p:cxnSp>
              <p:sp>
                <p:nvSpPr>
                  <p:cNvPr id="2968" name="Google Shape;2968;g200ff56c607_0_557"/>
                  <p:cNvSpPr txBox="1"/>
                  <p:nvPr/>
                </p:nvSpPr>
                <p:spPr>
                  <a:xfrm>
                    <a:off x="2304" y="1728"/>
                    <a:ext cx="600" cy="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a:t>
                    </a:r>
                    <a:r>
                      <a:rPr lang="en-US" sz="2400">
                        <a:solidFill>
                          <a:schemeClr val="accent6"/>
                        </a:solidFill>
                        <a:latin typeface="Arial"/>
                        <a:ea typeface="Arial"/>
                        <a:cs typeface="Arial"/>
                        <a:sym typeface="Arial"/>
                      </a:rPr>
                      <a:t>NO</a:t>
                    </a:r>
                    <a:r>
                      <a:rPr lang="en-US" sz="2400">
                        <a:solidFill>
                          <a:schemeClr val="dk1"/>
                        </a:solidFill>
                        <a:latin typeface="Arial"/>
                        <a:ea typeface="Arial"/>
                        <a:cs typeface="Arial"/>
                        <a:sym typeface="Arial"/>
                      </a:rPr>
                      <a:t>][</a:t>
                    </a:r>
                    <a:r>
                      <a:rPr lang="en-US" sz="2400">
                        <a:solidFill>
                          <a:schemeClr val="accent6"/>
                        </a:solidFill>
                        <a:latin typeface="Arial"/>
                        <a:ea typeface="Arial"/>
                        <a:cs typeface="Arial"/>
                        <a:sym typeface="Arial"/>
                      </a:rPr>
                      <a:t>O</a:t>
                    </a:r>
                    <a:r>
                      <a:rPr baseline="-25000" lang="en-US" sz="2400">
                        <a:solidFill>
                          <a:schemeClr val="accent6"/>
                        </a:solidFill>
                        <a:latin typeface="Arial"/>
                        <a:ea typeface="Arial"/>
                        <a:cs typeface="Arial"/>
                        <a:sym typeface="Arial"/>
                      </a:rPr>
                      <a:t>2</a:t>
                    </a:r>
                    <a:r>
                      <a:rPr lang="en-US" sz="2400">
                        <a:solidFill>
                          <a:schemeClr val="dk1"/>
                        </a:solidFill>
                        <a:latin typeface="Arial"/>
                        <a:ea typeface="Arial"/>
                        <a:cs typeface="Arial"/>
                        <a:sym typeface="Arial"/>
                      </a:rPr>
                      <a:t>]</a:t>
                    </a:r>
                    <a:endParaRPr/>
                  </a:p>
                </p:txBody>
              </p:sp>
            </p:grpSp>
            <p:sp>
              <p:nvSpPr>
                <p:cNvPr id="2969" name="Google Shape;2969;g200ff56c607_0_557"/>
                <p:cNvSpPr/>
                <p:nvPr/>
              </p:nvSpPr>
              <p:spPr>
                <a:xfrm>
                  <a:off x="2352" y="1091"/>
                  <a:ext cx="300" cy="300"/>
                </a:xfrm>
                <a:prstGeom prst="bracketPair">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grpSp>
          <p:sp>
            <p:nvSpPr>
              <p:cNvPr id="2970" name="Google Shape;2970;g200ff56c607_0_557"/>
              <p:cNvSpPr txBox="1"/>
              <p:nvPr/>
            </p:nvSpPr>
            <p:spPr>
              <a:xfrm>
                <a:off x="3175" y="1075"/>
                <a:ext cx="600" cy="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[NO]</a:t>
                </a:r>
                <a:endParaRPr/>
              </a:p>
            </p:txBody>
          </p:sp>
        </p:grpSp>
      </p:grpSp>
      <p:sp>
        <p:nvSpPr>
          <p:cNvPr id="2971" name="Google Shape;2971;g200ff56c607_0_557"/>
          <p:cNvSpPr txBox="1"/>
          <p:nvPr/>
        </p:nvSpPr>
        <p:spPr>
          <a:xfrm>
            <a:off x="2262980" y="4412554"/>
            <a:ext cx="92601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rate</a:t>
            </a:r>
            <a:r>
              <a:rPr baseline="-25000" lang="en-US" sz="24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 = </a:t>
            </a:r>
            <a:r>
              <a:rPr i="1" lang="en-US" sz="2400">
                <a:solidFill>
                  <a:schemeClr val="dk1"/>
                </a:solidFill>
                <a:latin typeface="Arial"/>
                <a:ea typeface="Arial"/>
                <a:cs typeface="Arial"/>
                <a:sym typeface="Arial"/>
              </a:rPr>
              <a:t>k</a:t>
            </a:r>
            <a:r>
              <a:rPr lang="en-US" sz="2400">
                <a:solidFill>
                  <a:schemeClr val="dk1"/>
                </a:solidFill>
                <a:latin typeface="Arial"/>
                <a:ea typeface="Arial"/>
                <a:cs typeface="Arial"/>
                <a:sym typeface="Arial"/>
              </a:rPr>
              <a:t>[</a:t>
            </a:r>
            <a:r>
              <a:rPr lang="en-US" sz="2400">
                <a:solidFill>
                  <a:schemeClr val="accent1"/>
                </a:solidFill>
                <a:latin typeface="Arial"/>
                <a:ea typeface="Arial"/>
                <a:cs typeface="Arial"/>
                <a:sym typeface="Arial"/>
              </a:rPr>
              <a:t>NO]</a:t>
            </a:r>
            <a:r>
              <a:rPr baseline="30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[O</a:t>
            </a:r>
            <a:r>
              <a:rPr baseline="-25000" lang="en-US" sz="2400">
                <a:solidFill>
                  <a:schemeClr val="accent1"/>
                </a:solidFill>
                <a:latin typeface="Arial"/>
                <a:ea typeface="Arial"/>
                <a:cs typeface="Arial"/>
                <a:sym typeface="Arial"/>
              </a:rPr>
              <a:t>2</a:t>
            </a:r>
            <a:r>
              <a:rPr lang="en-US" sz="2400">
                <a:solidFill>
                  <a:schemeClr val="dk1"/>
                </a:solidFill>
                <a:latin typeface="Arial"/>
                <a:ea typeface="Arial"/>
                <a:cs typeface="Arial"/>
                <a:sym typeface="Arial"/>
              </a:rPr>
              <a:t>] which is consistent with the observed rate law of the overall reaction.</a:t>
            </a:r>
            <a:endParaRPr sz="2400">
              <a:solidFill>
                <a:schemeClr val="dk1"/>
              </a:solidFill>
              <a:latin typeface="Arial"/>
              <a:ea typeface="Arial"/>
              <a:cs typeface="Arial"/>
              <a:sym typeface="Arial"/>
            </a:endParaRPr>
          </a:p>
        </p:txBody>
      </p:sp>
      <p:sp>
        <p:nvSpPr>
          <p:cNvPr id="2972" name="Google Shape;2972;g200ff56c607_0_557"/>
          <p:cNvSpPr txBox="1"/>
          <p:nvPr/>
        </p:nvSpPr>
        <p:spPr>
          <a:xfrm>
            <a:off x="5129212" y="-4960"/>
            <a:ext cx="70326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rate</a:t>
            </a:r>
            <a:r>
              <a:rPr baseline="-25000" lang="en-US" sz="2400">
                <a:solidFill>
                  <a:schemeClr val="dk1"/>
                </a:solidFill>
                <a:latin typeface="Arial"/>
                <a:ea typeface="Arial"/>
                <a:cs typeface="Arial"/>
                <a:sym typeface="Arial"/>
              </a:rPr>
              <a:t>1(f)</a:t>
            </a:r>
            <a:r>
              <a:rPr lang="en-US" sz="2400">
                <a:solidFill>
                  <a:schemeClr val="dk1"/>
                </a:solidFill>
                <a:latin typeface="Arial"/>
                <a:ea typeface="Arial"/>
                <a:cs typeface="Arial"/>
                <a:sym typeface="Arial"/>
              </a:rPr>
              <a:t> = </a:t>
            </a:r>
            <a:r>
              <a:rPr i="1" lang="en-US" sz="2400">
                <a:solidFill>
                  <a:schemeClr val="dk1"/>
                </a:solidFill>
                <a:latin typeface="Arial"/>
                <a:ea typeface="Arial"/>
                <a:cs typeface="Arial"/>
                <a:sym typeface="Arial"/>
              </a:rPr>
              <a:t>k</a:t>
            </a:r>
            <a:r>
              <a:rPr baseline="-25000" lang="en-US" sz="2400">
                <a:solidFill>
                  <a:schemeClr val="dk1"/>
                </a:solidFill>
                <a:latin typeface="Arial"/>
                <a:ea typeface="Arial"/>
                <a:cs typeface="Arial"/>
                <a:sym typeface="Arial"/>
              </a:rPr>
              <a:t>1</a:t>
            </a:r>
            <a:r>
              <a:rPr lang="en-US" sz="2400">
                <a:solidFill>
                  <a:schemeClr val="dk1"/>
                </a:solidFill>
                <a:latin typeface="Arial"/>
                <a:ea typeface="Arial"/>
                <a:cs typeface="Arial"/>
                <a:sym typeface="Arial"/>
              </a:rPr>
              <a:t>[NO][O</a:t>
            </a:r>
            <a:r>
              <a:rPr baseline="-25000" lang="en-US" sz="24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		rate</a:t>
            </a:r>
            <a:r>
              <a:rPr baseline="-25000" lang="en-US" sz="2400">
                <a:solidFill>
                  <a:schemeClr val="dk1"/>
                </a:solidFill>
                <a:latin typeface="Arial"/>
                <a:ea typeface="Arial"/>
                <a:cs typeface="Arial"/>
                <a:sym typeface="Arial"/>
              </a:rPr>
              <a:t>1(r)</a:t>
            </a:r>
            <a:r>
              <a:rPr lang="en-US" sz="2400">
                <a:solidFill>
                  <a:schemeClr val="dk1"/>
                </a:solidFill>
                <a:latin typeface="Arial"/>
                <a:ea typeface="Arial"/>
                <a:cs typeface="Arial"/>
                <a:sym typeface="Arial"/>
              </a:rPr>
              <a:t> = </a:t>
            </a:r>
            <a:r>
              <a:rPr i="1" lang="en-US" sz="2400">
                <a:solidFill>
                  <a:schemeClr val="dk1"/>
                </a:solidFill>
                <a:latin typeface="Arial"/>
                <a:ea typeface="Arial"/>
                <a:cs typeface="Arial"/>
                <a:sym typeface="Arial"/>
              </a:rPr>
              <a:t>k</a:t>
            </a:r>
            <a:r>
              <a:rPr baseline="-25000" lang="en-US" sz="2400">
                <a:solidFill>
                  <a:schemeClr val="dk1"/>
                </a:solidFill>
                <a:latin typeface="Arial"/>
                <a:ea typeface="Arial"/>
                <a:cs typeface="Arial"/>
                <a:sym typeface="Arial"/>
              </a:rPr>
              <a:t>r</a:t>
            </a:r>
            <a:r>
              <a:rPr lang="en-US" sz="2400">
                <a:solidFill>
                  <a:schemeClr val="dk1"/>
                </a:solidFill>
                <a:latin typeface="Arial"/>
                <a:ea typeface="Arial"/>
                <a:cs typeface="Arial"/>
                <a:sym typeface="Arial"/>
              </a:rPr>
              <a:t>[NO</a:t>
            </a:r>
            <a:r>
              <a:rPr baseline="-25000" lang="en-US" sz="2400">
                <a:solidFill>
                  <a:schemeClr val="dk1"/>
                </a:solidFill>
                <a:latin typeface="Arial"/>
                <a:ea typeface="Arial"/>
                <a:cs typeface="Arial"/>
                <a:sym typeface="Arial"/>
              </a:rPr>
              <a:t>3</a:t>
            </a:r>
            <a:r>
              <a:rPr lang="en-US" sz="2400">
                <a:solidFill>
                  <a:schemeClr val="dk1"/>
                </a:solidFill>
                <a:latin typeface="Arial"/>
                <a:ea typeface="Arial"/>
                <a:cs typeface="Arial"/>
                <a:sym typeface="Arial"/>
              </a:rPr>
              <a:t>]</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rate</a:t>
            </a:r>
            <a:r>
              <a:rPr baseline="-25000" lang="en-US" sz="24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 = </a:t>
            </a:r>
            <a:r>
              <a:rPr i="1" lang="en-US" sz="2400">
                <a:solidFill>
                  <a:schemeClr val="dk1"/>
                </a:solidFill>
                <a:latin typeface="Arial"/>
                <a:ea typeface="Arial"/>
                <a:cs typeface="Arial"/>
                <a:sym typeface="Arial"/>
              </a:rPr>
              <a:t>k</a:t>
            </a:r>
            <a:r>
              <a:rPr baseline="-25000" lang="en-US" sz="24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[NO</a:t>
            </a:r>
            <a:r>
              <a:rPr baseline="-25000" lang="en-US" sz="2400">
                <a:solidFill>
                  <a:schemeClr val="dk1"/>
                </a:solidFill>
                <a:latin typeface="Arial"/>
                <a:ea typeface="Arial"/>
                <a:cs typeface="Arial"/>
                <a:sym typeface="Arial"/>
              </a:rPr>
              <a:t>3</a:t>
            </a:r>
            <a:r>
              <a:rPr lang="en-US" sz="2400">
                <a:solidFill>
                  <a:schemeClr val="dk1"/>
                </a:solidFill>
                <a:latin typeface="Arial"/>
                <a:ea typeface="Arial"/>
                <a:cs typeface="Arial"/>
                <a:sym typeface="Arial"/>
              </a:rPr>
              <a:t>][NO]</a:t>
            </a:r>
            <a:endParaRPr/>
          </a:p>
        </p:txBody>
      </p:sp>
      <p:sp>
        <p:nvSpPr>
          <p:cNvPr id="2973" name="Google Shape;2973;g200ff56c607_0_557"/>
          <p:cNvSpPr txBox="1"/>
          <p:nvPr/>
        </p:nvSpPr>
        <p:spPr>
          <a:xfrm>
            <a:off x="1355835" y="1922634"/>
            <a:ext cx="91125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When equilibrium (1) has been established   rate</a:t>
            </a:r>
            <a:r>
              <a:rPr baseline="-25000" lang="en-US" sz="2400">
                <a:solidFill>
                  <a:schemeClr val="dk1"/>
                </a:solidFill>
                <a:latin typeface="Arial"/>
                <a:ea typeface="Arial"/>
                <a:cs typeface="Arial"/>
                <a:sym typeface="Arial"/>
              </a:rPr>
              <a:t>1(f)</a:t>
            </a:r>
            <a:r>
              <a:rPr lang="en-US" sz="2400">
                <a:solidFill>
                  <a:schemeClr val="dk1"/>
                </a:solidFill>
                <a:latin typeface="Arial"/>
                <a:ea typeface="Arial"/>
                <a:cs typeface="Arial"/>
                <a:sym typeface="Arial"/>
              </a:rPr>
              <a:t> = rate</a:t>
            </a:r>
            <a:r>
              <a:rPr baseline="-25000" lang="en-US" sz="2400">
                <a:solidFill>
                  <a:schemeClr val="dk1"/>
                </a:solidFill>
                <a:latin typeface="Arial"/>
                <a:ea typeface="Arial"/>
                <a:cs typeface="Arial"/>
                <a:sym typeface="Arial"/>
              </a:rPr>
              <a:t>1(r)</a:t>
            </a:r>
            <a:endParaRPr sz="2400">
              <a:solidFill>
                <a:schemeClr val="dk1"/>
              </a:solidFill>
              <a:latin typeface="Arial"/>
              <a:ea typeface="Arial"/>
              <a:cs typeface="Arial"/>
              <a:sym typeface="Arial"/>
            </a:endParaRPr>
          </a:p>
          <a:p>
            <a:pPr indent="0" lvl="0" marL="0" marR="0" rtl="0" algn="l">
              <a:spcBef>
                <a:spcPts val="0"/>
              </a:spcBef>
              <a:spcAft>
                <a:spcPts val="0"/>
              </a:spcAft>
              <a:buNone/>
            </a:pPr>
            <a:r>
              <a:rPr lang="en-US" sz="2400">
                <a:solidFill>
                  <a:schemeClr val="dk1"/>
                </a:solidFill>
                <a:latin typeface="Arial"/>
                <a:ea typeface="Arial"/>
                <a:cs typeface="Arial"/>
                <a:sym typeface="Arial"/>
              </a:rPr>
              <a:t> 	</a:t>
            </a:r>
            <a:r>
              <a:rPr i="1" lang="en-US" sz="2400">
                <a:solidFill>
                  <a:schemeClr val="dk1"/>
                </a:solidFill>
                <a:latin typeface="Arial"/>
                <a:ea typeface="Arial"/>
                <a:cs typeface="Arial"/>
                <a:sym typeface="Arial"/>
              </a:rPr>
              <a:t>k</a:t>
            </a:r>
            <a:r>
              <a:rPr baseline="-25000" lang="en-US" sz="2400">
                <a:solidFill>
                  <a:schemeClr val="dk1"/>
                </a:solidFill>
                <a:latin typeface="Arial"/>
                <a:ea typeface="Arial"/>
                <a:cs typeface="Arial"/>
                <a:sym typeface="Arial"/>
              </a:rPr>
              <a:t>f</a:t>
            </a:r>
            <a:r>
              <a:rPr lang="en-US" sz="2400">
                <a:solidFill>
                  <a:schemeClr val="dk1"/>
                </a:solidFill>
                <a:latin typeface="Arial"/>
                <a:ea typeface="Arial"/>
                <a:cs typeface="Arial"/>
                <a:sym typeface="Arial"/>
              </a:rPr>
              <a:t>[</a:t>
            </a:r>
            <a:r>
              <a:rPr lang="en-US" sz="2400">
                <a:solidFill>
                  <a:schemeClr val="accent6"/>
                </a:solidFill>
                <a:latin typeface="Arial"/>
                <a:ea typeface="Arial"/>
                <a:cs typeface="Arial"/>
                <a:sym typeface="Arial"/>
              </a:rPr>
              <a:t>NO</a:t>
            </a:r>
            <a:r>
              <a:rPr lang="en-US" sz="2400">
                <a:solidFill>
                  <a:schemeClr val="dk1"/>
                </a:solidFill>
                <a:latin typeface="Arial"/>
                <a:ea typeface="Arial"/>
                <a:cs typeface="Arial"/>
                <a:sym typeface="Arial"/>
              </a:rPr>
              <a:t>][</a:t>
            </a:r>
            <a:r>
              <a:rPr lang="en-US" sz="2400">
                <a:solidFill>
                  <a:schemeClr val="accent6"/>
                </a:solidFill>
                <a:latin typeface="Arial"/>
                <a:ea typeface="Arial"/>
                <a:cs typeface="Arial"/>
                <a:sym typeface="Arial"/>
              </a:rPr>
              <a:t>O</a:t>
            </a:r>
            <a:r>
              <a:rPr baseline="-25000" lang="en-US" sz="2400">
                <a:solidFill>
                  <a:schemeClr val="accent6"/>
                </a:solidFill>
                <a:latin typeface="Arial"/>
                <a:ea typeface="Arial"/>
                <a:cs typeface="Arial"/>
                <a:sym typeface="Arial"/>
              </a:rPr>
              <a:t>2</a:t>
            </a:r>
            <a:r>
              <a:rPr lang="en-US" sz="2400">
                <a:solidFill>
                  <a:schemeClr val="dk1"/>
                </a:solidFill>
                <a:latin typeface="Arial"/>
                <a:ea typeface="Arial"/>
                <a:cs typeface="Arial"/>
                <a:sym typeface="Arial"/>
              </a:rPr>
              <a:t>] = </a:t>
            </a:r>
            <a:r>
              <a:rPr i="1" lang="en-US" sz="2400">
                <a:solidFill>
                  <a:schemeClr val="dk1"/>
                </a:solidFill>
                <a:latin typeface="Arial"/>
                <a:ea typeface="Arial"/>
                <a:cs typeface="Arial"/>
                <a:sym typeface="Arial"/>
              </a:rPr>
              <a:t>k</a:t>
            </a:r>
            <a:r>
              <a:rPr baseline="-25000" lang="en-US" sz="2400">
                <a:solidFill>
                  <a:schemeClr val="dk1"/>
                </a:solidFill>
                <a:latin typeface="Arial"/>
                <a:ea typeface="Arial"/>
                <a:cs typeface="Arial"/>
                <a:sym typeface="Arial"/>
              </a:rPr>
              <a:t>r</a:t>
            </a:r>
            <a:r>
              <a:rPr lang="en-US" sz="2400">
                <a:solidFill>
                  <a:schemeClr val="dk1"/>
                </a:solidFill>
                <a:latin typeface="Arial"/>
                <a:ea typeface="Arial"/>
                <a:cs typeface="Arial"/>
                <a:sym typeface="Arial"/>
              </a:rPr>
              <a:t>[</a:t>
            </a:r>
            <a:r>
              <a:rPr lang="en-US" sz="2400">
                <a:solidFill>
                  <a:schemeClr val="accent6"/>
                </a:solidFill>
                <a:latin typeface="Arial"/>
                <a:ea typeface="Arial"/>
                <a:cs typeface="Arial"/>
                <a:sym typeface="Arial"/>
              </a:rPr>
              <a:t>NO</a:t>
            </a:r>
            <a:r>
              <a:rPr baseline="-25000" lang="en-US" sz="2400">
                <a:solidFill>
                  <a:schemeClr val="accent6"/>
                </a:solidFill>
                <a:latin typeface="Arial"/>
                <a:ea typeface="Arial"/>
                <a:cs typeface="Arial"/>
                <a:sym typeface="Arial"/>
              </a:rPr>
              <a:t>3</a:t>
            </a:r>
            <a:r>
              <a:rPr lang="en-US" sz="2400">
                <a:solidFill>
                  <a:schemeClr val="dk1"/>
                </a:solidFill>
                <a:latin typeface="Arial"/>
                <a:ea typeface="Arial"/>
                <a:cs typeface="Arial"/>
                <a:sym typeface="Arial"/>
              </a:rPr>
              <a:t>]</a:t>
            </a:r>
            <a:endParaRPr/>
          </a:p>
        </p:txBody>
      </p:sp>
      <p:sp>
        <p:nvSpPr>
          <p:cNvPr id="2974" name="Google Shape;2974;g200ff56c607_0_557"/>
          <p:cNvSpPr txBox="1"/>
          <p:nvPr/>
        </p:nvSpPr>
        <p:spPr>
          <a:xfrm>
            <a:off x="247277" y="-4072"/>
            <a:ext cx="5026500" cy="831000"/>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chemeClr val="dk1"/>
              </a:buClr>
              <a:buSzPts val="2400"/>
              <a:buFont typeface="Arial"/>
              <a:buAutoNum type="arabicParenBoth"/>
            </a:pPr>
            <a:r>
              <a:rPr lang="en-US" sz="2400">
                <a:solidFill>
                  <a:schemeClr val="dk1"/>
                </a:solidFill>
                <a:latin typeface="Arial"/>
                <a:ea typeface="Arial"/>
                <a:cs typeface="Arial"/>
                <a:sym typeface="Arial"/>
              </a:rPr>
              <a:t>NO(</a:t>
            </a:r>
            <a:r>
              <a:rPr i="1" lang="en-US" sz="2400">
                <a:solidFill>
                  <a:schemeClr val="dk1"/>
                </a:solidFill>
                <a:latin typeface="Arial"/>
                <a:ea typeface="Arial"/>
                <a:cs typeface="Arial"/>
                <a:sym typeface="Arial"/>
              </a:rPr>
              <a:t>g</a:t>
            </a:r>
            <a:r>
              <a:rPr lang="en-US" sz="2400">
                <a:solidFill>
                  <a:schemeClr val="dk1"/>
                </a:solidFill>
                <a:latin typeface="Arial"/>
                <a:ea typeface="Arial"/>
                <a:cs typeface="Arial"/>
                <a:sym typeface="Arial"/>
              </a:rPr>
              <a:t>) + O</a:t>
            </a:r>
            <a:r>
              <a:rPr baseline="-25000" lang="en-US" sz="24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a:t>
            </a:r>
            <a:r>
              <a:rPr i="1" lang="en-US" sz="2400">
                <a:solidFill>
                  <a:schemeClr val="dk1"/>
                </a:solidFill>
                <a:latin typeface="Arial"/>
                <a:ea typeface="Arial"/>
                <a:cs typeface="Arial"/>
                <a:sym typeface="Arial"/>
              </a:rPr>
              <a:t>g</a:t>
            </a:r>
            <a:r>
              <a:rPr lang="en-US" sz="2400">
                <a:solidFill>
                  <a:schemeClr val="dk1"/>
                </a:solidFill>
                <a:latin typeface="Arial"/>
                <a:ea typeface="Arial"/>
                <a:cs typeface="Arial"/>
                <a:sym typeface="Arial"/>
              </a:rPr>
              <a:t>) </a:t>
            </a:r>
            <a:r>
              <a:rPr lang="en-US" sz="2400">
                <a:solidFill>
                  <a:schemeClr val="dk1"/>
                </a:solidFill>
                <a:latin typeface="Noto Sans Symbols"/>
                <a:ea typeface="Noto Sans Symbols"/>
                <a:cs typeface="Noto Sans Symbols"/>
                <a:sym typeface="Noto Sans Symbols"/>
              </a:rPr>
              <a:t>⮀</a:t>
            </a:r>
            <a:r>
              <a:rPr lang="en-US" sz="2400">
                <a:solidFill>
                  <a:schemeClr val="dk1"/>
                </a:solidFill>
                <a:latin typeface="Arial"/>
                <a:ea typeface="Arial"/>
                <a:cs typeface="Arial"/>
                <a:sym typeface="Arial"/>
              </a:rPr>
              <a:t> NO</a:t>
            </a:r>
            <a:r>
              <a:rPr baseline="-25000" lang="en-US" sz="2400">
                <a:solidFill>
                  <a:schemeClr val="dk1"/>
                </a:solidFill>
                <a:latin typeface="Arial"/>
                <a:ea typeface="Arial"/>
                <a:cs typeface="Arial"/>
                <a:sym typeface="Arial"/>
              </a:rPr>
              <a:t>3</a:t>
            </a:r>
            <a:r>
              <a:rPr lang="en-US" sz="2400">
                <a:solidFill>
                  <a:schemeClr val="dk1"/>
                </a:solidFill>
                <a:latin typeface="Arial"/>
                <a:ea typeface="Arial"/>
                <a:cs typeface="Arial"/>
                <a:sym typeface="Arial"/>
              </a:rPr>
              <a:t>(</a:t>
            </a:r>
            <a:r>
              <a:rPr i="1" lang="en-US" sz="2400">
                <a:solidFill>
                  <a:schemeClr val="dk1"/>
                </a:solidFill>
                <a:latin typeface="Arial"/>
                <a:ea typeface="Arial"/>
                <a:cs typeface="Arial"/>
                <a:sym typeface="Arial"/>
              </a:rPr>
              <a:t>g</a:t>
            </a:r>
            <a:r>
              <a:rPr lang="en-US" sz="2400">
                <a:solidFill>
                  <a:schemeClr val="dk1"/>
                </a:solidFill>
                <a:latin typeface="Arial"/>
                <a:ea typeface="Arial"/>
                <a:cs typeface="Arial"/>
                <a:sym typeface="Arial"/>
              </a:rPr>
              <a:t>)</a:t>
            </a:r>
            <a:endParaRPr/>
          </a:p>
          <a:p>
            <a:pPr indent="-457200" lvl="0" marL="457200" marR="0" rtl="0" algn="l">
              <a:spcBef>
                <a:spcPts val="0"/>
              </a:spcBef>
              <a:spcAft>
                <a:spcPts val="0"/>
              </a:spcAft>
              <a:buClr>
                <a:schemeClr val="accent1"/>
              </a:buClr>
              <a:buSzPts val="2400"/>
              <a:buFont typeface="Arial"/>
              <a:buAutoNum type="arabicParenBoth"/>
            </a:pPr>
            <a:r>
              <a:rPr lang="en-US" sz="2400">
                <a:solidFill>
                  <a:schemeClr val="accent1"/>
                </a:solidFill>
                <a:latin typeface="Arial"/>
                <a:ea typeface="Arial"/>
                <a:cs typeface="Arial"/>
                <a:sym typeface="Arial"/>
              </a:rPr>
              <a:t>NO</a:t>
            </a:r>
            <a:r>
              <a:rPr baseline="-25000" lang="en-US" sz="2400">
                <a:solidFill>
                  <a:schemeClr val="accent1"/>
                </a:solidFill>
                <a:latin typeface="Arial"/>
                <a:ea typeface="Arial"/>
                <a:cs typeface="Arial"/>
                <a:sym typeface="Arial"/>
              </a:rPr>
              <a:t>3</a:t>
            </a:r>
            <a:r>
              <a:rPr lang="en-US" sz="2400">
                <a:solidFill>
                  <a:schemeClr val="accent1"/>
                </a:solidFill>
                <a:latin typeface="Arial"/>
                <a:ea typeface="Arial"/>
                <a:cs typeface="Arial"/>
                <a:sym typeface="Arial"/>
              </a:rPr>
              <a:t>(</a:t>
            </a:r>
            <a:r>
              <a:rPr i="1" lang="en-US" sz="2400">
                <a:solidFill>
                  <a:schemeClr val="accent1"/>
                </a:solidFill>
                <a:latin typeface="Arial"/>
                <a:ea typeface="Arial"/>
                <a:cs typeface="Arial"/>
                <a:sym typeface="Arial"/>
              </a:rPr>
              <a:t>g</a:t>
            </a:r>
            <a:r>
              <a:rPr lang="en-US" sz="2400">
                <a:solidFill>
                  <a:schemeClr val="accent1"/>
                </a:solidFill>
                <a:latin typeface="Arial"/>
                <a:ea typeface="Arial"/>
                <a:cs typeface="Arial"/>
                <a:sym typeface="Arial"/>
              </a:rPr>
              <a:t>) + NO(</a:t>
            </a:r>
            <a:r>
              <a:rPr i="1" lang="en-US" sz="2400">
                <a:solidFill>
                  <a:schemeClr val="accent1"/>
                </a:solidFill>
                <a:latin typeface="Arial"/>
                <a:ea typeface="Arial"/>
                <a:cs typeface="Arial"/>
                <a:sym typeface="Arial"/>
              </a:rPr>
              <a:t>g</a:t>
            </a:r>
            <a:r>
              <a:rPr lang="en-US" sz="2400">
                <a:solidFill>
                  <a:schemeClr val="accent1"/>
                </a:solidFill>
                <a:latin typeface="Arial"/>
                <a:ea typeface="Arial"/>
                <a:cs typeface="Arial"/>
                <a:sym typeface="Arial"/>
              </a:rPr>
              <a:t>) </a:t>
            </a:r>
            <a:r>
              <a:rPr lang="en-US" sz="2400">
                <a:solidFill>
                  <a:schemeClr val="dk1"/>
                </a:solidFill>
                <a:latin typeface="Arial"/>
                <a:ea typeface="Arial"/>
                <a:cs typeface="Arial"/>
                <a:sym typeface="Arial"/>
              </a:rPr>
              <a:t>→ </a:t>
            </a:r>
            <a:r>
              <a:rPr lang="en-US" sz="2400">
                <a:solidFill>
                  <a:schemeClr val="accent1"/>
                </a:solidFill>
                <a:latin typeface="Arial"/>
                <a:ea typeface="Arial"/>
                <a:cs typeface="Arial"/>
                <a:sym typeface="Arial"/>
              </a:rPr>
              <a:t>2NO</a:t>
            </a:r>
            <a:r>
              <a:rPr baseline="-25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a:t>
            </a:r>
            <a:r>
              <a:rPr i="1" lang="en-US" sz="2400">
                <a:solidFill>
                  <a:schemeClr val="accent1"/>
                </a:solidFill>
                <a:latin typeface="Arial"/>
                <a:ea typeface="Arial"/>
                <a:cs typeface="Arial"/>
                <a:sym typeface="Arial"/>
              </a:rPr>
              <a:t>g</a:t>
            </a:r>
            <a:r>
              <a:rPr lang="en-US" sz="2400">
                <a:solidFill>
                  <a:schemeClr val="accent1"/>
                </a:solidFill>
                <a:latin typeface="Arial"/>
                <a:ea typeface="Arial"/>
                <a:cs typeface="Arial"/>
                <a:sym typeface="Arial"/>
              </a:rPr>
              <a:t>)</a:t>
            </a:r>
            <a:r>
              <a:rPr lang="en-US" sz="2400">
                <a:solidFill>
                  <a:schemeClr val="dk1"/>
                </a:solidFill>
                <a:latin typeface="Arial"/>
                <a:ea typeface="Arial"/>
                <a:cs typeface="Arial"/>
                <a:sym typeface="Arial"/>
              </a:rPr>
              <a:t>	</a:t>
            </a:r>
            <a:endParaRPr sz="2400">
              <a:solidFill>
                <a:schemeClr val="dk1"/>
              </a:solidFill>
              <a:latin typeface="Arial"/>
              <a:ea typeface="Arial"/>
              <a:cs typeface="Arial"/>
              <a:sym typeface="Arial"/>
            </a:endParaRPr>
          </a:p>
        </p:txBody>
      </p:sp>
      <p:grpSp>
        <p:nvGrpSpPr>
          <p:cNvPr id="2975" name="Google Shape;2975;g200ff56c607_0_557"/>
          <p:cNvGrpSpPr/>
          <p:nvPr/>
        </p:nvGrpSpPr>
        <p:grpSpPr>
          <a:xfrm>
            <a:off x="472280" y="839071"/>
            <a:ext cx="4191001" cy="552451"/>
            <a:chOff x="336" y="2064"/>
            <a:chExt cx="2640" cy="348"/>
          </a:xfrm>
        </p:grpSpPr>
        <p:cxnSp>
          <p:nvCxnSpPr>
            <p:cNvPr id="2976" name="Google Shape;2976;g200ff56c607_0_557"/>
            <p:cNvCxnSpPr/>
            <p:nvPr/>
          </p:nvCxnSpPr>
          <p:spPr>
            <a:xfrm>
              <a:off x="336" y="2064"/>
              <a:ext cx="2400" cy="0"/>
            </a:xfrm>
            <a:prstGeom prst="straightConnector1">
              <a:avLst/>
            </a:prstGeom>
            <a:noFill/>
            <a:ln cap="flat" cmpd="sng" w="28575">
              <a:solidFill>
                <a:schemeClr val="dk1"/>
              </a:solidFill>
              <a:prstDash val="solid"/>
              <a:round/>
              <a:headEnd len="med" w="med" type="none"/>
              <a:tailEnd len="med" w="med" type="none"/>
            </a:ln>
          </p:spPr>
        </p:cxnSp>
        <p:sp>
          <p:nvSpPr>
            <p:cNvPr id="2977" name="Google Shape;2977;g200ff56c607_0_557"/>
            <p:cNvSpPr/>
            <p:nvPr/>
          </p:nvSpPr>
          <p:spPr>
            <a:xfrm>
              <a:off x="576" y="2112"/>
              <a:ext cx="24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accent1"/>
                  </a:solidFill>
                  <a:latin typeface="Arial"/>
                  <a:ea typeface="Arial"/>
                  <a:cs typeface="Arial"/>
                  <a:sym typeface="Arial"/>
                </a:rPr>
                <a:t>2NO</a:t>
              </a:r>
              <a:r>
                <a:rPr baseline="-25000" lang="en-US" sz="2400">
                  <a:solidFill>
                    <a:schemeClr val="accent1"/>
                  </a:solidFill>
                  <a:latin typeface="Arial"/>
                  <a:ea typeface="Arial"/>
                  <a:cs typeface="Arial"/>
                  <a:sym typeface="Arial"/>
                </a:rPr>
                <a:t> </a:t>
              </a:r>
              <a:r>
                <a:rPr lang="en-US" sz="2400">
                  <a:solidFill>
                    <a:schemeClr val="accent1"/>
                  </a:solidFill>
                  <a:latin typeface="Arial"/>
                  <a:ea typeface="Arial"/>
                  <a:cs typeface="Arial"/>
                  <a:sym typeface="Arial"/>
                </a:rPr>
                <a:t>(</a:t>
              </a:r>
              <a:r>
                <a:rPr i="1" lang="en-US" sz="2400">
                  <a:solidFill>
                    <a:schemeClr val="accent1"/>
                  </a:solidFill>
                  <a:latin typeface="Arial"/>
                  <a:ea typeface="Arial"/>
                  <a:cs typeface="Arial"/>
                  <a:sym typeface="Arial"/>
                </a:rPr>
                <a:t>g</a:t>
              </a:r>
              <a:r>
                <a:rPr lang="en-US" sz="2400">
                  <a:solidFill>
                    <a:schemeClr val="accent1"/>
                  </a:solidFill>
                  <a:latin typeface="Arial"/>
                  <a:ea typeface="Arial"/>
                  <a:cs typeface="Arial"/>
                  <a:sym typeface="Arial"/>
                </a:rPr>
                <a:t>) + O</a:t>
              </a:r>
              <a:r>
                <a:rPr baseline="-25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a:t>
              </a:r>
              <a:r>
                <a:rPr i="1" lang="en-US" sz="2400">
                  <a:solidFill>
                    <a:schemeClr val="accent1"/>
                  </a:solidFill>
                  <a:latin typeface="Arial"/>
                  <a:ea typeface="Arial"/>
                  <a:cs typeface="Arial"/>
                  <a:sym typeface="Arial"/>
                </a:rPr>
                <a:t>g</a:t>
              </a:r>
              <a:r>
                <a:rPr lang="en-US" sz="2400">
                  <a:solidFill>
                    <a:schemeClr val="accent1"/>
                  </a:solidFill>
                  <a:latin typeface="Arial"/>
                  <a:ea typeface="Arial"/>
                  <a:cs typeface="Arial"/>
                  <a:sym typeface="Arial"/>
                </a:rPr>
                <a:t>) </a:t>
              </a:r>
              <a:r>
                <a:rPr lang="en-US" sz="2400">
                  <a:solidFill>
                    <a:schemeClr val="dk1"/>
                  </a:solidFill>
                  <a:latin typeface="Arial"/>
                  <a:ea typeface="Arial"/>
                  <a:cs typeface="Arial"/>
                  <a:sym typeface="Arial"/>
                </a:rPr>
                <a:t>→2NO</a:t>
              </a:r>
              <a:r>
                <a:rPr baseline="-25000" lang="en-US" sz="24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a:t>
              </a:r>
              <a:r>
                <a:rPr i="1" lang="en-US" sz="2400">
                  <a:solidFill>
                    <a:schemeClr val="dk1"/>
                  </a:solidFill>
                  <a:latin typeface="Arial"/>
                  <a:ea typeface="Arial"/>
                  <a:cs typeface="Arial"/>
                  <a:sym typeface="Arial"/>
                </a:rPr>
                <a:t>g</a:t>
              </a:r>
              <a:r>
                <a:rPr lang="en-US" sz="2400">
                  <a:solidFill>
                    <a:schemeClr val="dk1"/>
                  </a:solidFill>
                  <a:latin typeface="Arial"/>
                  <a:ea typeface="Arial"/>
                  <a:cs typeface="Arial"/>
                  <a:sym typeface="Arial"/>
                </a:rPr>
                <a:t>)</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1" name="Shape 2981"/>
        <p:cNvGrpSpPr/>
        <p:nvPr/>
      </p:nvGrpSpPr>
      <p:grpSpPr>
        <a:xfrm>
          <a:off x="0" y="0"/>
          <a:ext cx="0" cy="0"/>
          <a:chOff x="0" y="0"/>
          <a:chExt cx="0" cy="0"/>
        </a:xfrm>
      </p:grpSpPr>
      <p:sp>
        <p:nvSpPr>
          <p:cNvPr id="2982" name="Google Shape;2982;g200ff56c607_0_58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Reaction Mechanisms Summary</a:t>
            </a:r>
            <a:endParaRPr/>
          </a:p>
        </p:txBody>
      </p:sp>
      <p:sp>
        <p:nvSpPr>
          <p:cNvPr id="2983" name="Google Shape;2983;g200ff56c607_0_584"/>
          <p:cNvSpPr txBox="1"/>
          <p:nvPr>
            <p:ph idx="1" type="body"/>
          </p:nvPr>
        </p:nvSpPr>
        <p:spPr>
          <a:xfrm>
            <a:off x="1011621" y="1368425"/>
            <a:ext cx="10515600" cy="4351200"/>
          </a:xfrm>
          <a:prstGeom prst="rect">
            <a:avLst/>
          </a:prstGeom>
          <a:noFill/>
          <a:ln>
            <a:noFill/>
          </a:ln>
        </p:spPr>
        <p:txBody>
          <a:bodyPr anchorCtr="0" anchor="t" bIns="45700" lIns="91425" spcFirstLastPara="1" rIns="91425" wrap="square" tIns="45700">
            <a:normAutofit lnSpcReduction="20000"/>
          </a:bodyPr>
          <a:lstStyle/>
          <a:p>
            <a:pPr indent="-228600" lvl="0" marL="228600" rtl="0" algn="l">
              <a:lnSpc>
                <a:spcPct val="90000"/>
              </a:lnSpc>
              <a:spcBef>
                <a:spcPts val="0"/>
              </a:spcBef>
              <a:spcAft>
                <a:spcPts val="0"/>
              </a:spcAft>
              <a:buClr>
                <a:schemeClr val="dk1"/>
              </a:buClr>
              <a:buSzPts val="2400"/>
              <a:buChar char="•"/>
            </a:pPr>
            <a:r>
              <a:rPr lang="en-US"/>
              <a:t>The elementary steps must add up to the overall balanced equation.</a:t>
            </a:r>
            <a:endParaRPr/>
          </a:p>
          <a:p>
            <a:pPr indent="-228600" lvl="0" marL="228600" rtl="0" algn="l">
              <a:lnSpc>
                <a:spcPct val="90000"/>
              </a:lnSpc>
              <a:spcBef>
                <a:spcPts val="1000"/>
              </a:spcBef>
              <a:spcAft>
                <a:spcPts val="0"/>
              </a:spcAft>
              <a:buClr>
                <a:schemeClr val="dk1"/>
              </a:buClr>
              <a:buSzPts val="2400"/>
              <a:buChar char="•"/>
            </a:pPr>
            <a:r>
              <a:rPr lang="en-US"/>
              <a:t>The rate determining (slow) step determines the overall rate law. </a:t>
            </a:r>
            <a:endParaRPr/>
          </a:p>
          <a:p>
            <a:pPr indent="-228600" lvl="0" marL="228600" rtl="0" algn="l">
              <a:lnSpc>
                <a:spcPct val="90000"/>
              </a:lnSpc>
              <a:spcBef>
                <a:spcPts val="1000"/>
              </a:spcBef>
              <a:spcAft>
                <a:spcPts val="0"/>
              </a:spcAft>
              <a:buClr>
                <a:schemeClr val="dk1"/>
              </a:buClr>
              <a:buSzPts val="2400"/>
              <a:buChar char="•"/>
            </a:pPr>
            <a:r>
              <a:rPr lang="en-US"/>
              <a:t>Overall rate laws’ order is found through experimentation, NOT by the coefficient in the balanced equation. </a:t>
            </a:r>
            <a:endParaRPr/>
          </a:p>
          <a:p>
            <a:pPr indent="-228600" lvl="0" marL="228600" rtl="0" algn="l">
              <a:lnSpc>
                <a:spcPct val="90000"/>
              </a:lnSpc>
              <a:spcBef>
                <a:spcPts val="1000"/>
              </a:spcBef>
              <a:spcAft>
                <a:spcPts val="0"/>
              </a:spcAft>
              <a:buClr>
                <a:schemeClr val="dk1"/>
              </a:buClr>
              <a:buSzPts val="2400"/>
              <a:buChar char="•"/>
            </a:pPr>
            <a:r>
              <a:rPr lang="en-US"/>
              <a:t>Elementary steps in a reaction mechanism have rate laws that ARE determined by their molecularity/coefficients.  </a:t>
            </a:r>
            <a:endParaRPr/>
          </a:p>
          <a:p>
            <a:pPr indent="-228600" lvl="0" marL="228600" rtl="0" algn="l">
              <a:lnSpc>
                <a:spcPct val="90000"/>
              </a:lnSpc>
              <a:spcBef>
                <a:spcPts val="1000"/>
              </a:spcBef>
              <a:spcAft>
                <a:spcPts val="0"/>
              </a:spcAft>
              <a:buClr>
                <a:schemeClr val="dk1"/>
              </a:buClr>
              <a:buSzPts val="2400"/>
              <a:buChar char="•"/>
            </a:pPr>
            <a:r>
              <a:rPr lang="en-US"/>
              <a:t>Any reversible reactions will have a  forward rate equal to its reverse rate, therefore, a forward rate law equal to its reverse rate law. This can be used to substitute intermediates in the rate deterring step’s rate law. </a:t>
            </a:r>
            <a:endParaRPr/>
          </a:p>
          <a:p>
            <a:pPr indent="-228600" lvl="0" marL="228600" rtl="0" algn="l">
              <a:lnSpc>
                <a:spcPct val="90000"/>
              </a:lnSpc>
              <a:spcBef>
                <a:spcPts val="1000"/>
              </a:spcBef>
              <a:spcAft>
                <a:spcPts val="0"/>
              </a:spcAft>
              <a:buClr>
                <a:srgbClr val="000000"/>
              </a:buClr>
              <a:buSzPts val="2400"/>
              <a:buChar char="•"/>
            </a:pPr>
            <a:r>
              <a:rPr lang="en-US">
                <a:solidFill>
                  <a:srgbClr val="000000"/>
                </a:solidFill>
              </a:rPr>
              <a:t>A mechanism is a </a:t>
            </a:r>
            <a:r>
              <a:rPr b="1" i="1" lang="en-US">
                <a:solidFill>
                  <a:srgbClr val="000000"/>
                </a:solidFill>
              </a:rPr>
              <a:t>hypothesis</a:t>
            </a:r>
            <a:r>
              <a:rPr lang="en-US">
                <a:solidFill>
                  <a:srgbClr val="000000"/>
                </a:solidFill>
              </a:rPr>
              <a:t> –we cannot </a:t>
            </a:r>
            <a:r>
              <a:rPr b="1" i="1" lang="en-US">
                <a:solidFill>
                  <a:srgbClr val="000000"/>
                </a:solidFill>
              </a:rPr>
              <a:t>prove</a:t>
            </a:r>
            <a:r>
              <a:rPr lang="en-US">
                <a:solidFill>
                  <a:srgbClr val="000000"/>
                </a:solidFill>
              </a:rPr>
              <a:t> it is correct, but if it is consistent with the data, and can be used to predict results accurately, it is a useful </a:t>
            </a:r>
            <a:r>
              <a:rPr b="1" i="1" lang="en-US">
                <a:solidFill>
                  <a:srgbClr val="000000"/>
                </a:solidFill>
              </a:rPr>
              <a:t>model</a:t>
            </a:r>
            <a:r>
              <a:rPr lang="en-US">
                <a:solidFill>
                  <a:srgbClr val="000000"/>
                </a:solidFill>
              </a:rPr>
              <a:t> for the reaction.</a:t>
            </a:r>
            <a:endParaRPr/>
          </a:p>
          <a:p>
            <a:pPr indent="-76200" lvl="0" marL="228600" rtl="0" algn="l">
              <a:lnSpc>
                <a:spcPct val="90000"/>
              </a:lnSpc>
              <a:spcBef>
                <a:spcPts val="1000"/>
              </a:spcBef>
              <a:spcAft>
                <a:spcPts val="0"/>
              </a:spcAft>
              <a:buClr>
                <a:schemeClr val="dk1"/>
              </a:buClr>
              <a:buSzPts val="2400"/>
              <a:buNone/>
            </a:pPr>
            <a:r>
              <a:t/>
            </a:r>
            <a:endParaRPr/>
          </a:p>
        </p:txBody>
      </p:sp>
    </p:spTree>
  </p:cSld>
  <p:clrMapOvr>
    <a:masterClrMapping/>
  </p:clrMapOvr>
</p:sld>
</file>

<file path=ppt/slides/slide3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7" name="Shape 2987"/>
        <p:cNvGrpSpPr/>
        <p:nvPr/>
      </p:nvGrpSpPr>
      <p:grpSpPr>
        <a:xfrm>
          <a:off x="0" y="0"/>
          <a:ext cx="0" cy="0"/>
          <a:chOff x="0" y="0"/>
          <a:chExt cx="0" cy="0"/>
        </a:xfrm>
      </p:grpSpPr>
      <p:sp>
        <p:nvSpPr>
          <p:cNvPr id="2988" name="Google Shape;2988;g200ff56c607_0_589"/>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5400"/>
              <a:buFont typeface="Calibri"/>
              <a:buNone/>
            </a:pPr>
            <a:r>
              <a:rPr lang="en-US"/>
              <a:t>Unit 6 Heat</a:t>
            </a:r>
            <a:endParaRPr/>
          </a:p>
        </p:txBody>
      </p:sp>
    </p:spTree>
  </p:cSld>
  <p:clrMapOvr>
    <a:masterClrMapping/>
  </p:clrMapOvr>
</p:sld>
</file>

<file path=ppt/slides/slide3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3" name="Shape 2993"/>
        <p:cNvGrpSpPr/>
        <p:nvPr/>
      </p:nvGrpSpPr>
      <p:grpSpPr>
        <a:xfrm>
          <a:off x="0" y="0"/>
          <a:ext cx="0" cy="0"/>
          <a:chOff x="0" y="0"/>
          <a:chExt cx="0" cy="0"/>
        </a:xfrm>
      </p:grpSpPr>
      <p:sp>
        <p:nvSpPr>
          <p:cNvPr id="2994" name="Google Shape;2994;g2bdae9f7030_0_969"/>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System and Surroundings</a:t>
            </a:r>
            <a:endParaRPr/>
          </a:p>
        </p:txBody>
      </p:sp>
      <p:pic>
        <p:nvPicPr>
          <p:cNvPr descr="05_03" id="2995" name="Google Shape;2995;g2bdae9f7030_0_969"/>
          <p:cNvPicPr preferRelativeResize="0"/>
          <p:nvPr>
            <p:ph idx="1" type="body"/>
          </p:nvPr>
        </p:nvPicPr>
        <p:blipFill rotWithShape="1">
          <a:blip r:embed="rId3">
            <a:alphaModFix/>
          </a:blip>
          <a:srcRect b="4970" l="0" r="0" t="0"/>
          <a:stretch/>
        </p:blipFill>
        <p:spPr>
          <a:xfrm>
            <a:off x="1540328" y="1246414"/>
            <a:ext cx="4343400" cy="4827900"/>
          </a:xfrm>
          <a:prstGeom prst="rect">
            <a:avLst/>
          </a:prstGeom>
          <a:noFill/>
          <a:ln>
            <a:noFill/>
          </a:ln>
        </p:spPr>
      </p:pic>
      <p:sp>
        <p:nvSpPr>
          <p:cNvPr id="2996" name="Google Shape;2996;g2bdae9f7030_0_969"/>
          <p:cNvSpPr txBox="1"/>
          <p:nvPr>
            <p:ph idx="2" type="body"/>
          </p:nvPr>
        </p:nvSpPr>
        <p:spPr>
          <a:xfrm>
            <a:off x="6172200" y="1877786"/>
            <a:ext cx="4495800" cy="2971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The </a:t>
            </a:r>
            <a:r>
              <a:rPr lang="en-US">
                <a:solidFill>
                  <a:srgbClr val="FF0000"/>
                </a:solidFill>
              </a:rPr>
              <a:t>system</a:t>
            </a:r>
            <a:r>
              <a:rPr lang="en-US"/>
              <a:t> includes the molecules we want to study (here, the hydrogen and oxygen molecules).</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The </a:t>
            </a:r>
            <a:r>
              <a:rPr lang="en-US">
                <a:solidFill>
                  <a:srgbClr val="FF0000"/>
                </a:solidFill>
              </a:rPr>
              <a:t>surroundings </a:t>
            </a:r>
            <a:r>
              <a:rPr lang="en-US"/>
              <a:t>are everything else (here, the cylinder and piston).</a:t>
            </a:r>
            <a:endParaRPr/>
          </a:p>
        </p:txBody>
      </p:sp>
    </p:spTree>
  </p:cSld>
  <p:clrMapOvr>
    <a:masterClrMapping/>
  </p:clrMapOvr>
  <p:transition spd="slow">
    <p:fade/>
  </p:transition>
</p:sld>
</file>

<file path=ppt/slides/slide3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0" name="Shape 3000"/>
        <p:cNvGrpSpPr/>
        <p:nvPr/>
      </p:nvGrpSpPr>
      <p:grpSpPr>
        <a:xfrm>
          <a:off x="0" y="0"/>
          <a:ext cx="0" cy="0"/>
          <a:chOff x="0" y="0"/>
          <a:chExt cx="0" cy="0"/>
        </a:xfrm>
      </p:grpSpPr>
      <p:sp>
        <p:nvSpPr>
          <p:cNvPr id="3001" name="Google Shape;3001;g2bdae9f7030_0_976"/>
          <p:cNvSpPr txBox="1"/>
          <p:nvPr>
            <p:ph type="title"/>
          </p:nvPr>
        </p:nvSpPr>
        <p:spPr>
          <a:xfrm>
            <a:off x="2136775" y="228600"/>
            <a:ext cx="8153400" cy="990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Systems</a:t>
            </a:r>
            <a:endParaRPr/>
          </a:p>
        </p:txBody>
      </p:sp>
      <p:sp>
        <p:nvSpPr>
          <p:cNvPr id="3002" name="Google Shape;3002;g2bdae9f7030_0_976"/>
          <p:cNvSpPr txBox="1"/>
          <p:nvPr>
            <p:ph idx="1" type="body"/>
          </p:nvPr>
        </p:nvSpPr>
        <p:spPr>
          <a:xfrm>
            <a:off x="1524000" y="1447800"/>
            <a:ext cx="9144000" cy="5410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An </a:t>
            </a:r>
            <a:r>
              <a:rPr lang="en-US">
                <a:solidFill>
                  <a:srgbClr val="FF0000"/>
                </a:solidFill>
              </a:rPr>
              <a:t>open system </a:t>
            </a:r>
            <a:r>
              <a:rPr lang="en-US"/>
              <a:t>allows for energy  and mass to change, like an open cup of coffee or beaker.</a:t>
            </a:r>
            <a:endParaRPr/>
          </a:p>
          <a:p>
            <a:pPr indent="-76200" lvl="0" marL="22860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A </a:t>
            </a:r>
            <a:r>
              <a:rPr lang="en-US">
                <a:solidFill>
                  <a:srgbClr val="FF0000"/>
                </a:solidFill>
              </a:rPr>
              <a:t>closed system </a:t>
            </a:r>
            <a:r>
              <a:rPr lang="en-US"/>
              <a:t>allows for changes in energy only, like a closed coffee cup or beaker.</a:t>
            </a:r>
            <a:endParaRPr/>
          </a:p>
        </p:txBody>
      </p:sp>
      <p:pic>
        <p:nvPicPr>
          <p:cNvPr descr="Image result for open system" id="3003" name="Google Shape;3003;g2bdae9f7030_0_976"/>
          <p:cNvPicPr preferRelativeResize="0"/>
          <p:nvPr/>
        </p:nvPicPr>
        <p:blipFill rotWithShape="1">
          <a:blip r:embed="rId3">
            <a:alphaModFix/>
          </a:blip>
          <a:srcRect b="0" l="0" r="0" t="0"/>
          <a:stretch/>
        </p:blipFill>
        <p:spPr>
          <a:xfrm>
            <a:off x="3146444" y="3140075"/>
            <a:ext cx="5899111" cy="264023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7" name="Shape 3007"/>
        <p:cNvGrpSpPr/>
        <p:nvPr/>
      </p:nvGrpSpPr>
      <p:grpSpPr>
        <a:xfrm>
          <a:off x="0" y="0"/>
          <a:ext cx="0" cy="0"/>
          <a:chOff x="0" y="0"/>
          <a:chExt cx="0" cy="0"/>
        </a:xfrm>
      </p:grpSpPr>
      <p:sp>
        <p:nvSpPr>
          <p:cNvPr id="3008" name="Google Shape;3008;g2bdae9f7030_0_982"/>
          <p:cNvSpPr txBox="1"/>
          <p:nvPr>
            <p:ph type="title"/>
          </p:nvPr>
        </p:nvSpPr>
        <p:spPr>
          <a:xfrm>
            <a:off x="2136775" y="228600"/>
            <a:ext cx="8153400" cy="990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Systems</a:t>
            </a:r>
            <a:endParaRPr/>
          </a:p>
        </p:txBody>
      </p:sp>
      <p:sp>
        <p:nvSpPr>
          <p:cNvPr id="3009" name="Google Shape;3009;g2bdae9f7030_0_982"/>
          <p:cNvSpPr txBox="1"/>
          <p:nvPr>
            <p:ph idx="1" type="body"/>
          </p:nvPr>
        </p:nvSpPr>
        <p:spPr>
          <a:xfrm>
            <a:off x="1524000" y="1447800"/>
            <a:ext cx="9144000" cy="5410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An </a:t>
            </a:r>
            <a:r>
              <a:rPr lang="en-US">
                <a:solidFill>
                  <a:srgbClr val="FF0000"/>
                </a:solidFill>
              </a:rPr>
              <a:t>isolated system </a:t>
            </a:r>
            <a:r>
              <a:rPr lang="en-US"/>
              <a:t>doesn’t allow any change in temperature or heat to occur, like a perfect calorimeter.</a:t>
            </a:r>
            <a:endParaRPr/>
          </a:p>
        </p:txBody>
      </p:sp>
      <p:pic>
        <p:nvPicPr>
          <p:cNvPr descr="Image result for isolated system" id="3010" name="Google Shape;3010;g2bdae9f7030_0_982"/>
          <p:cNvPicPr preferRelativeResize="0"/>
          <p:nvPr/>
        </p:nvPicPr>
        <p:blipFill rotWithShape="1">
          <a:blip r:embed="rId3">
            <a:alphaModFix/>
          </a:blip>
          <a:srcRect b="0" l="0" r="0" t="0"/>
          <a:stretch/>
        </p:blipFill>
        <p:spPr>
          <a:xfrm>
            <a:off x="2136775" y="2373077"/>
            <a:ext cx="7562396" cy="355964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5" name="Shape 3015"/>
        <p:cNvGrpSpPr/>
        <p:nvPr/>
      </p:nvGrpSpPr>
      <p:grpSpPr>
        <a:xfrm>
          <a:off x="0" y="0"/>
          <a:ext cx="0" cy="0"/>
          <a:chOff x="0" y="0"/>
          <a:chExt cx="0" cy="0"/>
        </a:xfrm>
      </p:grpSpPr>
      <p:sp>
        <p:nvSpPr>
          <p:cNvPr id="3016" name="Google Shape;3016;g2bdae9f7030_0_988"/>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Changes in Internal Energy</a:t>
            </a:r>
            <a:endParaRPr/>
          </a:p>
        </p:txBody>
      </p:sp>
      <p:pic>
        <p:nvPicPr>
          <p:cNvPr descr="05_07a" id="3017" name="Google Shape;3017;g2bdae9f7030_0_988"/>
          <p:cNvPicPr preferRelativeResize="0"/>
          <p:nvPr>
            <p:ph idx="1" type="body"/>
          </p:nvPr>
        </p:nvPicPr>
        <p:blipFill rotWithShape="1">
          <a:blip r:embed="rId3">
            <a:alphaModFix/>
          </a:blip>
          <a:srcRect b="0" l="0" r="0" t="0"/>
          <a:stretch/>
        </p:blipFill>
        <p:spPr>
          <a:xfrm>
            <a:off x="1736271" y="1524000"/>
            <a:ext cx="3684900" cy="4370400"/>
          </a:xfrm>
          <a:prstGeom prst="rect">
            <a:avLst/>
          </a:prstGeom>
          <a:noFill/>
          <a:ln>
            <a:noFill/>
          </a:ln>
        </p:spPr>
      </p:pic>
      <p:sp>
        <p:nvSpPr>
          <p:cNvPr id="3018" name="Google Shape;3018;g2bdae9f7030_0_988"/>
          <p:cNvSpPr txBox="1"/>
          <p:nvPr>
            <p:ph idx="2" type="body"/>
          </p:nvPr>
        </p:nvSpPr>
        <p:spPr>
          <a:xfrm>
            <a:off x="6172200" y="1524000"/>
            <a:ext cx="4495800" cy="5181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When energy is exchanged between the system and the surroundings, it is exchanged as either heat (</a:t>
            </a:r>
            <a:r>
              <a:rPr i="1" lang="en-US"/>
              <a:t>q</a:t>
            </a:r>
            <a:r>
              <a:rPr lang="en-US"/>
              <a:t>) or work (</a:t>
            </a:r>
            <a:r>
              <a:rPr i="1" lang="en-US"/>
              <a:t>w</a:t>
            </a:r>
            <a:r>
              <a:rPr lang="en-US"/>
              <a:t>).</a:t>
            </a:r>
            <a:endParaRPr/>
          </a:p>
          <a:p>
            <a:pPr indent="0" lvl="0" marL="0" rtl="0" algn="l">
              <a:lnSpc>
                <a:spcPct val="90000"/>
              </a:lnSpc>
              <a:spcBef>
                <a:spcPts val="1000"/>
              </a:spcBef>
              <a:spcAft>
                <a:spcPts val="0"/>
              </a:spcAft>
              <a:buClr>
                <a:schemeClr val="dk1"/>
              </a:buClr>
              <a:buSzPts val="2400"/>
              <a:buNone/>
            </a:pPr>
            <a:r>
              <a:t/>
            </a:r>
            <a:endParaRPr/>
          </a:p>
          <a:p>
            <a:pPr indent="0" lvl="0" marL="0" rtl="0" algn="ctr">
              <a:lnSpc>
                <a:spcPct val="90000"/>
              </a:lnSpc>
              <a:spcBef>
                <a:spcPts val="1000"/>
              </a:spcBef>
              <a:spcAft>
                <a:spcPts val="0"/>
              </a:spcAft>
              <a:buClr>
                <a:srgbClr val="FF0000"/>
              </a:buClr>
              <a:buSzPts val="3200"/>
              <a:buNone/>
            </a:pPr>
            <a:r>
              <a:rPr lang="en-US" sz="3200">
                <a:solidFill>
                  <a:srgbClr val="FF0000"/>
                </a:solidFill>
                <a:latin typeface="Noto Sans Symbols"/>
                <a:ea typeface="Noto Sans Symbols"/>
                <a:cs typeface="Noto Sans Symbols"/>
                <a:sym typeface="Noto Sans Symbols"/>
              </a:rPr>
              <a:t>Δ</a:t>
            </a:r>
            <a:r>
              <a:rPr i="1" lang="en-US" sz="3200">
                <a:solidFill>
                  <a:srgbClr val="FF0000"/>
                </a:solidFill>
              </a:rPr>
              <a:t>E</a:t>
            </a:r>
            <a:r>
              <a:rPr lang="en-US" sz="3200">
                <a:solidFill>
                  <a:srgbClr val="FF0000"/>
                </a:solidFill>
              </a:rPr>
              <a:t> = </a:t>
            </a:r>
            <a:r>
              <a:rPr i="1" lang="en-US" sz="3200">
                <a:solidFill>
                  <a:srgbClr val="FF0000"/>
                </a:solidFill>
              </a:rPr>
              <a:t>q</a:t>
            </a:r>
            <a:r>
              <a:rPr lang="en-US" sz="3200">
                <a:solidFill>
                  <a:srgbClr val="FF0000"/>
                </a:solidFill>
              </a:rPr>
              <a:t> + </a:t>
            </a:r>
            <a:r>
              <a:rPr i="1" lang="en-US" sz="3200">
                <a:solidFill>
                  <a:srgbClr val="FF0000"/>
                </a:solidFill>
              </a:rPr>
              <a:t>w</a:t>
            </a:r>
            <a:endParaRPr sz="3200">
              <a:solidFill>
                <a:srgbClr val="FF0000"/>
              </a:solidFill>
            </a:endParaRPr>
          </a:p>
        </p:txBody>
      </p:sp>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g200fb5710e2_0_21"/>
          <p:cNvSpPr txBox="1"/>
          <p:nvPr>
            <p:ph type="title"/>
          </p:nvPr>
        </p:nvSpPr>
        <p:spPr>
          <a:xfrm>
            <a:off x="1981200" y="228600"/>
            <a:ext cx="7467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Quantum Mechanical Model</a:t>
            </a:r>
            <a:endParaRPr/>
          </a:p>
        </p:txBody>
      </p:sp>
      <p:sp>
        <p:nvSpPr>
          <p:cNvPr id="607" name="Google Shape;607;g200fb5710e2_0_21"/>
          <p:cNvSpPr txBox="1"/>
          <p:nvPr>
            <p:ph idx="1" type="body"/>
          </p:nvPr>
        </p:nvSpPr>
        <p:spPr>
          <a:xfrm>
            <a:off x="838200" y="1371600"/>
            <a:ext cx="10515600" cy="4805400"/>
          </a:xfrm>
          <a:prstGeom prst="rect">
            <a:avLst/>
          </a:prstGeom>
          <a:noFill/>
          <a:ln>
            <a:noFill/>
          </a:ln>
        </p:spPr>
        <p:txBody>
          <a:bodyPr anchorCtr="0" anchor="t" bIns="45700" lIns="91425" spcFirstLastPara="1" rIns="91425" wrap="square" tIns="45700">
            <a:normAutofit/>
          </a:bodyPr>
          <a:lstStyle/>
          <a:p>
            <a:pPr indent="0" lvl="0" marL="36576" rtl="0" algn="l">
              <a:lnSpc>
                <a:spcPct val="90000"/>
              </a:lnSpc>
              <a:spcBef>
                <a:spcPts val="0"/>
              </a:spcBef>
              <a:spcAft>
                <a:spcPts val="0"/>
              </a:spcAft>
              <a:buClr>
                <a:srgbClr val="FF0000"/>
              </a:buClr>
              <a:buSzPts val="2400"/>
              <a:buNone/>
            </a:pPr>
            <a:r>
              <a:rPr lang="en-US">
                <a:solidFill>
                  <a:srgbClr val="FF0000"/>
                </a:solidFill>
              </a:rPr>
              <a:t>Schrodinger, de Brogli, and Heisenberg </a:t>
            </a:r>
            <a:r>
              <a:rPr lang="en-US"/>
              <a:t>solved mathematical equations to describe the behavior of e</a:t>
            </a:r>
            <a:r>
              <a:rPr baseline="30000" lang="en-US"/>
              <a:t>-</a:t>
            </a:r>
            <a:r>
              <a:rPr lang="en-US"/>
              <a:t> in the H atom as being both particle and wavelike, which lead to the </a:t>
            </a:r>
            <a:r>
              <a:rPr lang="en-US">
                <a:solidFill>
                  <a:srgbClr val="FF0000"/>
                </a:solidFill>
              </a:rPr>
              <a:t>quantum mechanical model</a:t>
            </a:r>
            <a:r>
              <a:rPr lang="en-US"/>
              <a:t>. </a:t>
            </a:r>
            <a:endParaRPr/>
          </a:p>
        </p:txBody>
      </p:sp>
      <p:sp>
        <p:nvSpPr>
          <p:cNvPr descr="Image result for schrodinger scientist" id="608" name="Google Shape;608;g200fb5710e2_0_21"/>
          <p:cNvSpPr/>
          <p:nvPr/>
        </p:nvSpPr>
        <p:spPr>
          <a:xfrm>
            <a:off x="155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Image result for schrodinger scientist" id="609" name="Google Shape;609;g200fb5710e2_0_21"/>
          <p:cNvPicPr preferRelativeResize="0"/>
          <p:nvPr/>
        </p:nvPicPr>
        <p:blipFill rotWithShape="1">
          <a:blip r:embed="rId3">
            <a:alphaModFix/>
          </a:blip>
          <a:srcRect b="0" l="0" r="0" t="0"/>
          <a:stretch/>
        </p:blipFill>
        <p:spPr>
          <a:xfrm>
            <a:off x="1399750" y="2590348"/>
            <a:ext cx="2391076" cy="3586616"/>
          </a:xfrm>
          <a:prstGeom prst="rect">
            <a:avLst/>
          </a:prstGeom>
          <a:noFill/>
          <a:ln>
            <a:noFill/>
          </a:ln>
        </p:spPr>
      </p:pic>
      <p:pic>
        <p:nvPicPr>
          <p:cNvPr descr="Image result for heisenberg scientist" id="610" name="Google Shape;610;g200fb5710e2_0_21"/>
          <p:cNvPicPr preferRelativeResize="0"/>
          <p:nvPr/>
        </p:nvPicPr>
        <p:blipFill rotWithShape="1">
          <a:blip r:embed="rId4">
            <a:alphaModFix/>
          </a:blip>
          <a:srcRect b="0" l="0" r="0" t="0"/>
          <a:stretch/>
        </p:blipFill>
        <p:spPr>
          <a:xfrm>
            <a:off x="6885074" y="2590346"/>
            <a:ext cx="3062144" cy="3623537"/>
          </a:xfrm>
          <a:prstGeom prst="rect">
            <a:avLst/>
          </a:prstGeom>
          <a:noFill/>
          <a:ln>
            <a:noFill/>
          </a:ln>
        </p:spPr>
      </p:pic>
      <p:pic>
        <p:nvPicPr>
          <p:cNvPr descr="Image result for deBroglie scientist" id="611" name="Google Shape;611;g200fb5710e2_0_21"/>
          <p:cNvPicPr preferRelativeResize="0"/>
          <p:nvPr/>
        </p:nvPicPr>
        <p:blipFill rotWithShape="1">
          <a:blip r:embed="rId5">
            <a:alphaModFix/>
          </a:blip>
          <a:srcRect b="0" l="0" r="0" t="0"/>
          <a:stretch/>
        </p:blipFill>
        <p:spPr>
          <a:xfrm>
            <a:off x="3932448" y="2603718"/>
            <a:ext cx="2846724" cy="3610165"/>
          </a:xfrm>
          <a:prstGeom prst="rect">
            <a:avLst/>
          </a:prstGeom>
          <a:noFill/>
          <a:ln>
            <a:noFill/>
          </a:ln>
        </p:spPr>
      </p:pic>
    </p:spTree>
  </p:cSld>
  <p:clrMapOvr>
    <a:masterClrMapping/>
  </p:clrMapOvr>
</p:sld>
</file>

<file path=ppt/slides/slide3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3" name="Shape 3023"/>
        <p:cNvGrpSpPr/>
        <p:nvPr/>
      </p:nvGrpSpPr>
      <p:grpSpPr>
        <a:xfrm>
          <a:off x="0" y="0"/>
          <a:ext cx="0" cy="0"/>
          <a:chOff x="0" y="0"/>
          <a:chExt cx="0" cy="0"/>
        </a:xfrm>
      </p:grpSpPr>
      <p:sp>
        <p:nvSpPr>
          <p:cNvPr id="3024" name="Google Shape;3024;g2bdae9f7030_0_995"/>
          <p:cNvSpPr txBox="1"/>
          <p:nvPr>
            <p:ph type="title"/>
          </p:nvPr>
        </p:nvSpPr>
        <p:spPr>
          <a:xfrm>
            <a:off x="2136775" y="228600"/>
            <a:ext cx="8153400" cy="990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Energy</a:t>
            </a:r>
            <a:endParaRPr/>
          </a:p>
        </p:txBody>
      </p:sp>
      <p:sp>
        <p:nvSpPr>
          <p:cNvPr id="3025" name="Google Shape;3025;g2bdae9f7030_0_995"/>
          <p:cNvSpPr txBox="1"/>
          <p:nvPr>
            <p:ph idx="1" type="body"/>
          </p:nvPr>
        </p:nvSpPr>
        <p:spPr>
          <a:xfrm>
            <a:off x="653143" y="1524000"/>
            <a:ext cx="11136000" cy="5334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The ability of the system to do work or transfer heat.</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rgbClr val="FF0000"/>
              </a:buClr>
              <a:buSzPts val="2400"/>
              <a:buNone/>
            </a:pPr>
            <a:r>
              <a:rPr lang="en-US">
                <a:solidFill>
                  <a:srgbClr val="FF0000"/>
                </a:solidFill>
              </a:rPr>
              <a:t>First Law of Thermodynamics </a:t>
            </a:r>
            <a:r>
              <a:rPr lang="en-US"/>
              <a:t>Energy may be transferred, but not created or destroyed (Conservation of Energy)</a:t>
            </a:r>
            <a:endParaRPr/>
          </a:p>
          <a:p>
            <a:pPr indent="0" lvl="0" marL="0" rtl="0" algn="l">
              <a:lnSpc>
                <a:spcPct val="90000"/>
              </a:lnSpc>
              <a:spcBef>
                <a:spcPts val="1000"/>
              </a:spcBef>
              <a:spcAft>
                <a:spcPts val="0"/>
              </a:spcAft>
              <a:buClr>
                <a:schemeClr val="dk1"/>
              </a:buClr>
              <a:buSzPts val="2400"/>
              <a:buNone/>
            </a:pPr>
            <a:r>
              <a:t/>
            </a:r>
            <a:endParaRPr/>
          </a:p>
        </p:txBody>
      </p:sp>
      <p:pic>
        <p:nvPicPr>
          <p:cNvPr id="3026" name="Google Shape;3026;g2bdae9f7030_0_995"/>
          <p:cNvPicPr preferRelativeResize="0"/>
          <p:nvPr/>
        </p:nvPicPr>
        <p:blipFill rotWithShape="1">
          <a:blip r:embed="rId3">
            <a:alphaModFix/>
          </a:blip>
          <a:srcRect b="0" l="0" r="0" t="0"/>
          <a:stretch/>
        </p:blipFill>
        <p:spPr>
          <a:xfrm>
            <a:off x="4717596" y="3150733"/>
            <a:ext cx="5977618" cy="2702456"/>
          </a:xfrm>
          <a:prstGeom prst="rect">
            <a:avLst/>
          </a:prstGeom>
          <a:noFill/>
          <a:ln>
            <a:noFill/>
          </a:ln>
        </p:spPr>
      </p:pic>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25">
                                            <p:txEl>
                                              <p:pRg end="0" st="0"/>
                                            </p:txEl>
                                          </p:spTgt>
                                        </p:tgtEl>
                                        <p:attrNameLst>
                                          <p:attrName>style.visibility</p:attrName>
                                        </p:attrNameLst>
                                      </p:cBhvr>
                                      <p:to>
                                        <p:strVal val="visible"/>
                                      </p:to>
                                    </p:set>
                                    <p:animEffect filter="fade" transition="in">
                                      <p:cBhvr>
                                        <p:cTn dur="500"/>
                                        <p:tgtEl>
                                          <p:spTgt spid="302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25">
                                            <p:txEl>
                                              <p:pRg end="1" st="1"/>
                                            </p:txEl>
                                          </p:spTgt>
                                        </p:tgtEl>
                                        <p:attrNameLst>
                                          <p:attrName>style.visibility</p:attrName>
                                        </p:attrNameLst>
                                      </p:cBhvr>
                                      <p:to>
                                        <p:strVal val="visible"/>
                                      </p:to>
                                    </p:set>
                                    <p:animEffect filter="fade" transition="in">
                                      <p:cBhvr>
                                        <p:cTn dur="500"/>
                                        <p:tgtEl>
                                          <p:spTgt spid="302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25">
                                            <p:txEl>
                                              <p:pRg end="2" st="2"/>
                                            </p:txEl>
                                          </p:spTgt>
                                        </p:tgtEl>
                                        <p:attrNameLst>
                                          <p:attrName>style.visibility</p:attrName>
                                        </p:attrNameLst>
                                      </p:cBhvr>
                                      <p:to>
                                        <p:strVal val="visible"/>
                                      </p:to>
                                    </p:set>
                                    <p:animEffect filter="fade" transition="in">
                                      <p:cBhvr>
                                        <p:cTn dur="500"/>
                                        <p:tgtEl>
                                          <p:spTgt spid="302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25">
                                            <p:txEl>
                                              <p:pRg end="3" st="3"/>
                                            </p:txEl>
                                          </p:spTgt>
                                        </p:tgtEl>
                                        <p:attrNameLst>
                                          <p:attrName>style.visibility</p:attrName>
                                        </p:attrNameLst>
                                      </p:cBhvr>
                                      <p:to>
                                        <p:strVal val="visible"/>
                                      </p:to>
                                    </p:set>
                                    <p:animEffect filter="fade" transition="in">
                                      <p:cBhvr>
                                        <p:cTn dur="500"/>
                                        <p:tgtEl>
                                          <p:spTgt spid="3025">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1" name="Shape 3031"/>
        <p:cNvGrpSpPr/>
        <p:nvPr/>
      </p:nvGrpSpPr>
      <p:grpSpPr>
        <a:xfrm>
          <a:off x="0" y="0"/>
          <a:ext cx="0" cy="0"/>
          <a:chOff x="0" y="0"/>
          <a:chExt cx="0" cy="0"/>
        </a:xfrm>
      </p:grpSpPr>
      <p:sp>
        <p:nvSpPr>
          <p:cNvPr id="3032" name="Google Shape;3032;g2bdae9f7030_0_1002"/>
          <p:cNvSpPr txBox="1"/>
          <p:nvPr>
            <p:ph type="title"/>
          </p:nvPr>
        </p:nvSpPr>
        <p:spPr>
          <a:xfrm>
            <a:off x="2136775" y="228600"/>
            <a:ext cx="8153400" cy="990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Energy</a:t>
            </a:r>
            <a:endParaRPr/>
          </a:p>
        </p:txBody>
      </p:sp>
      <p:sp>
        <p:nvSpPr>
          <p:cNvPr id="3033" name="Google Shape;3033;g2bdae9f7030_0_1002"/>
          <p:cNvSpPr txBox="1"/>
          <p:nvPr>
            <p:ph idx="1" type="body"/>
          </p:nvPr>
        </p:nvSpPr>
        <p:spPr>
          <a:xfrm>
            <a:off x="653143" y="1524000"/>
            <a:ext cx="11136000" cy="5334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The ability of the system to do work or transfer heat.</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rgbClr val="FF0000"/>
              </a:buClr>
              <a:buSzPts val="2400"/>
              <a:buNone/>
            </a:pPr>
            <a:r>
              <a:rPr lang="en-US">
                <a:solidFill>
                  <a:srgbClr val="FF0000"/>
                </a:solidFill>
              </a:rPr>
              <a:t>First Law of Thermodynamics </a:t>
            </a:r>
            <a:r>
              <a:rPr lang="en-US"/>
              <a:t>Energy may be transferred, but not created or destroyed (Conservation of Energy)</a:t>
            </a:r>
            <a:endParaRPr/>
          </a:p>
          <a:p>
            <a:pPr indent="0" lvl="0" marL="0" rtl="0" algn="l">
              <a:lnSpc>
                <a:spcPct val="90000"/>
              </a:lnSpc>
              <a:spcBef>
                <a:spcPts val="1000"/>
              </a:spcBef>
              <a:spcAft>
                <a:spcPts val="0"/>
              </a:spcAft>
              <a:buClr>
                <a:schemeClr val="dk1"/>
              </a:buClr>
              <a:buSzPts val="2400"/>
              <a:buNone/>
            </a:pPr>
            <a:r>
              <a:t/>
            </a:r>
            <a:endParaRPr/>
          </a:p>
        </p:txBody>
      </p:sp>
      <p:pic>
        <p:nvPicPr>
          <p:cNvPr id="3034" name="Google Shape;3034;g2bdae9f7030_0_1002"/>
          <p:cNvPicPr preferRelativeResize="0"/>
          <p:nvPr/>
        </p:nvPicPr>
        <p:blipFill rotWithShape="1">
          <a:blip r:embed="rId3">
            <a:alphaModFix/>
          </a:blip>
          <a:srcRect b="0" l="0" r="0" t="0"/>
          <a:stretch/>
        </p:blipFill>
        <p:spPr>
          <a:xfrm>
            <a:off x="4717596" y="3150733"/>
            <a:ext cx="5977618" cy="2702456"/>
          </a:xfrm>
          <a:prstGeom prst="rect">
            <a:avLst/>
          </a:prstGeom>
          <a:noFill/>
          <a:ln>
            <a:noFill/>
          </a:ln>
        </p:spPr>
      </p:pic>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3">
                                            <p:txEl>
                                              <p:pRg end="0" st="0"/>
                                            </p:txEl>
                                          </p:spTgt>
                                        </p:tgtEl>
                                        <p:attrNameLst>
                                          <p:attrName>style.visibility</p:attrName>
                                        </p:attrNameLst>
                                      </p:cBhvr>
                                      <p:to>
                                        <p:strVal val="visible"/>
                                      </p:to>
                                    </p:set>
                                    <p:animEffect filter="fade" transition="in">
                                      <p:cBhvr>
                                        <p:cTn dur="500"/>
                                        <p:tgtEl>
                                          <p:spTgt spid="303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3">
                                            <p:txEl>
                                              <p:pRg end="1" st="1"/>
                                            </p:txEl>
                                          </p:spTgt>
                                        </p:tgtEl>
                                        <p:attrNameLst>
                                          <p:attrName>style.visibility</p:attrName>
                                        </p:attrNameLst>
                                      </p:cBhvr>
                                      <p:to>
                                        <p:strVal val="visible"/>
                                      </p:to>
                                    </p:set>
                                    <p:animEffect filter="fade" transition="in">
                                      <p:cBhvr>
                                        <p:cTn dur="500"/>
                                        <p:tgtEl>
                                          <p:spTgt spid="303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3">
                                            <p:txEl>
                                              <p:pRg end="2" st="2"/>
                                            </p:txEl>
                                          </p:spTgt>
                                        </p:tgtEl>
                                        <p:attrNameLst>
                                          <p:attrName>style.visibility</p:attrName>
                                        </p:attrNameLst>
                                      </p:cBhvr>
                                      <p:to>
                                        <p:strVal val="visible"/>
                                      </p:to>
                                    </p:set>
                                    <p:animEffect filter="fade" transition="in">
                                      <p:cBhvr>
                                        <p:cTn dur="500"/>
                                        <p:tgtEl>
                                          <p:spTgt spid="303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3">
                                            <p:txEl>
                                              <p:pRg end="3" st="3"/>
                                            </p:txEl>
                                          </p:spTgt>
                                        </p:tgtEl>
                                        <p:attrNameLst>
                                          <p:attrName>style.visibility</p:attrName>
                                        </p:attrNameLst>
                                      </p:cBhvr>
                                      <p:to>
                                        <p:strVal val="visible"/>
                                      </p:to>
                                    </p:set>
                                    <p:animEffect filter="fade" transition="in">
                                      <p:cBhvr>
                                        <p:cTn dur="500"/>
                                        <p:tgtEl>
                                          <p:spTgt spid="3033">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8" name="Shape 3038"/>
        <p:cNvGrpSpPr/>
        <p:nvPr/>
      </p:nvGrpSpPr>
      <p:grpSpPr>
        <a:xfrm>
          <a:off x="0" y="0"/>
          <a:ext cx="0" cy="0"/>
          <a:chOff x="0" y="0"/>
          <a:chExt cx="0" cy="0"/>
        </a:xfrm>
      </p:grpSpPr>
      <p:sp>
        <p:nvSpPr>
          <p:cNvPr id="3039" name="Google Shape;3039;g2bdae9f7030_0_1009"/>
          <p:cNvSpPr txBox="1"/>
          <p:nvPr>
            <p:ph type="title"/>
          </p:nvPr>
        </p:nvSpPr>
        <p:spPr>
          <a:xfrm>
            <a:off x="2136775" y="228600"/>
            <a:ext cx="8153400" cy="990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Heat (q)</a:t>
            </a:r>
            <a:endParaRPr/>
          </a:p>
        </p:txBody>
      </p:sp>
      <p:sp>
        <p:nvSpPr>
          <p:cNvPr id="3040" name="Google Shape;3040;g2bdae9f7030_0_1009"/>
          <p:cNvSpPr txBox="1"/>
          <p:nvPr>
            <p:ph idx="1" type="body"/>
          </p:nvPr>
        </p:nvSpPr>
        <p:spPr>
          <a:xfrm>
            <a:off x="783771" y="1649186"/>
            <a:ext cx="5127300" cy="4065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1"/>
              </a:buClr>
              <a:buSzPts val="2400"/>
              <a:buNone/>
            </a:pPr>
            <a:r>
              <a:rPr lang="en-US" u="sng">
                <a:solidFill>
                  <a:schemeClr val="accent1"/>
                </a:solidFill>
              </a:rPr>
              <a:t>Endothermic</a:t>
            </a:r>
            <a:r>
              <a:rPr lang="en-US">
                <a:solidFill>
                  <a:schemeClr val="accent1"/>
                </a:solidFill>
              </a:rPr>
              <a:t>:</a:t>
            </a:r>
            <a:r>
              <a:rPr lang="en-US">
                <a:solidFill>
                  <a:srgbClr val="FF0000"/>
                </a:solidFill>
              </a:rPr>
              <a:t> </a:t>
            </a:r>
            <a:r>
              <a:rPr lang="en-US"/>
              <a:t>Energy goes </a:t>
            </a:r>
            <a:r>
              <a:rPr lang="en-US">
                <a:solidFill>
                  <a:schemeClr val="accent1"/>
                </a:solidFill>
              </a:rPr>
              <a:t>in</a:t>
            </a:r>
            <a:r>
              <a:rPr lang="en-US"/>
              <a:t>to the system, the reaction is </a:t>
            </a:r>
            <a:r>
              <a:rPr i="1" lang="en-US"/>
              <a:t>probably</a:t>
            </a:r>
            <a:r>
              <a:rPr lang="en-US"/>
              <a:t> not spontaneous (low stability),</a:t>
            </a:r>
            <a:r>
              <a:rPr lang="en-US">
                <a:solidFill>
                  <a:srgbClr val="FF0000"/>
                </a:solidFill>
              </a:rPr>
              <a:t> </a:t>
            </a:r>
            <a:r>
              <a:rPr lang="en-US">
                <a:solidFill>
                  <a:schemeClr val="accent1"/>
                </a:solidFill>
              </a:rPr>
              <a:t>positive</a:t>
            </a:r>
            <a:r>
              <a:rPr lang="en-US">
                <a:solidFill>
                  <a:srgbClr val="FF0000"/>
                </a:solidFill>
              </a:rPr>
              <a:t> </a:t>
            </a:r>
            <a:r>
              <a:rPr lang="en-US"/>
              <a:t>value.</a:t>
            </a:r>
            <a:endParaRPr/>
          </a:p>
          <a:p>
            <a:pPr indent="0" lvl="0" marL="0" rtl="0" algn="l">
              <a:lnSpc>
                <a:spcPct val="90000"/>
              </a:lnSpc>
              <a:spcBef>
                <a:spcPts val="1000"/>
              </a:spcBef>
              <a:spcAft>
                <a:spcPts val="0"/>
              </a:spcAft>
              <a:buClr>
                <a:schemeClr val="dk1"/>
              </a:buClr>
              <a:buSzPts val="2400"/>
              <a:buNone/>
            </a:pPr>
            <a:r>
              <a:t/>
            </a:r>
            <a:endParaRPr u="sng"/>
          </a:p>
          <a:p>
            <a:pPr indent="0" lvl="0" marL="0" rtl="0" algn="l">
              <a:lnSpc>
                <a:spcPct val="90000"/>
              </a:lnSpc>
              <a:spcBef>
                <a:spcPts val="1000"/>
              </a:spcBef>
              <a:spcAft>
                <a:spcPts val="0"/>
              </a:spcAft>
              <a:buClr>
                <a:srgbClr val="FF0000"/>
              </a:buClr>
              <a:buSzPts val="2400"/>
              <a:buNone/>
            </a:pPr>
            <a:r>
              <a:rPr lang="en-US" u="sng">
                <a:solidFill>
                  <a:srgbClr val="FF0000"/>
                </a:solidFill>
              </a:rPr>
              <a:t>Exothermic</a:t>
            </a:r>
            <a:r>
              <a:rPr lang="en-US"/>
              <a:t>: Energy comes</a:t>
            </a:r>
            <a:r>
              <a:rPr lang="en-US">
                <a:solidFill>
                  <a:srgbClr val="FF0000"/>
                </a:solidFill>
              </a:rPr>
              <a:t> out </a:t>
            </a:r>
            <a:r>
              <a:rPr lang="en-US"/>
              <a:t>of the system, the reaction is </a:t>
            </a:r>
            <a:r>
              <a:rPr i="1" lang="en-US"/>
              <a:t>probably</a:t>
            </a:r>
            <a:r>
              <a:rPr lang="en-US"/>
              <a:t> spontaneous (high stability), </a:t>
            </a:r>
            <a:r>
              <a:rPr lang="en-US">
                <a:solidFill>
                  <a:srgbClr val="FF0000"/>
                </a:solidFill>
              </a:rPr>
              <a:t>negative</a:t>
            </a:r>
            <a:r>
              <a:rPr lang="en-US"/>
              <a:t> value.</a:t>
            </a:r>
            <a:endParaRPr/>
          </a:p>
          <a:p>
            <a:pPr indent="-114300" lvl="0" marL="228600" rtl="0" algn="l">
              <a:lnSpc>
                <a:spcPct val="90000"/>
              </a:lnSpc>
              <a:spcBef>
                <a:spcPts val="1000"/>
              </a:spcBef>
              <a:spcAft>
                <a:spcPts val="0"/>
              </a:spcAft>
              <a:buClr>
                <a:schemeClr val="dk1"/>
              </a:buClr>
              <a:buSzPts val="1800"/>
              <a:buNone/>
            </a:pPr>
            <a:r>
              <a:t/>
            </a:r>
            <a:endParaRPr sz="1800"/>
          </a:p>
        </p:txBody>
      </p:sp>
      <p:pic>
        <p:nvPicPr>
          <p:cNvPr descr="Image result for endo and exothemric" id="3041" name="Google Shape;3041;g2bdae9f7030_0_1009"/>
          <p:cNvPicPr preferRelativeResize="0"/>
          <p:nvPr/>
        </p:nvPicPr>
        <p:blipFill rotWithShape="1">
          <a:blip r:embed="rId3">
            <a:alphaModFix/>
          </a:blip>
          <a:srcRect b="7561" l="0" r="0" t="0"/>
          <a:stretch/>
        </p:blipFill>
        <p:spPr>
          <a:xfrm>
            <a:off x="5834742" y="1371600"/>
            <a:ext cx="5629857" cy="3902530"/>
          </a:xfrm>
          <a:prstGeom prst="rect">
            <a:avLst/>
          </a:prstGeom>
          <a:noFill/>
          <a:ln>
            <a:noFill/>
          </a:ln>
        </p:spPr>
      </p:pic>
      <p:sp>
        <p:nvSpPr>
          <p:cNvPr id="3042" name="Google Shape;3042;g2bdae9f7030_0_1009"/>
          <p:cNvSpPr/>
          <p:nvPr/>
        </p:nvSpPr>
        <p:spPr>
          <a:xfrm>
            <a:off x="8706303" y="4517590"/>
            <a:ext cx="3167700" cy="1094100"/>
          </a:xfrm>
          <a:prstGeom prst="ellipse">
            <a:avLst/>
          </a:prstGeom>
          <a:no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043" name="Google Shape;3043;g2bdae9f7030_0_1009"/>
          <p:cNvSpPr/>
          <p:nvPr/>
        </p:nvSpPr>
        <p:spPr>
          <a:xfrm>
            <a:off x="5538560" y="4517590"/>
            <a:ext cx="3167700" cy="1094100"/>
          </a:xfrm>
          <a:prstGeom prst="ellipse">
            <a:avLst/>
          </a:prstGeom>
          <a:no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7" name="Shape 3047"/>
        <p:cNvGrpSpPr/>
        <p:nvPr/>
      </p:nvGrpSpPr>
      <p:grpSpPr>
        <a:xfrm>
          <a:off x="0" y="0"/>
          <a:ext cx="0" cy="0"/>
          <a:chOff x="0" y="0"/>
          <a:chExt cx="0" cy="0"/>
        </a:xfrm>
      </p:grpSpPr>
      <p:sp>
        <p:nvSpPr>
          <p:cNvPr id="3048" name="Google Shape;3048;g2bdae9f7030_0_1017"/>
          <p:cNvSpPr txBox="1"/>
          <p:nvPr>
            <p:ph type="title"/>
          </p:nvPr>
        </p:nvSpPr>
        <p:spPr>
          <a:xfrm>
            <a:off x="2136775" y="228600"/>
            <a:ext cx="8153400" cy="990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Energy</a:t>
            </a:r>
            <a:endParaRPr/>
          </a:p>
        </p:txBody>
      </p:sp>
      <p:sp>
        <p:nvSpPr>
          <p:cNvPr id="3049" name="Google Shape;3049;g2bdae9f7030_0_1017"/>
          <p:cNvSpPr txBox="1"/>
          <p:nvPr>
            <p:ph idx="1" type="body"/>
          </p:nvPr>
        </p:nvSpPr>
        <p:spPr>
          <a:xfrm>
            <a:off x="1543052" y="1219200"/>
            <a:ext cx="9144000" cy="5334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Heat energy is used to cause the temperature of an object to rise. Heat transfers from warm to cold.</a:t>
            </a:r>
            <a:endParaRPr/>
          </a:p>
          <a:p>
            <a:pPr indent="-412750" lvl="0" marL="412750" rtl="0" algn="l">
              <a:lnSpc>
                <a:spcPct val="90000"/>
              </a:lnSpc>
              <a:spcBef>
                <a:spcPts val="1000"/>
              </a:spcBef>
              <a:spcAft>
                <a:spcPts val="0"/>
              </a:spcAft>
              <a:buClr>
                <a:srgbClr val="FF0000"/>
              </a:buClr>
              <a:buSzPts val="2400"/>
              <a:buChar char="•"/>
            </a:pPr>
            <a:r>
              <a:rPr lang="en-US">
                <a:solidFill>
                  <a:srgbClr val="FF0000"/>
                </a:solidFill>
              </a:rPr>
              <a:t>Kinetic Energy </a:t>
            </a:r>
            <a:r>
              <a:rPr lang="en-US"/>
              <a:t>refers to the energy of motion. It is proportional to temperature.</a:t>
            </a:r>
            <a:endParaRPr/>
          </a:p>
          <a:p>
            <a:pPr indent="-260350" lvl="0" marL="412750" rtl="0" algn="l">
              <a:lnSpc>
                <a:spcPct val="90000"/>
              </a:lnSpc>
              <a:spcBef>
                <a:spcPts val="1000"/>
              </a:spcBef>
              <a:spcAft>
                <a:spcPts val="0"/>
              </a:spcAft>
              <a:buClr>
                <a:schemeClr val="dk1"/>
              </a:buClr>
              <a:buSzPts val="2400"/>
              <a:buNone/>
            </a:pPr>
            <a:r>
              <a:t/>
            </a:r>
            <a:endParaRPr/>
          </a:p>
          <a:p>
            <a:pPr indent="-260350" lvl="0" marL="412750" rtl="0" algn="l">
              <a:lnSpc>
                <a:spcPct val="90000"/>
              </a:lnSpc>
              <a:spcBef>
                <a:spcPts val="1000"/>
              </a:spcBef>
              <a:spcAft>
                <a:spcPts val="0"/>
              </a:spcAft>
              <a:buClr>
                <a:schemeClr val="dk1"/>
              </a:buClr>
              <a:buSzPts val="2400"/>
              <a:buNone/>
            </a:pPr>
            <a:r>
              <a:t/>
            </a:r>
            <a:endParaRPr/>
          </a:p>
          <a:p>
            <a:pPr indent="-260350" lvl="0" marL="412750" rtl="0" algn="l">
              <a:lnSpc>
                <a:spcPct val="90000"/>
              </a:lnSpc>
              <a:spcBef>
                <a:spcPts val="1000"/>
              </a:spcBef>
              <a:spcAft>
                <a:spcPts val="0"/>
              </a:spcAft>
              <a:buClr>
                <a:schemeClr val="dk1"/>
              </a:buClr>
              <a:buSzPts val="2400"/>
              <a:buNone/>
            </a:pPr>
            <a:r>
              <a:t/>
            </a:r>
            <a:endParaRPr/>
          </a:p>
          <a:p>
            <a:pPr indent="-260350" lvl="0" marL="412750" rtl="0" algn="l">
              <a:lnSpc>
                <a:spcPct val="90000"/>
              </a:lnSpc>
              <a:spcBef>
                <a:spcPts val="1000"/>
              </a:spcBef>
              <a:spcAft>
                <a:spcPts val="0"/>
              </a:spcAft>
              <a:buClr>
                <a:schemeClr val="dk1"/>
              </a:buClr>
              <a:buSzPts val="2400"/>
              <a:buNone/>
            </a:pPr>
            <a:r>
              <a:t/>
            </a:r>
            <a:endParaRPr/>
          </a:p>
          <a:p>
            <a:pPr indent="-412750" lvl="0" marL="412750" rtl="0" algn="l">
              <a:lnSpc>
                <a:spcPct val="90000"/>
              </a:lnSpc>
              <a:spcBef>
                <a:spcPts val="1000"/>
              </a:spcBef>
              <a:spcAft>
                <a:spcPts val="0"/>
              </a:spcAft>
              <a:buClr>
                <a:srgbClr val="FF0000"/>
              </a:buClr>
              <a:buSzPts val="2400"/>
              <a:buChar char="•"/>
            </a:pPr>
            <a:r>
              <a:rPr lang="en-US">
                <a:solidFill>
                  <a:srgbClr val="FF0000"/>
                </a:solidFill>
              </a:rPr>
              <a:t>Potential energy </a:t>
            </a:r>
            <a:r>
              <a:rPr lang="en-US"/>
              <a:t>refers to stored energy.</a:t>
            </a:r>
            <a:endParaRPr/>
          </a:p>
          <a:p>
            <a:pPr indent="-114300" lvl="0" marL="228600" rtl="0" algn="l">
              <a:lnSpc>
                <a:spcPct val="90000"/>
              </a:lnSpc>
              <a:spcBef>
                <a:spcPts val="1000"/>
              </a:spcBef>
              <a:spcAft>
                <a:spcPts val="0"/>
              </a:spcAft>
              <a:buClr>
                <a:schemeClr val="dk1"/>
              </a:buClr>
              <a:buSzPts val="1800"/>
              <a:buNone/>
            </a:pPr>
            <a:r>
              <a:t/>
            </a:r>
            <a:endParaRPr sz="1800"/>
          </a:p>
        </p:txBody>
      </p:sp>
      <p:grpSp>
        <p:nvGrpSpPr>
          <p:cNvPr id="3050" name="Google Shape;3050;g2bdae9f7030_0_1017"/>
          <p:cNvGrpSpPr/>
          <p:nvPr/>
        </p:nvGrpSpPr>
        <p:grpSpPr>
          <a:xfrm>
            <a:off x="2443844" y="3146087"/>
            <a:ext cx="2381251" cy="900113"/>
            <a:chOff x="2139" y="1815"/>
            <a:chExt cx="1500" cy="567"/>
          </a:xfrm>
        </p:grpSpPr>
        <p:grpSp>
          <p:nvGrpSpPr>
            <p:cNvPr id="3051" name="Google Shape;3051;g2bdae9f7030_0_1017"/>
            <p:cNvGrpSpPr/>
            <p:nvPr/>
          </p:nvGrpSpPr>
          <p:grpSpPr>
            <a:xfrm>
              <a:off x="2822" y="1815"/>
              <a:ext cx="300" cy="567"/>
              <a:chOff x="2822" y="1815"/>
              <a:chExt cx="300" cy="567"/>
            </a:xfrm>
          </p:grpSpPr>
          <p:sp>
            <p:nvSpPr>
              <p:cNvPr id="3052" name="Google Shape;3052;g2bdae9f7030_0_1017"/>
              <p:cNvSpPr/>
              <p:nvPr/>
            </p:nvSpPr>
            <p:spPr>
              <a:xfrm>
                <a:off x="2822" y="1815"/>
                <a:ext cx="3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FF0000"/>
                  </a:buClr>
                  <a:buSzPts val="2800"/>
                  <a:buFont typeface="Noto Sans Symbols"/>
                  <a:buNone/>
                </a:pPr>
                <a:r>
                  <a:rPr lang="en-US" sz="2800">
                    <a:solidFill>
                      <a:srgbClr val="FF0000"/>
                    </a:solidFill>
                    <a:latin typeface="Twentieth Century"/>
                    <a:ea typeface="Twentieth Century"/>
                    <a:cs typeface="Twentieth Century"/>
                    <a:sym typeface="Twentieth Century"/>
                  </a:rPr>
                  <a:t>1</a:t>
                </a:r>
                <a:endParaRPr sz="1800">
                  <a:solidFill>
                    <a:srgbClr val="FF0000"/>
                  </a:solidFill>
                  <a:latin typeface="Twentieth Century"/>
                  <a:ea typeface="Twentieth Century"/>
                  <a:cs typeface="Twentieth Century"/>
                  <a:sym typeface="Twentieth Century"/>
                </a:endParaRPr>
              </a:p>
            </p:txBody>
          </p:sp>
          <p:sp>
            <p:nvSpPr>
              <p:cNvPr id="3053" name="Google Shape;3053;g2bdae9f7030_0_1017"/>
              <p:cNvSpPr/>
              <p:nvPr/>
            </p:nvSpPr>
            <p:spPr>
              <a:xfrm>
                <a:off x="2822" y="2082"/>
                <a:ext cx="3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FF0000"/>
                  </a:buClr>
                  <a:buSzPts val="2800"/>
                  <a:buFont typeface="Noto Sans Symbols"/>
                  <a:buNone/>
                </a:pPr>
                <a:r>
                  <a:rPr lang="en-US" sz="2800">
                    <a:solidFill>
                      <a:srgbClr val="FF0000"/>
                    </a:solidFill>
                    <a:latin typeface="Twentieth Century"/>
                    <a:ea typeface="Twentieth Century"/>
                    <a:cs typeface="Twentieth Century"/>
                    <a:sym typeface="Twentieth Century"/>
                  </a:rPr>
                  <a:t>2</a:t>
                </a:r>
                <a:endParaRPr sz="1800">
                  <a:solidFill>
                    <a:srgbClr val="FF0000"/>
                  </a:solidFill>
                  <a:latin typeface="Twentieth Century"/>
                  <a:ea typeface="Twentieth Century"/>
                  <a:cs typeface="Twentieth Century"/>
                  <a:sym typeface="Twentieth Century"/>
                </a:endParaRPr>
              </a:p>
            </p:txBody>
          </p:sp>
        </p:grpSp>
        <p:sp>
          <p:nvSpPr>
            <p:cNvPr id="3054" name="Google Shape;3054;g2bdae9f7030_0_1017"/>
            <p:cNvSpPr/>
            <p:nvPr/>
          </p:nvSpPr>
          <p:spPr>
            <a:xfrm>
              <a:off x="2139" y="1920"/>
              <a:ext cx="15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FF0000"/>
                </a:buClr>
                <a:buSzPts val="3200"/>
                <a:buFont typeface="Noto Sans Symbols"/>
                <a:buNone/>
              </a:pPr>
              <a:r>
                <a:rPr i="1" lang="en-US" sz="3200">
                  <a:solidFill>
                    <a:srgbClr val="FF0000"/>
                  </a:solidFill>
                  <a:latin typeface="Twentieth Century"/>
                  <a:ea typeface="Twentieth Century"/>
                  <a:cs typeface="Twentieth Century"/>
                  <a:sym typeface="Twentieth Century"/>
                </a:rPr>
                <a:t>KE</a:t>
              </a:r>
              <a:r>
                <a:rPr lang="en-US" sz="3200">
                  <a:solidFill>
                    <a:srgbClr val="FF0000"/>
                  </a:solidFill>
                  <a:latin typeface="Twentieth Century"/>
                  <a:ea typeface="Twentieth Century"/>
                  <a:cs typeface="Twentieth Century"/>
                  <a:sym typeface="Twentieth Century"/>
                </a:rPr>
                <a:t> = ⎯ </a:t>
              </a:r>
              <a:r>
                <a:rPr i="1" lang="en-US" sz="3200">
                  <a:solidFill>
                    <a:srgbClr val="FF0000"/>
                  </a:solidFill>
                  <a:latin typeface="Twentieth Century"/>
                  <a:ea typeface="Twentieth Century"/>
                  <a:cs typeface="Twentieth Century"/>
                  <a:sym typeface="Twentieth Century"/>
                </a:rPr>
                <a:t>mv</a:t>
              </a:r>
              <a:r>
                <a:rPr baseline="30000" lang="en-US" sz="3200">
                  <a:solidFill>
                    <a:srgbClr val="FF0000"/>
                  </a:solidFill>
                  <a:latin typeface="Twentieth Century"/>
                  <a:ea typeface="Twentieth Century"/>
                  <a:cs typeface="Twentieth Century"/>
                  <a:sym typeface="Twentieth Century"/>
                </a:rPr>
                <a:t>2</a:t>
              </a:r>
              <a:endParaRPr sz="1800">
                <a:solidFill>
                  <a:srgbClr val="FF0000"/>
                </a:solidFill>
                <a:latin typeface="Twentieth Century"/>
                <a:ea typeface="Twentieth Century"/>
                <a:cs typeface="Twentieth Century"/>
                <a:sym typeface="Twentieth Century"/>
              </a:endParaRPr>
            </a:p>
          </p:txBody>
        </p:sp>
      </p:grpSp>
      <p:pic>
        <p:nvPicPr>
          <p:cNvPr id="3055" name="Google Shape;3055;g2bdae9f7030_0_1017"/>
          <p:cNvPicPr preferRelativeResize="0"/>
          <p:nvPr/>
        </p:nvPicPr>
        <p:blipFill rotWithShape="1">
          <a:blip r:embed="rId3">
            <a:alphaModFix/>
          </a:blip>
          <a:srcRect b="0" l="0" r="0" t="0"/>
          <a:stretch/>
        </p:blipFill>
        <p:spPr>
          <a:xfrm>
            <a:off x="7643663" y="2659719"/>
            <a:ext cx="4254424" cy="247451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0"/>
                                        </p:tgtEl>
                                        <p:attrNameLst>
                                          <p:attrName>style.visibility</p:attrName>
                                        </p:attrNameLst>
                                      </p:cBhvr>
                                      <p:to>
                                        <p:strVal val="visible"/>
                                      </p:to>
                                    </p:set>
                                    <p:animEffect filter="fade" transition="in">
                                      <p:cBhvr>
                                        <p:cTn dur="500"/>
                                        <p:tgtEl>
                                          <p:spTgt spid="30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0" name="Shape 3060"/>
        <p:cNvGrpSpPr/>
        <p:nvPr/>
      </p:nvGrpSpPr>
      <p:grpSpPr>
        <a:xfrm>
          <a:off x="0" y="0"/>
          <a:ext cx="0" cy="0"/>
          <a:chOff x="0" y="0"/>
          <a:chExt cx="0" cy="0"/>
        </a:xfrm>
      </p:grpSpPr>
      <p:sp>
        <p:nvSpPr>
          <p:cNvPr id="3061" name="Google Shape;3061;g2bdae9f7030_0_1028"/>
          <p:cNvSpPr txBox="1"/>
          <p:nvPr>
            <p:ph type="title"/>
          </p:nvPr>
        </p:nvSpPr>
        <p:spPr>
          <a:xfrm>
            <a:off x="0" y="-9525"/>
            <a:ext cx="8153400" cy="990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Units of Energy</a:t>
            </a:r>
            <a:endParaRPr/>
          </a:p>
        </p:txBody>
      </p:sp>
      <p:sp>
        <p:nvSpPr>
          <p:cNvPr id="3062" name="Google Shape;3062;g2bdae9f7030_0_1028"/>
          <p:cNvSpPr txBox="1"/>
          <p:nvPr>
            <p:ph idx="1" type="body"/>
          </p:nvPr>
        </p:nvSpPr>
        <p:spPr>
          <a:xfrm>
            <a:off x="348343" y="1137557"/>
            <a:ext cx="9144000" cy="5410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The SI unit of energy is the </a:t>
            </a:r>
            <a:r>
              <a:rPr lang="en-US">
                <a:solidFill>
                  <a:srgbClr val="00197D"/>
                </a:solidFill>
              </a:rPr>
              <a:t>joule (J)</a:t>
            </a:r>
            <a:r>
              <a:rPr lang="en-US"/>
              <a:t>.</a:t>
            </a:r>
            <a:endParaRPr/>
          </a:p>
          <a:p>
            <a:pPr indent="-228600" lvl="0" marL="228600" rtl="0" algn="l">
              <a:lnSpc>
                <a:spcPct val="90000"/>
              </a:lnSpc>
              <a:spcBef>
                <a:spcPts val="1000"/>
              </a:spcBef>
              <a:spcAft>
                <a:spcPts val="0"/>
              </a:spcAft>
              <a:buClr>
                <a:schemeClr val="dk1"/>
              </a:buClr>
              <a:buSzPts val="2400"/>
              <a:buFont typeface="Calibri"/>
              <a:buNone/>
            </a:pPr>
            <a:r>
              <a:t/>
            </a:r>
            <a:endParaRPr/>
          </a:p>
          <a:p>
            <a:pPr indent="-228600" lvl="0" marL="228600" rtl="0" algn="l">
              <a:lnSpc>
                <a:spcPct val="90000"/>
              </a:lnSpc>
              <a:spcBef>
                <a:spcPts val="1000"/>
              </a:spcBef>
              <a:spcAft>
                <a:spcPts val="0"/>
              </a:spcAft>
              <a:buClr>
                <a:schemeClr val="dk1"/>
              </a:buClr>
              <a:buSzPts val="2400"/>
              <a:buFont typeface="Calibri"/>
              <a:buNone/>
            </a:pPr>
            <a:r>
              <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An older, non-SI unit is still in widespread use: The </a:t>
            </a:r>
            <a:r>
              <a:rPr lang="en-US">
                <a:solidFill>
                  <a:srgbClr val="00197D"/>
                </a:solidFill>
              </a:rPr>
              <a:t>calorie (cal)</a:t>
            </a:r>
            <a:r>
              <a:rPr lang="en-US"/>
              <a:t>.</a:t>
            </a:r>
            <a:endParaRPr/>
          </a:p>
          <a:p>
            <a:pPr indent="-228600" lvl="0" marL="228600" rtl="0" algn="l">
              <a:lnSpc>
                <a:spcPct val="90000"/>
              </a:lnSpc>
              <a:spcBef>
                <a:spcPts val="1000"/>
              </a:spcBef>
              <a:spcAft>
                <a:spcPts val="0"/>
              </a:spcAft>
              <a:buClr>
                <a:schemeClr val="dk1"/>
              </a:buClr>
              <a:buSzPts val="2400"/>
              <a:buFont typeface="Calibri"/>
              <a:buNone/>
            </a:pPr>
            <a:r>
              <a:rPr lang="en-US"/>
              <a:t>			</a:t>
            </a:r>
            <a:r>
              <a:rPr lang="en-US" sz="2800">
                <a:solidFill>
                  <a:srgbClr val="C00000"/>
                </a:solidFill>
              </a:rPr>
              <a:t>	1 cal = 4.184 J</a:t>
            </a:r>
            <a:endParaRPr/>
          </a:p>
        </p:txBody>
      </p:sp>
      <p:grpSp>
        <p:nvGrpSpPr>
          <p:cNvPr id="3063" name="Google Shape;3063;g2bdae9f7030_0_1028"/>
          <p:cNvGrpSpPr/>
          <p:nvPr/>
        </p:nvGrpSpPr>
        <p:grpSpPr>
          <a:xfrm>
            <a:off x="2149929" y="2111717"/>
            <a:ext cx="2381250" cy="1131888"/>
            <a:chOff x="2082" y="1603"/>
            <a:chExt cx="1500" cy="713"/>
          </a:xfrm>
        </p:grpSpPr>
        <p:sp>
          <p:nvSpPr>
            <p:cNvPr id="3064" name="Google Shape;3064;g2bdae9f7030_0_1028"/>
            <p:cNvSpPr/>
            <p:nvPr/>
          </p:nvSpPr>
          <p:spPr>
            <a:xfrm>
              <a:off x="2082" y="1807"/>
              <a:ext cx="15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C82E32"/>
                </a:buClr>
                <a:buSzPts val="3200"/>
                <a:buFont typeface="Noto Sans Symbols"/>
                <a:buNone/>
              </a:pPr>
              <a:r>
                <a:rPr lang="en-US" sz="3200">
                  <a:solidFill>
                    <a:srgbClr val="C82E32"/>
                  </a:solidFill>
                  <a:latin typeface="Twentieth Century"/>
                  <a:ea typeface="Twentieth Century"/>
                  <a:cs typeface="Twentieth Century"/>
                  <a:sym typeface="Twentieth Century"/>
                </a:rPr>
                <a:t>1 J = 1 ⎯⎯</a:t>
              </a:r>
              <a:endParaRPr sz="3200">
                <a:solidFill>
                  <a:srgbClr val="C82E32"/>
                </a:solidFill>
                <a:latin typeface="Twentieth Century"/>
                <a:ea typeface="Twentieth Century"/>
                <a:cs typeface="Twentieth Century"/>
                <a:sym typeface="Twentieth Century"/>
              </a:endParaRPr>
            </a:p>
          </p:txBody>
        </p:sp>
        <p:sp>
          <p:nvSpPr>
            <p:cNvPr id="3065" name="Google Shape;3065;g2bdae9f7030_0_1028"/>
            <p:cNvSpPr/>
            <p:nvPr/>
          </p:nvSpPr>
          <p:spPr>
            <a:xfrm>
              <a:off x="2913" y="1603"/>
              <a:ext cx="6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C82E32"/>
                </a:buClr>
                <a:buSzPts val="3200"/>
                <a:buFont typeface="Noto Sans Symbols"/>
                <a:buNone/>
              </a:pPr>
              <a:r>
                <a:rPr lang="en-US" sz="3200">
                  <a:solidFill>
                    <a:srgbClr val="C82E32"/>
                  </a:solidFill>
                  <a:latin typeface="Twentieth Century"/>
                  <a:ea typeface="Twentieth Century"/>
                  <a:cs typeface="Twentieth Century"/>
                  <a:sym typeface="Twentieth Century"/>
                </a:rPr>
                <a:t>kg m</a:t>
              </a:r>
              <a:r>
                <a:rPr baseline="30000" lang="en-US" sz="3200">
                  <a:solidFill>
                    <a:srgbClr val="C82E32"/>
                  </a:solidFill>
                  <a:latin typeface="Twentieth Century"/>
                  <a:ea typeface="Twentieth Century"/>
                  <a:cs typeface="Twentieth Century"/>
                  <a:sym typeface="Twentieth Century"/>
                </a:rPr>
                <a:t>2</a:t>
              </a:r>
              <a:endParaRPr sz="3200">
                <a:solidFill>
                  <a:srgbClr val="C82E32"/>
                </a:solidFill>
                <a:latin typeface="Twentieth Century"/>
                <a:ea typeface="Twentieth Century"/>
                <a:cs typeface="Twentieth Century"/>
                <a:sym typeface="Twentieth Century"/>
              </a:endParaRPr>
            </a:p>
          </p:txBody>
        </p:sp>
        <p:sp>
          <p:nvSpPr>
            <p:cNvPr id="3066" name="Google Shape;3066;g2bdae9f7030_0_1028"/>
            <p:cNvSpPr/>
            <p:nvPr/>
          </p:nvSpPr>
          <p:spPr>
            <a:xfrm>
              <a:off x="3100" y="2016"/>
              <a:ext cx="3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C82E32"/>
                </a:buClr>
                <a:buSzPts val="3200"/>
                <a:buFont typeface="Noto Sans Symbols"/>
                <a:buNone/>
              </a:pPr>
              <a:r>
                <a:rPr lang="en-US" sz="3200">
                  <a:solidFill>
                    <a:srgbClr val="C82E32"/>
                  </a:solidFill>
                  <a:latin typeface="Twentieth Century"/>
                  <a:ea typeface="Twentieth Century"/>
                  <a:cs typeface="Twentieth Century"/>
                  <a:sym typeface="Twentieth Century"/>
                </a:rPr>
                <a:t>s</a:t>
              </a:r>
              <a:r>
                <a:rPr baseline="30000" lang="en-US" sz="3200">
                  <a:solidFill>
                    <a:srgbClr val="C82E32"/>
                  </a:solidFill>
                  <a:latin typeface="Twentieth Century"/>
                  <a:ea typeface="Twentieth Century"/>
                  <a:cs typeface="Twentieth Century"/>
                  <a:sym typeface="Twentieth Century"/>
                </a:rPr>
                <a:t>2</a:t>
              </a:r>
              <a:endParaRPr sz="3200">
                <a:solidFill>
                  <a:srgbClr val="C82E32"/>
                </a:solidFill>
                <a:latin typeface="Twentieth Century"/>
                <a:ea typeface="Twentieth Century"/>
                <a:cs typeface="Twentieth Century"/>
                <a:sym typeface="Twentieth Century"/>
              </a:endParaRPr>
            </a:p>
          </p:txBody>
        </p:sp>
      </p:grpSp>
      <p:pic>
        <p:nvPicPr>
          <p:cNvPr id="3067" name="Google Shape;3067;g2bdae9f7030_0_1028"/>
          <p:cNvPicPr preferRelativeResize="0"/>
          <p:nvPr/>
        </p:nvPicPr>
        <p:blipFill rotWithShape="1">
          <a:blip r:embed="rId3">
            <a:alphaModFix/>
          </a:blip>
          <a:srcRect b="0" l="0" r="0" t="0"/>
          <a:stretch/>
        </p:blipFill>
        <p:spPr>
          <a:xfrm>
            <a:off x="8507186" y="0"/>
            <a:ext cx="3684815" cy="4407704"/>
          </a:xfrm>
          <a:prstGeom prst="rect">
            <a:avLst/>
          </a:prstGeom>
          <a:noFill/>
          <a:ln>
            <a:noFill/>
          </a:ln>
        </p:spPr>
      </p:pic>
      <p:pic>
        <p:nvPicPr>
          <p:cNvPr id="3068" name="Google Shape;3068;g2bdae9f7030_0_1028"/>
          <p:cNvPicPr preferRelativeResize="0"/>
          <p:nvPr/>
        </p:nvPicPr>
        <p:blipFill rotWithShape="1">
          <a:blip r:embed="rId4">
            <a:alphaModFix/>
          </a:blip>
          <a:srcRect b="0" l="0" r="0" t="0"/>
          <a:stretch/>
        </p:blipFill>
        <p:spPr>
          <a:xfrm>
            <a:off x="3722461" y="4313015"/>
            <a:ext cx="4155621" cy="2233947"/>
          </a:xfrm>
          <a:prstGeom prst="rect">
            <a:avLst/>
          </a:prstGeom>
          <a:noFill/>
          <a:ln>
            <a:noFill/>
          </a:ln>
        </p:spPr>
      </p:pic>
    </p:spTree>
  </p:cSld>
  <p:clrMapOvr>
    <a:masterClrMapping/>
  </p:clrMapOvr>
  <p:transition spd="slow">
    <p:fade/>
  </p:transition>
</p:sld>
</file>

<file path=ppt/slides/slide3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3" name="Shape 3073"/>
        <p:cNvGrpSpPr/>
        <p:nvPr/>
      </p:nvGrpSpPr>
      <p:grpSpPr>
        <a:xfrm>
          <a:off x="0" y="0"/>
          <a:ext cx="0" cy="0"/>
          <a:chOff x="0" y="0"/>
          <a:chExt cx="0" cy="0"/>
        </a:xfrm>
      </p:grpSpPr>
      <p:sp>
        <p:nvSpPr>
          <p:cNvPr id="3074" name="Google Shape;3074;g2bdae9f7030_0_1040"/>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Calorimetry</a:t>
            </a:r>
            <a:endParaRPr/>
          </a:p>
        </p:txBody>
      </p:sp>
      <p:pic>
        <p:nvPicPr>
          <p:cNvPr descr="05_19a" id="3075" name="Google Shape;3075;g2bdae9f7030_0_1040"/>
          <p:cNvPicPr preferRelativeResize="0"/>
          <p:nvPr>
            <p:ph idx="2" type="body"/>
          </p:nvPr>
        </p:nvPicPr>
        <p:blipFill rotWithShape="1">
          <a:blip r:embed="rId3">
            <a:alphaModFix/>
          </a:blip>
          <a:srcRect b="0" l="0" r="0" t="0"/>
          <a:stretch/>
        </p:blipFill>
        <p:spPr>
          <a:xfrm>
            <a:off x="1572986" y="1191986"/>
            <a:ext cx="4648200" cy="5257800"/>
          </a:xfrm>
          <a:prstGeom prst="rect">
            <a:avLst/>
          </a:prstGeom>
          <a:noFill/>
          <a:ln>
            <a:noFill/>
          </a:ln>
        </p:spPr>
      </p:pic>
      <p:sp>
        <p:nvSpPr>
          <p:cNvPr id="3076" name="Google Shape;3076;g2bdae9f7030_0_1040"/>
          <p:cNvSpPr txBox="1"/>
          <p:nvPr>
            <p:ph idx="3" type="body"/>
          </p:nvPr>
        </p:nvSpPr>
        <p:spPr>
          <a:xfrm>
            <a:off x="7026728" y="1524000"/>
            <a:ext cx="4495800" cy="53340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Font typeface="Calibri"/>
              <a:buNone/>
            </a:pPr>
            <a:r>
              <a:rPr lang="en-US"/>
              <a:t>	Since we cannot measure the exact enthalpy of the reactants or products, we measure </a:t>
            </a:r>
            <a:r>
              <a:rPr lang="en-US">
                <a:latin typeface="Noto Sans Symbols"/>
                <a:ea typeface="Noto Sans Symbols"/>
                <a:cs typeface="Noto Sans Symbols"/>
                <a:sym typeface="Noto Sans Symbols"/>
              </a:rPr>
              <a:t>Δ</a:t>
            </a:r>
            <a:r>
              <a:rPr i="1" lang="en-US"/>
              <a:t>H</a:t>
            </a:r>
            <a:r>
              <a:rPr lang="en-US"/>
              <a:t> through </a:t>
            </a:r>
            <a:r>
              <a:rPr lang="en-US">
                <a:solidFill>
                  <a:srgbClr val="FF0000"/>
                </a:solidFill>
              </a:rPr>
              <a:t>calorimetry</a:t>
            </a:r>
            <a:r>
              <a:rPr lang="en-US"/>
              <a:t>, the measurement of heat flow.</a:t>
            </a:r>
            <a:endParaRPr/>
          </a:p>
        </p:txBody>
      </p:sp>
    </p:spTree>
  </p:cSld>
  <p:clrMapOvr>
    <a:masterClrMapping/>
  </p:clrMapOvr>
  <p:transition spd="slow">
    <p:fade/>
  </p:transition>
</p:sld>
</file>

<file path=ppt/slides/slide3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1" name="Shape 3081"/>
        <p:cNvGrpSpPr/>
        <p:nvPr/>
      </p:nvGrpSpPr>
      <p:grpSpPr>
        <a:xfrm>
          <a:off x="0" y="0"/>
          <a:ext cx="0" cy="0"/>
          <a:chOff x="0" y="0"/>
          <a:chExt cx="0" cy="0"/>
        </a:xfrm>
      </p:grpSpPr>
      <p:sp>
        <p:nvSpPr>
          <p:cNvPr id="3082" name="Google Shape;3082;g2bdae9f7030_0_1047"/>
          <p:cNvSpPr txBox="1"/>
          <p:nvPr>
            <p:ph type="title"/>
          </p:nvPr>
        </p:nvSpPr>
        <p:spPr>
          <a:xfrm>
            <a:off x="1866900" y="228600"/>
            <a:ext cx="8458200"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Specific Heat</a:t>
            </a:r>
            <a:endParaRPr/>
          </a:p>
        </p:txBody>
      </p:sp>
      <p:sp>
        <p:nvSpPr>
          <p:cNvPr id="3083" name="Google Shape;3083;g2bdae9f7030_0_1047"/>
          <p:cNvSpPr txBox="1"/>
          <p:nvPr>
            <p:ph idx="1" type="body"/>
          </p:nvPr>
        </p:nvSpPr>
        <p:spPr>
          <a:xfrm>
            <a:off x="1523999" y="1600200"/>
            <a:ext cx="4452300" cy="5257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We define </a:t>
            </a:r>
            <a:r>
              <a:rPr lang="en-US">
                <a:solidFill>
                  <a:srgbClr val="FF0000"/>
                </a:solidFill>
              </a:rPr>
              <a:t>specific heat capacity </a:t>
            </a:r>
            <a:r>
              <a:rPr lang="en-US"/>
              <a:t>(or simply </a:t>
            </a:r>
            <a:r>
              <a:rPr lang="en-US">
                <a:solidFill>
                  <a:srgbClr val="FF0000"/>
                </a:solidFill>
              </a:rPr>
              <a:t>specific heat, c</a:t>
            </a:r>
            <a:r>
              <a:rPr lang="en-US"/>
              <a:t>) as the amount of energy required to raise the temperature of 1 g of a substance by 1 K (or 1°C) .</a:t>
            </a:r>
            <a:endParaRPr/>
          </a:p>
          <a:p>
            <a:pPr indent="0" lvl="0" marL="0" rtl="0" algn="l">
              <a:lnSpc>
                <a:spcPct val="90000"/>
              </a:lnSpc>
              <a:spcBef>
                <a:spcPts val="1000"/>
              </a:spcBef>
              <a:spcAft>
                <a:spcPts val="0"/>
              </a:spcAft>
              <a:buClr>
                <a:schemeClr val="dk1"/>
              </a:buClr>
              <a:buSzPts val="2400"/>
              <a:buNone/>
            </a:pPr>
            <a:r>
              <a:t/>
            </a:r>
            <a:endParaRPr/>
          </a:p>
          <a:p>
            <a:pPr indent="-76200" lvl="0" marL="228600" rtl="0" algn="l">
              <a:lnSpc>
                <a:spcPct val="90000"/>
              </a:lnSpc>
              <a:spcBef>
                <a:spcPts val="1000"/>
              </a:spcBef>
              <a:spcAft>
                <a:spcPts val="0"/>
              </a:spcAft>
              <a:buClr>
                <a:schemeClr val="dk1"/>
              </a:buClr>
              <a:buSzPts val="2400"/>
              <a:buNone/>
            </a:pPr>
            <a:r>
              <a:t/>
            </a:r>
            <a:endParaRPr/>
          </a:p>
        </p:txBody>
      </p:sp>
      <p:pic>
        <p:nvPicPr>
          <p:cNvPr descr="Image result for heat capacity" id="3084" name="Google Shape;3084;g2bdae9f7030_0_1047"/>
          <p:cNvPicPr preferRelativeResize="0"/>
          <p:nvPr/>
        </p:nvPicPr>
        <p:blipFill rotWithShape="1">
          <a:blip r:embed="rId3">
            <a:alphaModFix/>
          </a:blip>
          <a:srcRect b="0" l="0" r="0" t="0"/>
          <a:stretch/>
        </p:blipFill>
        <p:spPr>
          <a:xfrm>
            <a:off x="6270170" y="375558"/>
            <a:ext cx="3777343" cy="5697388"/>
          </a:xfrm>
          <a:prstGeom prst="rect">
            <a:avLst/>
          </a:prstGeom>
          <a:noFill/>
          <a:ln>
            <a:noFill/>
          </a:ln>
        </p:spPr>
      </p:pic>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8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8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83">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8" name="Shape 3088"/>
        <p:cNvGrpSpPr/>
        <p:nvPr/>
      </p:nvGrpSpPr>
      <p:grpSpPr>
        <a:xfrm>
          <a:off x="0" y="0"/>
          <a:ext cx="0" cy="0"/>
          <a:chOff x="0" y="0"/>
          <a:chExt cx="0" cy="0"/>
        </a:xfrm>
      </p:grpSpPr>
      <p:sp>
        <p:nvSpPr>
          <p:cNvPr id="3089" name="Google Shape;3089;g2bdae9f7030_0_105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Heat Capacity</a:t>
            </a:r>
            <a:endParaRPr/>
          </a:p>
        </p:txBody>
      </p:sp>
      <p:sp>
        <p:nvSpPr>
          <p:cNvPr id="3090" name="Google Shape;3090;g2bdae9f7030_0_105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The amount of energy required to raise the temperature of a substance with a fixed mass (such as the calorimeter) by 1 K is its heat capacity, C.		</a:t>
            </a:r>
            <a:endParaRPr/>
          </a:p>
          <a:p>
            <a:pPr indent="0" lvl="0" marL="0" rtl="0" algn="ctr">
              <a:lnSpc>
                <a:spcPct val="90000"/>
              </a:lnSpc>
              <a:spcBef>
                <a:spcPts val="1000"/>
              </a:spcBef>
              <a:spcAft>
                <a:spcPts val="0"/>
              </a:spcAft>
              <a:buClr>
                <a:srgbClr val="FF0000"/>
              </a:buClr>
              <a:buSzPts val="3200"/>
              <a:buNone/>
            </a:pPr>
            <a:r>
              <a:rPr lang="en-US" sz="3200">
                <a:solidFill>
                  <a:srgbClr val="FF0000"/>
                </a:solidFill>
              </a:rPr>
              <a:t>C = mc</a:t>
            </a:r>
            <a:endParaRPr/>
          </a:p>
          <a:p>
            <a:pPr indent="0" lvl="0" marL="0" rtl="0" algn="l">
              <a:lnSpc>
                <a:spcPct val="90000"/>
              </a:lnSpc>
              <a:spcBef>
                <a:spcPts val="1000"/>
              </a:spcBef>
              <a:spcAft>
                <a:spcPts val="0"/>
              </a:spcAft>
              <a:buClr>
                <a:schemeClr val="dk1"/>
              </a:buClr>
              <a:buSzPts val="2400"/>
              <a:buNone/>
            </a:pPr>
            <a:r>
              <a:t/>
            </a:r>
            <a:endParaRPr/>
          </a:p>
        </p:txBody>
      </p:sp>
    </p:spTree>
  </p:cSld>
  <p:clrMapOvr>
    <a:masterClrMapping/>
  </p:clrMapOvr>
</p:sld>
</file>

<file path=ppt/slides/slide3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5" name="Shape 3095"/>
        <p:cNvGrpSpPr/>
        <p:nvPr/>
      </p:nvGrpSpPr>
      <p:grpSpPr>
        <a:xfrm>
          <a:off x="0" y="0"/>
          <a:ext cx="0" cy="0"/>
          <a:chOff x="0" y="0"/>
          <a:chExt cx="0" cy="0"/>
        </a:xfrm>
      </p:grpSpPr>
      <p:sp>
        <p:nvSpPr>
          <p:cNvPr id="3096" name="Google Shape;3096;g2bdae9f7030_0_1059"/>
          <p:cNvSpPr txBox="1"/>
          <p:nvPr>
            <p:ph type="title"/>
          </p:nvPr>
        </p:nvSpPr>
        <p:spPr>
          <a:xfrm>
            <a:off x="2019300" y="228600"/>
            <a:ext cx="81534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 Constant Pressure Calorimetry</a:t>
            </a:r>
            <a:endParaRPr/>
          </a:p>
        </p:txBody>
      </p:sp>
      <p:pic>
        <p:nvPicPr>
          <p:cNvPr descr="05_18" id="3097" name="Google Shape;3097;g2bdae9f7030_0_1059"/>
          <p:cNvPicPr preferRelativeResize="0"/>
          <p:nvPr>
            <p:ph idx="1" type="body"/>
          </p:nvPr>
        </p:nvPicPr>
        <p:blipFill rotWithShape="1">
          <a:blip r:embed="rId3">
            <a:alphaModFix/>
          </a:blip>
          <a:srcRect b="3484" l="0" r="0" t="0"/>
          <a:stretch/>
        </p:blipFill>
        <p:spPr>
          <a:xfrm>
            <a:off x="1785257" y="1371600"/>
            <a:ext cx="3429000" cy="4767900"/>
          </a:xfrm>
          <a:prstGeom prst="rect">
            <a:avLst/>
          </a:prstGeom>
          <a:noFill/>
          <a:ln>
            <a:noFill/>
          </a:ln>
        </p:spPr>
      </p:pic>
      <p:sp>
        <p:nvSpPr>
          <p:cNvPr id="3098" name="Google Shape;3098;g2bdae9f7030_0_1059"/>
          <p:cNvSpPr txBox="1"/>
          <p:nvPr>
            <p:ph idx="2" type="body"/>
          </p:nvPr>
        </p:nvSpPr>
        <p:spPr>
          <a:xfrm>
            <a:off x="5660571" y="1371600"/>
            <a:ext cx="5105400" cy="388620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400"/>
              <a:buFont typeface="Calibri"/>
              <a:buNone/>
            </a:pPr>
            <a:r>
              <a:rPr lang="en-US"/>
              <a:t>    By carrying out a reaction in a calorimeter, you can measure the heat change for the system by measuring the heat change for the surroundings (the calorimeter and water).</a:t>
            </a:r>
            <a:endParaRPr/>
          </a:p>
          <a:p>
            <a:pPr indent="-228600" lvl="0" marL="228600" rtl="0" algn="l">
              <a:lnSpc>
                <a:spcPct val="90000"/>
              </a:lnSpc>
              <a:spcBef>
                <a:spcPts val="1000"/>
              </a:spcBef>
              <a:spcAft>
                <a:spcPts val="0"/>
              </a:spcAft>
              <a:buClr>
                <a:schemeClr val="dk1"/>
              </a:buClr>
              <a:buSzPts val="2400"/>
              <a:buFont typeface="Calibri"/>
              <a:buNone/>
            </a:pPr>
            <a:r>
              <a:t/>
            </a:r>
            <a:endParaRPr/>
          </a:p>
          <a:p>
            <a:pPr indent="-228600" lvl="0" marL="228600" rtl="0" algn="l">
              <a:lnSpc>
                <a:spcPct val="90000"/>
              </a:lnSpc>
              <a:spcBef>
                <a:spcPts val="1000"/>
              </a:spcBef>
              <a:spcAft>
                <a:spcPts val="0"/>
              </a:spcAft>
              <a:buClr>
                <a:schemeClr val="dk1"/>
              </a:buClr>
              <a:buSzPts val="2400"/>
              <a:buFont typeface="Calibri"/>
              <a:buNone/>
            </a:pPr>
            <a:r>
              <a:rPr lang="en-US"/>
              <a:t>   The specific heat for water is 4.184 J/gK. We measure </a:t>
            </a:r>
            <a:r>
              <a:rPr lang="en-US">
                <a:latin typeface="Noto Sans Symbols"/>
                <a:ea typeface="Noto Sans Symbols"/>
                <a:cs typeface="Noto Sans Symbols"/>
                <a:sym typeface="Noto Sans Symbols"/>
              </a:rPr>
              <a:t>Δ</a:t>
            </a:r>
            <a:r>
              <a:rPr i="1" lang="en-US"/>
              <a:t>H</a:t>
            </a:r>
            <a:r>
              <a:rPr lang="en-US"/>
              <a:t> for the reaction with the equation:  </a:t>
            </a:r>
            <a:r>
              <a:rPr i="1" lang="en-US">
                <a:solidFill>
                  <a:srgbClr val="FF0000"/>
                </a:solidFill>
              </a:rPr>
              <a:t>q</a:t>
            </a:r>
            <a:r>
              <a:rPr lang="en-US">
                <a:solidFill>
                  <a:srgbClr val="FF0000"/>
                </a:solidFill>
              </a:rPr>
              <a:t> = </a:t>
            </a:r>
            <a:r>
              <a:rPr i="1" lang="en-US">
                <a:solidFill>
                  <a:srgbClr val="FF0000"/>
                </a:solidFill>
              </a:rPr>
              <a:t>m</a:t>
            </a:r>
            <a:r>
              <a:rPr lang="en-US">
                <a:solidFill>
                  <a:srgbClr val="FF0000"/>
                </a:solidFill>
              </a:rPr>
              <a:t> × </a:t>
            </a:r>
            <a:r>
              <a:rPr i="1" lang="en-US">
                <a:solidFill>
                  <a:srgbClr val="FF0000"/>
                </a:solidFill>
              </a:rPr>
              <a:t>c</a:t>
            </a:r>
            <a:r>
              <a:rPr lang="en-US">
                <a:solidFill>
                  <a:srgbClr val="FF0000"/>
                </a:solidFill>
              </a:rPr>
              <a:t> × </a:t>
            </a:r>
            <a:r>
              <a:rPr lang="en-US">
                <a:solidFill>
                  <a:srgbClr val="FF0000"/>
                </a:solidFill>
                <a:latin typeface="Noto Sans Symbols"/>
                <a:ea typeface="Noto Sans Symbols"/>
                <a:cs typeface="Noto Sans Symbols"/>
                <a:sym typeface="Noto Sans Symbols"/>
              </a:rPr>
              <a:t>Δ</a:t>
            </a:r>
            <a:r>
              <a:rPr i="1" lang="en-US">
                <a:solidFill>
                  <a:srgbClr val="FF0000"/>
                </a:solidFill>
              </a:rPr>
              <a:t>T</a:t>
            </a:r>
            <a:endParaRPr i="1">
              <a:solidFill>
                <a:srgbClr val="FF0000"/>
              </a:solidFill>
            </a:endParaRPr>
          </a:p>
          <a:p>
            <a:pPr indent="-228600" lvl="0" marL="228600" rtl="0" algn="l">
              <a:lnSpc>
                <a:spcPct val="90000"/>
              </a:lnSpc>
              <a:spcBef>
                <a:spcPts val="1000"/>
              </a:spcBef>
              <a:spcAft>
                <a:spcPts val="0"/>
              </a:spcAft>
              <a:buClr>
                <a:schemeClr val="dk1"/>
              </a:buClr>
              <a:buSzPts val="2400"/>
              <a:buFont typeface="Calibri"/>
              <a:buNone/>
            </a:pPr>
            <a:r>
              <a:t/>
            </a:r>
            <a:endParaRPr/>
          </a:p>
        </p:txBody>
      </p:sp>
    </p:spTree>
  </p:cSld>
  <p:clrMapOvr>
    <a:masterClrMapping/>
  </p:clrMapOvr>
  <p:transition spd="slow">
    <p:fade/>
  </p:transition>
</p:sld>
</file>

<file path=ppt/slides/slide3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2" name="Shape 3102"/>
        <p:cNvGrpSpPr/>
        <p:nvPr/>
      </p:nvGrpSpPr>
      <p:grpSpPr>
        <a:xfrm>
          <a:off x="0" y="0"/>
          <a:ext cx="0" cy="0"/>
          <a:chOff x="0" y="0"/>
          <a:chExt cx="0" cy="0"/>
        </a:xfrm>
      </p:grpSpPr>
      <p:sp>
        <p:nvSpPr>
          <p:cNvPr id="3103" name="Google Shape;3103;g2bdae9f7030_0_1066"/>
          <p:cNvSpPr txBox="1"/>
          <p:nvPr>
            <p:ph type="title"/>
          </p:nvPr>
        </p:nvSpPr>
        <p:spPr>
          <a:xfrm>
            <a:off x="2136775" y="228600"/>
            <a:ext cx="8153400" cy="990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Calorimetry Examples</a:t>
            </a:r>
            <a:endParaRPr/>
          </a:p>
        </p:txBody>
      </p:sp>
      <p:sp>
        <p:nvSpPr>
          <p:cNvPr id="3104" name="Google Shape;3104;g2bdae9f7030_0_1066"/>
          <p:cNvSpPr txBox="1"/>
          <p:nvPr>
            <p:ph idx="1" type="body"/>
          </p:nvPr>
        </p:nvSpPr>
        <p:spPr>
          <a:xfrm>
            <a:off x="1524000" y="1524000"/>
            <a:ext cx="9144000" cy="5334000"/>
          </a:xfrm>
          <a:prstGeom prst="rect">
            <a:avLst/>
          </a:prstGeom>
          <a:noFill/>
          <a:ln>
            <a:noFill/>
          </a:ln>
        </p:spPr>
        <p:txBody>
          <a:bodyPr anchorCtr="0" anchor="t" bIns="45700" lIns="91425" spcFirstLastPara="1" rIns="91425" wrap="square" tIns="45700">
            <a:normAutofit/>
          </a:bodyPr>
          <a:lstStyle/>
          <a:p>
            <a:pPr indent="-514350" lvl="0" marL="514350" rtl="0" algn="l">
              <a:lnSpc>
                <a:spcPct val="90000"/>
              </a:lnSpc>
              <a:spcBef>
                <a:spcPts val="0"/>
              </a:spcBef>
              <a:spcAft>
                <a:spcPts val="0"/>
              </a:spcAft>
              <a:buClr>
                <a:schemeClr val="dk1"/>
              </a:buClr>
              <a:buSzPts val="3200"/>
              <a:buFont typeface="Noto Sans Symbols"/>
              <a:buAutoNum type="arabicPeriod"/>
            </a:pPr>
            <a:r>
              <a:rPr lang="en-US" sz="3200"/>
              <a:t>A 466g sample of water is heated from 8.5 to 74.6C. Calculate the heat change.</a:t>
            </a:r>
            <a:endParaRPr/>
          </a:p>
          <a:p>
            <a:pPr indent="-311150" lvl="0" marL="514350" rtl="0" algn="l">
              <a:lnSpc>
                <a:spcPct val="90000"/>
              </a:lnSpc>
              <a:spcBef>
                <a:spcPts val="1000"/>
              </a:spcBef>
              <a:spcAft>
                <a:spcPts val="0"/>
              </a:spcAft>
              <a:buClr>
                <a:schemeClr val="dk1"/>
              </a:buClr>
              <a:buSzPts val="3200"/>
              <a:buFont typeface="Noto Sans Symbols"/>
              <a:buNone/>
            </a:pPr>
            <a:r>
              <a:t/>
            </a:r>
            <a:endParaRPr sz="3200"/>
          </a:p>
          <a:p>
            <a:pPr indent="-514350" lvl="0" marL="514350" rtl="0" algn="l">
              <a:lnSpc>
                <a:spcPct val="90000"/>
              </a:lnSpc>
              <a:spcBef>
                <a:spcPts val="1000"/>
              </a:spcBef>
              <a:spcAft>
                <a:spcPts val="0"/>
              </a:spcAft>
              <a:buClr>
                <a:schemeClr val="dk1"/>
              </a:buClr>
              <a:buSzPts val="3200"/>
              <a:buFont typeface="Noto Sans Symbols"/>
              <a:buAutoNum type="arabicPeriod"/>
            </a:pPr>
            <a:r>
              <a:rPr lang="en-US" sz="3200"/>
              <a:t>A 869g sample of Fe (with  c=0.46J/g C) cools from 84 to 5C. Calculate the heat change.</a:t>
            </a:r>
            <a:endParaRPr/>
          </a:p>
        </p:txBody>
      </p:sp>
      <p:sp>
        <p:nvSpPr>
          <p:cNvPr id="3105" name="Google Shape;3105;g2bdae9f7030_0_1066"/>
          <p:cNvSpPr txBox="1"/>
          <p:nvPr/>
        </p:nvSpPr>
        <p:spPr>
          <a:xfrm>
            <a:off x="2743200" y="2590801"/>
            <a:ext cx="64008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800"/>
              <a:buFont typeface="Noto Sans Symbols"/>
              <a:buNone/>
            </a:pPr>
            <a:r>
              <a:rPr lang="en-US" sz="2800">
                <a:solidFill>
                  <a:schemeClr val="accent1"/>
                </a:solidFill>
                <a:latin typeface="Arial"/>
                <a:ea typeface="Arial"/>
                <a:cs typeface="Arial"/>
                <a:sym typeface="Arial"/>
              </a:rPr>
              <a:t>q = mcT = (466)(4.18)(66.1) = 130000J</a:t>
            </a:r>
            <a:endParaRPr/>
          </a:p>
        </p:txBody>
      </p:sp>
      <p:sp>
        <p:nvSpPr>
          <p:cNvPr id="3106" name="Google Shape;3106;g2bdae9f7030_0_1066"/>
          <p:cNvSpPr txBox="1"/>
          <p:nvPr/>
        </p:nvSpPr>
        <p:spPr>
          <a:xfrm>
            <a:off x="2667000" y="4267201"/>
            <a:ext cx="64008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q = mcT = (869)(0.46)(-79) = -32000J</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5"/>
                                        </p:tgtEl>
                                        <p:attrNameLst>
                                          <p:attrName>style.visibility</p:attrName>
                                        </p:attrNameLst>
                                      </p:cBhvr>
                                      <p:to>
                                        <p:strVal val="visible"/>
                                      </p:to>
                                    </p:set>
                                    <p:animEffect filter="fade" transition="in">
                                      <p:cBhvr>
                                        <p:cTn dur="500"/>
                                        <p:tgtEl>
                                          <p:spTgt spid="31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6"/>
                                        </p:tgtEl>
                                        <p:attrNameLst>
                                          <p:attrName>style.visibility</p:attrName>
                                        </p:attrNameLst>
                                      </p:cBhvr>
                                      <p:to>
                                        <p:strVal val="visible"/>
                                      </p:to>
                                    </p:set>
                                    <p:animEffect filter="fade" transition="in">
                                      <p:cBhvr>
                                        <p:cTn dur="500"/>
                                        <p:tgtEl>
                                          <p:spTgt spid="31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g200fb5710e2_0_3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Quantum Mechanical Model</a:t>
            </a:r>
            <a:endParaRPr/>
          </a:p>
        </p:txBody>
      </p:sp>
      <p:sp>
        <p:nvSpPr>
          <p:cNvPr id="617" name="Google Shape;617;g200fb5710e2_0_3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The QMM specifies that each e</a:t>
            </a:r>
            <a:r>
              <a:rPr baseline="30000" lang="en-US"/>
              <a:t>-</a:t>
            </a:r>
            <a:r>
              <a:rPr lang="en-US"/>
              <a:t> has a specific energy, however, they do not follow a specific path. Instead, there are areas of probable e</a:t>
            </a:r>
            <a:r>
              <a:rPr baseline="30000" lang="en-US"/>
              <a:t>-</a:t>
            </a:r>
            <a:r>
              <a:rPr lang="en-US"/>
              <a:t> location, which are called </a:t>
            </a:r>
            <a:r>
              <a:rPr lang="en-US">
                <a:solidFill>
                  <a:srgbClr val="FF0000"/>
                </a:solidFill>
              </a:rPr>
              <a:t>orbitals</a:t>
            </a:r>
            <a:r>
              <a:rPr lang="en-US"/>
              <a:t>. </a:t>
            </a:r>
            <a:endParaRPr/>
          </a:p>
          <a:p>
            <a:pPr indent="-76200" lvl="0" marL="228600" rtl="0" algn="l">
              <a:lnSpc>
                <a:spcPct val="90000"/>
              </a:lnSpc>
              <a:spcBef>
                <a:spcPts val="1000"/>
              </a:spcBef>
              <a:spcAft>
                <a:spcPts val="0"/>
              </a:spcAft>
              <a:buClr>
                <a:schemeClr val="dk1"/>
              </a:buClr>
              <a:buSzPts val="2400"/>
              <a:buNone/>
            </a:pPr>
            <a:r>
              <a:t/>
            </a:r>
            <a:endParaRPr/>
          </a:p>
        </p:txBody>
      </p:sp>
      <p:pic>
        <p:nvPicPr>
          <p:cNvPr descr="Image result for quantum mechanical model" id="618" name="Google Shape;618;g200fb5710e2_0_31"/>
          <p:cNvPicPr preferRelativeResize="0"/>
          <p:nvPr/>
        </p:nvPicPr>
        <p:blipFill rotWithShape="1">
          <a:blip r:embed="rId3">
            <a:alphaModFix/>
          </a:blip>
          <a:srcRect b="0" l="0" r="0" t="0"/>
          <a:stretch/>
        </p:blipFill>
        <p:spPr>
          <a:xfrm>
            <a:off x="3497864" y="2500185"/>
            <a:ext cx="4306067" cy="3811715"/>
          </a:xfrm>
          <a:prstGeom prst="rect">
            <a:avLst/>
          </a:prstGeom>
          <a:noFill/>
          <a:ln>
            <a:noFill/>
          </a:ln>
        </p:spPr>
      </p:pic>
    </p:spTree>
  </p:cSld>
  <p:clrMapOvr>
    <a:masterClrMapping/>
  </p:clrMapOvr>
</p:sld>
</file>

<file path=ppt/slides/slide3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0" name="Shape 3110"/>
        <p:cNvGrpSpPr/>
        <p:nvPr/>
      </p:nvGrpSpPr>
      <p:grpSpPr>
        <a:xfrm>
          <a:off x="0" y="0"/>
          <a:ext cx="0" cy="0"/>
          <a:chOff x="0" y="0"/>
          <a:chExt cx="0" cy="0"/>
        </a:xfrm>
      </p:grpSpPr>
      <p:sp>
        <p:nvSpPr>
          <p:cNvPr id="3111" name="Google Shape;3111;g2bdae9f7030_0_1073"/>
          <p:cNvSpPr txBox="1"/>
          <p:nvPr>
            <p:ph type="title"/>
          </p:nvPr>
        </p:nvSpPr>
        <p:spPr>
          <a:xfrm>
            <a:off x="2136775" y="228600"/>
            <a:ext cx="8153400" cy="990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Calorimetry Example</a:t>
            </a:r>
            <a:endParaRPr/>
          </a:p>
        </p:txBody>
      </p:sp>
      <p:sp>
        <p:nvSpPr>
          <p:cNvPr id="3112" name="Google Shape;3112;g2bdae9f7030_0_1073"/>
          <p:cNvSpPr txBox="1"/>
          <p:nvPr>
            <p:ph idx="1" type="body"/>
          </p:nvPr>
        </p:nvSpPr>
        <p:spPr>
          <a:xfrm>
            <a:off x="1524000" y="1600200"/>
            <a:ext cx="9144000" cy="5257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en-US" sz="3200"/>
              <a:t>7.85g of Cu is heated to 70.0C and placed in a  calorimeter with 5.00g of water at 10.0C. At equilibrium, the temperature equals 20.0C. Calculate the specific heat of the Cu.</a:t>
            </a:r>
            <a:endParaRPr/>
          </a:p>
        </p:txBody>
      </p:sp>
      <p:sp>
        <p:nvSpPr>
          <p:cNvPr id="3113" name="Google Shape;3113;g2bdae9f7030_0_1073"/>
          <p:cNvSpPr txBox="1"/>
          <p:nvPr/>
        </p:nvSpPr>
        <p:spPr>
          <a:xfrm>
            <a:off x="2514600" y="3733801"/>
            <a:ext cx="72390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800"/>
              <a:buFont typeface="Noto Sans Symbols"/>
              <a:buNone/>
            </a:pPr>
            <a:r>
              <a:rPr lang="en-US" sz="2800">
                <a:solidFill>
                  <a:schemeClr val="accent1"/>
                </a:solidFill>
                <a:latin typeface="Arial"/>
                <a:ea typeface="Arial"/>
                <a:cs typeface="Arial"/>
                <a:sym typeface="Arial"/>
              </a:rPr>
              <a:t>Q</a:t>
            </a:r>
            <a:r>
              <a:rPr baseline="-25000" lang="en-US" sz="2800">
                <a:solidFill>
                  <a:schemeClr val="accent1"/>
                </a:solidFill>
                <a:latin typeface="Arial"/>
                <a:ea typeface="Arial"/>
                <a:cs typeface="Arial"/>
                <a:sym typeface="Arial"/>
              </a:rPr>
              <a:t>H2O </a:t>
            </a:r>
            <a:r>
              <a:rPr lang="en-US" sz="2800">
                <a:solidFill>
                  <a:schemeClr val="accent1"/>
                </a:solidFill>
                <a:latin typeface="Arial"/>
                <a:ea typeface="Arial"/>
                <a:cs typeface="Arial"/>
                <a:sym typeface="Arial"/>
              </a:rPr>
              <a:t>= (5.00)(4.184)(10.0) = 209.2</a:t>
            </a:r>
            <a:endParaRPr/>
          </a:p>
        </p:txBody>
      </p:sp>
      <p:sp>
        <p:nvSpPr>
          <p:cNvPr id="3114" name="Google Shape;3114;g2bdae9f7030_0_1073"/>
          <p:cNvSpPr txBox="1"/>
          <p:nvPr/>
        </p:nvSpPr>
        <p:spPr>
          <a:xfrm>
            <a:off x="2514600" y="5105401"/>
            <a:ext cx="72390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800"/>
              <a:buFont typeface="Noto Sans Symbols"/>
              <a:buNone/>
            </a:pPr>
            <a:r>
              <a:rPr lang="en-US" sz="2800">
                <a:solidFill>
                  <a:schemeClr val="accent1"/>
                </a:solidFill>
                <a:latin typeface="Arial"/>
                <a:ea typeface="Arial"/>
                <a:cs typeface="Arial"/>
                <a:sym typeface="Arial"/>
              </a:rPr>
              <a:t>x =0.533 J/gC</a:t>
            </a:r>
            <a:endParaRPr/>
          </a:p>
        </p:txBody>
      </p:sp>
      <p:sp>
        <p:nvSpPr>
          <p:cNvPr id="3115" name="Google Shape;3115;g2bdae9f7030_0_1073"/>
          <p:cNvSpPr txBox="1"/>
          <p:nvPr/>
        </p:nvSpPr>
        <p:spPr>
          <a:xfrm>
            <a:off x="2590800" y="4419601"/>
            <a:ext cx="72390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800"/>
              <a:buFont typeface="Noto Sans Symbols"/>
              <a:buNone/>
            </a:pPr>
            <a:r>
              <a:rPr lang="en-US" sz="2800">
                <a:solidFill>
                  <a:schemeClr val="accent1"/>
                </a:solidFill>
                <a:latin typeface="Arial"/>
                <a:ea typeface="Arial"/>
                <a:cs typeface="Arial"/>
                <a:sym typeface="Arial"/>
              </a:rPr>
              <a:t>Q</a:t>
            </a:r>
            <a:r>
              <a:rPr baseline="-25000" lang="en-US" sz="2800">
                <a:solidFill>
                  <a:schemeClr val="accent1"/>
                </a:solidFill>
                <a:latin typeface="Arial"/>
                <a:ea typeface="Arial"/>
                <a:cs typeface="Arial"/>
                <a:sym typeface="Arial"/>
              </a:rPr>
              <a:t>Cu</a:t>
            </a:r>
            <a:r>
              <a:rPr lang="en-US" sz="2800">
                <a:solidFill>
                  <a:schemeClr val="accent1"/>
                </a:solidFill>
                <a:latin typeface="Arial"/>
                <a:ea typeface="Arial"/>
                <a:cs typeface="Arial"/>
                <a:sym typeface="Arial"/>
              </a:rPr>
              <a:t>= -Q</a:t>
            </a:r>
            <a:r>
              <a:rPr baseline="-25000" lang="en-US" sz="2800">
                <a:solidFill>
                  <a:schemeClr val="accent1"/>
                </a:solidFill>
                <a:latin typeface="Arial"/>
                <a:ea typeface="Arial"/>
                <a:cs typeface="Arial"/>
                <a:sym typeface="Arial"/>
              </a:rPr>
              <a:t>H2O </a:t>
            </a:r>
            <a:r>
              <a:rPr lang="en-US" sz="2800">
                <a:solidFill>
                  <a:schemeClr val="accent1"/>
                </a:solidFill>
                <a:latin typeface="Arial"/>
                <a:ea typeface="Arial"/>
                <a:cs typeface="Arial"/>
                <a:sym typeface="Arial"/>
              </a:rPr>
              <a:t>= -209.2 = (7.85)(x)(-50.0)</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3"/>
                                        </p:tgtEl>
                                        <p:attrNameLst>
                                          <p:attrName>style.visibility</p:attrName>
                                        </p:attrNameLst>
                                      </p:cBhvr>
                                      <p:to>
                                        <p:strVal val="visible"/>
                                      </p:to>
                                    </p:set>
                                    <p:animEffect filter="fade" transition="in">
                                      <p:cBhvr>
                                        <p:cTn dur="500"/>
                                        <p:tgtEl>
                                          <p:spTgt spid="31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5"/>
                                        </p:tgtEl>
                                        <p:attrNameLst>
                                          <p:attrName>style.visibility</p:attrName>
                                        </p:attrNameLst>
                                      </p:cBhvr>
                                      <p:to>
                                        <p:strVal val="visible"/>
                                      </p:to>
                                    </p:set>
                                    <p:animEffect filter="fade" transition="in">
                                      <p:cBhvr>
                                        <p:cTn dur="500"/>
                                        <p:tgtEl>
                                          <p:spTgt spid="31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4"/>
                                        </p:tgtEl>
                                        <p:attrNameLst>
                                          <p:attrName>style.visibility</p:attrName>
                                        </p:attrNameLst>
                                      </p:cBhvr>
                                      <p:to>
                                        <p:strVal val="visible"/>
                                      </p:to>
                                    </p:set>
                                    <p:animEffect filter="fade" transition="in">
                                      <p:cBhvr>
                                        <p:cTn dur="500"/>
                                        <p:tgtEl>
                                          <p:spTgt spid="31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9" name="Shape 3119"/>
        <p:cNvGrpSpPr/>
        <p:nvPr/>
      </p:nvGrpSpPr>
      <p:grpSpPr>
        <a:xfrm>
          <a:off x="0" y="0"/>
          <a:ext cx="0" cy="0"/>
          <a:chOff x="0" y="0"/>
          <a:chExt cx="0" cy="0"/>
        </a:xfrm>
      </p:grpSpPr>
      <p:sp>
        <p:nvSpPr>
          <p:cNvPr id="3120" name="Google Shape;3120;g2bdae9f7030_0_1081"/>
          <p:cNvSpPr txBox="1"/>
          <p:nvPr>
            <p:ph type="title"/>
          </p:nvPr>
        </p:nvSpPr>
        <p:spPr>
          <a:xfrm>
            <a:off x="2136775" y="228600"/>
            <a:ext cx="8153400" cy="990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Heat of vaporization</a:t>
            </a:r>
            <a:endParaRPr/>
          </a:p>
        </p:txBody>
      </p:sp>
      <p:sp>
        <p:nvSpPr>
          <p:cNvPr id="3121" name="Google Shape;3121;g2bdae9f7030_0_1081"/>
          <p:cNvSpPr txBox="1"/>
          <p:nvPr>
            <p:ph idx="1" type="body"/>
          </p:nvPr>
        </p:nvSpPr>
        <p:spPr>
          <a:xfrm>
            <a:off x="2136775" y="1600200"/>
            <a:ext cx="8153400" cy="4495800"/>
          </a:xfrm>
          <a:prstGeom prst="rect">
            <a:avLst/>
          </a:prstGeom>
          <a:noFill/>
          <a:ln>
            <a:noFill/>
          </a:ln>
        </p:spPr>
        <p:txBody>
          <a:bodyPr anchorCtr="0" anchor="t" bIns="45700" lIns="91425" spcFirstLastPara="1" rIns="91425" wrap="square" tIns="45700">
            <a:normAutofit/>
          </a:bodyPr>
          <a:lstStyle/>
          <a:p>
            <a:pPr indent="-228600" lvl="0" marL="228600" rtl="0" algn="ctr">
              <a:lnSpc>
                <a:spcPct val="90000"/>
              </a:lnSpc>
              <a:spcBef>
                <a:spcPts val="0"/>
              </a:spcBef>
              <a:spcAft>
                <a:spcPts val="0"/>
              </a:spcAft>
              <a:buClr>
                <a:srgbClr val="FF0000"/>
              </a:buClr>
              <a:buSzPts val="3600"/>
              <a:buFont typeface="Noto Sans Symbols"/>
              <a:buNone/>
            </a:pPr>
            <a:r>
              <a:rPr lang="en-US" sz="3600">
                <a:solidFill>
                  <a:srgbClr val="FF0000"/>
                </a:solidFill>
              </a:rPr>
              <a:t>q=mH</a:t>
            </a:r>
            <a:r>
              <a:rPr baseline="-25000" lang="en-US" sz="3600">
                <a:solidFill>
                  <a:srgbClr val="FF0000"/>
                </a:solidFill>
              </a:rPr>
              <a:t>v</a:t>
            </a:r>
            <a:endParaRPr/>
          </a:p>
          <a:p>
            <a:pPr indent="-228600" lvl="0" marL="228600" rtl="0" algn="l">
              <a:lnSpc>
                <a:spcPct val="90000"/>
              </a:lnSpc>
              <a:spcBef>
                <a:spcPts val="1000"/>
              </a:spcBef>
              <a:spcAft>
                <a:spcPts val="0"/>
              </a:spcAft>
              <a:buClr>
                <a:schemeClr val="dk1"/>
              </a:buClr>
              <a:buSzPts val="3200"/>
              <a:buChar char="•"/>
            </a:pPr>
            <a:r>
              <a:rPr lang="en-US" sz="3200"/>
              <a:t>Used when no temperature change has taken place, but the substance turns from gas to liquid or liquid to gas.</a:t>
            </a:r>
            <a:endParaRPr/>
          </a:p>
          <a:p>
            <a:pPr indent="-228600" lvl="0" marL="228600" rtl="0" algn="l">
              <a:lnSpc>
                <a:spcPct val="90000"/>
              </a:lnSpc>
              <a:spcBef>
                <a:spcPts val="1000"/>
              </a:spcBef>
              <a:spcAft>
                <a:spcPts val="0"/>
              </a:spcAft>
              <a:buClr>
                <a:schemeClr val="dk1"/>
              </a:buClr>
              <a:buSzPts val="3200"/>
              <a:buChar char="•"/>
            </a:pPr>
            <a:r>
              <a:rPr lang="en-US" sz="3200"/>
              <a:t>H</a:t>
            </a:r>
            <a:r>
              <a:rPr baseline="-25000" lang="en-US" sz="3200"/>
              <a:t>v</a:t>
            </a:r>
            <a:r>
              <a:rPr lang="en-US" sz="3200"/>
              <a:t> is specific to the substance like specific heat (c). The stronger the IMF, the ______ the H</a:t>
            </a:r>
            <a:r>
              <a:rPr baseline="-25000" lang="en-US" sz="3200"/>
              <a:t>v</a:t>
            </a:r>
            <a:r>
              <a:rPr lang="en-US" sz="3200"/>
              <a:t>.</a:t>
            </a:r>
            <a:endParaRPr/>
          </a:p>
          <a:p>
            <a:pPr indent="-228600" lvl="0" marL="228600" rtl="0" algn="l">
              <a:lnSpc>
                <a:spcPct val="90000"/>
              </a:lnSpc>
              <a:spcBef>
                <a:spcPts val="1000"/>
              </a:spcBef>
              <a:spcAft>
                <a:spcPts val="0"/>
              </a:spcAft>
              <a:buClr>
                <a:srgbClr val="0070C0"/>
              </a:buClr>
              <a:buSzPts val="3200"/>
              <a:buChar char="•"/>
            </a:pPr>
            <a:r>
              <a:rPr lang="en-US" sz="3200">
                <a:solidFill>
                  <a:srgbClr val="0070C0"/>
                </a:solidFill>
              </a:rPr>
              <a:t>Calculate the heat absorbed when 5 grams of water vaporizes (H</a:t>
            </a:r>
            <a:r>
              <a:rPr baseline="-25000" lang="en-US" sz="3200">
                <a:solidFill>
                  <a:srgbClr val="0070C0"/>
                </a:solidFill>
              </a:rPr>
              <a:t>v</a:t>
            </a:r>
            <a:r>
              <a:rPr lang="en-US" sz="3200">
                <a:solidFill>
                  <a:srgbClr val="0070C0"/>
                </a:solidFill>
              </a:rPr>
              <a:t>=2260 J/g).</a:t>
            </a:r>
            <a:endParaRPr/>
          </a:p>
        </p:txBody>
      </p:sp>
      <p:sp>
        <p:nvSpPr>
          <p:cNvPr id="3122" name="Google Shape;3122;g2bdae9f7030_0_1081"/>
          <p:cNvSpPr txBox="1"/>
          <p:nvPr/>
        </p:nvSpPr>
        <p:spPr>
          <a:xfrm>
            <a:off x="8229600" y="5562601"/>
            <a:ext cx="16002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FF0000"/>
                </a:solidFill>
                <a:latin typeface="Arial"/>
                <a:ea typeface="Arial"/>
                <a:cs typeface="Arial"/>
                <a:sym typeface="Arial"/>
              </a:rPr>
              <a:t>11300J</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6" name="Shape 3126"/>
        <p:cNvGrpSpPr/>
        <p:nvPr/>
      </p:nvGrpSpPr>
      <p:grpSpPr>
        <a:xfrm>
          <a:off x="0" y="0"/>
          <a:ext cx="0" cy="0"/>
          <a:chOff x="0" y="0"/>
          <a:chExt cx="0" cy="0"/>
        </a:xfrm>
      </p:grpSpPr>
      <p:sp>
        <p:nvSpPr>
          <p:cNvPr id="3127" name="Google Shape;3127;g2bdae9f7030_0_1087"/>
          <p:cNvSpPr txBox="1"/>
          <p:nvPr>
            <p:ph type="title"/>
          </p:nvPr>
        </p:nvSpPr>
        <p:spPr>
          <a:xfrm>
            <a:off x="2136775" y="228600"/>
            <a:ext cx="8153400" cy="990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Heat of Fusion</a:t>
            </a:r>
            <a:endParaRPr/>
          </a:p>
        </p:txBody>
      </p:sp>
      <p:sp>
        <p:nvSpPr>
          <p:cNvPr id="3128" name="Google Shape;3128;g2bdae9f7030_0_1087"/>
          <p:cNvSpPr txBox="1"/>
          <p:nvPr>
            <p:ph idx="1" type="body"/>
          </p:nvPr>
        </p:nvSpPr>
        <p:spPr>
          <a:xfrm>
            <a:off x="2136775" y="952500"/>
            <a:ext cx="8153400" cy="4495800"/>
          </a:xfrm>
          <a:prstGeom prst="rect">
            <a:avLst/>
          </a:prstGeom>
          <a:noFill/>
          <a:ln>
            <a:noFill/>
          </a:ln>
        </p:spPr>
        <p:txBody>
          <a:bodyPr anchorCtr="0" anchor="t" bIns="45700" lIns="91425" spcFirstLastPara="1" rIns="91425" wrap="square" tIns="45700">
            <a:normAutofit lnSpcReduction="10000"/>
          </a:bodyPr>
          <a:lstStyle/>
          <a:p>
            <a:pPr indent="-228600" lvl="0" marL="228600" rtl="0" algn="ctr">
              <a:lnSpc>
                <a:spcPct val="90000"/>
              </a:lnSpc>
              <a:spcBef>
                <a:spcPts val="0"/>
              </a:spcBef>
              <a:spcAft>
                <a:spcPts val="0"/>
              </a:spcAft>
              <a:buClr>
                <a:srgbClr val="FF0000"/>
              </a:buClr>
              <a:buSzPts val="3600"/>
              <a:buFont typeface="Noto Sans Symbols"/>
              <a:buNone/>
            </a:pPr>
            <a:r>
              <a:rPr lang="en-US" sz="3600">
                <a:solidFill>
                  <a:srgbClr val="FF0000"/>
                </a:solidFill>
              </a:rPr>
              <a:t>q=mH</a:t>
            </a:r>
            <a:r>
              <a:rPr baseline="-25000" lang="en-US" sz="3600">
                <a:solidFill>
                  <a:srgbClr val="FF0000"/>
                </a:solidFill>
              </a:rPr>
              <a:t>f</a:t>
            </a:r>
            <a:endParaRPr baseline="-25000" sz="3600">
              <a:solidFill>
                <a:srgbClr val="FF0000"/>
              </a:solidFill>
            </a:endParaRPr>
          </a:p>
          <a:p>
            <a:pPr indent="-228600" lvl="0" marL="228600" rtl="0" algn="l">
              <a:lnSpc>
                <a:spcPct val="90000"/>
              </a:lnSpc>
              <a:spcBef>
                <a:spcPts val="1000"/>
              </a:spcBef>
              <a:spcAft>
                <a:spcPts val="0"/>
              </a:spcAft>
              <a:buClr>
                <a:schemeClr val="dk1"/>
              </a:buClr>
              <a:buSzPts val="2800"/>
              <a:buChar char="•"/>
            </a:pPr>
            <a:r>
              <a:rPr lang="en-US" sz="2800"/>
              <a:t>Used when no temperature change has taken place, but the substance turns from solid to liquid or liquid to solid.</a:t>
            </a:r>
            <a:endParaRPr/>
          </a:p>
          <a:p>
            <a:pPr indent="-228600" lvl="0" marL="228600" rtl="0" algn="l">
              <a:lnSpc>
                <a:spcPct val="90000"/>
              </a:lnSpc>
              <a:spcBef>
                <a:spcPts val="1000"/>
              </a:spcBef>
              <a:spcAft>
                <a:spcPts val="0"/>
              </a:spcAft>
              <a:buClr>
                <a:schemeClr val="dk1"/>
              </a:buClr>
              <a:buSzPts val="2800"/>
              <a:buChar char="•"/>
            </a:pPr>
            <a:r>
              <a:rPr lang="en-US" sz="2800"/>
              <a:t>H</a:t>
            </a:r>
            <a:r>
              <a:rPr baseline="-25000" lang="en-US" sz="2800"/>
              <a:t>f</a:t>
            </a:r>
            <a:r>
              <a:rPr lang="en-US" sz="2800"/>
              <a:t> is specific to the substance like specific heat (c). The stronger the IMF, the ______ the H</a:t>
            </a:r>
            <a:r>
              <a:rPr baseline="-25000" lang="en-US" sz="2800"/>
              <a:t>f</a:t>
            </a:r>
            <a:r>
              <a:rPr lang="en-US" sz="2800"/>
              <a:t>.</a:t>
            </a:r>
            <a:endParaRPr/>
          </a:p>
          <a:p>
            <a:pPr indent="-228600" lvl="0" marL="228600" rtl="0" algn="l">
              <a:lnSpc>
                <a:spcPct val="90000"/>
              </a:lnSpc>
              <a:spcBef>
                <a:spcPts val="1000"/>
              </a:spcBef>
              <a:spcAft>
                <a:spcPts val="0"/>
              </a:spcAft>
              <a:buClr>
                <a:srgbClr val="0070C0"/>
              </a:buClr>
              <a:buSzPts val="2800"/>
              <a:buChar char="•"/>
            </a:pPr>
            <a:r>
              <a:rPr lang="en-US" sz="2800">
                <a:solidFill>
                  <a:srgbClr val="0070C0"/>
                </a:solidFill>
              </a:rPr>
              <a:t>Calculate the heat absorbed when 5 grams of ice melts (H</a:t>
            </a:r>
            <a:r>
              <a:rPr baseline="-25000" lang="en-US" sz="2800">
                <a:solidFill>
                  <a:srgbClr val="0070C0"/>
                </a:solidFill>
              </a:rPr>
              <a:t>f</a:t>
            </a:r>
            <a:r>
              <a:rPr lang="en-US" sz="2800">
                <a:solidFill>
                  <a:srgbClr val="0070C0"/>
                </a:solidFill>
              </a:rPr>
              <a:t>=334 J/g).</a:t>
            </a:r>
            <a:endParaRPr/>
          </a:p>
          <a:p>
            <a:pPr indent="-50800" lvl="0" marL="228600" rtl="0" algn="l">
              <a:lnSpc>
                <a:spcPct val="90000"/>
              </a:lnSpc>
              <a:spcBef>
                <a:spcPts val="1000"/>
              </a:spcBef>
              <a:spcAft>
                <a:spcPts val="0"/>
              </a:spcAft>
              <a:buClr>
                <a:schemeClr val="dk1"/>
              </a:buClr>
              <a:buSzPts val="2800"/>
              <a:buNone/>
            </a:pPr>
            <a:r>
              <a:t/>
            </a:r>
            <a:endParaRPr sz="2800"/>
          </a:p>
          <a:p>
            <a:pPr indent="-76200" lvl="0" marL="228600" rtl="0" algn="l">
              <a:lnSpc>
                <a:spcPct val="90000"/>
              </a:lnSpc>
              <a:spcBef>
                <a:spcPts val="1000"/>
              </a:spcBef>
              <a:spcAft>
                <a:spcPts val="0"/>
              </a:spcAft>
              <a:buClr>
                <a:schemeClr val="dk1"/>
              </a:buClr>
              <a:buSzPts val="2400"/>
              <a:buNone/>
            </a:pPr>
            <a:r>
              <a:t/>
            </a:r>
            <a:endParaRPr/>
          </a:p>
        </p:txBody>
      </p:sp>
      <p:sp>
        <p:nvSpPr>
          <p:cNvPr id="3129" name="Google Shape;3129;g2bdae9f7030_0_1087"/>
          <p:cNvSpPr txBox="1"/>
          <p:nvPr/>
        </p:nvSpPr>
        <p:spPr>
          <a:xfrm>
            <a:off x="5415643" y="4248150"/>
            <a:ext cx="46482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Arial"/>
                <a:ea typeface="Arial"/>
                <a:cs typeface="Arial"/>
                <a:sym typeface="Arial"/>
              </a:rPr>
              <a:t>1670J</a:t>
            </a:r>
            <a:endParaRPr/>
          </a:p>
          <a:p>
            <a:pPr indent="0" lvl="0" marL="0" marR="0" rtl="0" algn="l">
              <a:spcBef>
                <a:spcPts val="0"/>
              </a:spcBef>
              <a:spcAft>
                <a:spcPts val="0"/>
              </a:spcAft>
              <a:buNone/>
            </a:pPr>
            <a:r>
              <a:rPr lang="en-US" sz="2400">
                <a:solidFill>
                  <a:srgbClr val="FF0000"/>
                </a:solidFill>
                <a:latin typeface="Arial"/>
                <a:ea typeface="Arial"/>
                <a:cs typeface="Arial"/>
                <a:sym typeface="Arial"/>
              </a:rPr>
              <a:t>🡪Which took more energy, to fuse or to vaporize the 5 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3" name="Shape 3133"/>
        <p:cNvGrpSpPr/>
        <p:nvPr/>
      </p:nvGrpSpPr>
      <p:grpSpPr>
        <a:xfrm>
          <a:off x="0" y="0"/>
          <a:ext cx="0" cy="0"/>
          <a:chOff x="0" y="0"/>
          <a:chExt cx="0" cy="0"/>
        </a:xfrm>
      </p:grpSpPr>
      <p:sp>
        <p:nvSpPr>
          <p:cNvPr id="3134" name="Google Shape;3134;g2bdae9f7030_0_1093"/>
          <p:cNvSpPr txBox="1"/>
          <p:nvPr>
            <p:ph type="title"/>
          </p:nvPr>
        </p:nvSpPr>
        <p:spPr>
          <a:xfrm>
            <a:off x="2136776" y="228600"/>
            <a:ext cx="1444500" cy="990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Heat</a:t>
            </a:r>
            <a:endParaRPr/>
          </a:p>
        </p:txBody>
      </p:sp>
      <p:pic>
        <p:nvPicPr>
          <p:cNvPr descr="\\WFData2\Teachers\kdrury\AP Chemistry\Images\ch10 liquids solids\fig10_44.gif" id="3135" name="Google Shape;3135;g2bdae9f7030_0_1093"/>
          <p:cNvPicPr preferRelativeResize="0"/>
          <p:nvPr>
            <p:ph idx="1" type="body"/>
          </p:nvPr>
        </p:nvPicPr>
        <p:blipFill rotWithShape="1">
          <a:blip r:embed="rId3">
            <a:alphaModFix/>
          </a:blip>
          <a:srcRect b="0" l="0" r="0" t="0"/>
          <a:stretch/>
        </p:blipFill>
        <p:spPr>
          <a:xfrm>
            <a:off x="1524001" y="1524000"/>
            <a:ext cx="6181800" cy="5029200"/>
          </a:xfrm>
          <a:prstGeom prst="rect">
            <a:avLst/>
          </a:prstGeom>
          <a:noFill/>
          <a:ln>
            <a:noFill/>
          </a:ln>
        </p:spPr>
      </p:pic>
      <p:sp>
        <p:nvSpPr>
          <p:cNvPr id="3136" name="Google Shape;3136;g2bdae9f7030_0_1093"/>
          <p:cNvSpPr txBox="1"/>
          <p:nvPr/>
        </p:nvSpPr>
        <p:spPr>
          <a:xfrm>
            <a:off x="7467600" y="2209800"/>
            <a:ext cx="2971800" cy="3417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2400"/>
              <a:buFont typeface="Noto Sans Symbols"/>
              <a:buNone/>
            </a:pPr>
            <a:r>
              <a:rPr lang="en-US" sz="2400">
                <a:solidFill>
                  <a:schemeClr val="dk1"/>
                </a:solidFill>
                <a:latin typeface="Arial"/>
                <a:ea typeface="Arial"/>
                <a:cs typeface="Arial"/>
                <a:sym typeface="Arial"/>
              </a:rPr>
              <a:t>Notice it takes longer for water to evaporate </a:t>
            </a:r>
            <a:r>
              <a:rPr lang="en-US" sz="2400">
                <a:solidFill>
                  <a:schemeClr val="dk1"/>
                </a:solidFill>
              </a:rPr>
              <a:t>than</a:t>
            </a:r>
            <a:r>
              <a:rPr lang="en-US" sz="2400">
                <a:solidFill>
                  <a:schemeClr val="dk1"/>
                </a:solidFill>
                <a:latin typeface="Arial"/>
                <a:ea typeface="Arial"/>
                <a:cs typeface="Arial"/>
                <a:sym typeface="Arial"/>
              </a:rPr>
              <a:t> melt which is why the Hv is higher than it’s Hf.</a:t>
            </a:r>
            <a:endParaRPr/>
          </a:p>
          <a:p>
            <a:pPr indent="0" lvl="0" marL="0" marR="0" rtl="0" algn="ctr">
              <a:spcBef>
                <a:spcPts val="0"/>
              </a:spcBef>
              <a:spcAft>
                <a:spcPts val="0"/>
              </a:spcAft>
              <a:buClr>
                <a:schemeClr val="dk1"/>
              </a:buClr>
              <a:buSzPts val="2400"/>
              <a:buFont typeface="Noto Sans Symbols"/>
              <a:buNone/>
            </a:pPr>
            <a:r>
              <a:t/>
            </a:r>
            <a:endParaRPr sz="2400">
              <a:solidFill>
                <a:schemeClr val="dk1"/>
              </a:solidFill>
              <a:latin typeface="Arial"/>
              <a:ea typeface="Arial"/>
              <a:cs typeface="Arial"/>
              <a:sym typeface="Arial"/>
            </a:endParaRPr>
          </a:p>
          <a:p>
            <a:pPr indent="0" lvl="0" marL="0" marR="0" rtl="0" algn="ctr">
              <a:spcBef>
                <a:spcPts val="0"/>
              </a:spcBef>
              <a:spcAft>
                <a:spcPts val="0"/>
              </a:spcAft>
              <a:buClr>
                <a:schemeClr val="dk1"/>
              </a:buClr>
              <a:buSzPts val="2400"/>
              <a:buFont typeface="Noto Sans Symbols"/>
              <a:buNone/>
            </a:pPr>
            <a:r>
              <a:rPr lang="en-US" sz="2400">
                <a:solidFill>
                  <a:schemeClr val="dk1"/>
                </a:solidFill>
                <a:latin typeface="Arial"/>
                <a:ea typeface="Arial"/>
                <a:cs typeface="Arial"/>
                <a:sym typeface="Arial"/>
              </a:rPr>
              <a:t>Which q formula will you use for each part of this graph?</a:t>
            </a:r>
            <a:endParaRPr/>
          </a:p>
        </p:txBody>
      </p:sp>
      <p:sp>
        <p:nvSpPr>
          <p:cNvPr id="3137" name="Google Shape;3137;g2bdae9f7030_0_1093"/>
          <p:cNvSpPr txBox="1"/>
          <p:nvPr/>
        </p:nvSpPr>
        <p:spPr>
          <a:xfrm>
            <a:off x="3733800" y="228600"/>
            <a:ext cx="6553200" cy="800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800"/>
              <a:buFont typeface="Noto Sans Symbols"/>
              <a:buNone/>
            </a:pPr>
            <a:r>
              <a:t/>
            </a:r>
            <a:endParaRPr sz="1800">
              <a:solidFill>
                <a:schemeClr val="dk1"/>
              </a:solidFill>
              <a:latin typeface="Arial"/>
              <a:ea typeface="Arial"/>
              <a:cs typeface="Arial"/>
              <a:sym typeface="Arial"/>
            </a:endParaRPr>
          </a:p>
          <a:p>
            <a:pPr indent="0" lvl="0" marL="0" marR="0" rtl="0" algn="ctr">
              <a:spcBef>
                <a:spcPts val="0"/>
              </a:spcBef>
              <a:spcAft>
                <a:spcPts val="0"/>
              </a:spcAft>
              <a:buClr>
                <a:srgbClr val="0070C0"/>
              </a:buClr>
              <a:buSzPts val="2800"/>
              <a:buFont typeface="Noto Sans Symbols"/>
              <a:buNone/>
            </a:pPr>
            <a:r>
              <a:rPr lang="en-US" sz="2800">
                <a:solidFill>
                  <a:srgbClr val="0070C0"/>
                </a:solidFill>
                <a:latin typeface="Arial"/>
                <a:ea typeface="Arial"/>
                <a:cs typeface="Arial"/>
                <a:sym typeface="Arial"/>
              </a:rPr>
              <a:t>q=mcΔT	q=mH</a:t>
            </a:r>
            <a:r>
              <a:rPr baseline="-25000" lang="en-US" sz="2800">
                <a:solidFill>
                  <a:srgbClr val="0070C0"/>
                </a:solidFill>
                <a:latin typeface="Arial"/>
                <a:ea typeface="Arial"/>
                <a:cs typeface="Arial"/>
                <a:sym typeface="Arial"/>
              </a:rPr>
              <a:t>v	</a:t>
            </a:r>
            <a:r>
              <a:rPr lang="en-US" sz="2800">
                <a:solidFill>
                  <a:srgbClr val="0070C0"/>
                </a:solidFill>
                <a:latin typeface="Arial"/>
                <a:ea typeface="Arial"/>
                <a:cs typeface="Arial"/>
                <a:sym typeface="Arial"/>
              </a:rPr>
              <a:t>q=mH</a:t>
            </a:r>
            <a:r>
              <a:rPr baseline="-25000" lang="en-US" sz="2800">
                <a:solidFill>
                  <a:srgbClr val="0070C0"/>
                </a:solidFill>
                <a:latin typeface="Arial"/>
                <a:ea typeface="Arial"/>
                <a:cs typeface="Arial"/>
                <a:sym typeface="Arial"/>
              </a:rPr>
              <a:t>f</a:t>
            </a:r>
            <a:endParaRPr/>
          </a:p>
        </p:txBody>
      </p:sp>
    </p:spTree>
  </p:cSld>
  <p:clrMapOvr>
    <a:masterClrMapping/>
  </p:clrMapOvr>
</p:sld>
</file>

<file path=ppt/slides/slide3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1" name="Shape 3141"/>
        <p:cNvGrpSpPr/>
        <p:nvPr/>
      </p:nvGrpSpPr>
      <p:grpSpPr>
        <a:xfrm>
          <a:off x="0" y="0"/>
          <a:ext cx="0" cy="0"/>
          <a:chOff x="0" y="0"/>
          <a:chExt cx="0" cy="0"/>
        </a:xfrm>
      </p:grpSpPr>
      <p:sp>
        <p:nvSpPr>
          <p:cNvPr id="3142" name="Google Shape;3142;g2bdae9f7030_0_1100"/>
          <p:cNvSpPr txBox="1"/>
          <p:nvPr>
            <p:ph type="title"/>
          </p:nvPr>
        </p:nvSpPr>
        <p:spPr>
          <a:xfrm>
            <a:off x="2136775" y="228600"/>
            <a:ext cx="8153400" cy="990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Examples</a:t>
            </a:r>
            <a:endParaRPr/>
          </a:p>
        </p:txBody>
      </p:sp>
      <p:sp>
        <p:nvSpPr>
          <p:cNvPr id="3143" name="Google Shape;3143;g2bdae9f7030_0_1100"/>
          <p:cNvSpPr txBox="1"/>
          <p:nvPr>
            <p:ph idx="1" type="body"/>
          </p:nvPr>
        </p:nvSpPr>
        <p:spPr>
          <a:xfrm>
            <a:off x="1524000" y="1600200"/>
            <a:ext cx="9144000" cy="5257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en-US" sz="3200"/>
              <a:t>1.435g of decyne is burned in a calorimeter and the temperature rose from 20.17 to 25.84C. The mass of the water equals 2000g and the heat capacity of the calorimeter equals 1.80KJ/C. Calculate the molar heat of combustion.</a:t>
            </a:r>
            <a:endParaRPr/>
          </a:p>
          <a:p>
            <a:pPr indent="-76200" lvl="0" marL="228600" rtl="0" algn="l">
              <a:lnSpc>
                <a:spcPct val="90000"/>
              </a:lnSpc>
              <a:spcBef>
                <a:spcPts val="1000"/>
              </a:spcBef>
              <a:spcAft>
                <a:spcPts val="0"/>
              </a:spcAft>
              <a:buClr>
                <a:schemeClr val="dk1"/>
              </a:buClr>
              <a:buSzPts val="2400"/>
              <a:buNone/>
            </a:pPr>
            <a:r>
              <a:t/>
            </a:r>
            <a:endParaRPr/>
          </a:p>
        </p:txBody>
      </p:sp>
      <p:sp>
        <p:nvSpPr>
          <p:cNvPr id="3144" name="Google Shape;3144;g2bdae9f7030_0_1100"/>
          <p:cNvSpPr txBox="1"/>
          <p:nvPr/>
        </p:nvSpPr>
        <p:spPr>
          <a:xfrm>
            <a:off x="2362200" y="4114801"/>
            <a:ext cx="76200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800"/>
              <a:buFont typeface="Noto Sans Symbols"/>
              <a:buNone/>
            </a:pPr>
            <a:r>
              <a:rPr lang="en-US" sz="2800">
                <a:solidFill>
                  <a:schemeClr val="accent1"/>
                </a:solidFill>
                <a:latin typeface="Arial"/>
                <a:ea typeface="Arial"/>
                <a:cs typeface="Arial"/>
                <a:sym typeface="Arial"/>
              </a:rPr>
              <a:t>(2000)(4.18)(5.67)+(1800)(5.67) = 57607.2J</a:t>
            </a:r>
            <a:endParaRPr/>
          </a:p>
        </p:txBody>
      </p:sp>
      <p:sp>
        <p:nvSpPr>
          <p:cNvPr id="3145" name="Google Shape;3145;g2bdae9f7030_0_1100"/>
          <p:cNvSpPr txBox="1"/>
          <p:nvPr/>
        </p:nvSpPr>
        <p:spPr>
          <a:xfrm>
            <a:off x="2362200" y="4724401"/>
            <a:ext cx="76200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800"/>
              <a:buFont typeface="Noto Sans Symbols"/>
              <a:buNone/>
            </a:pPr>
            <a:r>
              <a:rPr lang="en-US" sz="2800">
                <a:solidFill>
                  <a:schemeClr val="accent1"/>
                </a:solidFill>
                <a:latin typeface="Arial"/>
                <a:ea typeface="Arial"/>
                <a:cs typeface="Arial"/>
                <a:sym typeface="Arial"/>
              </a:rPr>
              <a:t>1.435g/138g = 0.0104 moles</a:t>
            </a:r>
            <a:endParaRPr/>
          </a:p>
        </p:txBody>
      </p:sp>
      <p:sp>
        <p:nvSpPr>
          <p:cNvPr id="3146" name="Google Shape;3146;g2bdae9f7030_0_1100"/>
          <p:cNvSpPr txBox="1"/>
          <p:nvPr/>
        </p:nvSpPr>
        <p:spPr>
          <a:xfrm>
            <a:off x="2438400" y="5410201"/>
            <a:ext cx="78486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800"/>
              <a:buFont typeface="Noto Sans Symbols"/>
              <a:buNone/>
            </a:pPr>
            <a:r>
              <a:rPr lang="en-US" sz="2800">
                <a:solidFill>
                  <a:schemeClr val="accent1"/>
                </a:solidFill>
                <a:latin typeface="Arial"/>
                <a:ea typeface="Arial"/>
                <a:cs typeface="Arial"/>
                <a:sym typeface="Arial"/>
              </a:rPr>
              <a:t>57607.2J/0.0104 = 5550000J/mol = </a:t>
            </a:r>
            <a:r>
              <a:rPr lang="en-US" sz="2800">
                <a:solidFill>
                  <a:srgbClr val="FF0000"/>
                </a:solidFill>
                <a:latin typeface="Arial"/>
                <a:ea typeface="Arial"/>
                <a:cs typeface="Arial"/>
                <a:sym typeface="Arial"/>
              </a:rPr>
              <a:t>5550KJ/mol</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4"/>
                                        </p:tgtEl>
                                        <p:attrNameLst>
                                          <p:attrName>style.visibility</p:attrName>
                                        </p:attrNameLst>
                                      </p:cBhvr>
                                      <p:to>
                                        <p:strVal val="visible"/>
                                      </p:to>
                                    </p:set>
                                    <p:animEffect filter="fade" transition="in">
                                      <p:cBhvr>
                                        <p:cTn dur="500"/>
                                        <p:tgtEl>
                                          <p:spTgt spid="31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5"/>
                                        </p:tgtEl>
                                        <p:attrNameLst>
                                          <p:attrName>style.visibility</p:attrName>
                                        </p:attrNameLst>
                                      </p:cBhvr>
                                      <p:to>
                                        <p:strVal val="visible"/>
                                      </p:to>
                                    </p:set>
                                    <p:animEffect filter="fade" transition="in">
                                      <p:cBhvr>
                                        <p:cTn dur="500"/>
                                        <p:tgtEl>
                                          <p:spTgt spid="31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6"/>
                                        </p:tgtEl>
                                        <p:attrNameLst>
                                          <p:attrName>style.visibility</p:attrName>
                                        </p:attrNameLst>
                                      </p:cBhvr>
                                      <p:to>
                                        <p:strVal val="visible"/>
                                      </p:to>
                                    </p:set>
                                    <p:animEffect filter="fade" transition="in">
                                      <p:cBhvr>
                                        <p:cTn dur="500"/>
                                        <p:tgtEl>
                                          <p:spTgt spid="31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1" name="Shape 3151"/>
        <p:cNvGrpSpPr/>
        <p:nvPr/>
      </p:nvGrpSpPr>
      <p:grpSpPr>
        <a:xfrm>
          <a:off x="0" y="0"/>
          <a:ext cx="0" cy="0"/>
          <a:chOff x="0" y="0"/>
          <a:chExt cx="0" cy="0"/>
        </a:xfrm>
      </p:grpSpPr>
      <p:sp>
        <p:nvSpPr>
          <p:cNvPr id="3152" name="Google Shape;3152;g2bdae9f7030_0_1108"/>
          <p:cNvSpPr txBox="1"/>
          <p:nvPr>
            <p:ph type="title"/>
          </p:nvPr>
        </p:nvSpPr>
        <p:spPr>
          <a:xfrm>
            <a:off x="2136775" y="228600"/>
            <a:ext cx="8153400" cy="990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Enthalpy</a:t>
            </a:r>
            <a:endParaRPr/>
          </a:p>
        </p:txBody>
      </p:sp>
      <p:sp>
        <p:nvSpPr>
          <p:cNvPr id="3153" name="Google Shape;3153;g2bdae9f7030_0_1108"/>
          <p:cNvSpPr txBox="1"/>
          <p:nvPr>
            <p:ph idx="1" type="body"/>
          </p:nvPr>
        </p:nvSpPr>
        <p:spPr>
          <a:xfrm>
            <a:off x="1524000" y="1600200"/>
            <a:ext cx="9144000" cy="5257800"/>
          </a:xfrm>
          <a:prstGeom prst="rect">
            <a:avLst/>
          </a:prstGeom>
          <a:noFill/>
          <a:ln>
            <a:noFill/>
          </a:ln>
        </p:spPr>
        <p:txBody>
          <a:bodyPr anchorCtr="0" anchor="t" bIns="45700" lIns="91425" spcFirstLastPara="1" rIns="91425" wrap="square" tIns="45700">
            <a:normAutofit/>
          </a:bodyPr>
          <a:lstStyle/>
          <a:p>
            <a:pPr indent="-609600" lvl="0" marL="609600" rtl="0" algn="l">
              <a:lnSpc>
                <a:spcPct val="90000"/>
              </a:lnSpc>
              <a:spcBef>
                <a:spcPts val="0"/>
              </a:spcBef>
              <a:spcAft>
                <a:spcPts val="0"/>
              </a:spcAft>
              <a:buClr>
                <a:schemeClr val="dk1"/>
              </a:buClr>
              <a:buSzPts val="3200"/>
              <a:buFont typeface="Calibri"/>
              <a:buAutoNum type="arabicPeriod"/>
            </a:pPr>
            <a:r>
              <a:rPr lang="en-US" sz="3200"/>
              <a:t>Enthalpy is an extensive property, meaning it depends on the amount of sample you have.</a:t>
            </a:r>
            <a:endParaRPr/>
          </a:p>
          <a:p>
            <a:pPr indent="-609600" lvl="0" marL="609600" rtl="0" algn="l">
              <a:lnSpc>
                <a:spcPct val="90000"/>
              </a:lnSpc>
              <a:spcBef>
                <a:spcPts val="1000"/>
              </a:spcBef>
              <a:spcAft>
                <a:spcPts val="0"/>
              </a:spcAft>
              <a:buClr>
                <a:schemeClr val="dk1"/>
              </a:buClr>
              <a:buSzPts val="3200"/>
              <a:buFont typeface="Calibri"/>
              <a:buAutoNum type="arabicPeriod"/>
            </a:pPr>
            <a:r>
              <a:rPr lang="en-US" sz="3200"/>
              <a:t>Δ</a:t>
            </a:r>
            <a:r>
              <a:rPr i="1" lang="en-US" sz="3200"/>
              <a:t>H</a:t>
            </a:r>
            <a:r>
              <a:rPr lang="en-US" sz="3200"/>
              <a:t> for a reaction in the forward direction is equal in size, but opposite in sign, to Δ</a:t>
            </a:r>
            <a:r>
              <a:rPr i="1" lang="en-US" sz="3200"/>
              <a:t>H</a:t>
            </a:r>
            <a:r>
              <a:rPr lang="en-US" sz="3200"/>
              <a:t> for the reverse reaction.</a:t>
            </a:r>
            <a:endParaRPr/>
          </a:p>
          <a:p>
            <a:pPr indent="-609600" lvl="0" marL="609600" rtl="0" algn="l">
              <a:lnSpc>
                <a:spcPct val="90000"/>
              </a:lnSpc>
              <a:spcBef>
                <a:spcPts val="1000"/>
              </a:spcBef>
              <a:spcAft>
                <a:spcPts val="0"/>
              </a:spcAft>
              <a:buClr>
                <a:schemeClr val="dk1"/>
              </a:buClr>
              <a:buSzPts val="3200"/>
              <a:buFont typeface="Calibri"/>
              <a:buAutoNum type="arabicPeriod"/>
            </a:pPr>
            <a:r>
              <a:rPr lang="en-US" sz="3200"/>
              <a:t>If a reaction is multiplied by any number, the Δ H should also be multiplied by that number.</a:t>
            </a:r>
            <a:endParaRPr/>
          </a:p>
        </p:txBody>
      </p:sp>
    </p:spTree>
  </p:cSld>
  <p:clrMapOvr>
    <a:masterClrMapping/>
  </p:clrMapOvr>
  <p:transition spd="slow">
    <p:fade/>
  </p:transition>
</p:sld>
</file>

<file path=ppt/slides/slide3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8" name="Shape 3158"/>
        <p:cNvGrpSpPr/>
        <p:nvPr/>
      </p:nvGrpSpPr>
      <p:grpSpPr>
        <a:xfrm>
          <a:off x="0" y="0"/>
          <a:ext cx="0" cy="0"/>
          <a:chOff x="0" y="0"/>
          <a:chExt cx="0" cy="0"/>
        </a:xfrm>
      </p:grpSpPr>
      <p:sp>
        <p:nvSpPr>
          <p:cNvPr id="3159" name="Google Shape;3159;g2bdae9f7030_0_1114"/>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Examples</a:t>
            </a:r>
            <a:endParaRPr/>
          </a:p>
        </p:txBody>
      </p:sp>
      <p:sp>
        <p:nvSpPr>
          <p:cNvPr id="3160" name="Google Shape;3160;g2bdae9f7030_0_1114"/>
          <p:cNvSpPr txBox="1"/>
          <p:nvPr>
            <p:ph idx="1" type="body"/>
          </p:nvPr>
        </p:nvSpPr>
        <p:spPr>
          <a:xfrm>
            <a:off x="838200" y="1814400"/>
            <a:ext cx="10515600" cy="43512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n-US"/>
              <a:t>H</a:t>
            </a:r>
            <a:r>
              <a:rPr baseline="-25000" lang="en-US"/>
              <a:t>2</a:t>
            </a:r>
            <a:r>
              <a:rPr lang="en-US"/>
              <a:t> + I</a:t>
            </a:r>
            <a:r>
              <a:rPr baseline="-25000" lang="en-US"/>
              <a:t>2</a:t>
            </a:r>
            <a:r>
              <a:rPr lang="en-US"/>
              <a:t> → 2HI                         ΔH=53.0 kJ/mol</a:t>
            </a:r>
            <a:endParaRPr/>
          </a:p>
          <a:p>
            <a:pPr indent="0" lvl="0" marL="0" rtl="0" algn="l">
              <a:spcBef>
                <a:spcPts val="1000"/>
              </a:spcBef>
              <a:spcAft>
                <a:spcPts val="0"/>
              </a:spcAft>
              <a:buNone/>
            </a:pPr>
            <a:r>
              <a:t/>
            </a:r>
            <a:endParaRPr/>
          </a:p>
          <a:p>
            <a:pPr indent="-381000" lvl="0" marL="457200" rtl="0" algn="l">
              <a:spcBef>
                <a:spcPts val="1000"/>
              </a:spcBef>
              <a:spcAft>
                <a:spcPts val="0"/>
              </a:spcAft>
              <a:buSzPts val="2400"/>
              <a:buAutoNum type="arabicPeriod"/>
            </a:pPr>
            <a:r>
              <a:rPr lang="en-US"/>
              <a:t>Calculate the heat that can be absorbed when 4 moles of HI are formed.</a:t>
            </a:r>
            <a:endParaRPr/>
          </a:p>
          <a:p>
            <a:pPr indent="0" lvl="0" marL="457200" rtl="0" algn="l">
              <a:spcBef>
                <a:spcPts val="1000"/>
              </a:spcBef>
              <a:spcAft>
                <a:spcPts val="0"/>
              </a:spcAft>
              <a:buNone/>
            </a:pPr>
            <a:r>
              <a:t/>
            </a:r>
            <a:endParaRPr/>
          </a:p>
          <a:p>
            <a:pPr indent="0" lvl="0" marL="457200" rtl="0" algn="l">
              <a:spcBef>
                <a:spcPts val="1000"/>
              </a:spcBef>
              <a:spcAft>
                <a:spcPts val="0"/>
              </a:spcAft>
              <a:buNone/>
            </a:pPr>
            <a:r>
              <a:t/>
            </a:r>
            <a:endParaRPr/>
          </a:p>
          <a:p>
            <a:pPr indent="-381000" lvl="0" marL="457200" rtl="0" algn="l">
              <a:spcBef>
                <a:spcPts val="1000"/>
              </a:spcBef>
              <a:spcAft>
                <a:spcPts val="0"/>
              </a:spcAft>
              <a:buSzPts val="2400"/>
              <a:buAutoNum type="arabicPeriod"/>
            </a:pPr>
            <a:r>
              <a:rPr lang="en-US"/>
              <a:t>Calculate the number of moles of H</a:t>
            </a:r>
            <a:r>
              <a:rPr baseline="-25000" lang="en-US"/>
              <a:t>2</a:t>
            </a:r>
            <a:r>
              <a:rPr lang="en-US"/>
              <a:t> and I</a:t>
            </a:r>
            <a:r>
              <a:rPr baseline="-25000" lang="en-US"/>
              <a:t>2</a:t>
            </a:r>
            <a:r>
              <a:rPr lang="en-US"/>
              <a:t> that must react to absorb 106kJ/mol.</a:t>
            </a:r>
            <a:endParaRPr/>
          </a:p>
        </p:txBody>
      </p:sp>
      <p:sp>
        <p:nvSpPr>
          <p:cNvPr id="3161" name="Google Shape;3161;g2bdae9f7030_0_1114"/>
          <p:cNvSpPr txBox="1"/>
          <p:nvPr/>
        </p:nvSpPr>
        <p:spPr>
          <a:xfrm>
            <a:off x="2121450" y="3155225"/>
            <a:ext cx="7699800" cy="83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u="sng">
                <a:solidFill>
                  <a:schemeClr val="accent1"/>
                </a:solidFill>
                <a:latin typeface="Calibri"/>
                <a:ea typeface="Calibri"/>
                <a:cs typeface="Calibri"/>
                <a:sym typeface="Calibri"/>
              </a:rPr>
              <a:t>4HI</a:t>
            </a:r>
            <a:r>
              <a:rPr lang="en-US" sz="2400">
                <a:solidFill>
                  <a:schemeClr val="accent1"/>
                </a:solidFill>
                <a:latin typeface="Calibri"/>
                <a:ea typeface="Calibri"/>
                <a:cs typeface="Calibri"/>
                <a:sym typeface="Calibri"/>
              </a:rPr>
              <a:t> x </a:t>
            </a:r>
            <a:r>
              <a:rPr lang="en-US" sz="2400" u="sng">
                <a:solidFill>
                  <a:schemeClr val="accent1"/>
                </a:solidFill>
                <a:latin typeface="Calibri"/>
                <a:ea typeface="Calibri"/>
                <a:cs typeface="Calibri"/>
                <a:sym typeface="Calibri"/>
              </a:rPr>
              <a:t>53kJ</a:t>
            </a:r>
            <a:r>
              <a:rPr lang="en-US" sz="2400">
                <a:solidFill>
                  <a:schemeClr val="accent1"/>
                </a:solidFill>
                <a:latin typeface="Calibri"/>
                <a:ea typeface="Calibri"/>
                <a:cs typeface="Calibri"/>
                <a:sym typeface="Calibri"/>
              </a:rPr>
              <a:t>  = 106kJ</a:t>
            </a:r>
            <a:endParaRPr sz="2400">
              <a:solidFill>
                <a:schemeClr val="accent1"/>
              </a:solidFill>
              <a:latin typeface="Calibri"/>
              <a:ea typeface="Calibri"/>
              <a:cs typeface="Calibri"/>
              <a:sym typeface="Calibri"/>
            </a:endParaRPr>
          </a:p>
          <a:p>
            <a:pPr indent="0" lvl="0" marL="0" rtl="0" algn="l">
              <a:spcBef>
                <a:spcPts val="0"/>
              </a:spcBef>
              <a:spcAft>
                <a:spcPts val="0"/>
              </a:spcAft>
              <a:buNone/>
            </a:pPr>
            <a:r>
              <a:rPr lang="en-US" sz="2400">
                <a:solidFill>
                  <a:schemeClr val="accent1"/>
                </a:solidFill>
                <a:latin typeface="Calibri"/>
                <a:ea typeface="Calibri"/>
                <a:cs typeface="Calibri"/>
                <a:sym typeface="Calibri"/>
              </a:rPr>
              <a:t>  1        2HI</a:t>
            </a:r>
            <a:endParaRPr sz="2400">
              <a:solidFill>
                <a:schemeClr val="accent1"/>
              </a:solidFill>
              <a:latin typeface="Calibri"/>
              <a:ea typeface="Calibri"/>
              <a:cs typeface="Calibri"/>
              <a:sym typeface="Calibri"/>
            </a:endParaRPr>
          </a:p>
        </p:txBody>
      </p:sp>
      <p:sp>
        <p:nvSpPr>
          <p:cNvPr id="3162" name="Google Shape;3162;g2bdae9f7030_0_1114"/>
          <p:cNvSpPr txBox="1"/>
          <p:nvPr/>
        </p:nvSpPr>
        <p:spPr>
          <a:xfrm>
            <a:off x="1925900" y="5013725"/>
            <a:ext cx="7699800" cy="83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u="sng">
                <a:solidFill>
                  <a:schemeClr val="accent1"/>
                </a:solidFill>
                <a:latin typeface="Calibri"/>
                <a:ea typeface="Calibri"/>
                <a:cs typeface="Calibri"/>
                <a:sym typeface="Calibri"/>
              </a:rPr>
              <a:t>106kJ</a:t>
            </a:r>
            <a:r>
              <a:rPr lang="en-US" sz="2400">
                <a:solidFill>
                  <a:schemeClr val="accent1"/>
                </a:solidFill>
                <a:latin typeface="Calibri"/>
                <a:ea typeface="Calibri"/>
                <a:cs typeface="Calibri"/>
                <a:sym typeface="Calibri"/>
              </a:rPr>
              <a:t> x </a:t>
            </a:r>
            <a:r>
              <a:rPr lang="en-US" sz="2400" u="sng">
                <a:solidFill>
                  <a:schemeClr val="accent1"/>
                </a:solidFill>
                <a:latin typeface="Calibri"/>
                <a:ea typeface="Calibri"/>
                <a:cs typeface="Calibri"/>
                <a:sym typeface="Calibri"/>
              </a:rPr>
              <a:t>1H</a:t>
            </a:r>
            <a:r>
              <a:rPr baseline="-25000" lang="en-US" sz="2400" u="sng">
                <a:solidFill>
                  <a:schemeClr val="accent1"/>
                </a:solidFill>
                <a:latin typeface="Calibri"/>
                <a:ea typeface="Calibri"/>
                <a:cs typeface="Calibri"/>
                <a:sym typeface="Calibri"/>
              </a:rPr>
              <a:t>2</a:t>
            </a:r>
            <a:r>
              <a:rPr lang="en-US" sz="2400">
                <a:solidFill>
                  <a:schemeClr val="accent1"/>
                </a:solidFill>
                <a:latin typeface="Calibri"/>
                <a:ea typeface="Calibri"/>
                <a:cs typeface="Calibri"/>
                <a:sym typeface="Calibri"/>
              </a:rPr>
              <a:t>  = 2 mole H</a:t>
            </a:r>
            <a:r>
              <a:rPr baseline="-25000" lang="en-US" sz="2400">
                <a:solidFill>
                  <a:schemeClr val="accent1"/>
                </a:solidFill>
                <a:latin typeface="Calibri"/>
                <a:ea typeface="Calibri"/>
                <a:cs typeface="Calibri"/>
                <a:sym typeface="Calibri"/>
              </a:rPr>
              <a:t>2</a:t>
            </a:r>
            <a:r>
              <a:rPr lang="en-US" sz="2400">
                <a:solidFill>
                  <a:schemeClr val="accent1"/>
                </a:solidFill>
                <a:latin typeface="Calibri"/>
                <a:ea typeface="Calibri"/>
                <a:cs typeface="Calibri"/>
                <a:sym typeface="Calibri"/>
              </a:rPr>
              <a:t> and 2 moles I</a:t>
            </a:r>
            <a:r>
              <a:rPr baseline="-25000" lang="en-US" sz="2400">
                <a:solidFill>
                  <a:schemeClr val="accent1"/>
                </a:solidFill>
                <a:latin typeface="Calibri"/>
                <a:ea typeface="Calibri"/>
                <a:cs typeface="Calibri"/>
                <a:sym typeface="Calibri"/>
              </a:rPr>
              <a:t>2</a:t>
            </a:r>
            <a:endParaRPr baseline="-25000" sz="2400">
              <a:solidFill>
                <a:schemeClr val="accent1"/>
              </a:solidFill>
              <a:latin typeface="Calibri"/>
              <a:ea typeface="Calibri"/>
              <a:cs typeface="Calibri"/>
              <a:sym typeface="Calibri"/>
            </a:endParaRPr>
          </a:p>
          <a:p>
            <a:pPr indent="0" lvl="0" marL="0" rtl="0" algn="l">
              <a:spcBef>
                <a:spcPts val="0"/>
              </a:spcBef>
              <a:spcAft>
                <a:spcPts val="0"/>
              </a:spcAft>
              <a:buNone/>
            </a:pPr>
            <a:r>
              <a:rPr lang="en-US" sz="2400">
                <a:solidFill>
                  <a:schemeClr val="accent1"/>
                </a:solidFill>
                <a:latin typeface="Calibri"/>
                <a:ea typeface="Calibri"/>
                <a:cs typeface="Calibri"/>
                <a:sym typeface="Calibri"/>
              </a:rPr>
              <a:t>  1          53kJ</a:t>
            </a:r>
            <a:endParaRPr sz="2400">
              <a:solidFill>
                <a:schemeClr val="accen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7" name="Shape 3167"/>
        <p:cNvGrpSpPr/>
        <p:nvPr/>
      </p:nvGrpSpPr>
      <p:grpSpPr>
        <a:xfrm>
          <a:off x="0" y="0"/>
          <a:ext cx="0" cy="0"/>
          <a:chOff x="0" y="0"/>
          <a:chExt cx="0" cy="0"/>
        </a:xfrm>
      </p:grpSpPr>
      <p:sp>
        <p:nvSpPr>
          <p:cNvPr id="3168" name="Google Shape;3168;g2bdae9f7030_0_1122"/>
          <p:cNvSpPr txBox="1"/>
          <p:nvPr>
            <p:ph type="title"/>
          </p:nvPr>
        </p:nvSpPr>
        <p:spPr>
          <a:xfrm>
            <a:off x="2136775" y="228600"/>
            <a:ext cx="8153400" cy="990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Enthalpies of Formation</a:t>
            </a:r>
            <a:endParaRPr/>
          </a:p>
        </p:txBody>
      </p:sp>
      <p:sp>
        <p:nvSpPr>
          <p:cNvPr id="3169" name="Google Shape;3169;g2bdae9f7030_0_1122"/>
          <p:cNvSpPr txBox="1"/>
          <p:nvPr>
            <p:ph idx="1" type="body"/>
          </p:nvPr>
        </p:nvSpPr>
        <p:spPr>
          <a:xfrm>
            <a:off x="1524000" y="1524000"/>
            <a:ext cx="9144000" cy="53340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3200"/>
              <a:buFont typeface="Calibri"/>
              <a:buNone/>
            </a:pPr>
            <a:r>
              <a:rPr lang="en-US" sz="3200"/>
              <a:t>A </a:t>
            </a:r>
            <a:r>
              <a:rPr lang="en-US" sz="3200">
                <a:solidFill>
                  <a:srgbClr val="FF0000"/>
                </a:solidFill>
              </a:rPr>
              <a:t>standard enthalpy of formation, </a:t>
            </a:r>
            <a:r>
              <a:rPr lang="en-US" sz="3200">
                <a:solidFill>
                  <a:srgbClr val="FF0000"/>
                </a:solidFill>
                <a:latin typeface="Noto Sans Symbols"/>
                <a:ea typeface="Noto Sans Symbols"/>
                <a:cs typeface="Noto Sans Symbols"/>
                <a:sym typeface="Noto Sans Symbols"/>
              </a:rPr>
              <a:t>Δ</a:t>
            </a:r>
            <a:r>
              <a:rPr i="1" lang="en-US" sz="3200">
                <a:solidFill>
                  <a:srgbClr val="FF0000"/>
                </a:solidFill>
              </a:rPr>
              <a:t>H</a:t>
            </a:r>
            <a:r>
              <a:rPr baseline="-25000" i="1" lang="en-US" sz="3200">
                <a:solidFill>
                  <a:srgbClr val="FF0000"/>
                </a:solidFill>
              </a:rPr>
              <a:t>f</a:t>
            </a:r>
            <a:r>
              <a:rPr lang="en-US" sz="3200">
                <a:solidFill>
                  <a:srgbClr val="FF0000"/>
                </a:solidFill>
                <a:latin typeface="Arial"/>
                <a:ea typeface="Arial"/>
                <a:cs typeface="Arial"/>
                <a:sym typeface="Arial"/>
              </a:rPr>
              <a:t>°</a:t>
            </a:r>
            <a:r>
              <a:rPr lang="en-US" sz="3200">
                <a:solidFill>
                  <a:srgbClr val="FF0000"/>
                </a:solidFill>
              </a:rPr>
              <a:t>, </a:t>
            </a:r>
            <a:r>
              <a:rPr lang="en-US" sz="3200"/>
              <a:t>is defined as the enthalpy change for the reaction in which one mole of a compound is made from its elements in their elemental forms at 1 atm and 25C. </a:t>
            </a:r>
            <a:r>
              <a:rPr b="1" lang="en-US" sz="3200"/>
              <a:t>Elements</a:t>
            </a:r>
            <a:r>
              <a:rPr lang="en-US" sz="3200"/>
              <a:t> are zero if the</a:t>
            </a:r>
            <a:r>
              <a:rPr b="1" lang="en-US" sz="3200"/>
              <a:t> element </a:t>
            </a:r>
            <a:r>
              <a:rPr lang="en-US" sz="3200"/>
              <a:t>is at it’s </a:t>
            </a:r>
            <a:r>
              <a:rPr lang="en-US" sz="3200">
                <a:solidFill>
                  <a:srgbClr val="FF0000"/>
                </a:solidFill>
              </a:rPr>
              <a:t>standard state.</a:t>
            </a:r>
            <a:endParaRPr/>
          </a:p>
          <a:p>
            <a:pPr indent="-228600" lvl="0" marL="228600" rtl="0" algn="l">
              <a:lnSpc>
                <a:spcPct val="90000"/>
              </a:lnSpc>
              <a:spcBef>
                <a:spcPts val="1000"/>
              </a:spcBef>
              <a:spcAft>
                <a:spcPts val="0"/>
              </a:spcAft>
              <a:buClr>
                <a:srgbClr val="FF0000"/>
              </a:buClr>
              <a:buSzPts val="3200"/>
              <a:buFont typeface="Noto Sans Symbols"/>
              <a:buNone/>
            </a:pPr>
            <a:r>
              <a:rPr lang="en-US" sz="3200">
                <a:solidFill>
                  <a:srgbClr val="FF0000"/>
                </a:solidFill>
                <a:latin typeface="Noto Sans Symbols"/>
                <a:ea typeface="Noto Sans Symbols"/>
                <a:cs typeface="Noto Sans Symbols"/>
                <a:sym typeface="Noto Sans Symbols"/>
              </a:rPr>
              <a:t>Δ </a:t>
            </a:r>
            <a:r>
              <a:rPr lang="en-US" sz="3200">
                <a:solidFill>
                  <a:srgbClr val="FF0000"/>
                </a:solidFill>
              </a:rPr>
              <a:t>H</a:t>
            </a:r>
            <a:r>
              <a:rPr baseline="-25000" lang="en-US" sz="3200">
                <a:solidFill>
                  <a:srgbClr val="FF0000"/>
                </a:solidFill>
              </a:rPr>
              <a:t>rxn</a:t>
            </a:r>
            <a:r>
              <a:rPr lang="en-US" sz="3200">
                <a:solidFill>
                  <a:srgbClr val="FF0000"/>
                </a:solidFill>
                <a:latin typeface="Arial"/>
                <a:ea typeface="Arial"/>
                <a:cs typeface="Arial"/>
                <a:sym typeface="Arial"/>
              </a:rPr>
              <a:t>°</a:t>
            </a:r>
            <a:r>
              <a:rPr lang="en-US" sz="3200">
                <a:solidFill>
                  <a:srgbClr val="FF0000"/>
                </a:solidFill>
              </a:rPr>
              <a:t> is the standard heat of a reaction </a:t>
            </a:r>
            <a:r>
              <a:rPr lang="en-US" sz="3200"/>
              <a:t>at 1atm and 25C. This is obtained by </a:t>
            </a:r>
            <a:r>
              <a:rPr lang="en-US" sz="3200">
                <a:latin typeface="Noto Sans Symbols"/>
                <a:ea typeface="Noto Sans Symbols"/>
                <a:cs typeface="Noto Sans Symbols"/>
                <a:sym typeface="Noto Sans Symbols"/>
              </a:rPr>
              <a:t>Δ </a:t>
            </a:r>
            <a:r>
              <a:rPr lang="en-US" sz="3200"/>
              <a:t>H</a:t>
            </a:r>
            <a:r>
              <a:rPr baseline="-25000" lang="en-US" sz="3200"/>
              <a:t>f</a:t>
            </a:r>
            <a:r>
              <a:rPr lang="en-US" sz="3200">
                <a:latin typeface="Arial"/>
                <a:ea typeface="Arial"/>
                <a:cs typeface="Arial"/>
                <a:sym typeface="Arial"/>
              </a:rPr>
              <a:t>°</a:t>
            </a:r>
            <a:r>
              <a:rPr lang="en-US" sz="3200"/>
              <a:t>(P-R)</a:t>
            </a:r>
            <a:endParaRPr/>
          </a:p>
        </p:txBody>
      </p:sp>
    </p:spTree>
  </p:cSld>
  <p:clrMapOvr>
    <a:masterClrMapping/>
  </p:clrMapOvr>
  <p:transition spd="slow">
    <p:fade/>
  </p:transition>
</p:sld>
</file>

<file path=ppt/slides/slide3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3" name="Shape 3173"/>
        <p:cNvGrpSpPr/>
        <p:nvPr/>
      </p:nvGrpSpPr>
      <p:grpSpPr>
        <a:xfrm>
          <a:off x="0" y="0"/>
          <a:ext cx="0" cy="0"/>
          <a:chOff x="0" y="0"/>
          <a:chExt cx="0" cy="0"/>
        </a:xfrm>
      </p:grpSpPr>
      <p:pic>
        <p:nvPicPr>
          <p:cNvPr id="3174" name="Google Shape;3174;g2bdae9f7030_0_1128"/>
          <p:cNvPicPr preferRelativeResize="0"/>
          <p:nvPr>
            <p:ph idx="1" type="body"/>
          </p:nvPr>
        </p:nvPicPr>
        <p:blipFill rotWithShape="1">
          <a:blip r:embed="rId3">
            <a:alphaModFix/>
          </a:blip>
          <a:srcRect b="0" l="0" r="0" t="0"/>
          <a:stretch/>
        </p:blipFill>
        <p:spPr>
          <a:xfrm>
            <a:off x="2767803" y="114301"/>
            <a:ext cx="6534000" cy="6025200"/>
          </a:xfrm>
          <a:prstGeom prst="rect">
            <a:avLst/>
          </a:prstGeom>
          <a:noFill/>
          <a:ln>
            <a:noFill/>
          </a:ln>
        </p:spPr>
      </p:pic>
    </p:spTree>
  </p:cSld>
  <p:clrMapOvr>
    <a:masterClrMapping/>
  </p:clrMapOvr>
</p:sld>
</file>

<file path=ppt/slides/slide3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8" name="Shape 3178"/>
        <p:cNvGrpSpPr/>
        <p:nvPr/>
      </p:nvGrpSpPr>
      <p:grpSpPr>
        <a:xfrm>
          <a:off x="0" y="0"/>
          <a:ext cx="0" cy="0"/>
          <a:chOff x="0" y="0"/>
          <a:chExt cx="0" cy="0"/>
        </a:xfrm>
      </p:grpSpPr>
      <p:sp>
        <p:nvSpPr>
          <p:cNvPr id="3179" name="Google Shape;3179;g2bdae9f7030_0_1132"/>
          <p:cNvSpPr txBox="1"/>
          <p:nvPr>
            <p:ph type="title"/>
          </p:nvPr>
        </p:nvSpPr>
        <p:spPr>
          <a:xfrm>
            <a:off x="2136775" y="228600"/>
            <a:ext cx="8153400" cy="990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Enthalpy of Formation Example</a:t>
            </a:r>
            <a:endParaRPr/>
          </a:p>
        </p:txBody>
      </p:sp>
      <p:sp>
        <p:nvSpPr>
          <p:cNvPr id="3180" name="Google Shape;3180;g2bdae9f7030_0_1132"/>
          <p:cNvSpPr txBox="1"/>
          <p:nvPr>
            <p:ph idx="1" type="body"/>
          </p:nvPr>
        </p:nvSpPr>
        <p:spPr>
          <a:xfrm>
            <a:off x="2136775" y="1600200"/>
            <a:ext cx="8153400" cy="1219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Given the values below, calculate the </a:t>
            </a:r>
            <a:r>
              <a:rPr lang="en-US">
                <a:latin typeface="Arial"/>
                <a:ea typeface="Arial"/>
                <a:cs typeface="Arial"/>
                <a:sym typeface="Arial"/>
              </a:rPr>
              <a:t>Δ</a:t>
            </a:r>
            <a:r>
              <a:rPr lang="en-US"/>
              <a:t>H</a:t>
            </a:r>
            <a:r>
              <a:rPr baseline="-25000" lang="en-US"/>
              <a:t>rxn</a:t>
            </a:r>
            <a:r>
              <a:rPr lang="en-US">
                <a:latin typeface="Arial"/>
                <a:ea typeface="Arial"/>
                <a:cs typeface="Arial"/>
                <a:sym typeface="Arial"/>
              </a:rPr>
              <a:t>°</a:t>
            </a:r>
            <a:r>
              <a:rPr lang="en-US"/>
              <a:t> of:</a:t>
            </a:r>
            <a:endParaRPr/>
          </a:p>
          <a:p>
            <a:pPr indent="0" lvl="0" marL="0" rtl="0" algn="l">
              <a:lnSpc>
                <a:spcPct val="90000"/>
              </a:lnSpc>
              <a:spcBef>
                <a:spcPts val="1000"/>
              </a:spcBef>
              <a:spcAft>
                <a:spcPts val="0"/>
              </a:spcAft>
              <a:buClr>
                <a:schemeClr val="dk1"/>
              </a:buClr>
              <a:buSzPts val="2400"/>
              <a:buNone/>
            </a:pPr>
            <a:r>
              <a:rPr lang="en-US"/>
              <a:t>	C</a:t>
            </a:r>
            <a:r>
              <a:rPr baseline="-25000" lang="en-US"/>
              <a:t>3</a:t>
            </a:r>
            <a:r>
              <a:rPr lang="en-US"/>
              <a:t>H</a:t>
            </a:r>
            <a:r>
              <a:rPr baseline="-25000" lang="en-US"/>
              <a:t>8(g)</a:t>
            </a:r>
            <a:r>
              <a:rPr lang="en-US"/>
              <a:t> + 5O</a:t>
            </a:r>
            <a:r>
              <a:rPr baseline="-25000" lang="en-US"/>
              <a:t>2(g)</a:t>
            </a:r>
            <a:r>
              <a:rPr lang="en-US"/>
              <a:t> 🡪 3CO</a:t>
            </a:r>
            <a:r>
              <a:rPr baseline="-25000" lang="en-US"/>
              <a:t>2(g)</a:t>
            </a:r>
            <a:r>
              <a:rPr lang="en-US"/>
              <a:t> + 4H</a:t>
            </a:r>
            <a:r>
              <a:rPr baseline="-25000" lang="en-US"/>
              <a:t>2</a:t>
            </a:r>
            <a:r>
              <a:rPr lang="en-US"/>
              <a:t>O(l)</a:t>
            </a:r>
            <a:endParaRPr/>
          </a:p>
        </p:txBody>
      </p:sp>
      <p:sp>
        <p:nvSpPr>
          <p:cNvPr id="3181" name="Google Shape;3181;g2bdae9f7030_0_1132"/>
          <p:cNvSpPr txBox="1"/>
          <p:nvPr/>
        </p:nvSpPr>
        <p:spPr>
          <a:xfrm>
            <a:off x="8915400" y="1514473"/>
            <a:ext cx="2971800" cy="923400"/>
          </a:xfrm>
          <a:prstGeom prst="rect">
            <a:avLst/>
          </a:prstGeom>
          <a:noFill/>
          <a:ln cap="flat" cmpd="sng" w="9525">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Noto Sans Symbols"/>
              <a:buNone/>
            </a:pPr>
            <a:r>
              <a:rPr lang="en-US" sz="1800">
                <a:solidFill>
                  <a:schemeClr val="dk1"/>
                </a:solidFill>
                <a:latin typeface="Arial"/>
                <a:ea typeface="Arial"/>
                <a:cs typeface="Arial"/>
                <a:sym typeface="Arial"/>
              </a:rPr>
              <a:t>C</a:t>
            </a:r>
            <a:r>
              <a:rPr baseline="-25000" lang="en-US" sz="1800">
                <a:solidFill>
                  <a:schemeClr val="dk1"/>
                </a:solidFill>
                <a:latin typeface="Arial"/>
                <a:ea typeface="Arial"/>
                <a:cs typeface="Arial"/>
                <a:sym typeface="Arial"/>
              </a:rPr>
              <a:t>3</a:t>
            </a:r>
            <a:r>
              <a:rPr lang="en-US" sz="1800">
                <a:solidFill>
                  <a:schemeClr val="dk1"/>
                </a:solidFill>
                <a:latin typeface="Arial"/>
                <a:ea typeface="Arial"/>
                <a:cs typeface="Arial"/>
                <a:sym typeface="Arial"/>
              </a:rPr>
              <a:t>H</a:t>
            </a:r>
            <a:r>
              <a:rPr baseline="-25000" lang="en-US" sz="1800">
                <a:solidFill>
                  <a:schemeClr val="dk1"/>
                </a:solidFill>
                <a:latin typeface="Arial"/>
                <a:ea typeface="Arial"/>
                <a:cs typeface="Arial"/>
                <a:sym typeface="Arial"/>
              </a:rPr>
              <a:t>8 </a:t>
            </a:r>
            <a:r>
              <a:rPr lang="en-US" sz="1800">
                <a:solidFill>
                  <a:schemeClr val="dk1"/>
                </a:solidFill>
                <a:latin typeface="Arial"/>
                <a:ea typeface="Arial"/>
                <a:cs typeface="Arial"/>
                <a:sym typeface="Arial"/>
              </a:rPr>
              <a:t>ΔHf° = -103.85kJ/mol</a:t>
            </a:r>
            <a:endParaRPr/>
          </a:p>
          <a:p>
            <a:pPr indent="0" lvl="0" marL="0" marR="0" rtl="0" algn="l">
              <a:spcBef>
                <a:spcPts val="0"/>
              </a:spcBef>
              <a:spcAft>
                <a:spcPts val="0"/>
              </a:spcAft>
              <a:buClr>
                <a:schemeClr val="dk1"/>
              </a:buClr>
              <a:buSzPts val="1800"/>
              <a:buFont typeface="Noto Sans Symbols"/>
              <a:buNone/>
            </a:pPr>
            <a:r>
              <a:rPr lang="en-US" sz="1800">
                <a:solidFill>
                  <a:schemeClr val="dk1"/>
                </a:solidFill>
                <a:latin typeface="Arial"/>
                <a:ea typeface="Arial"/>
                <a:cs typeface="Arial"/>
                <a:sym typeface="Arial"/>
              </a:rPr>
              <a:t>CO</a:t>
            </a:r>
            <a:r>
              <a:rPr baseline="-25000" lang="en-US" sz="1800">
                <a:solidFill>
                  <a:schemeClr val="dk1"/>
                </a:solidFill>
                <a:latin typeface="Arial"/>
                <a:ea typeface="Arial"/>
                <a:cs typeface="Arial"/>
                <a:sym typeface="Arial"/>
              </a:rPr>
              <a:t>2</a:t>
            </a:r>
            <a:r>
              <a:rPr lang="en-US" sz="1800">
                <a:solidFill>
                  <a:schemeClr val="dk1"/>
                </a:solidFill>
                <a:latin typeface="Arial"/>
                <a:ea typeface="Arial"/>
                <a:cs typeface="Arial"/>
                <a:sym typeface="Arial"/>
              </a:rPr>
              <a:t> ΔHf° = -393.5kJ/mol</a:t>
            </a:r>
            <a:endParaRPr/>
          </a:p>
          <a:p>
            <a:pPr indent="0" lvl="0" marL="0" marR="0" rtl="0" algn="l">
              <a:spcBef>
                <a:spcPts val="0"/>
              </a:spcBef>
              <a:spcAft>
                <a:spcPts val="0"/>
              </a:spcAft>
              <a:buClr>
                <a:schemeClr val="dk1"/>
              </a:buClr>
              <a:buSzPts val="1800"/>
              <a:buFont typeface="Noto Sans Symbols"/>
              <a:buNone/>
            </a:pPr>
            <a:r>
              <a:rPr lang="en-US" sz="1800">
                <a:solidFill>
                  <a:schemeClr val="dk1"/>
                </a:solidFill>
                <a:latin typeface="Arial"/>
                <a:ea typeface="Arial"/>
                <a:cs typeface="Arial"/>
                <a:sym typeface="Arial"/>
              </a:rPr>
              <a:t>H</a:t>
            </a:r>
            <a:r>
              <a:rPr baseline="-25000" lang="en-US" sz="1800">
                <a:solidFill>
                  <a:schemeClr val="dk1"/>
                </a:solidFill>
                <a:latin typeface="Arial"/>
                <a:ea typeface="Arial"/>
                <a:cs typeface="Arial"/>
                <a:sym typeface="Arial"/>
              </a:rPr>
              <a:t>2</a:t>
            </a:r>
            <a:r>
              <a:rPr lang="en-US" sz="1800">
                <a:solidFill>
                  <a:schemeClr val="dk1"/>
                </a:solidFill>
                <a:latin typeface="Arial"/>
                <a:ea typeface="Arial"/>
                <a:cs typeface="Arial"/>
                <a:sym typeface="Arial"/>
              </a:rPr>
              <a:t>O ΔHf° = -285.8 kJ/mol </a:t>
            </a:r>
            <a:endParaRPr/>
          </a:p>
        </p:txBody>
      </p:sp>
      <p:sp>
        <p:nvSpPr>
          <p:cNvPr id="3182" name="Google Shape;3182;g2bdae9f7030_0_1132"/>
          <p:cNvSpPr txBox="1"/>
          <p:nvPr/>
        </p:nvSpPr>
        <p:spPr>
          <a:xfrm>
            <a:off x="1755775" y="3270250"/>
            <a:ext cx="8534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400"/>
              <a:buFont typeface="Noto Sans Symbols"/>
              <a:buNone/>
            </a:pPr>
            <a:r>
              <a:rPr lang="en-US" sz="2400">
                <a:solidFill>
                  <a:srgbClr val="FF0000"/>
                </a:solidFill>
                <a:latin typeface="Arial"/>
                <a:ea typeface="Arial"/>
                <a:cs typeface="Arial"/>
                <a:sym typeface="Arial"/>
              </a:rPr>
              <a:t>[3(-393.5) + 4(-285.8)] - [-103.85 + 5(0)]    =   -2220.0 kJ/mol  </a:t>
            </a:r>
            <a:endParaRPr/>
          </a:p>
        </p:txBody>
      </p:sp>
      <p:sp>
        <p:nvSpPr>
          <p:cNvPr id="3183" name="Google Shape;3183;g2bdae9f7030_0_1132"/>
          <p:cNvSpPr txBox="1"/>
          <p:nvPr/>
        </p:nvSpPr>
        <p:spPr>
          <a:xfrm>
            <a:off x="2465615" y="4258615"/>
            <a:ext cx="87522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Noto Sans Symbols"/>
              <a:buNone/>
            </a:pPr>
            <a:r>
              <a:rPr lang="en-US" sz="2400">
                <a:solidFill>
                  <a:schemeClr val="dk1"/>
                </a:solidFill>
                <a:latin typeface="Arial"/>
                <a:ea typeface="Arial"/>
                <a:cs typeface="Arial"/>
                <a:sym typeface="Arial"/>
              </a:rPr>
              <a:t>Notice all elements are zero and units are in kJ/mol</a:t>
            </a:r>
            <a:endParaRPr sz="2400">
              <a:solidFill>
                <a:schemeClr val="dk1"/>
              </a:solidFill>
              <a:latin typeface="Arial"/>
              <a:ea typeface="Arial"/>
              <a:cs typeface="Arial"/>
              <a:sym typeface="Arial"/>
            </a:endParaRPr>
          </a:p>
        </p:txBody>
      </p:sp>
      <p:sp>
        <p:nvSpPr>
          <p:cNvPr id="3184" name="Google Shape;3184;g2bdae9f7030_0_1132"/>
          <p:cNvSpPr txBox="1"/>
          <p:nvPr/>
        </p:nvSpPr>
        <p:spPr>
          <a:xfrm>
            <a:off x="1755775" y="4720280"/>
            <a:ext cx="98865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Noto Sans Symbols"/>
              <a:buNone/>
            </a:pPr>
            <a:r>
              <a:rPr lang="en-US" sz="2400">
                <a:solidFill>
                  <a:schemeClr val="dk1"/>
                </a:solidFill>
                <a:latin typeface="Arial"/>
                <a:ea typeface="Arial"/>
                <a:cs typeface="Arial"/>
                <a:sym typeface="Arial"/>
              </a:rPr>
              <a:t>This tells us only that the reaction is exothermic and </a:t>
            </a:r>
            <a:r>
              <a:rPr lang="en-US" sz="2400" u="sng">
                <a:solidFill>
                  <a:schemeClr val="dk1"/>
                </a:solidFill>
                <a:latin typeface="Arial"/>
                <a:ea typeface="Arial"/>
                <a:cs typeface="Arial"/>
                <a:sym typeface="Arial"/>
              </a:rPr>
              <a:t>may</a:t>
            </a:r>
            <a:r>
              <a:rPr lang="en-US" sz="2400">
                <a:solidFill>
                  <a:schemeClr val="dk1"/>
                </a:solidFill>
                <a:latin typeface="Arial"/>
                <a:ea typeface="Arial"/>
                <a:cs typeface="Arial"/>
                <a:sym typeface="Arial"/>
              </a:rPr>
              <a:t> be favorable.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g200fb5710e2_0_3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Quantum Mechanical Model</a:t>
            </a:r>
            <a:endParaRPr/>
          </a:p>
        </p:txBody>
      </p:sp>
      <p:sp>
        <p:nvSpPr>
          <p:cNvPr id="625" name="Google Shape;625;g200fb5710e2_0_37"/>
          <p:cNvSpPr txBox="1"/>
          <p:nvPr>
            <p:ph idx="1" type="body"/>
          </p:nvPr>
        </p:nvSpPr>
        <p:spPr>
          <a:xfrm>
            <a:off x="838200" y="2475186"/>
            <a:ext cx="4222500" cy="2822100"/>
          </a:xfrm>
          <a:prstGeom prst="rect">
            <a:avLst/>
          </a:prstGeom>
          <a:noFill/>
          <a:ln>
            <a:noFill/>
          </a:ln>
        </p:spPr>
        <p:txBody>
          <a:bodyPr anchorCtr="0" anchor="t" bIns="45700" lIns="91425" spcFirstLastPara="1" rIns="91425" wrap="square" tIns="45700">
            <a:normAutofit/>
          </a:bodyPr>
          <a:lstStyle/>
          <a:p>
            <a:pPr indent="0" lvl="0" marL="36576" rtl="0" algn="l">
              <a:lnSpc>
                <a:spcPct val="90000"/>
              </a:lnSpc>
              <a:spcBef>
                <a:spcPts val="0"/>
              </a:spcBef>
              <a:spcAft>
                <a:spcPts val="0"/>
              </a:spcAft>
              <a:buClr>
                <a:schemeClr val="dk1"/>
              </a:buClr>
              <a:buSzPts val="2400"/>
              <a:buNone/>
            </a:pPr>
            <a:r>
              <a:rPr lang="en-US"/>
              <a:t>The scientists chose to study the hydrogen e</a:t>
            </a:r>
            <a:r>
              <a:rPr baseline="30000" lang="en-US"/>
              <a:t>-</a:t>
            </a:r>
            <a:r>
              <a:rPr lang="en-US"/>
              <a:t> with the lowest energy (ground state), which they labeled </a:t>
            </a:r>
            <a:r>
              <a:rPr lang="en-US">
                <a:solidFill>
                  <a:srgbClr val="FF0000"/>
                </a:solidFill>
              </a:rPr>
              <a:t>1s. </a:t>
            </a:r>
            <a:r>
              <a:rPr lang="en-US"/>
              <a:t>They found that the e</a:t>
            </a:r>
            <a:r>
              <a:rPr baseline="30000" lang="en-US"/>
              <a:t>-</a:t>
            </a:r>
            <a:r>
              <a:rPr lang="en-US"/>
              <a:t> is moving but not necessarily in circles. </a:t>
            </a:r>
            <a:endParaRPr/>
          </a:p>
        </p:txBody>
      </p:sp>
      <p:pic>
        <p:nvPicPr>
          <p:cNvPr descr="Image result for quantum mechanical model 1 s orbital" id="626" name="Google Shape;626;g200fb5710e2_0_37"/>
          <p:cNvPicPr preferRelativeResize="0"/>
          <p:nvPr/>
        </p:nvPicPr>
        <p:blipFill rotWithShape="1">
          <a:blip r:embed="rId3">
            <a:alphaModFix/>
          </a:blip>
          <a:srcRect b="0" l="0" r="0" t="0"/>
          <a:stretch/>
        </p:blipFill>
        <p:spPr>
          <a:xfrm>
            <a:off x="5999106" y="1690688"/>
            <a:ext cx="4059292" cy="3969880"/>
          </a:xfrm>
          <a:prstGeom prst="rect">
            <a:avLst/>
          </a:prstGeom>
          <a:noFill/>
          <a:ln>
            <a:noFill/>
          </a:ln>
        </p:spPr>
      </p:pic>
    </p:spTree>
  </p:cSld>
  <p:clrMapOvr>
    <a:masterClrMapping/>
  </p:clrMapOvr>
</p:sld>
</file>

<file path=ppt/slides/slide3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8" name="Shape 3188"/>
        <p:cNvGrpSpPr/>
        <p:nvPr/>
      </p:nvGrpSpPr>
      <p:grpSpPr>
        <a:xfrm>
          <a:off x="0" y="0"/>
          <a:ext cx="0" cy="0"/>
          <a:chOff x="0" y="0"/>
          <a:chExt cx="0" cy="0"/>
        </a:xfrm>
      </p:grpSpPr>
      <p:pic>
        <p:nvPicPr>
          <p:cNvPr id="3189" name="Google Shape;3189;g2bdae9f7030_0_1141"/>
          <p:cNvPicPr preferRelativeResize="0"/>
          <p:nvPr/>
        </p:nvPicPr>
        <p:blipFill rotWithShape="1">
          <a:blip r:embed="rId3">
            <a:alphaModFix/>
          </a:blip>
          <a:srcRect b="0" l="0" r="0" t="0"/>
          <a:stretch/>
        </p:blipFill>
        <p:spPr>
          <a:xfrm>
            <a:off x="1842407" y="124705"/>
            <a:ext cx="8507186" cy="1684591"/>
          </a:xfrm>
          <a:prstGeom prst="rect">
            <a:avLst/>
          </a:prstGeom>
          <a:noFill/>
          <a:ln>
            <a:noFill/>
          </a:ln>
        </p:spPr>
      </p:pic>
      <p:pic>
        <p:nvPicPr>
          <p:cNvPr descr="Image result for enthalpy of formation" id="3190" name="Google Shape;3190;g2bdae9f7030_0_1141"/>
          <p:cNvPicPr preferRelativeResize="0"/>
          <p:nvPr/>
        </p:nvPicPr>
        <p:blipFill rotWithShape="1">
          <a:blip r:embed="rId4">
            <a:alphaModFix/>
          </a:blip>
          <a:srcRect b="49934" l="9911" r="31372" t="14855"/>
          <a:stretch/>
        </p:blipFill>
        <p:spPr>
          <a:xfrm>
            <a:off x="2596242" y="2253344"/>
            <a:ext cx="6637093" cy="2988128"/>
          </a:xfrm>
          <a:prstGeom prst="rect">
            <a:avLst/>
          </a:prstGeom>
          <a:noFill/>
          <a:ln>
            <a:noFill/>
          </a:ln>
        </p:spPr>
      </p:pic>
    </p:spTree>
  </p:cSld>
  <p:clrMapOvr>
    <a:masterClrMapping/>
  </p:clrMapOvr>
</p:sld>
</file>

<file path=ppt/slides/slide3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4" name="Shape 3194"/>
        <p:cNvGrpSpPr/>
        <p:nvPr/>
      </p:nvGrpSpPr>
      <p:grpSpPr>
        <a:xfrm>
          <a:off x="0" y="0"/>
          <a:ext cx="0" cy="0"/>
          <a:chOff x="0" y="0"/>
          <a:chExt cx="0" cy="0"/>
        </a:xfrm>
      </p:grpSpPr>
      <p:sp>
        <p:nvSpPr>
          <p:cNvPr id="3195" name="Google Shape;3195;g2bdae9f7030_0_114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Bond Energy</a:t>
            </a:r>
            <a:endParaRPr/>
          </a:p>
        </p:txBody>
      </p:sp>
      <p:pic>
        <p:nvPicPr>
          <p:cNvPr id="3196" name="Google Shape;3196;g2bdae9f7030_0_1146"/>
          <p:cNvPicPr preferRelativeResize="0"/>
          <p:nvPr>
            <p:ph idx="1" type="body"/>
          </p:nvPr>
        </p:nvPicPr>
        <p:blipFill rotWithShape="1">
          <a:blip r:embed="rId3">
            <a:alphaModFix/>
          </a:blip>
          <a:srcRect b="0" l="0" r="0" t="0"/>
          <a:stretch/>
        </p:blipFill>
        <p:spPr>
          <a:xfrm>
            <a:off x="2188029" y="1335768"/>
            <a:ext cx="7518900" cy="4790400"/>
          </a:xfrm>
          <a:prstGeom prst="rect">
            <a:avLst/>
          </a:prstGeom>
          <a:noFill/>
          <a:ln>
            <a:noFill/>
          </a:ln>
        </p:spPr>
      </p:pic>
    </p:spTree>
  </p:cSld>
  <p:clrMapOvr>
    <a:masterClrMapping/>
  </p:clrMapOvr>
</p:sld>
</file>

<file path=ppt/slides/slide3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0" name="Shape 3200"/>
        <p:cNvGrpSpPr/>
        <p:nvPr/>
      </p:nvGrpSpPr>
      <p:grpSpPr>
        <a:xfrm>
          <a:off x="0" y="0"/>
          <a:ext cx="0" cy="0"/>
          <a:chOff x="0" y="0"/>
          <a:chExt cx="0" cy="0"/>
        </a:xfrm>
      </p:grpSpPr>
      <p:sp>
        <p:nvSpPr>
          <p:cNvPr id="3201" name="Google Shape;3201;g2bdae9f7030_0_115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BARF</a:t>
            </a:r>
            <a:endParaRPr/>
          </a:p>
        </p:txBody>
      </p:sp>
      <p:pic>
        <p:nvPicPr>
          <p:cNvPr descr="Image result for bond energy" id="3202" name="Google Shape;3202;g2bdae9f7030_0_1151"/>
          <p:cNvPicPr preferRelativeResize="0"/>
          <p:nvPr/>
        </p:nvPicPr>
        <p:blipFill rotWithShape="1">
          <a:blip r:embed="rId3">
            <a:alphaModFix/>
          </a:blip>
          <a:srcRect b="13073" l="6713" r="6886" t="0"/>
          <a:stretch/>
        </p:blipFill>
        <p:spPr>
          <a:xfrm>
            <a:off x="838200" y="1478417"/>
            <a:ext cx="5600701" cy="3256869"/>
          </a:xfrm>
          <a:prstGeom prst="rect">
            <a:avLst/>
          </a:prstGeom>
          <a:noFill/>
          <a:ln>
            <a:noFill/>
          </a:ln>
        </p:spPr>
      </p:pic>
      <p:sp>
        <p:nvSpPr>
          <p:cNvPr id="3203" name="Google Shape;3203;g2bdae9f7030_0_1151"/>
          <p:cNvSpPr txBox="1"/>
          <p:nvPr/>
        </p:nvSpPr>
        <p:spPr>
          <a:xfrm>
            <a:off x="5328557" y="2803980"/>
            <a:ext cx="52578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4(413) + 4(154)  - 4(485) – 4(565) </a:t>
            </a:r>
            <a:endParaRPr sz="2400">
              <a:solidFill>
                <a:schemeClr val="accent1"/>
              </a:solidFill>
              <a:latin typeface="Calibri"/>
              <a:ea typeface="Calibri"/>
              <a:cs typeface="Calibri"/>
              <a:sym typeface="Calibri"/>
            </a:endParaRPr>
          </a:p>
        </p:txBody>
      </p:sp>
      <p:sp>
        <p:nvSpPr>
          <p:cNvPr id="3204" name="Google Shape;3204;g2bdae9f7030_0_1151"/>
          <p:cNvSpPr txBox="1"/>
          <p:nvPr/>
        </p:nvSpPr>
        <p:spPr>
          <a:xfrm>
            <a:off x="6438901" y="3538800"/>
            <a:ext cx="52578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2"/>
                </a:solidFill>
                <a:latin typeface="Calibri"/>
                <a:ea typeface="Calibri"/>
                <a:cs typeface="Calibri"/>
                <a:sym typeface="Calibri"/>
              </a:rPr>
              <a:t>-1932KJ/mol</a:t>
            </a:r>
            <a:endParaRPr sz="2400">
              <a:solidFill>
                <a:schemeClr val="accent2"/>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9" name="Shape 3209"/>
        <p:cNvGrpSpPr/>
        <p:nvPr/>
      </p:nvGrpSpPr>
      <p:grpSpPr>
        <a:xfrm>
          <a:off x="0" y="0"/>
          <a:ext cx="0" cy="0"/>
          <a:chOff x="0" y="0"/>
          <a:chExt cx="0" cy="0"/>
        </a:xfrm>
      </p:grpSpPr>
      <p:sp>
        <p:nvSpPr>
          <p:cNvPr id="3210" name="Google Shape;3210;g2bdae9f7030_0_1158"/>
          <p:cNvSpPr txBox="1"/>
          <p:nvPr>
            <p:ph type="title"/>
          </p:nvPr>
        </p:nvSpPr>
        <p:spPr>
          <a:xfrm>
            <a:off x="2136775" y="228600"/>
            <a:ext cx="8153400" cy="990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Hess’s Law</a:t>
            </a:r>
            <a:endParaRPr/>
          </a:p>
        </p:txBody>
      </p:sp>
      <p:sp>
        <p:nvSpPr>
          <p:cNvPr id="3211" name="Google Shape;3211;g2bdae9f7030_0_1158"/>
          <p:cNvSpPr txBox="1"/>
          <p:nvPr>
            <p:ph idx="1" type="body"/>
          </p:nvPr>
        </p:nvSpPr>
        <p:spPr>
          <a:xfrm>
            <a:off x="1146175" y="1393372"/>
            <a:ext cx="6495600" cy="39135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a:latin typeface="Noto Sans Symbols"/>
                <a:ea typeface="Noto Sans Symbols"/>
                <a:cs typeface="Noto Sans Symbols"/>
                <a:sym typeface="Noto Sans Symbols"/>
              </a:rPr>
              <a:t>Δ</a:t>
            </a:r>
            <a:r>
              <a:rPr i="1" lang="en-US"/>
              <a:t>H</a:t>
            </a:r>
            <a:r>
              <a:rPr lang="en-US">
                <a:latin typeface="Arial"/>
                <a:ea typeface="Arial"/>
                <a:cs typeface="Arial"/>
                <a:sym typeface="Arial"/>
              </a:rPr>
              <a:t>°</a:t>
            </a:r>
            <a:r>
              <a:rPr lang="en-US"/>
              <a:t> is well known for many reactions, and it is inconvenient to measure </a:t>
            </a:r>
            <a:r>
              <a:rPr lang="en-US">
                <a:latin typeface="Noto Sans Symbols"/>
                <a:ea typeface="Noto Sans Symbols"/>
                <a:cs typeface="Noto Sans Symbols"/>
                <a:sym typeface="Noto Sans Symbols"/>
              </a:rPr>
              <a:t>Δ</a:t>
            </a:r>
            <a:r>
              <a:rPr i="1" lang="en-US"/>
              <a:t>H</a:t>
            </a:r>
            <a:r>
              <a:rPr lang="en-US">
                <a:latin typeface="Arial"/>
                <a:ea typeface="Arial"/>
                <a:cs typeface="Arial"/>
                <a:sym typeface="Arial"/>
              </a:rPr>
              <a:t>°</a:t>
            </a:r>
            <a:r>
              <a:rPr lang="en-US"/>
              <a:t> for every reaction in which we are interested.</a:t>
            </a:r>
            <a:endParaRPr/>
          </a:p>
          <a:p>
            <a:pPr indent="-228600" lvl="0" marL="228600" rtl="0" algn="l">
              <a:lnSpc>
                <a:spcPct val="90000"/>
              </a:lnSpc>
              <a:spcBef>
                <a:spcPts val="1000"/>
              </a:spcBef>
              <a:spcAft>
                <a:spcPts val="0"/>
              </a:spcAft>
              <a:buClr>
                <a:schemeClr val="dk1"/>
              </a:buClr>
              <a:buSzPts val="2400"/>
              <a:buChar char="•"/>
            </a:pPr>
            <a:r>
              <a:rPr lang="en-US"/>
              <a:t>However, we can estimate </a:t>
            </a:r>
            <a:r>
              <a:rPr lang="en-US">
                <a:latin typeface="Noto Sans Symbols"/>
                <a:ea typeface="Noto Sans Symbols"/>
                <a:cs typeface="Noto Sans Symbols"/>
                <a:sym typeface="Noto Sans Symbols"/>
              </a:rPr>
              <a:t>Δ</a:t>
            </a:r>
            <a:r>
              <a:rPr i="1" lang="en-US"/>
              <a:t>H</a:t>
            </a:r>
            <a:r>
              <a:rPr lang="en-US">
                <a:latin typeface="Arial"/>
                <a:ea typeface="Arial"/>
                <a:cs typeface="Arial"/>
                <a:sym typeface="Arial"/>
              </a:rPr>
              <a:t>°</a:t>
            </a:r>
            <a:r>
              <a:rPr lang="en-US"/>
              <a:t> using other </a:t>
            </a:r>
            <a:r>
              <a:rPr lang="en-US">
                <a:latin typeface="Noto Sans Symbols"/>
                <a:ea typeface="Noto Sans Symbols"/>
                <a:cs typeface="Noto Sans Symbols"/>
                <a:sym typeface="Noto Sans Symbols"/>
              </a:rPr>
              <a:t>Δ</a:t>
            </a:r>
            <a:r>
              <a:rPr i="1" lang="en-US"/>
              <a:t>H</a:t>
            </a:r>
            <a:r>
              <a:rPr lang="en-US">
                <a:latin typeface="Arial"/>
                <a:ea typeface="Arial"/>
                <a:cs typeface="Arial"/>
                <a:sym typeface="Arial"/>
              </a:rPr>
              <a:t>°</a:t>
            </a:r>
            <a:r>
              <a:rPr lang="en-US"/>
              <a:t> values that are published.</a:t>
            </a:r>
            <a:endParaRPr/>
          </a:p>
          <a:p>
            <a:pPr indent="-228600" lvl="0" marL="228600" rtl="0" algn="l">
              <a:lnSpc>
                <a:spcPct val="90000"/>
              </a:lnSpc>
              <a:spcBef>
                <a:spcPts val="1000"/>
              </a:spcBef>
              <a:spcAft>
                <a:spcPts val="0"/>
              </a:spcAft>
              <a:buClr>
                <a:schemeClr val="dk1"/>
              </a:buClr>
              <a:buSzPts val="2400"/>
              <a:buChar char="•"/>
            </a:pPr>
            <a:r>
              <a:rPr lang="en-US"/>
              <a:t>Hess’s law states that “If a reaction is carried out in a series of steps, </a:t>
            </a:r>
            <a:r>
              <a:rPr lang="en-US">
                <a:latin typeface="Noto Sans Symbols"/>
                <a:ea typeface="Noto Sans Symbols"/>
                <a:cs typeface="Noto Sans Symbols"/>
                <a:sym typeface="Noto Sans Symbols"/>
              </a:rPr>
              <a:t>Δ</a:t>
            </a:r>
            <a:r>
              <a:rPr i="1" lang="en-US"/>
              <a:t>H</a:t>
            </a:r>
            <a:r>
              <a:rPr lang="en-US">
                <a:latin typeface="Arial"/>
                <a:ea typeface="Arial"/>
                <a:cs typeface="Arial"/>
                <a:sym typeface="Arial"/>
              </a:rPr>
              <a:t>°</a:t>
            </a:r>
            <a:r>
              <a:rPr lang="en-US"/>
              <a:t> for the overall reaction will be equal to the sum of the enthalpy changes for the individual steps.”</a:t>
            </a:r>
            <a:endParaRPr/>
          </a:p>
        </p:txBody>
      </p:sp>
      <p:pic>
        <p:nvPicPr>
          <p:cNvPr id="3212" name="Google Shape;3212;g2bdae9f7030_0_1158"/>
          <p:cNvPicPr preferRelativeResize="0"/>
          <p:nvPr/>
        </p:nvPicPr>
        <p:blipFill rotWithShape="1">
          <a:blip r:embed="rId3">
            <a:alphaModFix/>
          </a:blip>
          <a:srcRect b="0" l="0" r="0" t="0"/>
          <a:stretch/>
        </p:blipFill>
        <p:spPr>
          <a:xfrm>
            <a:off x="8065633" y="0"/>
            <a:ext cx="4126367" cy="5293784"/>
          </a:xfrm>
          <a:prstGeom prst="rect">
            <a:avLst/>
          </a:prstGeom>
          <a:noFill/>
          <a:ln>
            <a:noFill/>
          </a:ln>
        </p:spPr>
      </p:pic>
    </p:spTree>
  </p:cSld>
  <p:clrMapOvr>
    <a:masterClrMapping/>
  </p:clrMapOvr>
  <p:transition spd="slow">
    <p:fade/>
  </p:transition>
</p:sld>
</file>

<file path=ppt/slides/slide3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7" name="Shape 3217"/>
        <p:cNvGrpSpPr/>
        <p:nvPr/>
      </p:nvGrpSpPr>
      <p:grpSpPr>
        <a:xfrm>
          <a:off x="0" y="0"/>
          <a:ext cx="0" cy="0"/>
          <a:chOff x="0" y="0"/>
          <a:chExt cx="0" cy="0"/>
        </a:xfrm>
      </p:grpSpPr>
      <p:sp>
        <p:nvSpPr>
          <p:cNvPr id="3218" name="Google Shape;3218;g2bdae9f7030_0_1165"/>
          <p:cNvSpPr txBox="1"/>
          <p:nvPr>
            <p:ph type="title"/>
          </p:nvPr>
        </p:nvSpPr>
        <p:spPr>
          <a:xfrm>
            <a:off x="2136775" y="228600"/>
            <a:ext cx="8153400" cy="990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Enthalpy</a:t>
            </a:r>
            <a:endParaRPr/>
          </a:p>
        </p:txBody>
      </p:sp>
      <p:sp>
        <p:nvSpPr>
          <p:cNvPr id="3219" name="Google Shape;3219;g2bdae9f7030_0_1165"/>
          <p:cNvSpPr txBox="1"/>
          <p:nvPr>
            <p:ph idx="1" type="body"/>
          </p:nvPr>
        </p:nvSpPr>
        <p:spPr>
          <a:xfrm>
            <a:off x="1524000" y="1600200"/>
            <a:ext cx="9144000" cy="5257800"/>
          </a:xfrm>
          <a:prstGeom prst="rect">
            <a:avLst/>
          </a:prstGeom>
          <a:noFill/>
          <a:ln>
            <a:noFill/>
          </a:ln>
        </p:spPr>
        <p:txBody>
          <a:bodyPr anchorCtr="0" anchor="t" bIns="45700" lIns="91425" spcFirstLastPara="1" rIns="91425" wrap="square" tIns="45700">
            <a:normAutofit/>
          </a:bodyPr>
          <a:lstStyle/>
          <a:p>
            <a:pPr indent="-609600" lvl="0" marL="609600" rtl="0" algn="l">
              <a:lnSpc>
                <a:spcPct val="90000"/>
              </a:lnSpc>
              <a:spcBef>
                <a:spcPts val="0"/>
              </a:spcBef>
              <a:spcAft>
                <a:spcPts val="0"/>
              </a:spcAft>
              <a:buClr>
                <a:schemeClr val="dk1"/>
              </a:buClr>
              <a:buSzPts val="3200"/>
              <a:buFont typeface="Calibri"/>
              <a:buAutoNum type="arabicPeriod"/>
            </a:pPr>
            <a:r>
              <a:rPr lang="en-US" sz="3200"/>
              <a:t>Enthalpy is an extensive property, meaning it depends on the amount of sample you have.</a:t>
            </a:r>
            <a:endParaRPr/>
          </a:p>
          <a:p>
            <a:pPr indent="-609600" lvl="0" marL="609600" rtl="0" algn="l">
              <a:lnSpc>
                <a:spcPct val="90000"/>
              </a:lnSpc>
              <a:spcBef>
                <a:spcPts val="1000"/>
              </a:spcBef>
              <a:spcAft>
                <a:spcPts val="0"/>
              </a:spcAft>
              <a:buClr>
                <a:schemeClr val="dk1"/>
              </a:buClr>
              <a:buSzPts val="3200"/>
              <a:buFont typeface="Calibri"/>
              <a:buAutoNum type="arabicPeriod"/>
            </a:pPr>
            <a:r>
              <a:rPr lang="en-US" sz="3200"/>
              <a:t>Δ</a:t>
            </a:r>
            <a:r>
              <a:rPr i="1" lang="en-US" sz="3200"/>
              <a:t>H</a:t>
            </a:r>
            <a:r>
              <a:rPr lang="en-US" sz="3200"/>
              <a:t> for a reaction in the forward direction is equal in size, but opposite in sign, to Δ</a:t>
            </a:r>
            <a:r>
              <a:rPr i="1" lang="en-US" sz="3200"/>
              <a:t>H</a:t>
            </a:r>
            <a:r>
              <a:rPr lang="en-US" sz="3200"/>
              <a:t> for the reverse reaction.</a:t>
            </a:r>
            <a:endParaRPr/>
          </a:p>
          <a:p>
            <a:pPr indent="-609600" lvl="0" marL="609600" rtl="0" algn="l">
              <a:lnSpc>
                <a:spcPct val="90000"/>
              </a:lnSpc>
              <a:spcBef>
                <a:spcPts val="1000"/>
              </a:spcBef>
              <a:spcAft>
                <a:spcPts val="0"/>
              </a:spcAft>
              <a:buClr>
                <a:schemeClr val="dk1"/>
              </a:buClr>
              <a:buSzPts val="3200"/>
              <a:buFont typeface="Calibri"/>
              <a:buAutoNum type="arabicPeriod"/>
            </a:pPr>
            <a:r>
              <a:rPr lang="en-US" sz="3200"/>
              <a:t>If a reaction is multiplied by any number, the Δ H should also be multiplied by that number.</a:t>
            </a:r>
            <a:endParaRPr/>
          </a:p>
        </p:txBody>
      </p:sp>
    </p:spTree>
  </p:cSld>
  <p:clrMapOvr>
    <a:masterClrMapping/>
  </p:clrMapOvr>
  <p:transition spd="slow">
    <p:fade/>
  </p:transition>
</p:sld>
</file>

<file path=ppt/slides/slide3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3" name="Shape 3223"/>
        <p:cNvGrpSpPr/>
        <p:nvPr/>
      </p:nvGrpSpPr>
      <p:grpSpPr>
        <a:xfrm>
          <a:off x="0" y="0"/>
          <a:ext cx="0" cy="0"/>
          <a:chOff x="0" y="0"/>
          <a:chExt cx="0" cy="0"/>
        </a:xfrm>
      </p:grpSpPr>
      <p:sp>
        <p:nvSpPr>
          <p:cNvPr id="3224" name="Google Shape;3224;g2bdae9f7030_0_1171"/>
          <p:cNvSpPr txBox="1"/>
          <p:nvPr>
            <p:ph type="title"/>
          </p:nvPr>
        </p:nvSpPr>
        <p:spPr>
          <a:xfrm>
            <a:off x="2136775" y="228600"/>
            <a:ext cx="8153400" cy="990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Example</a:t>
            </a:r>
            <a:endParaRPr/>
          </a:p>
        </p:txBody>
      </p:sp>
      <p:sp>
        <p:nvSpPr>
          <p:cNvPr id="3225" name="Google Shape;3225;g2bdae9f7030_0_1171"/>
          <p:cNvSpPr txBox="1"/>
          <p:nvPr>
            <p:ph idx="1" type="body"/>
          </p:nvPr>
        </p:nvSpPr>
        <p:spPr>
          <a:xfrm>
            <a:off x="649275" y="1253325"/>
            <a:ext cx="10018800" cy="2438400"/>
          </a:xfrm>
          <a:prstGeom prst="rect">
            <a:avLst/>
          </a:prstGeom>
          <a:noFill/>
          <a:ln>
            <a:noFill/>
          </a:ln>
        </p:spPr>
        <p:txBody>
          <a:bodyPr anchorCtr="0" anchor="t" bIns="45700" lIns="91425" spcFirstLastPara="1" rIns="91425" wrap="square" tIns="45700">
            <a:normAutofit lnSpcReduction="20000"/>
          </a:bodyPr>
          <a:lstStyle/>
          <a:p>
            <a:pPr indent="-228600" lvl="0" marL="228600" rtl="0" algn="l">
              <a:lnSpc>
                <a:spcPct val="90000"/>
              </a:lnSpc>
              <a:spcBef>
                <a:spcPts val="0"/>
              </a:spcBef>
              <a:spcAft>
                <a:spcPts val="0"/>
              </a:spcAft>
              <a:buClr>
                <a:schemeClr val="dk1"/>
              </a:buClr>
              <a:buSzPts val="2400"/>
              <a:buFont typeface="Noto Sans Symbols"/>
              <a:buNone/>
            </a:pPr>
            <a:r>
              <a:rPr lang="en-US"/>
              <a:t>Given: 				H</a:t>
            </a:r>
            <a:r>
              <a:rPr baseline="-25000" lang="en-US"/>
              <a:t>2</a:t>
            </a:r>
            <a:r>
              <a:rPr lang="en-US"/>
              <a:t>O</a:t>
            </a:r>
            <a:r>
              <a:rPr baseline="-25000" lang="en-US"/>
              <a:t>(s) </a:t>
            </a:r>
            <a:r>
              <a:rPr lang="en-US"/>
              <a:t>🡪 H</a:t>
            </a:r>
            <a:r>
              <a:rPr baseline="-25000" lang="en-US"/>
              <a:t>2</a:t>
            </a:r>
            <a:r>
              <a:rPr lang="en-US"/>
              <a:t>O</a:t>
            </a:r>
            <a:r>
              <a:rPr baseline="-25000" lang="en-US"/>
              <a:t>(l) 			          			</a:t>
            </a:r>
            <a:r>
              <a:rPr lang="en-US" sz="2800">
                <a:latin typeface="Noto Sans Symbols"/>
                <a:ea typeface="Noto Sans Symbols"/>
                <a:cs typeface="Noto Sans Symbols"/>
                <a:sym typeface="Noto Sans Symbols"/>
              </a:rPr>
              <a:t>ΔΗ</a:t>
            </a:r>
            <a:r>
              <a:rPr lang="en-US">
                <a:latin typeface="Arial"/>
                <a:ea typeface="Arial"/>
                <a:cs typeface="Arial"/>
                <a:sym typeface="Arial"/>
              </a:rPr>
              <a:t>°</a:t>
            </a:r>
            <a:r>
              <a:rPr lang="en-US"/>
              <a:t>=6.01KJ</a:t>
            </a:r>
            <a:endParaRPr/>
          </a:p>
          <a:p>
            <a:pPr indent="-228600" lvl="0" marL="228600" rtl="0" algn="l">
              <a:lnSpc>
                <a:spcPct val="90000"/>
              </a:lnSpc>
              <a:spcBef>
                <a:spcPts val="1000"/>
              </a:spcBef>
              <a:spcAft>
                <a:spcPts val="0"/>
              </a:spcAft>
              <a:buClr>
                <a:schemeClr val="dk1"/>
              </a:buClr>
              <a:buSzPts val="2400"/>
              <a:buFont typeface="Noto Sans Symbols"/>
              <a:buNone/>
            </a:pPr>
            <a:r>
              <a:rPr lang="en-US"/>
              <a:t>						CH</a:t>
            </a:r>
            <a:r>
              <a:rPr baseline="-25000" lang="en-US"/>
              <a:t>4(g)</a:t>
            </a:r>
            <a:r>
              <a:rPr lang="en-US"/>
              <a:t>+2O</a:t>
            </a:r>
            <a:r>
              <a:rPr baseline="-25000" lang="en-US"/>
              <a:t>2(g)</a:t>
            </a:r>
            <a:r>
              <a:rPr lang="en-US"/>
              <a:t>🡪CO</a:t>
            </a:r>
            <a:r>
              <a:rPr baseline="-25000" lang="en-US"/>
              <a:t>2(g)</a:t>
            </a:r>
            <a:r>
              <a:rPr lang="en-US"/>
              <a:t>+2H</a:t>
            </a:r>
            <a:r>
              <a:rPr baseline="-25000" lang="en-US"/>
              <a:t>2</a:t>
            </a:r>
            <a:r>
              <a:rPr lang="en-US"/>
              <a:t>O</a:t>
            </a:r>
            <a:r>
              <a:rPr baseline="-25000" lang="en-US"/>
              <a:t>(l)	</a:t>
            </a:r>
            <a:r>
              <a:rPr lang="en-US" sz="2800"/>
              <a:t>     ΔH</a:t>
            </a:r>
            <a:r>
              <a:rPr lang="en-US" sz="2800">
                <a:latin typeface="Arial"/>
                <a:ea typeface="Arial"/>
                <a:cs typeface="Arial"/>
                <a:sym typeface="Arial"/>
              </a:rPr>
              <a:t>°</a:t>
            </a:r>
            <a:r>
              <a:rPr lang="en-US" sz="2800"/>
              <a:t>=-</a:t>
            </a:r>
            <a:r>
              <a:rPr lang="en-US"/>
              <a:t>890.4KJ</a:t>
            </a:r>
            <a:endParaRPr/>
          </a:p>
          <a:p>
            <a:pPr indent="-228600" lvl="0" marL="228600" rtl="0" algn="l">
              <a:lnSpc>
                <a:spcPct val="90000"/>
              </a:lnSpc>
              <a:spcBef>
                <a:spcPts val="1000"/>
              </a:spcBef>
              <a:spcAft>
                <a:spcPts val="0"/>
              </a:spcAft>
              <a:buClr>
                <a:schemeClr val="dk1"/>
              </a:buClr>
              <a:buSzPts val="2400"/>
              <a:buFont typeface="Noto Sans Symbols"/>
              <a:buNone/>
            </a:pPr>
            <a:r>
              <a:rPr lang="en-US"/>
              <a:t>Calculate the heat of reaction of:</a:t>
            </a:r>
            <a:endParaRPr/>
          </a:p>
          <a:p>
            <a:pPr indent="-228600" lvl="0" marL="228600" rtl="0" algn="l">
              <a:lnSpc>
                <a:spcPct val="90000"/>
              </a:lnSpc>
              <a:spcBef>
                <a:spcPts val="1000"/>
              </a:spcBef>
              <a:spcAft>
                <a:spcPts val="0"/>
              </a:spcAft>
              <a:buClr>
                <a:schemeClr val="dk1"/>
              </a:buClr>
              <a:buSzPts val="2400"/>
              <a:buFont typeface="Noto Sans Symbols"/>
              <a:buNone/>
            </a:pPr>
            <a:r>
              <a:rPr lang="en-US"/>
              <a:t>					 2CH</a:t>
            </a:r>
            <a:r>
              <a:rPr baseline="-25000" lang="en-US"/>
              <a:t>4(g)</a:t>
            </a:r>
            <a:r>
              <a:rPr lang="en-US"/>
              <a:t>+4O</a:t>
            </a:r>
            <a:r>
              <a:rPr baseline="-25000" lang="en-US"/>
              <a:t>2(g)</a:t>
            </a:r>
            <a:r>
              <a:rPr lang="en-US"/>
              <a:t>🡪2CO</a:t>
            </a:r>
            <a:r>
              <a:rPr baseline="-25000" lang="en-US"/>
              <a:t>2(g)</a:t>
            </a:r>
            <a:r>
              <a:rPr lang="en-US"/>
              <a:t>+ 4H</a:t>
            </a:r>
            <a:r>
              <a:rPr baseline="-25000" lang="en-US"/>
              <a:t>2</a:t>
            </a:r>
            <a:r>
              <a:rPr lang="en-US"/>
              <a:t>O</a:t>
            </a:r>
            <a:r>
              <a:rPr baseline="-25000" lang="en-US"/>
              <a:t>(s)</a:t>
            </a:r>
            <a:endParaRPr/>
          </a:p>
          <a:p>
            <a:pPr indent="-228600" lvl="0" marL="228600" rtl="0" algn="l">
              <a:lnSpc>
                <a:spcPct val="90000"/>
              </a:lnSpc>
              <a:spcBef>
                <a:spcPts val="1000"/>
              </a:spcBef>
              <a:spcAft>
                <a:spcPts val="0"/>
              </a:spcAft>
              <a:buClr>
                <a:schemeClr val="dk1"/>
              </a:buClr>
              <a:buSzPts val="2400"/>
              <a:buFont typeface="Noto Sans Symbols"/>
              <a:buNone/>
            </a:pPr>
            <a:r>
              <a:t/>
            </a:r>
            <a:endParaRPr/>
          </a:p>
          <a:p>
            <a:pPr indent="-228600" lvl="0" marL="228600" rtl="0" algn="l">
              <a:lnSpc>
                <a:spcPct val="90000"/>
              </a:lnSpc>
              <a:spcBef>
                <a:spcPts val="1000"/>
              </a:spcBef>
              <a:spcAft>
                <a:spcPts val="0"/>
              </a:spcAft>
              <a:buClr>
                <a:schemeClr val="dk1"/>
              </a:buClr>
              <a:buSzPts val="2400"/>
              <a:buFont typeface="Noto Sans Symbols"/>
              <a:buNone/>
            </a:pPr>
            <a:r>
              <a:t/>
            </a:r>
            <a:endParaRPr/>
          </a:p>
        </p:txBody>
      </p:sp>
      <p:sp>
        <p:nvSpPr>
          <p:cNvPr id="3226" name="Google Shape;3226;g2bdae9f7030_0_1171"/>
          <p:cNvSpPr txBox="1"/>
          <p:nvPr/>
        </p:nvSpPr>
        <p:spPr>
          <a:xfrm>
            <a:off x="201386" y="3462335"/>
            <a:ext cx="118002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1800"/>
              <a:buFont typeface="Noto Sans Symbols"/>
              <a:buNone/>
            </a:pPr>
            <a:r>
              <a:rPr lang="en-US" sz="1800">
                <a:solidFill>
                  <a:srgbClr val="FF0000"/>
                </a:solidFill>
                <a:latin typeface="Arial"/>
                <a:ea typeface="Arial"/>
                <a:cs typeface="Arial"/>
                <a:sym typeface="Arial"/>
              </a:rPr>
              <a:t>Multiply equation 2 by 2: </a:t>
            </a:r>
            <a:r>
              <a:rPr baseline="-25000" lang="en-US" sz="1800">
                <a:solidFill>
                  <a:srgbClr val="FF0000"/>
                </a:solidFill>
                <a:latin typeface="Arial"/>
                <a:ea typeface="Arial"/>
                <a:cs typeface="Arial"/>
                <a:sym typeface="Arial"/>
              </a:rPr>
              <a:t> </a:t>
            </a:r>
            <a:r>
              <a:rPr baseline="-25000" lang="en-US" sz="2400">
                <a:solidFill>
                  <a:srgbClr val="FF0000"/>
                </a:solidFill>
                <a:latin typeface="Arial"/>
                <a:ea typeface="Arial"/>
                <a:cs typeface="Arial"/>
                <a:sym typeface="Arial"/>
              </a:rPr>
              <a:t>		</a:t>
            </a:r>
            <a:r>
              <a:rPr lang="en-US" sz="2400">
                <a:solidFill>
                  <a:srgbClr val="FF0000"/>
                </a:solidFill>
                <a:latin typeface="Arial"/>
                <a:ea typeface="Arial"/>
                <a:cs typeface="Arial"/>
                <a:sym typeface="Arial"/>
              </a:rPr>
              <a:t>2CH</a:t>
            </a:r>
            <a:r>
              <a:rPr baseline="-25000" lang="en-US" sz="2400">
                <a:solidFill>
                  <a:srgbClr val="FF0000"/>
                </a:solidFill>
                <a:latin typeface="Arial"/>
                <a:ea typeface="Arial"/>
                <a:cs typeface="Arial"/>
                <a:sym typeface="Arial"/>
              </a:rPr>
              <a:t>4(g)</a:t>
            </a:r>
            <a:r>
              <a:rPr lang="en-US" sz="2400">
                <a:solidFill>
                  <a:srgbClr val="FF0000"/>
                </a:solidFill>
                <a:latin typeface="Arial"/>
                <a:ea typeface="Arial"/>
                <a:cs typeface="Arial"/>
                <a:sym typeface="Arial"/>
              </a:rPr>
              <a:t>+ 4O</a:t>
            </a:r>
            <a:r>
              <a:rPr baseline="-25000" lang="en-US" sz="2400">
                <a:solidFill>
                  <a:srgbClr val="FF0000"/>
                </a:solidFill>
                <a:latin typeface="Arial"/>
                <a:ea typeface="Arial"/>
                <a:cs typeface="Arial"/>
                <a:sym typeface="Arial"/>
              </a:rPr>
              <a:t>2(g)</a:t>
            </a:r>
            <a:r>
              <a:rPr lang="en-US" sz="2400">
                <a:solidFill>
                  <a:srgbClr val="FF0000"/>
                </a:solidFill>
                <a:latin typeface="Arial"/>
                <a:ea typeface="Arial"/>
                <a:cs typeface="Arial"/>
                <a:sym typeface="Arial"/>
              </a:rPr>
              <a:t>🡪2CO</a:t>
            </a:r>
            <a:r>
              <a:rPr baseline="-25000" lang="en-US" sz="2400">
                <a:solidFill>
                  <a:srgbClr val="FF0000"/>
                </a:solidFill>
                <a:latin typeface="Arial"/>
                <a:ea typeface="Arial"/>
                <a:cs typeface="Arial"/>
                <a:sym typeface="Arial"/>
              </a:rPr>
              <a:t>2(g)</a:t>
            </a:r>
            <a:r>
              <a:rPr lang="en-US" sz="2400">
                <a:solidFill>
                  <a:srgbClr val="FF0000"/>
                </a:solidFill>
                <a:latin typeface="Arial"/>
                <a:ea typeface="Arial"/>
                <a:cs typeface="Arial"/>
                <a:sym typeface="Arial"/>
              </a:rPr>
              <a:t>+4H</a:t>
            </a:r>
            <a:r>
              <a:rPr baseline="-25000" lang="en-US" sz="2400">
                <a:solidFill>
                  <a:srgbClr val="FF0000"/>
                </a:solidFill>
                <a:latin typeface="Arial"/>
                <a:ea typeface="Arial"/>
                <a:cs typeface="Arial"/>
                <a:sym typeface="Arial"/>
              </a:rPr>
              <a:t>2</a:t>
            </a:r>
            <a:r>
              <a:rPr lang="en-US" sz="2400">
                <a:solidFill>
                  <a:srgbClr val="FF0000"/>
                </a:solidFill>
                <a:latin typeface="Arial"/>
                <a:ea typeface="Arial"/>
                <a:cs typeface="Arial"/>
                <a:sym typeface="Arial"/>
              </a:rPr>
              <a:t>O</a:t>
            </a:r>
            <a:r>
              <a:rPr baseline="-25000" lang="en-US" sz="2400">
                <a:solidFill>
                  <a:srgbClr val="FF0000"/>
                </a:solidFill>
                <a:latin typeface="Arial"/>
                <a:ea typeface="Arial"/>
                <a:cs typeface="Arial"/>
                <a:sym typeface="Arial"/>
              </a:rPr>
              <a:t>(l)	</a:t>
            </a:r>
            <a:r>
              <a:rPr lang="en-US" sz="2000">
                <a:solidFill>
                  <a:srgbClr val="FF0000"/>
                </a:solidFill>
                <a:latin typeface="Arial"/>
                <a:ea typeface="Arial"/>
                <a:cs typeface="Arial"/>
                <a:sym typeface="Arial"/>
              </a:rPr>
              <a:t> 	</a:t>
            </a:r>
            <a:r>
              <a:rPr lang="en-US" sz="2400">
                <a:solidFill>
                  <a:srgbClr val="FF0000"/>
                </a:solidFill>
                <a:latin typeface="Arial"/>
                <a:ea typeface="Arial"/>
                <a:cs typeface="Arial"/>
                <a:sym typeface="Arial"/>
              </a:rPr>
              <a:t>ΔH=2(-890.4KJ) 	</a:t>
            </a:r>
            <a:endParaRPr/>
          </a:p>
        </p:txBody>
      </p:sp>
      <p:sp>
        <p:nvSpPr>
          <p:cNvPr id="3227" name="Google Shape;3227;g2bdae9f7030_0_1171"/>
          <p:cNvSpPr txBox="1"/>
          <p:nvPr/>
        </p:nvSpPr>
        <p:spPr>
          <a:xfrm>
            <a:off x="201386" y="3923504"/>
            <a:ext cx="11636700" cy="738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Noto Sans Symbols"/>
              <a:buNone/>
            </a:pPr>
            <a:r>
              <a:t/>
            </a:r>
            <a:endParaRPr sz="1800">
              <a:solidFill>
                <a:srgbClr val="FF0000"/>
              </a:solidFill>
              <a:latin typeface="Arial"/>
              <a:ea typeface="Arial"/>
              <a:cs typeface="Arial"/>
              <a:sym typeface="Arial"/>
            </a:endParaRPr>
          </a:p>
          <a:p>
            <a:pPr indent="0" lvl="0" marL="0" marR="0" rtl="0" algn="l">
              <a:spcBef>
                <a:spcPts val="0"/>
              </a:spcBef>
              <a:spcAft>
                <a:spcPts val="0"/>
              </a:spcAft>
              <a:buClr>
                <a:srgbClr val="FF0000"/>
              </a:buClr>
              <a:buSzPts val="1800"/>
              <a:buFont typeface="Noto Sans Symbols"/>
              <a:buNone/>
            </a:pPr>
            <a:r>
              <a:rPr lang="en-US" sz="1800">
                <a:solidFill>
                  <a:srgbClr val="FF0000"/>
                </a:solidFill>
                <a:latin typeface="Arial"/>
                <a:ea typeface="Arial"/>
                <a:cs typeface="Arial"/>
                <a:sym typeface="Arial"/>
              </a:rPr>
              <a:t>Reverse quadruple equation 1:       </a:t>
            </a:r>
            <a:r>
              <a:rPr lang="en-US" sz="2400">
                <a:solidFill>
                  <a:srgbClr val="FF0000"/>
                </a:solidFill>
                <a:latin typeface="Arial"/>
                <a:ea typeface="Arial"/>
                <a:cs typeface="Arial"/>
                <a:sym typeface="Arial"/>
              </a:rPr>
              <a:t>4H</a:t>
            </a:r>
            <a:r>
              <a:rPr baseline="-25000" lang="en-US" sz="2400">
                <a:solidFill>
                  <a:srgbClr val="FF0000"/>
                </a:solidFill>
                <a:latin typeface="Arial"/>
                <a:ea typeface="Arial"/>
                <a:cs typeface="Arial"/>
                <a:sym typeface="Arial"/>
              </a:rPr>
              <a:t>2</a:t>
            </a:r>
            <a:r>
              <a:rPr lang="en-US" sz="2400">
                <a:solidFill>
                  <a:srgbClr val="FF0000"/>
                </a:solidFill>
                <a:latin typeface="Arial"/>
                <a:ea typeface="Arial"/>
                <a:cs typeface="Arial"/>
                <a:sym typeface="Arial"/>
              </a:rPr>
              <a:t>O</a:t>
            </a:r>
            <a:r>
              <a:rPr baseline="-25000" lang="en-US" sz="2400">
                <a:solidFill>
                  <a:srgbClr val="FF0000"/>
                </a:solidFill>
                <a:latin typeface="Arial"/>
                <a:ea typeface="Arial"/>
                <a:cs typeface="Arial"/>
                <a:sym typeface="Arial"/>
              </a:rPr>
              <a:t>(l) </a:t>
            </a:r>
            <a:r>
              <a:rPr lang="en-US" sz="2400">
                <a:solidFill>
                  <a:srgbClr val="FF0000"/>
                </a:solidFill>
                <a:latin typeface="Arial"/>
                <a:ea typeface="Arial"/>
                <a:cs typeface="Arial"/>
                <a:sym typeface="Arial"/>
              </a:rPr>
              <a:t>🡪 4H</a:t>
            </a:r>
            <a:r>
              <a:rPr baseline="-25000" lang="en-US" sz="2400">
                <a:solidFill>
                  <a:srgbClr val="FF0000"/>
                </a:solidFill>
                <a:latin typeface="Arial"/>
                <a:ea typeface="Arial"/>
                <a:cs typeface="Arial"/>
                <a:sym typeface="Arial"/>
              </a:rPr>
              <a:t>2</a:t>
            </a:r>
            <a:r>
              <a:rPr lang="en-US" sz="2400">
                <a:solidFill>
                  <a:srgbClr val="FF0000"/>
                </a:solidFill>
                <a:latin typeface="Arial"/>
                <a:ea typeface="Arial"/>
                <a:cs typeface="Arial"/>
                <a:sym typeface="Arial"/>
              </a:rPr>
              <a:t>O</a:t>
            </a:r>
            <a:r>
              <a:rPr baseline="-25000" lang="en-US" sz="2400">
                <a:solidFill>
                  <a:srgbClr val="FF0000"/>
                </a:solidFill>
                <a:latin typeface="Arial"/>
                <a:ea typeface="Arial"/>
                <a:cs typeface="Arial"/>
                <a:sym typeface="Arial"/>
              </a:rPr>
              <a:t>(s) </a:t>
            </a:r>
            <a:r>
              <a:rPr lang="en-US" sz="2400">
                <a:solidFill>
                  <a:srgbClr val="FF0000"/>
                </a:solidFill>
                <a:latin typeface="Arial"/>
                <a:ea typeface="Arial"/>
                <a:cs typeface="Arial"/>
                <a:sym typeface="Arial"/>
              </a:rPr>
              <a:t>    				</a:t>
            </a:r>
            <a:r>
              <a:rPr lang="en-US" sz="2400">
                <a:solidFill>
                  <a:srgbClr val="FF0000"/>
                </a:solidFill>
                <a:latin typeface="Noto Sans Symbols"/>
                <a:ea typeface="Noto Sans Symbols"/>
                <a:cs typeface="Noto Sans Symbols"/>
                <a:sym typeface="Noto Sans Symbols"/>
              </a:rPr>
              <a:t>ΔΗ</a:t>
            </a:r>
            <a:r>
              <a:rPr lang="en-US" sz="2400">
                <a:solidFill>
                  <a:srgbClr val="FF0000"/>
                </a:solidFill>
                <a:latin typeface="Arial"/>
                <a:ea typeface="Arial"/>
                <a:cs typeface="Arial"/>
                <a:sym typeface="Arial"/>
              </a:rPr>
              <a:t>=-4(6.01KJ)</a:t>
            </a:r>
            <a:endParaRPr sz="2000">
              <a:solidFill>
                <a:srgbClr val="FF0000"/>
              </a:solidFill>
              <a:latin typeface="Arial"/>
              <a:ea typeface="Arial"/>
              <a:cs typeface="Arial"/>
              <a:sym typeface="Arial"/>
            </a:endParaRPr>
          </a:p>
        </p:txBody>
      </p:sp>
      <p:sp>
        <p:nvSpPr>
          <p:cNvPr id="3228" name="Google Shape;3228;g2bdae9f7030_0_1171"/>
          <p:cNvSpPr txBox="1"/>
          <p:nvPr/>
        </p:nvSpPr>
        <p:spPr>
          <a:xfrm>
            <a:off x="201386" y="4893464"/>
            <a:ext cx="8915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1800"/>
              <a:buFont typeface="Noto Sans Symbols"/>
              <a:buNone/>
            </a:pPr>
            <a:r>
              <a:rPr lang="en-US" sz="1800">
                <a:solidFill>
                  <a:srgbClr val="FF0000"/>
                </a:solidFill>
                <a:latin typeface="Arial"/>
                <a:ea typeface="Arial"/>
                <a:cs typeface="Arial"/>
                <a:sym typeface="Arial"/>
              </a:rPr>
              <a:t>Combine new equations :  	       </a:t>
            </a:r>
            <a:r>
              <a:rPr lang="en-US" sz="2400">
                <a:solidFill>
                  <a:srgbClr val="FF0000"/>
                </a:solidFill>
                <a:latin typeface="Arial"/>
                <a:ea typeface="Arial"/>
                <a:cs typeface="Arial"/>
                <a:sym typeface="Arial"/>
              </a:rPr>
              <a:t>  2(-890.4)+-4(6.01)    =    </a:t>
            </a:r>
            <a:r>
              <a:rPr lang="en-US" sz="2400">
                <a:solidFill>
                  <a:schemeClr val="dk1"/>
                </a:solidFill>
                <a:latin typeface="Arial"/>
                <a:ea typeface="Arial"/>
                <a:cs typeface="Arial"/>
                <a:sym typeface="Arial"/>
              </a:rPr>
              <a:t>-1804.84kJ</a:t>
            </a:r>
            <a:endParaRPr sz="18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26"/>
                                        </p:tgtEl>
                                        <p:attrNameLst>
                                          <p:attrName>style.visibility</p:attrName>
                                        </p:attrNameLst>
                                      </p:cBhvr>
                                      <p:to>
                                        <p:strVal val="visible"/>
                                      </p:to>
                                    </p:set>
                                    <p:animEffect filter="fade" transition="in">
                                      <p:cBhvr>
                                        <p:cTn dur="500"/>
                                        <p:tgtEl>
                                          <p:spTgt spid="32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27"/>
                                        </p:tgtEl>
                                        <p:attrNameLst>
                                          <p:attrName>style.visibility</p:attrName>
                                        </p:attrNameLst>
                                      </p:cBhvr>
                                      <p:to>
                                        <p:strVal val="visible"/>
                                      </p:to>
                                    </p:set>
                                    <p:animEffect filter="fade" transition="in">
                                      <p:cBhvr>
                                        <p:cTn dur="500"/>
                                        <p:tgtEl>
                                          <p:spTgt spid="32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28"/>
                                        </p:tgtEl>
                                        <p:attrNameLst>
                                          <p:attrName>style.visibility</p:attrName>
                                        </p:attrNameLst>
                                      </p:cBhvr>
                                      <p:to>
                                        <p:strVal val="visible"/>
                                      </p:to>
                                    </p:set>
                                    <p:animEffect filter="fade" transition="in">
                                      <p:cBhvr>
                                        <p:cTn dur="500"/>
                                        <p:tgtEl>
                                          <p:spTgt spid="32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3" name="Shape 3233"/>
        <p:cNvGrpSpPr/>
        <p:nvPr/>
      </p:nvGrpSpPr>
      <p:grpSpPr>
        <a:xfrm>
          <a:off x="0" y="0"/>
          <a:ext cx="0" cy="0"/>
          <a:chOff x="0" y="0"/>
          <a:chExt cx="0" cy="0"/>
        </a:xfrm>
      </p:grpSpPr>
      <p:sp>
        <p:nvSpPr>
          <p:cNvPr id="3234" name="Google Shape;3234;g2bdae9f7030_0_1179"/>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Another Example</a:t>
            </a:r>
            <a:endParaRPr/>
          </a:p>
        </p:txBody>
      </p:sp>
      <p:sp>
        <p:nvSpPr>
          <p:cNvPr id="3235" name="Google Shape;3235;g2bdae9f7030_0_1179"/>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ctr">
              <a:lnSpc>
                <a:spcPct val="115000"/>
              </a:lnSpc>
              <a:spcBef>
                <a:spcPts val="0"/>
              </a:spcBef>
              <a:spcAft>
                <a:spcPts val="0"/>
              </a:spcAft>
              <a:buClr>
                <a:schemeClr val="dk1"/>
              </a:buClr>
              <a:buSzPts val="1100"/>
              <a:buFont typeface="Arial"/>
              <a:buNone/>
            </a:pPr>
            <a:r>
              <a:rPr lang="en-US" sz="2800">
                <a:solidFill>
                  <a:srgbClr val="454545"/>
                </a:solidFill>
                <a:highlight>
                  <a:srgbClr val="FFFFFF"/>
                </a:highlight>
              </a:rPr>
              <a:t>Overall Reaction: CS</a:t>
            </a:r>
            <a:r>
              <a:rPr baseline="-25000" lang="en-US" sz="2800">
                <a:solidFill>
                  <a:srgbClr val="454545"/>
                </a:solidFill>
                <a:highlight>
                  <a:srgbClr val="FFFFFF"/>
                </a:highlight>
              </a:rPr>
              <a:t>2</a:t>
            </a:r>
            <a:r>
              <a:rPr lang="en-US" sz="2800">
                <a:solidFill>
                  <a:srgbClr val="454545"/>
                </a:solidFill>
                <a:highlight>
                  <a:srgbClr val="FFFFFF"/>
                </a:highlight>
              </a:rPr>
              <a:t>(l) + 3O</a:t>
            </a:r>
            <a:r>
              <a:rPr baseline="-25000" lang="en-US" sz="2800">
                <a:solidFill>
                  <a:srgbClr val="454545"/>
                </a:solidFill>
                <a:highlight>
                  <a:srgbClr val="FFFFFF"/>
                </a:highlight>
              </a:rPr>
              <a:t>2</a:t>
            </a:r>
            <a:r>
              <a:rPr lang="en-US" sz="2800">
                <a:solidFill>
                  <a:srgbClr val="454545"/>
                </a:solidFill>
                <a:highlight>
                  <a:srgbClr val="FFFFFF"/>
                </a:highlight>
              </a:rPr>
              <a:t>(g) → CO</a:t>
            </a:r>
            <a:r>
              <a:rPr baseline="-25000" lang="en-US" sz="2800">
                <a:solidFill>
                  <a:srgbClr val="454545"/>
                </a:solidFill>
                <a:highlight>
                  <a:srgbClr val="FFFFFF"/>
                </a:highlight>
              </a:rPr>
              <a:t>2</a:t>
            </a:r>
            <a:r>
              <a:rPr lang="en-US" sz="2800">
                <a:solidFill>
                  <a:srgbClr val="454545"/>
                </a:solidFill>
                <a:highlight>
                  <a:srgbClr val="FFFFFF"/>
                </a:highlight>
              </a:rPr>
              <a:t>(g) + 2SO</a:t>
            </a:r>
            <a:r>
              <a:rPr baseline="-25000" lang="en-US" sz="2800">
                <a:solidFill>
                  <a:srgbClr val="454545"/>
                </a:solidFill>
                <a:highlight>
                  <a:srgbClr val="FFFFFF"/>
                </a:highlight>
              </a:rPr>
              <a:t>2</a:t>
            </a:r>
            <a:r>
              <a:rPr lang="en-US" sz="2800">
                <a:solidFill>
                  <a:srgbClr val="454545"/>
                </a:solidFill>
                <a:highlight>
                  <a:srgbClr val="FFFFFF"/>
                </a:highlight>
              </a:rPr>
              <a:t>(g)</a:t>
            </a:r>
            <a:endParaRPr sz="2800">
              <a:solidFill>
                <a:srgbClr val="454545"/>
              </a:solidFill>
              <a:highlight>
                <a:srgbClr val="FFFFFF"/>
              </a:highlight>
            </a:endParaRPr>
          </a:p>
          <a:p>
            <a:pPr indent="0" lvl="0" marL="0" rtl="0" algn="ctr">
              <a:lnSpc>
                <a:spcPct val="115000"/>
              </a:lnSpc>
              <a:spcBef>
                <a:spcPts val="1200"/>
              </a:spcBef>
              <a:spcAft>
                <a:spcPts val="0"/>
              </a:spcAft>
              <a:buClr>
                <a:schemeClr val="dk1"/>
              </a:buClr>
              <a:buSzPts val="1100"/>
              <a:buFont typeface="Arial"/>
              <a:buNone/>
            </a:pPr>
            <a:r>
              <a:rPr lang="en-US" sz="2800">
                <a:solidFill>
                  <a:srgbClr val="454545"/>
                </a:solidFill>
                <a:highlight>
                  <a:srgbClr val="FFFFFF"/>
                </a:highlight>
              </a:rPr>
              <a:t>C(s) + O</a:t>
            </a:r>
            <a:r>
              <a:rPr baseline="-25000" lang="en-US" sz="2800">
                <a:solidFill>
                  <a:srgbClr val="454545"/>
                </a:solidFill>
                <a:highlight>
                  <a:srgbClr val="FFFFFF"/>
                </a:highlight>
              </a:rPr>
              <a:t>2</a:t>
            </a:r>
            <a:r>
              <a:rPr lang="en-US" sz="2800">
                <a:solidFill>
                  <a:srgbClr val="454545"/>
                </a:solidFill>
                <a:highlight>
                  <a:srgbClr val="FFFFFF"/>
                </a:highlight>
              </a:rPr>
              <a:t>(g) → CO</a:t>
            </a:r>
            <a:r>
              <a:rPr baseline="-25000" lang="en-US" sz="2800">
                <a:solidFill>
                  <a:srgbClr val="454545"/>
                </a:solidFill>
                <a:highlight>
                  <a:srgbClr val="FFFFFF"/>
                </a:highlight>
              </a:rPr>
              <a:t>2</a:t>
            </a:r>
            <a:r>
              <a:rPr lang="en-US" sz="2800">
                <a:solidFill>
                  <a:srgbClr val="454545"/>
                </a:solidFill>
                <a:highlight>
                  <a:srgbClr val="FFFFFF"/>
                </a:highlight>
              </a:rPr>
              <a:t>(g) 		∆H= -395 kJ/mol</a:t>
            </a:r>
            <a:br>
              <a:rPr lang="en-US" sz="2800">
                <a:solidFill>
                  <a:srgbClr val="454545"/>
                </a:solidFill>
                <a:highlight>
                  <a:srgbClr val="FFFFFF"/>
                </a:highlight>
              </a:rPr>
            </a:br>
            <a:r>
              <a:rPr lang="en-US" sz="2800">
                <a:solidFill>
                  <a:srgbClr val="454545"/>
                </a:solidFill>
                <a:highlight>
                  <a:srgbClr val="FFFFFF"/>
                </a:highlight>
              </a:rPr>
              <a:t> S(s) + O</a:t>
            </a:r>
            <a:r>
              <a:rPr baseline="-25000" lang="en-US" sz="2800">
                <a:solidFill>
                  <a:srgbClr val="454545"/>
                </a:solidFill>
                <a:highlight>
                  <a:srgbClr val="FFFFFF"/>
                </a:highlight>
              </a:rPr>
              <a:t>2</a:t>
            </a:r>
            <a:r>
              <a:rPr lang="en-US" sz="2800">
                <a:solidFill>
                  <a:srgbClr val="454545"/>
                </a:solidFill>
                <a:highlight>
                  <a:srgbClr val="FFFFFF"/>
                </a:highlight>
              </a:rPr>
              <a:t>(g) → SO</a:t>
            </a:r>
            <a:r>
              <a:rPr baseline="-25000" lang="en-US" sz="2800">
                <a:solidFill>
                  <a:srgbClr val="454545"/>
                </a:solidFill>
                <a:highlight>
                  <a:srgbClr val="FFFFFF"/>
                </a:highlight>
              </a:rPr>
              <a:t>2</a:t>
            </a:r>
            <a:r>
              <a:rPr lang="en-US" sz="2800">
                <a:solidFill>
                  <a:srgbClr val="454545"/>
                </a:solidFill>
                <a:highlight>
                  <a:srgbClr val="FFFFFF"/>
                </a:highlight>
              </a:rPr>
              <a:t>(g) 		∆H= -295 kJ/mol</a:t>
            </a:r>
            <a:br>
              <a:rPr lang="en-US" sz="2800">
                <a:solidFill>
                  <a:srgbClr val="454545"/>
                </a:solidFill>
                <a:highlight>
                  <a:srgbClr val="FFFFFF"/>
                </a:highlight>
              </a:rPr>
            </a:br>
            <a:r>
              <a:rPr lang="en-US" sz="2800">
                <a:solidFill>
                  <a:srgbClr val="454545"/>
                </a:solidFill>
                <a:highlight>
                  <a:srgbClr val="FFFFFF"/>
                </a:highlight>
              </a:rPr>
              <a:t>C(s) + 2S(s) → CS</a:t>
            </a:r>
            <a:r>
              <a:rPr baseline="-25000" lang="en-US" sz="2800">
                <a:solidFill>
                  <a:srgbClr val="454545"/>
                </a:solidFill>
                <a:highlight>
                  <a:srgbClr val="FFFFFF"/>
                </a:highlight>
              </a:rPr>
              <a:t>2</a:t>
            </a:r>
            <a:r>
              <a:rPr lang="en-US" sz="2800">
                <a:solidFill>
                  <a:srgbClr val="454545"/>
                </a:solidFill>
                <a:highlight>
                  <a:srgbClr val="FFFFFF"/>
                </a:highlight>
              </a:rPr>
              <a:t>(l) 		∆H= +90 kJ/mol</a:t>
            </a:r>
            <a:endParaRPr sz="2800">
              <a:solidFill>
                <a:srgbClr val="454545"/>
              </a:solidFill>
              <a:highlight>
                <a:srgbClr val="FFFFFF"/>
              </a:highlight>
            </a:endParaRPr>
          </a:p>
          <a:p>
            <a:pPr indent="0" lvl="0" marL="0" rtl="0" algn="l">
              <a:spcBef>
                <a:spcPts val="1200"/>
              </a:spcBef>
              <a:spcAft>
                <a:spcPts val="0"/>
              </a:spcAft>
              <a:buNone/>
            </a:pPr>
            <a:r>
              <a:t/>
            </a:r>
            <a:endParaRPr/>
          </a:p>
        </p:txBody>
      </p:sp>
      <p:sp>
        <p:nvSpPr>
          <p:cNvPr id="3236" name="Google Shape;3236;g2bdae9f7030_0_1179"/>
          <p:cNvSpPr/>
          <p:nvPr/>
        </p:nvSpPr>
        <p:spPr>
          <a:xfrm>
            <a:off x="7412600" y="1815275"/>
            <a:ext cx="879300" cy="6627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7" name="Google Shape;3237;g2bdae9f7030_0_1179"/>
          <p:cNvSpPr/>
          <p:nvPr/>
        </p:nvSpPr>
        <p:spPr>
          <a:xfrm>
            <a:off x="4977450" y="2477975"/>
            <a:ext cx="879300" cy="6627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8" name="Google Shape;3238;g2bdae9f7030_0_1179"/>
          <p:cNvSpPr/>
          <p:nvPr/>
        </p:nvSpPr>
        <p:spPr>
          <a:xfrm>
            <a:off x="8571525" y="1815275"/>
            <a:ext cx="879300" cy="662700"/>
          </a:xfrm>
          <a:prstGeom prst="ellipse">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9" name="Google Shape;3239;g2bdae9f7030_0_1179"/>
          <p:cNvSpPr/>
          <p:nvPr/>
        </p:nvSpPr>
        <p:spPr>
          <a:xfrm>
            <a:off x="4977450" y="2925500"/>
            <a:ext cx="879300" cy="662700"/>
          </a:xfrm>
          <a:prstGeom prst="ellipse">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0" name="Google Shape;3240;g2bdae9f7030_0_1179"/>
          <p:cNvSpPr txBox="1"/>
          <p:nvPr/>
        </p:nvSpPr>
        <p:spPr>
          <a:xfrm>
            <a:off x="1948125" y="4061825"/>
            <a:ext cx="8474400" cy="615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Clr>
                <a:schemeClr val="dk1"/>
              </a:buClr>
              <a:buSzPts val="1100"/>
              <a:buFont typeface="Arial"/>
              <a:buNone/>
            </a:pPr>
            <a:r>
              <a:rPr lang="en-US" sz="2800">
                <a:solidFill>
                  <a:srgbClr val="454545"/>
                </a:solidFill>
                <a:highlight>
                  <a:srgbClr val="FFFFFF"/>
                </a:highlight>
                <a:latin typeface="Calibri"/>
                <a:ea typeface="Calibri"/>
                <a:cs typeface="Calibri"/>
                <a:sym typeface="Calibri"/>
              </a:rPr>
              <a:t> </a:t>
            </a:r>
            <a:r>
              <a:rPr lang="en-US" sz="2800">
                <a:solidFill>
                  <a:schemeClr val="accent2"/>
                </a:solidFill>
                <a:highlight>
                  <a:srgbClr val="FFFFFF"/>
                </a:highlight>
                <a:latin typeface="Calibri"/>
                <a:ea typeface="Calibri"/>
                <a:cs typeface="Calibri"/>
                <a:sym typeface="Calibri"/>
              </a:rPr>
              <a:t>2S(s) + 2O</a:t>
            </a:r>
            <a:r>
              <a:rPr baseline="-25000" lang="en-US" sz="2800">
                <a:solidFill>
                  <a:schemeClr val="accent2"/>
                </a:solidFill>
                <a:highlight>
                  <a:srgbClr val="FFFFFF"/>
                </a:highlight>
                <a:latin typeface="Calibri"/>
                <a:ea typeface="Calibri"/>
                <a:cs typeface="Calibri"/>
                <a:sym typeface="Calibri"/>
              </a:rPr>
              <a:t>2</a:t>
            </a:r>
            <a:r>
              <a:rPr lang="en-US" sz="2800">
                <a:solidFill>
                  <a:schemeClr val="accent2"/>
                </a:solidFill>
                <a:highlight>
                  <a:srgbClr val="FFFFFF"/>
                </a:highlight>
                <a:latin typeface="Calibri"/>
                <a:ea typeface="Calibri"/>
                <a:cs typeface="Calibri"/>
                <a:sym typeface="Calibri"/>
              </a:rPr>
              <a:t>(g)	→ 2SO</a:t>
            </a:r>
            <a:r>
              <a:rPr baseline="-25000" lang="en-US" sz="2800">
                <a:solidFill>
                  <a:schemeClr val="accent2"/>
                </a:solidFill>
                <a:highlight>
                  <a:srgbClr val="FFFFFF"/>
                </a:highlight>
                <a:latin typeface="Calibri"/>
                <a:ea typeface="Calibri"/>
                <a:cs typeface="Calibri"/>
                <a:sym typeface="Calibri"/>
              </a:rPr>
              <a:t>2</a:t>
            </a:r>
            <a:r>
              <a:rPr lang="en-US" sz="2800">
                <a:solidFill>
                  <a:schemeClr val="accent2"/>
                </a:solidFill>
                <a:highlight>
                  <a:srgbClr val="FFFFFF"/>
                </a:highlight>
                <a:latin typeface="Calibri"/>
                <a:ea typeface="Calibri"/>
                <a:cs typeface="Calibri"/>
                <a:sym typeface="Calibri"/>
              </a:rPr>
              <a:t>(g) 	∆H= -295 kJ/mol x 2</a:t>
            </a:r>
            <a:endParaRPr>
              <a:solidFill>
                <a:schemeClr val="accent2"/>
              </a:solidFill>
              <a:latin typeface="Calibri"/>
              <a:ea typeface="Calibri"/>
              <a:cs typeface="Calibri"/>
              <a:sym typeface="Calibri"/>
            </a:endParaRPr>
          </a:p>
        </p:txBody>
      </p:sp>
      <p:cxnSp>
        <p:nvCxnSpPr>
          <p:cNvPr id="3241" name="Google Shape;3241;g2bdae9f7030_0_1179"/>
          <p:cNvCxnSpPr/>
          <p:nvPr/>
        </p:nvCxnSpPr>
        <p:spPr>
          <a:xfrm flipH="1" rot="10800000">
            <a:off x="2386450" y="3217750"/>
            <a:ext cx="8247000" cy="48600"/>
          </a:xfrm>
          <a:prstGeom prst="straightConnector1">
            <a:avLst/>
          </a:prstGeom>
          <a:noFill/>
          <a:ln cap="flat" cmpd="sng" w="9525">
            <a:solidFill>
              <a:schemeClr val="dk2"/>
            </a:solidFill>
            <a:prstDash val="solid"/>
            <a:round/>
            <a:headEnd len="med" w="med" type="none"/>
            <a:tailEnd len="med" w="med" type="none"/>
          </a:ln>
        </p:spPr>
      </p:cxnSp>
      <p:sp>
        <p:nvSpPr>
          <p:cNvPr id="3242" name="Google Shape;3242;g2bdae9f7030_0_1179"/>
          <p:cNvSpPr/>
          <p:nvPr/>
        </p:nvSpPr>
        <p:spPr>
          <a:xfrm>
            <a:off x="4902550" y="1789175"/>
            <a:ext cx="879300" cy="662700"/>
          </a:xfrm>
          <a:prstGeom prst="ellipse">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3" name="Google Shape;3243;g2bdae9f7030_0_1179"/>
          <p:cNvSpPr/>
          <p:nvPr/>
        </p:nvSpPr>
        <p:spPr>
          <a:xfrm>
            <a:off x="4977450" y="3467600"/>
            <a:ext cx="879300" cy="662700"/>
          </a:xfrm>
          <a:prstGeom prst="ellipse">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4" name="Google Shape;3244;g2bdae9f7030_0_1179"/>
          <p:cNvSpPr txBox="1"/>
          <p:nvPr/>
        </p:nvSpPr>
        <p:spPr>
          <a:xfrm>
            <a:off x="1948125" y="4793275"/>
            <a:ext cx="8474400" cy="615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lang="en-US" sz="2800">
                <a:solidFill>
                  <a:srgbClr val="454545"/>
                </a:solidFill>
                <a:highlight>
                  <a:srgbClr val="FFFFFF"/>
                </a:highlight>
                <a:latin typeface="Calibri"/>
                <a:ea typeface="Calibri"/>
                <a:cs typeface="Calibri"/>
                <a:sym typeface="Calibri"/>
              </a:rPr>
              <a:t> </a:t>
            </a:r>
            <a:r>
              <a:rPr lang="en-US" sz="2800">
                <a:solidFill>
                  <a:schemeClr val="accent6"/>
                </a:solidFill>
                <a:highlight>
                  <a:srgbClr val="FFFFFF"/>
                </a:highlight>
                <a:latin typeface="Calibri"/>
                <a:ea typeface="Calibri"/>
                <a:cs typeface="Calibri"/>
                <a:sym typeface="Calibri"/>
              </a:rPr>
              <a:t>CS</a:t>
            </a:r>
            <a:r>
              <a:rPr baseline="-25000" lang="en-US" sz="2800">
                <a:solidFill>
                  <a:schemeClr val="accent6"/>
                </a:solidFill>
                <a:highlight>
                  <a:srgbClr val="FFFFFF"/>
                </a:highlight>
                <a:latin typeface="Calibri"/>
                <a:ea typeface="Calibri"/>
                <a:cs typeface="Calibri"/>
                <a:sym typeface="Calibri"/>
              </a:rPr>
              <a:t>2</a:t>
            </a:r>
            <a:r>
              <a:rPr lang="en-US" sz="2800">
                <a:solidFill>
                  <a:schemeClr val="accent6"/>
                </a:solidFill>
                <a:highlight>
                  <a:srgbClr val="FFFFFF"/>
                </a:highlight>
                <a:latin typeface="Calibri"/>
                <a:ea typeface="Calibri"/>
                <a:cs typeface="Calibri"/>
                <a:sym typeface="Calibri"/>
              </a:rPr>
              <a:t>(l) →  C(s) + 2S(s) 	∆H= -90 kJ/mol </a:t>
            </a:r>
            <a:endParaRPr>
              <a:solidFill>
                <a:schemeClr val="accent6"/>
              </a:solidFill>
              <a:latin typeface="Calibri"/>
              <a:ea typeface="Calibri"/>
              <a:cs typeface="Calibri"/>
              <a:sym typeface="Calibri"/>
            </a:endParaRPr>
          </a:p>
        </p:txBody>
      </p:sp>
      <p:cxnSp>
        <p:nvCxnSpPr>
          <p:cNvPr id="3245" name="Google Shape;3245;g2bdae9f7030_0_1179"/>
          <p:cNvCxnSpPr/>
          <p:nvPr/>
        </p:nvCxnSpPr>
        <p:spPr>
          <a:xfrm flipH="1" rot="10800000">
            <a:off x="2522625" y="3639788"/>
            <a:ext cx="8247000" cy="48600"/>
          </a:xfrm>
          <a:prstGeom prst="straightConnector1">
            <a:avLst/>
          </a:prstGeom>
          <a:noFill/>
          <a:ln cap="flat" cmpd="sng" w="9525">
            <a:solidFill>
              <a:schemeClr val="dk2"/>
            </a:solidFill>
            <a:prstDash val="solid"/>
            <a:round/>
            <a:headEnd len="med" w="med" type="none"/>
            <a:tailEnd len="med" w="med" type="none"/>
          </a:ln>
        </p:spPr>
      </p:cxnSp>
      <p:sp>
        <p:nvSpPr>
          <p:cNvPr id="3246" name="Google Shape;3246;g2bdae9f7030_0_1179"/>
          <p:cNvSpPr txBox="1"/>
          <p:nvPr/>
        </p:nvSpPr>
        <p:spPr>
          <a:xfrm>
            <a:off x="2051800" y="5773625"/>
            <a:ext cx="8474400" cy="615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lang="en-US" sz="2800">
                <a:solidFill>
                  <a:srgbClr val="454545"/>
                </a:solidFill>
                <a:highlight>
                  <a:srgbClr val="FFFFFF"/>
                </a:highlight>
                <a:latin typeface="Calibri"/>
                <a:ea typeface="Calibri"/>
                <a:cs typeface="Calibri"/>
                <a:sym typeface="Calibri"/>
              </a:rPr>
              <a:t>-395 + 2(-295) - 90 = -1075kJ/mol</a:t>
            </a:r>
            <a:endParaRPr>
              <a:solidFill>
                <a:schemeClr val="accent6"/>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0" name="Shape 3250"/>
        <p:cNvGrpSpPr/>
        <p:nvPr/>
      </p:nvGrpSpPr>
      <p:grpSpPr>
        <a:xfrm>
          <a:off x="0" y="0"/>
          <a:ext cx="0" cy="0"/>
          <a:chOff x="0" y="0"/>
          <a:chExt cx="0" cy="0"/>
        </a:xfrm>
      </p:grpSpPr>
      <p:sp>
        <p:nvSpPr>
          <p:cNvPr id="3251" name="Google Shape;3251;g2bdae9f7030_0_673"/>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5400"/>
              <a:buFont typeface="Calibri"/>
              <a:buNone/>
            </a:pPr>
            <a:r>
              <a:rPr lang="en-US"/>
              <a:t>Unit 7 Equilibrium</a:t>
            </a:r>
            <a:endParaRPr/>
          </a:p>
        </p:txBody>
      </p:sp>
    </p:spTree>
  </p:cSld>
  <p:clrMapOvr>
    <a:masterClrMapping/>
  </p:clrMapOvr>
</p:sld>
</file>

<file path=ppt/slides/slide3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6" name="Shape 3256"/>
        <p:cNvGrpSpPr/>
        <p:nvPr/>
      </p:nvGrpSpPr>
      <p:grpSpPr>
        <a:xfrm>
          <a:off x="0" y="0"/>
          <a:ext cx="0" cy="0"/>
          <a:chOff x="0" y="0"/>
          <a:chExt cx="0" cy="0"/>
        </a:xfrm>
      </p:grpSpPr>
      <p:sp>
        <p:nvSpPr>
          <p:cNvPr id="3257" name="Google Shape;3257;g200ff56c607_0_593"/>
          <p:cNvSpPr txBox="1"/>
          <p:nvPr>
            <p:ph type="title"/>
          </p:nvPr>
        </p:nvSpPr>
        <p:spPr>
          <a:xfrm>
            <a:off x="1524000" y="0"/>
            <a:ext cx="91440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The Concept of Equilibrium</a:t>
            </a:r>
            <a:endParaRPr/>
          </a:p>
        </p:txBody>
      </p:sp>
      <p:pic>
        <p:nvPicPr>
          <p:cNvPr descr="15_02" id="3258" name="Google Shape;3258;g200ff56c607_0_593"/>
          <p:cNvPicPr preferRelativeResize="0"/>
          <p:nvPr>
            <p:ph idx="1" type="body"/>
          </p:nvPr>
        </p:nvPicPr>
        <p:blipFill rotWithShape="1">
          <a:blip r:embed="rId3">
            <a:alphaModFix/>
          </a:blip>
          <a:srcRect b="9725" l="0" r="0" t="46426"/>
          <a:stretch/>
        </p:blipFill>
        <p:spPr>
          <a:xfrm>
            <a:off x="455201" y="997170"/>
            <a:ext cx="5551500" cy="4315800"/>
          </a:xfrm>
          <a:prstGeom prst="rect">
            <a:avLst/>
          </a:prstGeom>
          <a:noFill/>
          <a:ln>
            <a:noFill/>
          </a:ln>
        </p:spPr>
      </p:pic>
      <p:sp>
        <p:nvSpPr>
          <p:cNvPr id="3259" name="Google Shape;3259;g200ff56c607_0_593"/>
          <p:cNvSpPr txBox="1"/>
          <p:nvPr>
            <p:ph idx="2" type="body"/>
          </p:nvPr>
        </p:nvSpPr>
        <p:spPr>
          <a:xfrm>
            <a:off x="6172200" y="1686910"/>
            <a:ext cx="4343400" cy="44853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400"/>
              <a:buChar char="•"/>
            </a:pPr>
            <a:r>
              <a:rPr lang="en-US"/>
              <a:t>As a system approaches equilibrium, both the forward and reverse reactions are occurring at different rates.</a:t>
            </a:r>
            <a:endParaRPr/>
          </a:p>
          <a:p>
            <a:pPr indent="-228600" lvl="0" marL="228600" rtl="0" algn="l">
              <a:lnSpc>
                <a:spcPct val="90000"/>
              </a:lnSpc>
              <a:spcBef>
                <a:spcPts val="1000"/>
              </a:spcBef>
              <a:spcAft>
                <a:spcPts val="0"/>
              </a:spcAft>
              <a:buClr>
                <a:schemeClr val="dk1"/>
              </a:buClr>
              <a:buSzPts val="2400"/>
              <a:buChar char="•"/>
            </a:pPr>
            <a:r>
              <a:rPr lang="en-US"/>
              <a:t>At equilibrium, the forward and reverse reactions are proceeding at the same rate.</a:t>
            </a:r>
            <a:endParaRPr/>
          </a:p>
        </p:txBody>
      </p:sp>
    </p:spTree>
  </p:cSld>
  <p:clrMapOvr>
    <a:masterClrMapping/>
  </p:clrMapOvr>
  <p:transition spd="slow">
    <p:fade/>
  </p:transition>
</p:sld>
</file>

<file path=ppt/slides/slide3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3" name="Shape 3263"/>
        <p:cNvGrpSpPr/>
        <p:nvPr/>
      </p:nvGrpSpPr>
      <p:grpSpPr>
        <a:xfrm>
          <a:off x="0" y="0"/>
          <a:ext cx="0" cy="0"/>
          <a:chOff x="0" y="0"/>
          <a:chExt cx="0" cy="0"/>
        </a:xfrm>
      </p:grpSpPr>
      <p:sp>
        <p:nvSpPr>
          <p:cNvPr id="3264" name="Google Shape;3264;g200ff56c607_0_600"/>
          <p:cNvSpPr txBox="1"/>
          <p:nvPr>
            <p:ph type="title"/>
          </p:nvPr>
        </p:nvSpPr>
        <p:spPr>
          <a:xfrm>
            <a:off x="1981200" y="0"/>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Equilibrium</a:t>
            </a:r>
            <a:endParaRPr>
              <a:solidFill>
                <a:schemeClr val="accent1"/>
              </a:solidFill>
            </a:endParaRPr>
          </a:p>
        </p:txBody>
      </p:sp>
      <p:pic>
        <p:nvPicPr>
          <p:cNvPr descr="equilibrium.bmp" id="3265" name="Google Shape;3265;g200ff56c607_0_600"/>
          <p:cNvPicPr preferRelativeResize="0"/>
          <p:nvPr>
            <p:ph idx="1" type="body"/>
          </p:nvPr>
        </p:nvPicPr>
        <p:blipFill rotWithShape="1">
          <a:blip r:embed="rId3">
            <a:alphaModFix/>
          </a:blip>
          <a:srcRect b="0" l="0" r="0" t="0"/>
          <a:stretch/>
        </p:blipFill>
        <p:spPr>
          <a:xfrm>
            <a:off x="2667000" y="1020170"/>
            <a:ext cx="4572000" cy="5042700"/>
          </a:xfrm>
          <a:prstGeom prst="rect">
            <a:avLst/>
          </a:prstGeom>
          <a:noFill/>
          <a:ln>
            <a:noFill/>
          </a:ln>
        </p:spPr>
      </p:pic>
      <p:sp>
        <p:nvSpPr>
          <p:cNvPr id="3266" name="Google Shape;3266;g200ff56c607_0_600"/>
          <p:cNvSpPr txBox="1"/>
          <p:nvPr/>
        </p:nvSpPr>
        <p:spPr>
          <a:xfrm>
            <a:off x="7391400" y="2057400"/>
            <a:ext cx="36444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Like this picture,  the amount remains CONSTANT and the rates are EQUAL.</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g200fb5710e2_0_4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Heisenberg Uncertainty Principle</a:t>
            </a:r>
            <a:endParaRPr/>
          </a:p>
        </p:txBody>
      </p:sp>
      <p:sp>
        <p:nvSpPr>
          <p:cNvPr id="633" name="Google Shape;633;g200fb5710e2_0_44"/>
          <p:cNvSpPr txBox="1"/>
          <p:nvPr>
            <p:ph idx="1" type="body"/>
          </p:nvPr>
        </p:nvSpPr>
        <p:spPr>
          <a:xfrm>
            <a:off x="838199" y="2207172"/>
            <a:ext cx="6605100" cy="3969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rgbClr val="C00000"/>
              </a:buClr>
              <a:buSzPts val="2400"/>
              <a:buNone/>
            </a:pPr>
            <a:r>
              <a:rPr lang="en-US">
                <a:solidFill>
                  <a:srgbClr val="C00000"/>
                </a:solidFill>
              </a:rPr>
              <a:t>It’s impossible to know both the location of an e</a:t>
            </a:r>
            <a:r>
              <a:rPr baseline="30000" lang="en-US">
                <a:solidFill>
                  <a:srgbClr val="C00000"/>
                </a:solidFill>
              </a:rPr>
              <a:t>-</a:t>
            </a:r>
            <a:r>
              <a:rPr lang="en-US">
                <a:solidFill>
                  <a:srgbClr val="C00000"/>
                </a:solidFill>
              </a:rPr>
              <a:t> </a:t>
            </a:r>
            <a:endParaRPr>
              <a:solidFill>
                <a:srgbClr val="C00000"/>
              </a:solidFill>
            </a:endParaRPr>
          </a:p>
          <a:p>
            <a:pPr indent="0" lvl="0" marL="0" rtl="0" algn="ctr">
              <a:lnSpc>
                <a:spcPct val="100000"/>
              </a:lnSpc>
              <a:spcBef>
                <a:spcPts val="0"/>
              </a:spcBef>
              <a:spcAft>
                <a:spcPts val="0"/>
              </a:spcAft>
              <a:buClr>
                <a:srgbClr val="C00000"/>
              </a:buClr>
              <a:buSzPts val="2400"/>
              <a:buNone/>
            </a:pPr>
            <a:r>
              <a:rPr lang="en-US">
                <a:solidFill>
                  <a:srgbClr val="C00000"/>
                </a:solidFill>
              </a:rPr>
              <a:t>and its velocity (speed) at the same time.</a:t>
            </a:r>
            <a:endParaRPr/>
          </a:p>
          <a:p>
            <a:pPr indent="0" lvl="0" marL="36576" rtl="0" algn="l">
              <a:lnSpc>
                <a:spcPct val="90000"/>
              </a:lnSpc>
              <a:spcBef>
                <a:spcPts val="1000"/>
              </a:spcBef>
              <a:spcAft>
                <a:spcPts val="0"/>
              </a:spcAft>
              <a:buClr>
                <a:schemeClr val="dk1"/>
              </a:buClr>
              <a:buSzPts val="2400"/>
              <a:buNone/>
            </a:pPr>
            <a:r>
              <a:t/>
            </a:r>
            <a:endParaRPr/>
          </a:p>
          <a:p>
            <a:pPr indent="0" lvl="0" marL="36576" rtl="0" algn="l">
              <a:lnSpc>
                <a:spcPct val="90000"/>
              </a:lnSpc>
              <a:spcBef>
                <a:spcPts val="1000"/>
              </a:spcBef>
              <a:spcAft>
                <a:spcPts val="0"/>
              </a:spcAft>
              <a:buClr>
                <a:schemeClr val="dk1"/>
              </a:buClr>
              <a:buSzPts val="2400"/>
              <a:buNone/>
            </a:pPr>
            <a:r>
              <a:rPr lang="en-US"/>
              <a:t>It is more probable to find an e</a:t>
            </a:r>
            <a:r>
              <a:rPr baseline="30000" lang="en-US"/>
              <a:t>-</a:t>
            </a:r>
            <a:r>
              <a:rPr lang="en-US"/>
              <a:t> near the nucleus. The size of the 1s orbital is described as the radius of a sphere that encloses 90% of the total e</a:t>
            </a:r>
            <a:r>
              <a:rPr baseline="30000" lang="en-US"/>
              <a:t>-</a:t>
            </a:r>
            <a:r>
              <a:rPr lang="en-US"/>
              <a:t> probability.</a:t>
            </a:r>
            <a:endParaRPr/>
          </a:p>
          <a:p>
            <a:pPr indent="0" lvl="0" marL="0" rtl="0" algn="l">
              <a:lnSpc>
                <a:spcPct val="90000"/>
              </a:lnSpc>
              <a:spcBef>
                <a:spcPts val="1000"/>
              </a:spcBef>
              <a:spcAft>
                <a:spcPts val="0"/>
              </a:spcAft>
              <a:buClr>
                <a:schemeClr val="dk1"/>
              </a:buClr>
              <a:buSzPts val="2400"/>
              <a:buNone/>
            </a:pPr>
            <a:r>
              <a:t/>
            </a:r>
            <a:endParaRPr/>
          </a:p>
        </p:txBody>
      </p:sp>
      <p:pic>
        <p:nvPicPr>
          <p:cNvPr id="634" name="Google Shape;634;g200fb5710e2_0_44"/>
          <p:cNvPicPr preferRelativeResize="0"/>
          <p:nvPr/>
        </p:nvPicPr>
        <p:blipFill rotWithShape="1">
          <a:blip r:embed="rId3">
            <a:alphaModFix/>
          </a:blip>
          <a:srcRect b="4452" l="0" r="0" t="18654"/>
          <a:stretch/>
        </p:blipFill>
        <p:spPr>
          <a:xfrm>
            <a:off x="0" y="31531"/>
            <a:ext cx="1770993" cy="2049517"/>
          </a:xfrm>
          <a:prstGeom prst="rect">
            <a:avLst/>
          </a:prstGeom>
          <a:noFill/>
          <a:ln>
            <a:noFill/>
          </a:ln>
        </p:spPr>
      </p:pic>
      <p:pic>
        <p:nvPicPr>
          <p:cNvPr descr="Image result for heisenberg uncertainty principle" id="635" name="Google Shape;635;g200fb5710e2_0_44"/>
          <p:cNvPicPr preferRelativeResize="0"/>
          <p:nvPr/>
        </p:nvPicPr>
        <p:blipFill rotWithShape="1">
          <a:blip r:embed="rId4">
            <a:alphaModFix/>
          </a:blip>
          <a:srcRect b="0" l="0" r="0" t="0"/>
          <a:stretch/>
        </p:blipFill>
        <p:spPr>
          <a:xfrm>
            <a:off x="7630510" y="1532783"/>
            <a:ext cx="4123340" cy="4185816"/>
          </a:xfrm>
          <a:prstGeom prst="rect">
            <a:avLst/>
          </a:prstGeom>
          <a:noFill/>
          <a:ln>
            <a:noFill/>
          </a:ln>
        </p:spPr>
      </p:pic>
    </p:spTree>
  </p:cSld>
  <p:clrMapOvr>
    <a:masterClrMapping/>
  </p:clrMapOvr>
</p:sld>
</file>

<file path=ppt/slides/slide3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1" name="Shape 3271"/>
        <p:cNvGrpSpPr/>
        <p:nvPr/>
      </p:nvGrpSpPr>
      <p:grpSpPr>
        <a:xfrm>
          <a:off x="0" y="0"/>
          <a:ext cx="0" cy="0"/>
          <a:chOff x="0" y="0"/>
          <a:chExt cx="0" cy="0"/>
        </a:xfrm>
      </p:grpSpPr>
      <p:sp>
        <p:nvSpPr>
          <p:cNvPr id="3272" name="Google Shape;3272;g200ff56c607_0_606"/>
          <p:cNvSpPr txBox="1"/>
          <p:nvPr>
            <p:ph type="title"/>
          </p:nvPr>
        </p:nvSpPr>
        <p:spPr>
          <a:xfrm>
            <a:off x="1524000" y="0"/>
            <a:ext cx="91440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A System at Equilibrium</a:t>
            </a:r>
            <a:endParaRPr/>
          </a:p>
        </p:txBody>
      </p:sp>
      <p:sp>
        <p:nvSpPr>
          <p:cNvPr id="3273" name="Google Shape;3273;g200ff56c607_0_606"/>
          <p:cNvSpPr txBox="1"/>
          <p:nvPr>
            <p:ph idx="1" type="body"/>
          </p:nvPr>
        </p:nvSpPr>
        <p:spPr>
          <a:xfrm>
            <a:off x="1358462" y="1681655"/>
            <a:ext cx="3810000" cy="36576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400"/>
              <a:buFont typeface="Calibri"/>
              <a:buNone/>
            </a:pPr>
            <a:r>
              <a:rPr lang="en-US"/>
              <a:t>	Once equilibrium is achieved, the </a:t>
            </a:r>
            <a:r>
              <a:rPr i="1" lang="en-US"/>
              <a:t>amount</a:t>
            </a:r>
            <a:r>
              <a:rPr lang="en-US"/>
              <a:t> of each reactant and product remains constant.</a:t>
            </a:r>
            <a:endParaRPr/>
          </a:p>
        </p:txBody>
      </p:sp>
      <p:pic>
        <p:nvPicPr>
          <p:cNvPr descr="15_02" id="3274" name="Google Shape;3274;g200ff56c607_0_606"/>
          <p:cNvPicPr preferRelativeResize="0"/>
          <p:nvPr>
            <p:ph idx="2" type="body"/>
          </p:nvPr>
        </p:nvPicPr>
        <p:blipFill rotWithShape="1">
          <a:blip r:embed="rId3">
            <a:alphaModFix/>
          </a:blip>
          <a:srcRect b="59258" l="0" r="0" t="0"/>
          <a:stretch/>
        </p:blipFill>
        <p:spPr>
          <a:xfrm>
            <a:off x="5562600" y="1371600"/>
            <a:ext cx="4724400" cy="4800600"/>
          </a:xfrm>
          <a:prstGeom prst="rect">
            <a:avLst/>
          </a:prstGeom>
          <a:noFill/>
          <a:ln>
            <a:noFill/>
          </a:ln>
        </p:spPr>
      </p:pic>
    </p:spTree>
  </p:cSld>
  <p:clrMapOvr>
    <a:masterClrMapping/>
  </p:clrMapOvr>
  <p:transition spd="slow">
    <p:fade/>
  </p:transition>
</p:sld>
</file>

<file path=ppt/slides/slide3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9" name="Shape 3279"/>
        <p:cNvGrpSpPr/>
        <p:nvPr/>
      </p:nvGrpSpPr>
      <p:grpSpPr>
        <a:xfrm>
          <a:off x="0" y="0"/>
          <a:ext cx="0" cy="0"/>
          <a:chOff x="0" y="0"/>
          <a:chExt cx="0" cy="0"/>
        </a:xfrm>
      </p:grpSpPr>
      <p:sp>
        <p:nvSpPr>
          <p:cNvPr id="3280" name="Google Shape;3280;g200ff56c607_0_613"/>
          <p:cNvSpPr txBox="1"/>
          <p:nvPr>
            <p:ph type="title"/>
          </p:nvPr>
        </p:nvSpPr>
        <p:spPr>
          <a:xfrm>
            <a:off x="1981200" y="0"/>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Depicting Equilibrium</a:t>
            </a:r>
            <a:endParaRPr/>
          </a:p>
        </p:txBody>
      </p:sp>
      <p:sp>
        <p:nvSpPr>
          <p:cNvPr id="3281" name="Google Shape;3281;g200ff56c607_0_613"/>
          <p:cNvSpPr txBox="1"/>
          <p:nvPr>
            <p:ph idx="1" type="body"/>
          </p:nvPr>
        </p:nvSpPr>
        <p:spPr>
          <a:xfrm>
            <a:off x="2209800" y="2514600"/>
            <a:ext cx="7772400" cy="19050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400"/>
              <a:buFont typeface="Calibri"/>
              <a:buNone/>
            </a:pPr>
            <a:r>
              <a:rPr lang="en-US"/>
              <a:t>	In a system at equilibrium, both the forward and reverse reactions are being carried out. We write its equation with a double arrow.</a:t>
            </a:r>
            <a:endParaRPr/>
          </a:p>
        </p:txBody>
      </p:sp>
      <p:grpSp>
        <p:nvGrpSpPr>
          <p:cNvPr id="3282" name="Google Shape;3282;g200ff56c607_0_613"/>
          <p:cNvGrpSpPr/>
          <p:nvPr/>
        </p:nvGrpSpPr>
        <p:grpSpPr>
          <a:xfrm>
            <a:off x="3581401" y="1452569"/>
            <a:ext cx="4400550" cy="476251"/>
            <a:chOff x="1440" y="3504"/>
            <a:chExt cx="2772" cy="300"/>
          </a:xfrm>
        </p:grpSpPr>
        <p:sp>
          <p:nvSpPr>
            <p:cNvPr id="3283" name="Google Shape;3283;g200ff56c607_0_613"/>
            <p:cNvSpPr/>
            <p:nvPr/>
          </p:nvSpPr>
          <p:spPr>
            <a:xfrm>
              <a:off x="1440" y="3504"/>
              <a:ext cx="9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rgbClr val="C00000"/>
                  </a:solidFill>
                  <a:latin typeface="Calibri"/>
                  <a:ea typeface="Calibri"/>
                  <a:cs typeface="Calibri"/>
                  <a:sym typeface="Calibri"/>
                </a:rPr>
                <a:t>N</a:t>
              </a:r>
              <a:r>
                <a:rPr baseline="-25000" lang="en-US" sz="3200">
                  <a:solidFill>
                    <a:srgbClr val="C00000"/>
                  </a:solidFill>
                  <a:latin typeface="Calibri"/>
                  <a:ea typeface="Calibri"/>
                  <a:cs typeface="Calibri"/>
                  <a:sym typeface="Calibri"/>
                </a:rPr>
                <a:t>2</a:t>
              </a:r>
              <a:r>
                <a:rPr lang="en-US" sz="3200">
                  <a:solidFill>
                    <a:srgbClr val="C00000"/>
                  </a:solidFill>
                  <a:latin typeface="Calibri"/>
                  <a:ea typeface="Calibri"/>
                  <a:cs typeface="Calibri"/>
                  <a:sym typeface="Calibri"/>
                </a:rPr>
                <a:t>O</a:t>
              </a:r>
              <a:r>
                <a:rPr baseline="-25000" lang="en-US" sz="3200">
                  <a:solidFill>
                    <a:srgbClr val="C00000"/>
                  </a:solidFill>
                  <a:latin typeface="Calibri"/>
                  <a:ea typeface="Calibri"/>
                  <a:cs typeface="Calibri"/>
                  <a:sym typeface="Calibri"/>
                </a:rPr>
                <a:t>4 (</a:t>
              </a:r>
              <a:r>
                <a:rPr baseline="-25000" i="1" lang="en-US" sz="3200">
                  <a:solidFill>
                    <a:srgbClr val="C00000"/>
                  </a:solidFill>
                  <a:latin typeface="Calibri"/>
                  <a:ea typeface="Calibri"/>
                  <a:cs typeface="Calibri"/>
                  <a:sym typeface="Calibri"/>
                </a:rPr>
                <a:t>g</a:t>
              </a:r>
              <a:r>
                <a:rPr baseline="-25000" lang="en-US" sz="3200">
                  <a:solidFill>
                    <a:srgbClr val="C00000"/>
                  </a:solidFill>
                  <a:latin typeface="Calibri"/>
                  <a:ea typeface="Calibri"/>
                  <a:cs typeface="Calibri"/>
                  <a:sym typeface="Calibri"/>
                </a:rPr>
                <a:t>)</a:t>
              </a:r>
              <a:endParaRPr sz="3200">
                <a:solidFill>
                  <a:srgbClr val="C00000"/>
                </a:solidFill>
                <a:latin typeface="Calibri"/>
                <a:ea typeface="Calibri"/>
                <a:cs typeface="Calibri"/>
                <a:sym typeface="Calibri"/>
              </a:endParaRPr>
            </a:p>
          </p:txBody>
        </p:sp>
        <p:pic>
          <p:nvPicPr>
            <p:cNvPr descr="equilibrium" id="3284" name="Google Shape;3284;g200ff56c607_0_613"/>
            <p:cNvPicPr preferRelativeResize="0"/>
            <p:nvPr/>
          </p:nvPicPr>
          <p:blipFill rotWithShape="1">
            <a:blip r:embed="rId3">
              <a:alphaModFix/>
            </a:blip>
            <a:srcRect b="0" l="0" r="0" t="0"/>
            <a:stretch/>
          </p:blipFill>
          <p:spPr>
            <a:xfrm>
              <a:off x="2453" y="3627"/>
              <a:ext cx="784" cy="120"/>
            </a:xfrm>
            <a:prstGeom prst="rect">
              <a:avLst/>
            </a:prstGeom>
            <a:noFill/>
            <a:ln>
              <a:noFill/>
            </a:ln>
          </p:spPr>
        </p:pic>
        <p:sp>
          <p:nvSpPr>
            <p:cNvPr id="3285" name="Google Shape;3285;g200ff56c607_0_613"/>
            <p:cNvSpPr/>
            <p:nvPr/>
          </p:nvSpPr>
          <p:spPr>
            <a:xfrm>
              <a:off x="3312" y="3504"/>
              <a:ext cx="9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rgbClr val="C00000"/>
                  </a:solidFill>
                  <a:latin typeface="Calibri"/>
                  <a:ea typeface="Calibri"/>
                  <a:cs typeface="Calibri"/>
                  <a:sym typeface="Calibri"/>
                </a:rPr>
                <a:t>2 NO</a:t>
              </a:r>
              <a:r>
                <a:rPr baseline="-25000" lang="en-US" sz="3200">
                  <a:solidFill>
                    <a:srgbClr val="C00000"/>
                  </a:solidFill>
                  <a:latin typeface="Calibri"/>
                  <a:ea typeface="Calibri"/>
                  <a:cs typeface="Calibri"/>
                  <a:sym typeface="Calibri"/>
                </a:rPr>
                <a:t>2 (</a:t>
              </a:r>
              <a:r>
                <a:rPr baseline="-25000" i="1" lang="en-US" sz="3200">
                  <a:solidFill>
                    <a:srgbClr val="C00000"/>
                  </a:solidFill>
                  <a:latin typeface="Calibri"/>
                  <a:ea typeface="Calibri"/>
                  <a:cs typeface="Calibri"/>
                  <a:sym typeface="Calibri"/>
                </a:rPr>
                <a:t>g</a:t>
              </a:r>
              <a:r>
                <a:rPr baseline="-25000" lang="en-US" sz="3200">
                  <a:solidFill>
                    <a:srgbClr val="C00000"/>
                  </a:solidFill>
                  <a:latin typeface="Calibri"/>
                  <a:ea typeface="Calibri"/>
                  <a:cs typeface="Calibri"/>
                  <a:sym typeface="Calibri"/>
                </a:rPr>
                <a:t>)</a:t>
              </a:r>
              <a:endParaRPr sz="3200">
                <a:solidFill>
                  <a:srgbClr val="C00000"/>
                </a:solidFill>
                <a:latin typeface="Calibri"/>
                <a:ea typeface="Calibri"/>
                <a:cs typeface="Calibri"/>
                <a:sym typeface="Calibri"/>
              </a:endParaRPr>
            </a:p>
          </p:txBody>
        </p:sp>
      </p:grpSp>
    </p:spTree>
  </p:cSld>
  <p:clrMapOvr>
    <a:masterClrMapping/>
  </p:clrMapOvr>
  <p:transition spd="slow">
    <p:fade/>
  </p:transition>
</p:sld>
</file>

<file path=ppt/slides/slide3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0" name="Shape 3290"/>
        <p:cNvGrpSpPr/>
        <p:nvPr/>
      </p:nvGrpSpPr>
      <p:grpSpPr>
        <a:xfrm>
          <a:off x="0" y="0"/>
          <a:ext cx="0" cy="0"/>
          <a:chOff x="0" y="0"/>
          <a:chExt cx="0" cy="0"/>
        </a:xfrm>
      </p:grpSpPr>
      <p:sp>
        <p:nvSpPr>
          <p:cNvPr id="3291" name="Google Shape;3291;g200ff56c607_0_623"/>
          <p:cNvSpPr txBox="1"/>
          <p:nvPr>
            <p:ph type="title"/>
          </p:nvPr>
        </p:nvSpPr>
        <p:spPr>
          <a:xfrm>
            <a:off x="2458260" y="228601"/>
            <a:ext cx="7123200" cy="924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The Equilibrium Constant</a:t>
            </a:r>
            <a:endParaRPr/>
          </a:p>
        </p:txBody>
      </p:sp>
      <p:sp>
        <p:nvSpPr>
          <p:cNvPr id="3292" name="Google Shape;3292;g200ff56c607_0_623"/>
          <p:cNvSpPr txBox="1"/>
          <p:nvPr>
            <p:ph idx="1" type="body"/>
          </p:nvPr>
        </p:nvSpPr>
        <p:spPr>
          <a:xfrm>
            <a:off x="812800" y="1600200"/>
            <a:ext cx="4978500" cy="4114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Forward reaction:</a:t>
            </a:r>
            <a:endParaRPr/>
          </a:p>
          <a:p>
            <a:pPr indent="-228600" lvl="0" marL="228600" rtl="0" algn="l">
              <a:lnSpc>
                <a:spcPct val="90000"/>
              </a:lnSpc>
              <a:spcBef>
                <a:spcPts val="1000"/>
              </a:spcBef>
              <a:spcAft>
                <a:spcPts val="0"/>
              </a:spcAft>
              <a:buClr>
                <a:schemeClr val="dk1"/>
              </a:buClr>
              <a:buSzPts val="2400"/>
              <a:buNone/>
            </a:pPr>
            <a:r>
              <a:rPr lang="en-US"/>
              <a:t>   N</a:t>
            </a:r>
            <a:r>
              <a:rPr baseline="-25000" lang="en-US"/>
              <a:t>2</a:t>
            </a:r>
            <a:r>
              <a:rPr lang="en-US"/>
              <a:t>O</a:t>
            </a:r>
            <a:r>
              <a:rPr baseline="-25000" lang="en-US"/>
              <a:t>4 (</a:t>
            </a:r>
            <a:r>
              <a:rPr baseline="-25000" i="1" lang="en-US"/>
              <a:t>g</a:t>
            </a:r>
            <a:r>
              <a:rPr baseline="-25000" lang="en-US"/>
              <a:t>)</a:t>
            </a:r>
            <a:r>
              <a:rPr lang="en-US"/>
              <a:t> → 2 NO</a:t>
            </a:r>
            <a:r>
              <a:rPr baseline="-25000" lang="en-US"/>
              <a:t>2 (</a:t>
            </a:r>
            <a:r>
              <a:rPr baseline="-25000" i="1" lang="en-US"/>
              <a:t>g</a:t>
            </a:r>
            <a:r>
              <a:rPr baseline="-25000" lang="en-US"/>
              <a:t>)</a:t>
            </a:r>
            <a:endParaRPr/>
          </a:p>
          <a:p>
            <a:pPr indent="-228600" lvl="1" marL="685800" rtl="0" algn="l">
              <a:lnSpc>
                <a:spcPct val="90000"/>
              </a:lnSpc>
              <a:spcBef>
                <a:spcPts val="500"/>
              </a:spcBef>
              <a:spcAft>
                <a:spcPts val="0"/>
              </a:spcAft>
              <a:buClr>
                <a:schemeClr val="dk1"/>
              </a:buClr>
              <a:buSzPts val="2400"/>
              <a:buFont typeface="Calibri"/>
              <a:buNone/>
            </a:pPr>
            <a:r>
              <a:t/>
            </a:r>
            <a:endParaRPr baseline="-25000"/>
          </a:p>
          <a:p>
            <a:pPr indent="0" lvl="0" marL="0" rtl="0" algn="l">
              <a:lnSpc>
                <a:spcPct val="90000"/>
              </a:lnSpc>
              <a:spcBef>
                <a:spcPts val="1000"/>
              </a:spcBef>
              <a:spcAft>
                <a:spcPts val="0"/>
              </a:spcAft>
              <a:buClr>
                <a:schemeClr val="dk1"/>
              </a:buClr>
              <a:buSzPts val="2400"/>
              <a:buNone/>
            </a:pPr>
            <a:r>
              <a:rPr lang="en-US"/>
              <a:t>Rate law:</a:t>
            </a:r>
            <a:endParaRPr/>
          </a:p>
          <a:p>
            <a:pPr indent="-228600" lvl="1" marL="685800" rtl="0" algn="l">
              <a:lnSpc>
                <a:spcPct val="90000"/>
              </a:lnSpc>
              <a:spcBef>
                <a:spcPts val="500"/>
              </a:spcBef>
              <a:spcAft>
                <a:spcPts val="0"/>
              </a:spcAft>
              <a:buClr>
                <a:schemeClr val="dk1"/>
              </a:buClr>
              <a:buSzPts val="2400"/>
              <a:buFont typeface="Calibri"/>
              <a:buNone/>
            </a:pPr>
            <a:r>
              <a:rPr lang="en-US"/>
              <a:t>Rate = </a:t>
            </a:r>
            <a:r>
              <a:rPr i="1" lang="en-US"/>
              <a:t>k</a:t>
            </a:r>
            <a:r>
              <a:rPr baseline="-25000" i="1" lang="en-US"/>
              <a:t>f</a:t>
            </a:r>
            <a:r>
              <a:rPr lang="en-US"/>
              <a:t> [N</a:t>
            </a:r>
            <a:r>
              <a:rPr baseline="-25000" lang="en-US"/>
              <a:t>2</a:t>
            </a:r>
            <a:r>
              <a:rPr lang="en-US"/>
              <a:t>O</a:t>
            </a:r>
            <a:r>
              <a:rPr baseline="-25000" lang="en-US"/>
              <a:t>4</a:t>
            </a:r>
            <a:r>
              <a:rPr lang="en-US"/>
              <a:t>]</a:t>
            </a:r>
            <a:endParaRPr/>
          </a:p>
        </p:txBody>
      </p:sp>
      <p:sp>
        <p:nvSpPr>
          <p:cNvPr id="3293" name="Google Shape;3293;g200ff56c607_0_623"/>
          <p:cNvSpPr txBox="1"/>
          <p:nvPr>
            <p:ph idx="2" type="body"/>
          </p:nvPr>
        </p:nvSpPr>
        <p:spPr>
          <a:xfrm>
            <a:off x="6172200" y="1828800"/>
            <a:ext cx="3469200" cy="40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Reverse reaction:</a:t>
            </a:r>
            <a:endParaRPr/>
          </a:p>
          <a:p>
            <a:pPr indent="-228600" lvl="0" marL="228600" rtl="0" algn="l">
              <a:lnSpc>
                <a:spcPct val="90000"/>
              </a:lnSpc>
              <a:spcBef>
                <a:spcPts val="1000"/>
              </a:spcBef>
              <a:spcAft>
                <a:spcPts val="0"/>
              </a:spcAft>
              <a:buClr>
                <a:schemeClr val="dk1"/>
              </a:buClr>
              <a:buSzPts val="2400"/>
              <a:buNone/>
            </a:pPr>
            <a:r>
              <a:rPr lang="en-US"/>
              <a:t>   2 NO</a:t>
            </a:r>
            <a:r>
              <a:rPr baseline="-25000" lang="en-US"/>
              <a:t>2 (</a:t>
            </a:r>
            <a:r>
              <a:rPr baseline="-25000" i="1" lang="en-US"/>
              <a:t>g</a:t>
            </a:r>
            <a:r>
              <a:rPr baseline="-25000" lang="en-US"/>
              <a:t>)</a:t>
            </a:r>
            <a:r>
              <a:rPr lang="en-US"/>
              <a:t> → N</a:t>
            </a:r>
            <a:r>
              <a:rPr baseline="-25000" lang="en-US"/>
              <a:t>2</a:t>
            </a:r>
            <a:r>
              <a:rPr lang="en-US"/>
              <a:t>O</a:t>
            </a:r>
            <a:r>
              <a:rPr baseline="-25000" lang="en-US"/>
              <a:t>4 (</a:t>
            </a:r>
            <a:r>
              <a:rPr baseline="-25000" i="1" lang="en-US"/>
              <a:t>g</a:t>
            </a:r>
            <a:r>
              <a:rPr baseline="-25000" lang="en-US"/>
              <a:t>)</a:t>
            </a:r>
            <a:endParaRPr/>
          </a:p>
          <a:p>
            <a:pPr indent="-228600" lvl="1" marL="685800" rtl="0" algn="l">
              <a:lnSpc>
                <a:spcPct val="90000"/>
              </a:lnSpc>
              <a:spcBef>
                <a:spcPts val="500"/>
              </a:spcBef>
              <a:spcAft>
                <a:spcPts val="0"/>
              </a:spcAft>
              <a:buClr>
                <a:schemeClr val="dk1"/>
              </a:buClr>
              <a:buSzPts val="2400"/>
              <a:buNone/>
            </a:pPr>
            <a:r>
              <a:t/>
            </a:r>
            <a:endParaRPr baseline="-25000"/>
          </a:p>
          <a:p>
            <a:pPr indent="0" lvl="0" marL="0" rtl="0" algn="l">
              <a:lnSpc>
                <a:spcPct val="90000"/>
              </a:lnSpc>
              <a:spcBef>
                <a:spcPts val="1000"/>
              </a:spcBef>
              <a:spcAft>
                <a:spcPts val="0"/>
              </a:spcAft>
              <a:buClr>
                <a:schemeClr val="dk1"/>
              </a:buClr>
              <a:buSzPts val="2400"/>
              <a:buNone/>
            </a:pPr>
            <a:r>
              <a:rPr lang="en-US"/>
              <a:t>Rate law:</a:t>
            </a:r>
            <a:endParaRPr/>
          </a:p>
          <a:p>
            <a:pPr indent="-228600" lvl="1" marL="685800" rtl="0" algn="l">
              <a:lnSpc>
                <a:spcPct val="90000"/>
              </a:lnSpc>
              <a:spcBef>
                <a:spcPts val="500"/>
              </a:spcBef>
              <a:spcAft>
                <a:spcPts val="0"/>
              </a:spcAft>
              <a:buClr>
                <a:schemeClr val="dk1"/>
              </a:buClr>
              <a:buSzPts val="2400"/>
              <a:buNone/>
            </a:pPr>
            <a:r>
              <a:rPr lang="en-US"/>
              <a:t>Rate = </a:t>
            </a:r>
            <a:r>
              <a:rPr i="1" lang="en-US"/>
              <a:t>k</a:t>
            </a:r>
            <a:r>
              <a:rPr baseline="-25000" i="1" lang="en-US"/>
              <a:t>r</a:t>
            </a:r>
            <a:r>
              <a:rPr lang="en-US"/>
              <a:t> [NO</a:t>
            </a:r>
            <a:r>
              <a:rPr baseline="-25000" lang="en-US"/>
              <a:t>2</a:t>
            </a:r>
            <a:r>
              <a:rPr lang="en-US"/>
              <a:t>]</a:t>
            </a:r>
            <a:r>
              <a:rPr baseline="30000" lang="en-US"/>
              <a:t>2</a:t>
            </a:r>
            <a:endParaRPr/>
          </a:p>
          <a:p>
            <a:pPr indent="-76200" lvl="0" marL="228600" rtl="0" algn="l">
              <a:lnSpc>
                <a:spcPct val="90000"/>
              </a:lnSpc>
              <a:spcBef>
                <a:spcPts val="1000"/>
              </a:spcBef>
              <a:spcAft>
                <a:spcPts val="0"/>
              </a:spcAft>
              <a:buClr>
                <a:schemeClr val="dk1"/>
              </a:buClr>
              <a:buSzPts val="2400"/>
              <a:buNone/>
            </a:pPr>
            <a:r>
              <a:t/>
            </a:r>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9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9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9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9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9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93">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8" name="Shape 3298"/>
        <p:cNvGrpSpPr/>
        <p:nvPr/>
      </p:nvGrpSpPr>
      <p:grpSpPr>
        <a:xfrm>
          <a:off x="0" y="0"/>
          <a:ext cx="0" cy="0"/>
          <a:chOff x="0" y="0"/>
          <a:chExt cx="0" cy="0"/>
        </a:xfrm>
      </p:grpSpPr>
      <p:sp>
        <p:nvSpPr>
          <p:cNvPr id="3299" name="Google Shape;3299;g200ff56c607_0_630"/>
          <p:cNvSpPr txBox="1"/>
          <p:nvPr>
            <p:ph type="title"/>
          </p:nvPr>
        </p:nvSpPr>
        <p:spPr>
          <a:xfrm>
            <a:off x="1524001" y="1"/>
            <a:ext cx="7125000" cy="924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The Equilibrium Constant</a:t>
            </a:r>
            <a:endParaRPr/>
          </a:p>
        </p:txBody>
      </p:sp>
      <p:sp>
        <p:nvSpPr>
          <p:cNvPr id="3300" name="Google Shape;3300;g200ff56c607_0_630"/>
          <p:cNvSpPr txBox="1"/>
          <p:nvPr>
            <p:ph idx="1" type="body"/>
          </p:nvPr>
        </p:nvSpPr>
        <p:spPr>
          <a:xfrm>
            <a:off x="2209800" y="1371600"/>
            <a:ext cx="7772400" cy="23622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400"/>
              <a:buNone/>
            </a:pPr>
            <a:r>
              <a:rPr lang="en-US"/>
              <a:t>Therefore, at equilibrium</a:t>
            </a:r>
            <a:endParaRPr/>
          </a:p>
          <a:p>
            <a:pPr indent="-228600" lvl="0" marL="228600" rtl="0" algn="l">
              <a:lnSpc>
                <a:spcPct val="90000"/>
              </a:lnSpc>
              <a:spcBef>
                <a:spcPts val="1000"/>
              </a:spcBef>
              <a:spcAft>
                <a:spcPts val="0"/>
              </a:spcAft>
              <a:buClr>
                <a:schemeClr val="dk1"/>
              </a:buClr>
              <a:buSzPts val="2400"/>
              <a:buFont typeface="Calibri"/>
              <a:buNone/>
            </a:pPr>
            <a:r>
              <a:t/>
            </a:r>
            <a:endParaRPr/>
          </a:p>
          <a:p>
            <a:pPr indent="-228600" lvl="0" marL="228600" rtl="0" algn="l">
              <a:lnSpc>
                <a:spcPct val="90000"/>
              </a:lnSpc>
              <a:spcBef>
                <a:spcPts val="1000"/>
              </a:spcBef>
              <a:spcAft>
                <a:spcPts val="0"/>
              </a:spcAft>
              <a:buClr>
                <a:schemeClr val="dk1"/>
              </a:buClr>
              <a:buSzPts val="2400"/>
              <a:buFont typeface="Calibri"/>
              <a:buNone/>
            </a:pPr>
            <a:r>
              <a:rPr lang="en-US"/>
              <a:t>Rate</a:t>
            </a:r>
            <a:r>
              <a:rPr baseline="-25000" i="1" lang="en-US"/>
              <a:t>f</a:t>
            </a:r>
            <a:r>
              <a:rPr lang="en-US"/>
              <a:t> = Rate</a:t>
            </a:r>
            <a:r>
              <a:rPr baseline="-25000" i="1" lang="en-US"/>
              <a:t>r</a:t>
            </a:r>
            <a:endParaRPr/>
          </a:p>
          <a:p>
            <a:pPr indent="-228600" lvl="0" marL="228600" rtl="0" algn="l">
              <a:lnSpc>
                <a:spcPct val="90000"/>
              </a:lnSpc>
              <a:spcBef>
                <a:spcPts val="1000"/>
              </a:spcBef>
              <a:spcAft>
                <a:spcPts val="0"/>
              </a:spcAft>
              <a:buClr>
                <a:schemeClr val="dk1"/>
              </a:buClr>
              <a:buSzPts val="2400"/>
              <a:buFont typeface="Calibri"/>
              <a:buNone/>
            </a:pPr>
            <a:r>
              <a:t/>
            </a:r>
            <a:endParaRPr i="1"/>
          </a:p>
          <a:p>
            <a:pPr indent="-228600" lvl="0" marL="228600" rtl="0" algn="l">
              <a:lnSpc>
                <a:spcPct val="90000"/>
              </a:lnSpc>
              <a:spcBef>
                <a:spcPts val="1000"/>
              </a:spcBef>
              <a:spcAft>
                <a:spcPts val="0"/>
              </a:spcAft>
              <a:buClr>
                <a:schemeClr val="dk1"/>
              </a:buClr>
              <a:buSzPts val="2400"/>
              <a:buFont typeface="Calibri"/>
              <a:buNone/>
            </a:pPr>
            <a:r>
              <a:rPr i="1" lang="en-US"/>
              <a:t>k</a:t>
            </a:r>
            <a:r>
              <a:rPr baseline="-25000" i="1" lang="en-US"/>
              <a:t>f</a:t>
            </a:r>
            <a:r>
              <a:rPr lang="en-US"/>
              <a:t> [N</a:t>
            </a:r>
            <a:r>
              <a:rPr baseline="-25000" lang="en-US"/>
              <a:t>2</a:t>
            </a:r>
            <a:r>
              <a:rPr lang="en-US"/>
              <a:t>O</a:t>
            </a:r>
            <a:r>
              <a:rPr baseline="-25000" lang="en-US"/>
              <a:t>4</a:t>
            </a:r>
            <a:r>
              <a:rPr lang="en-US"/>
              <a:t>] = </a:t>
            </a:r>
            <a:r>
              <a:rPr i="1" lang="en-US"/>
              <a:t>k</a:t>
            </a:r>
            <a:r>
              <a:rPr baseline="-25000" i="1" lang="en-US"/>
              <a:t>r</a:t>
            </a:r>
            <a:r>
              <a:rPr lang="en-US"/>
              <a:t> [NO</a:t>
            </a:r>
            <a:r>
              <a:rPr baseline="-25000" lang="en-US"/>
              <a:t>2</a:t>
            </a:r>
            <a:r>
              <a:rPr lang="en-US"/>
              <a:t>]</a:t>
            </a:r>
            <a:r>
              <a:rPr baseline="30000" lang="en-US"/>
              <a:t>2</a:t>
            </a:r>
            <a:endParaRPr/>
          </a:p>
          <a:p>
            <a:pPr indent="-228600" lvl="0" marL="228600" rtl="0" algn="ctr">
              <a:lnSpc>
                <a:spcPct val="90000"/>
              </a:lnSpc>
              <a:spcBef>
                <a:spcPts val="1000"/>
              </a:spcBef>
              <a:spcAft>
                <a:spcPts val="0"/>
              </a:spcAft>
              <a:buClr>
                <a:schemeClr val="dk1"/>
              </a:buClr>
              <a:buSzPts val="2000"/>
              <a:buFont typeface="Calibri"/>
              <a:buNone/>
            </a:pPr>
            <a:r>
              <a:t/>
            </a:r>
            <a:endParaRPr sz="2000"/>
          </a:p>
        </p:txBody>
      </p:sp>
      <p:grpSp>
        <p:nvGrpSpPr>
          <p:cNvPr id="3301" name="Google Shape;3301;g200ff56c607_0_630"/>
          <p:cNvGrpSpPr/>
          <p:nvPr/>
        </p:nvGrpSpPr>
        <p:grpSpPr>
          <a:xfrm>
            <a:off x="3276600" y="4183867"/>
            <a:ext cx="4831943" cy="1395309"/>
            <a:chOff x="1971" y="3104"/>
            <a:chExt cx="1820" cy="600"/>
          </a:xfrm>
        </p:grpSpPr>
        <p:grpSp>
          <p:nvGrpSpPr>
            <p:cNvPr id="3302" name="Google Shape;3302;g200ff56c607_0_630"/>
            <p:cNvGrpSpPr/>
            <p:nvPr/>
          </p:nvGrpSpPr>
          <p:grpSpPr>
            <a:xfrm>
              <a:off x="1971" y="3104"/>
              <a:ext cx="345" cy="600"/>
              <a:chOff x="1971" y="3104"/>
              <a:chExt cx="345" cy="600"/>
            </a:xfrm>
          </p:grpSpPr>
          <p:sp>
            <p:nvSpPr>
              <p:cNvPr id="3303" name="Google Shape;3303;g200ff56c607_0_630"/>
              <p:cNvSpPr/>
              <p:nvPr/>
            </p:nvSpPr>
            <p:spPr>
              <a:xfrm>
                <a:off x="2016" y="3104"/>
                <a:ext cx="300" cy="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i="1" lang="en-US" sz="4000">
                    <a:solidFill>
                      <a:schemeClr val="dk1"/>
                    </a:solidFill>
                    <a:latin typeface="Calibri"/>
                    <a:ea typeface="Calibri"/>
                    <a:cs typeface="Calibri"/>
                    <a:sym typeface="Calibri"/>
                  </a:rPr>
                  <a:t>k</a:t>
                </a:r>
                <a:r>
                  <a:rPr baseline="-25000" i="1" lang="en-US" sz="4000">
                    <a:solidFill>
                      <a:schemeClr val="dk1"/>
                    </a:solidFill>
                    <a:latin typeface="Calibri"/>
                    <a:ea typeface="Calibri"/>
                    <a:cs typeface="Calibri"/>
                    <a:sym typeface="Calibri"/>
                  </a:rPr>
                  <a:t>f</a:t>
                </a:r>
                <a:endParaRPr sz="4000">
                  <a:solidFill>
                    <a:schemeClr val="dk1"/>
                  </a:solidFill>
                  <a:latin typeface="Calibri"/>
                  <a:ea typeface="Calibri"/>
                  <a:cs typeface="Calibri"/>
                  <a:sym typeface="Calibri"/>
                </a:endParaRPr>
              </a:p>
              <a:p>
                <a:pPr indent="0" lvl="0" marL="0" marR="0" rtl="0" algn="l">
                  <a:spcBef>
                    <a:spcPts val="0"/>
                  </a:spcBef>
                  <a:spcAft>
                    <a:spcPts val="0"/>
                  </a:spcAft>
                  <a:buNone/>
                </a:pPr>
                <a:r>
                  <a:rPr i="1" lang="en-US" sz="4000">
                    <a:solidFill>
                      <a:schemeClr val="dk1"/>
                    </a:solidFill>
                    <a:latin typeface="Calibri"/>
                    <a:ea typeface="Calibri"/>
                    <a:cs typeface="Calibri"/>
                    <a:sym typeface="Calibri"/>
                  </a:rPr>
                  <a:t>k</a:t>
                </a:r>
                <a:r>
                  <a:rPr baseline="-25000" i="1" lang="en-US" sz="4000">
                    <a:solidFill>
                      <a:schemeClr val="dk1"/>
                    </a:solidFill>
                    <a:latin typeface="Calibri"/>
                    <a:ea typeface="Calibri"/>
                    <a:cs typeface="Calibri"/>
                    <a:sym typeface="Calibri"/>
                  </a:rPr>
                  <a:t>r</a:t>
                </a:r>
                <a:r>
                  <a:rPr lang="en-US" sz="4000">
                    <a:solidFill>
                      <a:schemeClr val="dk1"/>
                    </a:solidFill>
                    <a:latin typeface="Calibri"/>
                    <a:ea typeface="Calibri"/>
                    <a:cs typeface="Calibri"/>
                    <a:sym typeface="Calibri"/>
                  </a:rPr>
                  <a:t> </a:t>
                </a:r>
                <a:endParaRPr sz="3600">
                  <a:solidFill>
                    <a:schemeClr val="dk1"/>
                  </a:solidFill>
                  <a:latin typeface="Calibri"/>
                  <a:ea typeface="Calibri"/>
                  <a:cs typeface="Calibri"/>
                  <a:sym typeface="Calibri"/>
                </a:endParaRPr>
              </a:p>
            </p:txBody>
          </p:sp>
          <p:cxnSp>
            <p:nvCxnSpPr>
              <p:cNvPr id="3304" name="Google Shape;3304;g200ff56c607_0_630"/>
              <p:cNvCxnSpPr/>
              <p:nvPr/>
            </p:nvCxnSpPr>
            <p:spPr>
              <a:xfrm>
                <a:off x="1971" y="3429"/>
                <a:ext cx="300" cy="0"/>
              </a:xfrm>
              <a:prstGeom prst="straightConnector1">
                <a:avLst/>
              </a:prstGeom>
              <a:noFill/>
              <a:ln cap="flat" cmpd="sng" w="9525">
                <a:solidFill>
                  <a:schemeClr val="dk1"/>
                </a:solidFill>
                <a:prstDash val="solid"/>
                <a:miter lim="800000"/>
                <a:headEnd len="med" w="med" type="none"/>
                <a:tailEnd len="med" w="med" type="none"/>
              </a:ln>
            </p:spPr>
          </p:cxnSp>
        </p:grpSp>
        <p:grpSp>
          <p:nvGrpSpPr>
            <p:cNvPr id="3305" name="Google Shape;3305;g200ff56c607_0_630"/>
            <p:cNvGrpSpPr/>
            <p:nvPr/>
          </p:nvGrpSpPr>
          <p:grpSpPr>
            <a:xfrm>
              <a:off x="2891" y="3104"/>
              <a:ext cx="900" cy="600"/>
              <a:chOff x="2706" y="2997"/>
              <a:chExt cx="900" cy="600"/>
            </a:xfrm>
          </p:grpSpPr>
          <p:sp>
            <p:nvSpPr>
              <p:cNvPr id="3306" name="Google Shape;3306;g200ff56c607_0_630"/>
              <p:cNvSpPr/>
              <p:nvPr/>
            </p:nvSpPr>
            <p:spPr>
              <a:xfrm>
                <a:off x="2916" y="2997"/>
                <a:ext cx="600" cy="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4000">
                    <a:solidFill>
                      <a:schemeClr val="dk1"/>
                    </a:solidFill>
                    <a:latin typeface="Calibri"/>
                    <a:ea typeface="Calibri"/>
                    <a:cs typeface="Calibri"/>
                    <a:sym typeface="Calibri"/>
                  </a:rPr>
                  <a:t>[NO</a:t>
                </a:r>
                <a:r>
                  <a:rPr baseline="-25000" lang="en-US" sz="4000">
                    <a:solidFill>
                      <a:schemeClr val="dk1"/>
                    </a:solidFill>
                    <a:latin typeface="Calibri"/>
                    <a:ea typeface="Calibri"/>
                    <a:cs typeface="Calibri"/>
                    <a:sym typeface="Calibri"/>
                  </a:rPr>
                  <a:t>2</a:t>
                </a:r>
                <a:r>
                  <a:rPr lang="en-US" sz="4000">
                    <a:solidFill>
                      <a:schemeClr val="dk1"/>
                    </a:solidFill>
                    <a:latin typeface="Calibri"/>
                    <a:ea typeface="Calibri"/>
                    <a:cs typeface="Calibri"/>
                    <a:sym typeface="Calibri"/>
                  </a:rPr>
                  <a:t>]</a:t>
                </a:r>
                <a:r>
                  <a:rPr baseline="30000" lang="en-US" sz="4000">
                    <a:solidFill>
                      <a:schemeClr val="dk1"/>
                    </a:solidFill>
                    <a:latin typeface="Calibri"/>
                    <a:ea typeface="Calibri"/>
                    <a:cs typeface="Calibri"/>
                    <a:sym typeface="Calibri"/>
                  </a:rPr>
                  <a:t>2</a:t>
                </a:r>
                <a:endParaRPr sz="4000">
                  <a:solidFill>
                    <a:schemeClr val="dk1"/>
                  </a:solidFill>
                  <a:latin typeface="Calibri"/>
                  <a:ea typeface="Calibri"/>
                  <a:cs typeface="Calibri"/>
                  <a:sym typeface="Calibri"/>
                </a:endParaRPr>
              </a:p>
              <a:p>
                <a:pPr indent="0" lvl="0" marL="0" marR="0" rtl="0" algn="ctr">
                  <a:spcBef>
                    <a:spcPts val="0"/>
                  </a:spcBef>
                  <a:spcAft>
                    <a:spcPts val="0"/>
                  </a:spcAft>
                  <a:buNone/>
                </a:pPr>
                <a:r>
                  <a:rPr lang="en-US" sz="4000">
                    <a:solidFill>
                      <a:schemeClr val="dk1"/>
                    </a:solidFill>
                    <a:latin typeface="Calibri"/>
                    <a:ea typeface="Calibri"/>
                    <a:cs typeface="Calibri"/>
                    <a:sym typeface="Calibri"/>
                  </a:rPr>
                  <a:t>[N</a:t>
                </a:r>
                <a:r>
                  <a:rPr baseline="-25000" lang="en-US" sz="4000">
                    <a:solidFill>
                      <a:schemeClr val="dk1"/>
                    </a:solidFill>
                    <a:latin typeface="Calibri"/>
                    <a:ea typeface="Calibri"/>
                    <a:cs typeface="Calibri"/>
                    <a:sym typeface="Calibri"/>
                  </a:rPr>
                  <a:t>2</a:t>
                </a:r>
                <a:r>
                  <a:rPr lang="en-US" sz="4000">
                    <a:solidFill>
                      <a:schemeClr val="dk1"/>
                    </a:solidFill>
                    <a:latin typeface="Calibri"/>
                    <a:ea typeface="Calibri"/>
                    <a:cs typeface="Calibri"/>
                    <a:sym typeface="Calibri"/>
                  </a:rPr>
                  <a:t>O</a:t>
                </a:r>
                <a:r>
                  <a:rPr baseline="-25000" lang="en-US" sz="4000">
                    <a:solidFill>
                      <a:schemeClr val="dk1"/>
                    </a:solidFill>
                    <a:latin typeface="Calibri"/>
                    <a:ea typeface="Calibri"/>
                    <a:cs typeface="Calibri"/>
                    <a:sym typeface="Calibri"/>
                  </a:rPr>
                  <a:t>4</a:t>
                </a:r>
                <a:r>
                  <a:rPr lang="en-US" sz="4000">
                    <a:solidFill>
                      <a:schemeClr val="dk1"/>
                    </a:solidFill>
                    <a:latin typeface="Calibri"/>
                    <a:ea typeface="Calibri"/>
                    <a:cs typeface="Calibri"/>
                    <a:sym typeface="Calibri"/>
                  </a:rPr>
                  <a:t>]</a:t>
                </a:r>
                <a:endParaRPr/>
              </a:p>
            </p:txBody>
          </p:sp>
          <p:cxnSp>
            <p:nvCxnSpPr>
              <p:cNvPr id="3307" name="Google Shape;3307;g200ff56c607_0_630"/>
              <p:cNvCxnSpPr/>
              <p:nvPr/>
            </p:nvCxnSpPr>
            <p:spPr>
              <a:xfrm>
                <a:off x="2706" y="3312"/>
                <a:ext cx="900" cy="0"/>
              </a:xfrm>
              <a:prstGeom prst="straightConnector1">
                <a:avLst/>
              </a:prstGeom>
              <a:noFill/>
              <a:ln cap="flat" cmpd="sng" w="9525">
                <a:solidFill>
                  <a:schemeClr val="dk1"/>
                </a:solidFill>
                <a:prstDash val="solid"/>
                <a:miter lim="800000"/>
                <a:headEnd len="med" w="med" type="none"/>
                <a:tailEnd len="med" w="med" type="none"/>
              </a:ln>
            </p:spPr>
          </p:cxnSp>
        </p:grpSp>
        <p:sp>
          <p:nvSpPr>
            <p:cNvPr id="3308" name="Google Shape;3308;g200ff56c607_0_630"/>
            <p:cNvSpPr/>
            <p:nvPr/>
          </p:nvSpPr>
          <p:spPr>
            <a:xfrm>
              <a:off x="2577" y="3237"/>
              <a:ext cx="300" cy="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4000">
                  <a:solidFill>
                    <a:schemeClr val="dk1"/>
                  </a:solidFill>
                  <a:latin typeface="Calibri"/>
                  <a:ea typeface="Calibri"/>
                  <a:cs typeface="Calibri"/>
                  <a:sym typeface="Calibri"/>
                </a:rPr>
                <a:t>=</a:t>
              </a:r>
              <a:endParaRPr/>
            </a:p>
          </p:txBody>
        </p:sp>
      </p:grpSp>
      <p:sp>
        <p:nvSpPr>
          <p:cNvPr id="3309" name="Google Shape;3309;g200ff56c607_0_630"/>
          <p:cNvSpPr txBox="1"/>
          <p:nvPr/>
        </p:nvSpPr>
        <p:spPr>
          <a:xfrm>
            <a:off x="7391400" y="1828801"/>
            <a:ext cx="2590800" cy="1385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accent1"/>
                </a:solidFill>
                <a:latin typeface="Calibri"/>
                <a:ea typeface="Calibri"/>
                <a:cs typeface="Calibri"/>
                <a:sym typeface="Calibri"/>
              </a:rPr>
              <a:t>This is called the Mass Action expression</a:t>
            </a:r>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09"/>
                                        </p:tgtEl>
                                        <p:attrNameLst>
                                          <p:attrName>style.visibility</p:attrName>
                                        </p:attrNameLst>
                                      </p:cBhvr>
                                      <p:to>
                                        <p:strVal val="visible"/>
                                      </p:to>
                                    </p:set>
                                    <p:animEffect filter="fade" transition="in">
                                      <p:cBhvr>
                                        <p:cTn dur="500"/>
                                        <p:tgtEl>
                                          <p:spTgt spid="33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4" name="Shape 3314"/>
        <p:cNvGrpSpPr/>
        <p:nvPr/>
      </p:nvGrpSpPr>
      <p:grpSpPr>
        <a:xfrm>
          <a:off x="0" y="0"/>
          <a:ext cx="0" cy="0"/>
          <a:chOff x="0" y="0"/>
          <a:chExt cx="0" cy="0"/>
        </a:xfrm>
      </p:grpSpPr>
      <p:sp>
        <p:nvSpPr>
          <p:cNvPr id="3315" name="Google Shape;3315;g200ff56c607_0_645"/>
          <p:cNvSpPr txBox="1"/>
          <p:nvPr>
            <p:ph type="title"/>
          </p:nvPr>
        </p:nvSpPr>
        <p:spPr>
          <a:xfrm>
            <a:off x="1546746" y="0"/>
            <a:ext cx="8229600" cy="9144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The Equilibrium Constant</a:t>
            </a:r>
            <a:endParaRPr/>
          </a:p>
        </p:txBody>
      </p:sp>
      <p:sp>
        <p:nvSpPr>
          <p:cNvPr id="3316" name="Google Shape;3316;g200ff56c607_0_645"/>
          <p:cNvSpPr txBox="1"/>
          <p:nvPr>
            <p:ph idx="1" type="body"/>
          </p:nvPr>
        </p:nvSpPr>
        <p:spPr>
          <a:xfrm>
            <a:off x="2133600" y="914400"/>
            <a:ext cx="7772400" cy="1066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To generalize this expression, consider the reaction</a:t>
            </a:r>
            <a:endParaRPr/>
          </a:p>
        </p:txBody>
      </p:sp>
      <p:sp>
        <p:nvSpPr>
          <p:cNvPr id="3317" name="Google Shape;3317;g200ff56c607_0_645"/>
          <p:cNvSpPr/>
          <p:nvPr/>
        </p:nvSpPr>
        <p:spPr>
          <a:xfrm>
            <a:off x="2209800" y="2590800"/>
            <a:ext cx="7772400" cy="1219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The equilibrium expression for this reaction would be</a:t>
            </a:r>
            <a:endParaRPr/>
          </a:p>
        </p:txBody>
      </p:sp>
      <p:grpSp>
        <p:nvGrpSpPr>
          <p:cNvPr id="3318" name="Google Shape;3318;g200ff56c607_0_645"/>
          <p:cNvGrpSpPr/>
          <p:nvPr/>
        </p:nvGrpSpPr>
        <p:grpSpPr>
          <a:xfrm>
            <a:off x="4500563" y="3565526"/>
            <a:ext cx="3251200" cy="1428750"/>
            <a:chOff x="2078" y="3168"/>
            <a:chExt cx="2048" cy="900"/>
          </a:xfrm>
        </p:grpSpPr>
        <p:sp>
          <p:nvSpPr>
            <p:cNvPr id="3319" name="Google Shape;3319;g200ff56c607_0_645"/>
            <p:cNvSpPr/>
            <p:nvPr/>
          </p:nvSpPr>
          <p:spPr>
            <a:xfrm>
              <a:off x="2078" y="3360"/>
              <a:ext cx="6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4000">
                  <a:solidFill>
                    <a:schemeClr val="dk1"/>
                  </a:solidFill>
                  <a:latin typeface="Calibri"/>
                  <a:ea typeface="Calibri"/>
                  <a:cs typeface="Calibri"/>
                  <a:sym typeface="Calibri"/>
                </a:rPr>
                <a:t>K</a:t>
              </a:r>
              <a:r>
                <a:rPr baseline="-25000" i="1" lang="en-US" sz="4000">
                  <a:solidFill>
                    <a:schemeClr val="dk1"/>
                  </a:solidFill>
                  <a:latin typeface="Calibri"/>
                  <a:ea typeface="Calibri"/>
                  <a:cs typeface="Calibri"/>
                  <a:sym typeface="Calibri"/>
                </a:rPr>
                <a:t>c</a:t>
              </a:r>
              <a:r>
                <a:rPr lang="en-US" sz="4000">
                  <a:solidFill>
                    <a:schemeClr val="dk1"/>
                  </a:solidFill>
                  <a:latin typeface="Calibri"/>
                  <a:ea typeface="Calibri"/>
                  <a:cs typeface="Calibri"/>
                  <a:sym typeface="Calibri"/>
                </a:rPr>
                <a:t> = </a:t>
              </a:r>
              <a:endParaRPr/>
            </a:p>
          </p:txBody>
        </p:sp>
        <p:grpSp>
          <p:nvGrpSpPr>
            <p:cNvPr id="3320" name="Google Shape;3320;g200ff56c607_0_645"/>
            <p:cNvGrpSpPr/>
            <p:nvPr/>
          </p:nvGrpSpPr>
          <p:grpSpPr>
            <a:xfrm>
              <a:off x="2880" y="3168"/>
              <a:ext cx="1246" cy="900"/>
              <a:chOff x="3312" y="3156"/>
              <a:chExt cx="1246" cy="900"/>
            </a:xfrm>
          </p:grpSpPr>
          <p:sp>
            <p:nvSpPr>
              <p:cNvPr id="3321" name="Google Shape;3321;g200ff56c607_0_645"/>
              <p:cNvSpPr/>
              <p:nvPr/>
            </p:nvSpPr>
            <p:spPr>
              <a:xfrm>
                <a:off x="3358" y="3156"/>
                <a:ext cx="1200" cy="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4000">
                    <a:solidFill>
                      <a:schemeClr val="dk1"/>
                    </a:solidFill>
                    <a:latin typeface="Calibri"/>
                    <a:ea typeface="Calibri"/>
                    <a:cs typeface="Calibri"/>
                    <a:sym typeface="Calibri"/>
                  </a:rPr>
                  <a:t>[C]</a:t>
                </a:r>
                <a:r>
                  <a:rPr baseline="30000" i="1" lang="en-US" sz="4000">
                    <a:solidFill>
                      <a:schemeClr val="dk1"/>
                    </a:solidFill>
                    <a:latin typeface="Calibri"/>
                    <a:ea typeface="Calibri"/>
                    <a:cs typeface="Calibri"/>
                    <a:sym typeface="Calibri"/>
                  </a:rPr>
                  <a:t>c</a:t>
                </a:r>
                <a:r>
                  <a:rPr lang="en-US" sz="4000">
                    <a:solidFill>
                      <a:schemeClr val="dk1"/>
                    </a:solidFill>
                    <a:latin typeface="Calibri"/>
                    <a:ea typeface="Calibri"/>
                    <a:cs typeface="Calibri"/>
                    <a:sym typeface="Calibri"/>
                  </a:rPr>
                  <a:t>[D]</a:t>
                </a:r>
                <a:r>
                  <a:rPr baseline="30000" i="1" lang="en-US" sz="4000">
                    <a:solidFill>
                      <a:schemeClr val="dk1"/>
                    </a:solidFill>
                    <a:latin typeface="Calibri"/>
                    <a:ea typeface="Calibri"/>
                    <a:cs typeface="Calibri"/>
                    <a:sym typeface="Calibri"/>
                  </a:rPr>
                  <a:t>d</a:t>
                </a:r>
                <a:endParaRPr i="1" sz="4000">
                  <a:solidFill>
                    <a:schemeClr val="dk1"/>
                  </a:solidFill>
                  <a:latin typeface="Calibri"/>
                  <a:ea typeface="Calibri"/>
                  <a:cs typeface="Calibri"/>
                  <a:sym typeface="Calibri"/>
                </a:endParaRPr>
              </a:p>
              <a:p>
                <a:pPr indent="0" lvl="0" marL="0" marR="0" rtl="0" algn="l">
                  <a:spcBef>
                    <a:spcPts val="0"/>
                  </a:spcBef>
                  <a:spcAft>
                    <a:spcPts val="0"/>
                  </a:spcAft>
                  <a:buNone/>
                </a:pPr>
                <a:r>
                  <a:rPr lang="en-US" sz="4000">
                    <a:solidFill>
                      <a:schemeClr val="dk1"/>
                    </a:solidFill>
                    <a:latin typeface="Calibri"/>
                    <a:ea typeface="Calibri"/>
                    <a:cs typeface="Calibri"/>
                    <a:sym typeface="Calibri"/>
                  </a:rPr>
                  <a:t>[A]</a:t>
                </a:r>
                <a:r>
                  <a:rPr baseline="30000" i="1" lang="en-US" sz="4000">
                    <a:solidFill>
                      <a:schemeClr val="dk1"/>
                    </a:solidFill>
                    <a:latin typeface="Calibri"/>
                    <a:ea typeface="Calibri"/>
                    <a:cs typeface="Calibri"/>
                    <a:sym typeface="Calibri"/>
                  </a:rPr>
                  <a:t>a</a:t>
                </a:r>
                <a:r>
                  <a:rPr lang="en-US" sz="4000">
                    <a:solidFill>
                      <a:schemeClr val="dk1"/>
                    </a:solidFill>
                    <a:latin typeface="Calibri"/>
                    <a:ea typeface="Calibri"/>
                    <a:cs typeface="Calibri"/>
                    <a:sym typeface="Calibri"/>
                  </a:rPr>
                  <a:t>[B]</a:t>
                </a:r>
                <a:r>
                  <a:rPr baseline="30000" i="1" lang="en-US" sz="4000">
                    <a:solidFill>
                      <a:schemeClr val="dk1"/>
                    </a:solidFill>
                    <a:latin typeface="Calibri"/>
                    <a:ea typeface="Calibri"/>
                    <a:cs typeface="Calibri"/>
                    <a:sym typeface="Calibri"/>
                  </a:rPr>
                  <a:t>b</a:t>
                </a:r>
                <a:endParaRPr i="1" sz="4000">
                  <a:solidFill>
                    <a:schemeClr val="dk1"/>
                  </a:solidFill>
                  <a:latin typeface="Calibri"/>
                  <a:ea typeface="Calibri"/>
                  <a:cs typeface="Calibri"/>
                  <a:sym typeface="Calibri"/>
                </a:endParaRPr>
              </a:p>
            </p:txBody>
          </p:sp>
          <p:cxnSp>
            <p:nvCxnSpPr>
              <p:cNvPr id="3322" name="Google Shape;3322;g200ff56c607_0_645"/>
              <p:cNvCxnSpPr/>
              <p:nvPr/>
            </p:nvCxnSpPr>
            <p:spPr>
              <a:xfrm>
                <a:off x="3312" y="3591"/>
                <a:ext cx="1200" cy="0"/>
              </a:xfrm>
              <a:prstGeom prst="straightConnector1">
                <a:avLst/>
              </a:prstGeom>
              <a:noFill/>
              <a:ln cap="flat" cmpd="sng" w="9525">
                <a:solidFill>
                  <a:schemeClr val="dk1"/>
                </a:solidFill>
                <a:prstDash val="solid"/>
                <a:miter lim="800000"/>
                <a:headEnd len="med" w="med" type="none"/>
                <a:tailEnd len="med" w="med" type="none"/>
              </a:ln>
            </p:spPr>
          </p:cxnSp>
        </p:grpSp>
      </p:grpSp>
      <p:grpSp>
        <p:nvGrpSpPr>
          <p:cNvPr id="3323" name="Google Shape;3323;g200ff56c607_0_645"/>
          <p:cNvGrpSpPr/>
          <p:nvPr/>
        </p:nvGrpSpPr>
        <p:grpSpPr>
          <a:xfrm>
            <a:off x="3124201" y="1828800"/>
            <a:ext cx="4915254" cy="626301"/>
            <a:chOff x="1344" y="1978"/>
            <a:chExt cx="2868" cy="300"/>
          </a:xfrm>
        </p:grpSpPr>
        <p:sp>
          <p:nvSpPr>
            <p:cNvPr id="3324" name="Google Shape;3324;g200ff56c607_0_645"/>
            <p:cNvSpPr/>
            <p:nvPr/>
          </p:nvSpPr>
          <p:spPr>
            <a:xfrm>
              <a:off x="1344" y="1978"/>
              <a:ext cx="9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3200">
                  <a:solidFill>
                    <a:srgbClr val="C00000"/>
                  </a:solidFill>
                  <a:latin typeface="Calibri"/>
                  <a:ea typeface="Calibri"/>
                  <a:cs typeface="Calibri"/>
                  <a:sym typeface="Calibri"/>
                </a:rPr>
                <a:t>a</a:t>
              </a:r>
              <a:r>
                <a:rPr lang="en-US" sz="3200">
                  <a:solidFill>
                    <a:srgbClr val="C00000"/>
                  </a:solidFill>
                  <a:latin typeface="Calibri"/>
                  <a:ea typeface="Calibri"/>
                  <a:cs typeface="Calibri"/>
                  <a:sym typeface="Calibri"/>
                </a:rPr>
                <a:t>A + </a:t>
              </a:r>
              <a:r>
                <a:rPr i="1" lang="en-US" sz="3200">
                  <a:solidFill>
                    <a:srgbClr val="C00000"/>
                  </a:solidFill>
                  <a:latin typeface="Calibri"/>
                  <a:ea typeface="Calibri"/>
                  <a:cs typeface="Calibri"/>
                  <a:sym typeface="Calibri"/>
                </a:rPr>
                <a:t>b</a:t>
              </a:r>
              <a:r>
                <a:rPr lang="en-US" sz="3200">
                  <a:solidFill>
                    <a:srgbClr val="C00000"/>
                  </a:solidFill>
                  <a:latin typeface="Calibri"/>
                  <a:ea typeface="Calibri"/>
                  <a:cs typeface="Calibri"/>
                  <a:sym typeface="Calibri"/>
                </a:rPr>
                <a:t>B</a:t>
              </a:r>
              <a:endParaRPr sz="3200">
                <a:solidFill>
                  <a:srgbClr val="C00000"/>
                </a:solidFill>
                <a:latin typeface="Calibri"/>
                <a:ea typeface="Calibri"/>
                <a:cs typeface="Calibri"/>
                <a:sym typeface="Calibri"/>
              </a:endParaRPr>
            </a:p>
          </p:txBody>
        </p:sp>
        <p:sp>
          <p:nvSpPr>
            <p:cNvPr id="3325" name="Google Shape;3325;g200ff56c607_0_645"/>
            <p:cNvSpPr/>
            <p:nvPr/>
          </p:nvSpPr>
          <p:spPr>
            <a:xfrm>
              <a:off x="3312" y="1978"/>
              <a:ext cx="9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3200">
                  <a:solidFill>
                    <a:srgbClr val="C00000"/>
                  </a:solidFill>
                  <a:latin typeface="Calibri"/>
                  <a:ea typeface="Calibri"/>
                  <a:cs typeface="Calibri"/>
                  <a:sym typeface="Calibri"/>
                </a:rPr>
                <a:t>c</a:t>
              </a:r>
              <a:r>
                <a:rPr lang="en-US" sz="3200">
                  <a:solidFill>
                    <a:srgbClr val="C00000"/>
                  </a:solidFill>
                  <a:latin typeface="Calibri"/>
                  <a:ea typeface="Calibri"/>
                  <a:cs typeface="Calibri"/>
                  <a:sym typeface="Calibri"/>
                </a:rPr>
                <a:t>C + </a:t>
              </a:r>
              <a:r>
                <a:rPr i="1" lang="en-US" sz="3200">
                  <a:solidFill>
                    <a:srgbClr val="C00000"/>
                  </a:solidFill>
                  <a:latin typeface="Calibri"/>
                  <a:ea typeface="Calibri"/>
                  <a:cs typeface="Calibri"/>
                  <a:sym typeface="Calibri"/>
                </a:rPr>
                <a:t>d</a:t>
              </a:r>
              <a:r>
                <a:rPr lang="en-US" sz="3200">
                  <a:solidFill>
                    <a:srgbClr val="C00000"/>
                  </a:solidFill>
                  <a:latin typeface="Calibri"/>
                  <a:ea typeface="Calibri"/>
                  <a:cs typeface="Calibri"/>
                  <a:sym typeface="Calibri"/>
                </a:rPr>
                <a:t>D</a:t>
              </a:r>
              <a:endParaRPr/>
            </a:p>
          </p:txBody>
        </p:sp>
        <p:pic>
          <p:nvPicPr>
            <p:cNvPr descr="equilibrium" id="3326" name="Google Shape;3326;g200ff56c607_0_645"/>
            <p:cNvPicPr preferRelativeResize="0"/>
            <p:nvPr/>
          </p:nvPicPr>
          <p:blipFill rotWithShape="1">
            <a:blip r:embed="rId3">
              <a:alphaModFix/>
            </a:blip>
            <a:srcRect b="0" l="0" r="0" t="0"/>
            <a:stretch/>
          </p:blipFill>
          <p:spPr>
            <a:xfrm>
              <a:off x="2453" y="2101"/>
              <a:ext cx="784" cy="120"/>
            </a:xfrm>
            <a:prstGeom prst="rect">
              <a:avLst/>
            </a:prstGeom>
            <a:noFill/>
            <a:ln>
              <a:noFill/>
            </a:ln>
          </p:spPr>
        </p:pic>
      </p:grpSp>
      <p:sp>
        <p:nvSpPr>
          <p:cNvPr id="3327" name="Google Shape;3327;g200ff56c607_0_645"/>
          <p:cNvSpPr/>
          <p:nvPr/>
        </p:nvSpPr>
        <p:spPr>
          <a:xfrm>
            <a:off x="2286000" y="4876800"/>
            <a:ext cx="7772400" cy="1219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480"/>
              </a:spcBef>
              <a:spcAft>
                <a:spcPts val="0"/>
              </a:spcAft>
              <a:buNone/>
            </a:pPr>
            <a:r>
              <a:rPr lang="en-US" sz="2400">
                <a:solidFill>
                  <a:schemeClr val="dk1"/>
                </a:solidFill>
                <a:latin typeface="Calibri"/>
                <a:ea typeface="Calibri"/>
                <a:cs typeface="Calibri"/>
                <a:sym typeface="Calibri"/>
              </a:rPr>
              <a:t>Pure solids and liquids should be omitted.</a:t>
            </a:r>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17"/>
                                        </p:tgtEl>
                                        <p:attrNameLst>
                                          <p:attrName>style.visibility</p:attrName>
                                        </p:attrNameLst>
                                      </p:cBhvr>
                                      <p:to>
                                        <p:strVal val="visible"/>
                                      </p:to>
                                    </p:set>
                                    <p:animEffect filter="fade" transition="in">
                                      <p:cBhvr>
                                        <p:cTn dur="2000"/>
                                        <p:tgtEl>
                                          <p:spTgt spid="3317"/>
                                        </p:tgtEl>
                                      </p:cBhvr>
                                    </p:animEffect>
                                  </p:childTnLst>
                                </p:cTn>
                              </p:par>
                              <p:par>
                                <p:cTn fill="hold" nodeType="withEffect" presetClass="entr" presetID="10" presetSubtype="0">
                                  <p:stCondLst>
                                    <p:cond delay="0"/>
                                  </p:stCondLst>
                                  <p:childTnLst>
                                    <p:set>
                                      <p:cBhvr>
                                        <p:cTn dur="1" fill="hold">
                                          <p:stCondLst>
                                            <p:cond delay="0"/>
                                          </p:stCondLst>
                                        </p:cTn>
                                        <p:tgtEl>
                                          <p:spTgt spid="3318"/>
                                        </p:tgtEl>
                                        <p:attrNameLst>
                                          <p:attrName>style.visibility</p:attrName>
                                        </p:attrNameLst>
                                      </p:cBhvr>
                                      <p:to>
                                        <p:strVal val="visible"/>
                                      </p:to>
                                    </p:set>
                                    <p:animEffect filter="fade" transition="in">
                                      <p:cBhvr>
                                        <p:cTn dur="2000"/>
                                        <p:tgtEl>
                                          <p:spTgt spid="33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27"/>
                                        </p:tgtEl>
                                        <p:attrNameLst>
                                          <p:attrName>style.visibility</p:attrName>
                                        </p:attrNameLst>
                                      </p:cBhvr>
                                      <p:to>
                                        <p:strVal val="visible"/>
                                      </p:to>
                                    </p:set>
                                    <p:animEffect filter="fade" transition="in">
                                      <p:cBhvr>
                                        <p:cTn dur="2000"/>
                                        <p:tgtEl>
                                          <p:spTgt spid="33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2" name="Shape 3332"/>
        <p:cNvGrpSpPr/>
        <p:nvPr/>
      </p:nvGrpSpPr>
      <p:grpSpPr>
        <a:xfrm>
          <a:off x="0" y="0"/>
          <a:ext cx="0" cy="0"/>
          <a:chOff x="0" y="0"/>
          <a:chExt cx="0" cy="0"/>
        </a:xfrm>
      </p:grpSpPr>
      <p:sp>
        <p:nvSpPr>
          <p:cNvPr id="3333" name="Google Shape;3333;g200ff56c607_0_662"/>
          <p:cNvSpPr txBox="1"/>
          <p:nvPr>
            <p:ph type="title"/>
          </p:nvPr>
        </p:nvSpPr>
        <p:spPr>
          <a:xfrm>
            <a:off x="1557567" y="1"/>
            <a:ext cx="7125000" cy="924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The Equilibrium Constant</a:t>
            </a:r>
            <a:endParaRPr/>
          </a:p>
        </p:txBody>
      </p:sp>
      <p:sp>
        <p:nvSpPr>
          <p:cNvPr id="3334" name="Google Shape;3334;g200ff56c607_0_662"/>
          <p:cNvSpPr txBox="1"/>
          <p:nvPr>
            <p:ph idx="1" type="body"/>
          </p:nvPr>
        </p:nvSpPr>
        <p:spPr>
          <a:xfrm>
            <a:off x="2209800" y="1371600"/>
            <a:ext cx="7772400" cy="14763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Font typeface="Calibri"/>
              <a:buNone/>
            </a:pPr>
            <a:r>
              <a:rPr lang="en-US"/>
              <a:t>	Because pressure is proportional to concentration for gases in a closed system, the equilibrium expression can also be written</a:t>
            </a:r>
            <a:endParaRPr/>
          </a:p>
        </p:txBody>
      </p:sp>
      <p:grpSp>
        <p:nvGrpSpPr>
          <p:cNvPr id="3335" name="Google Shape;3335;g200ff56c607_0_662"/>
          <p:cNvGrpSpPr/>
          <p:nvPr/>
        </p:nvGrpSpPr>
        <p:grpSpPr>
          <a:xfrm>
            <a:off x="3756546" y="2847881"/>
            <a:ext cx="4325414" cy="1395309"/>
            <a:chOff x="2155" y="2640"/>
            <a:chExt cx="2525" cy="600"/>
          </a:xfrm>
        </p:grpSpPr>
        <p:sp>
          <p:nvSpPr>
            <p:cNvPr id="3336" name="Google Shape;3336;g200ff56c607_0_662"/>
            <p:cNvSpPr/>
            <p:nvPr/>
          </p:nvSpPr>
          <p:spPr>
            <a:xfrm>
              <a:off x="2155" y="2832"/>
              <a:ext cx="6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4000">
                  <a:solidFill>
                    <a:schemeClr val="dk1"/>
                  </a:solidFill>
                  <a:latin typeface="Calibri"/>
                  <a:ea typeface="Calibri"/>
                  <a:cs typeface="Calibri"/>
                  <a:sym typeface="Calibri"/>
                </a:rPr>
                <a:t>K</a:t>
              </a:r>
              <a:r>
                <a:rPr baseline="-25000" i="1" lang="en-US" sz="4000">
                  <a:solidFill>
                    <a:schemeClr val="dk1"/>
                  </a:solidFill>
                  <a:latin typeface="Calibri"/>
                  <a:ea typeface="Calibri"/>
                  <a:cs typeface="Calibri"/>
                  <a:sym typeface="Calibri"/>
                </a:rPr>
                <a:t>p</a:t>
              </a:r>
              <a:r>
                <a:rPr lang="en-US" sz="4000">
                  <a:solidFill>
                    <a:schemeClr val="dk1"/>
                  </a:solidFill>
                  <a:latin typeface="Calibri"/>
                  <a:ea typeface="Calibri"/>
                  <a:cs typeface="Calibri"/>
                  <a:sym typeface="Calibri"/>
                </a:rPr>
                <a:t> =</a:t>
              </a:r>
              <a:endParaRPr/>
            </a:p>
          </p:txBody>
        </p:sp>
        <p:grpSp>
          <p:nvGrpSpPr>
            <p:cNvPr id="3337" name="Google Shape;3337;g200ff56c607_0_662"/>
            <p:cNvGrpSpPr/>
            <p:nvPr/>
          </p:nvGrpSpPr>
          <p:grpSpPr>
            <a:xfrm>
              <a:off x="2880" y="2640"/>
              <a:ext cx="1800" cy="600"/>
              <a:chOff x="3241" y="2671"/>
              <a:chExt cx="1800" cy="600"/>
            </a:xfrm>
          </p:grpSpPr>
          <p:sp>
            <p:nvSpPr>
              <p:cNvPr id="3338" name="Google Shape;3338;g200ff56c607_0_662"/>
              <p:cNvSpPr/>
              <p:nvPr/>
            </p:nvSpPr>
            <p:spPr>
              <a:xfrm>
                <a:off x="3241" y="2671"/>
                <a:ext cx="1800" cy="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4000">
                    <a:solidFill>
                      <a:schemeClr val="dk1"/>
                    </a:solidFill>
                    <a:latin typeface="Calibri"/>
                    <a:ea typeface="Calibri"/>
                    <a:cs typeface="Calibri"/>
                    <a:sym typeface="Calibri"/>
                  </a:rPr>
                  <a:t>(</a:t>
                </a:r>
                <a:r>
                  <a:rPr i="1" lang="en-US" sz="4000">
                    <a:solidFill>
                      <a:schemeClr val="dk1"/>
                    </a:solidFill>
                    <a:latin typeface="Calibri"/>
                    <a:ea typeface="Calibri"/>
                    <a:cs typeface="Calibri"/>
                    <a:sym typeface="Calibri"/>
                  </a:rPr>
                  <a:t>P</a:t>
                </a:r>
                <a:r>
                  <a:rPr baseline="-25000" lang="en-US" sz="4000">
                    <a:solidFill>
                      <a:schemeClr val="dk1"/>
                    </a:solidFill>
                    <a:latin typeface="Calibri"/>
                    <a:ea typeface="Calibri"/>
                    <a:cs typeface="Calibri"/>
                    <a:sym typeface="Calibri"/>
                  </a:rPr>
                  <a:t>C</a:t>
                </a:r>
                <a:r>
                  <a:rPr lang="en-US" sz="4000">
                    <a:solidFill>
                      <a:schemeClr val="dk1"/>
                    </a:solidFill>
                    <a:latin typeface="Calibri"/>
                    <a:ea typeface="Calibri"/>
                    <a:cs typeface="Calibri"/>
                    <a:sym typeface="Calibri"/>
                  </a:rPr>
                  <a:t>)</a:t>
                </a:r>
                <a:r>
                  <a:rPr baseline="30000" i="1" lang="en-US" sz="4000">
                    <a:solidFill>
                      <a:schemeClr val="dk1"/>
                    </a:solidFill>
                    <a:latin typeface="Calibri"/>
                    <a:ea typeface="Calibri"/>
                    <a:cs typeface="Calibri"/>
                    <a:sym typeface="Calibri"/>
                  </a:rPr>
                  <a:t>c</a:t>
                </a:r>
                <a:r>
                  <a:rPr lang="en-US" sz="4000">
                    <a:solidFill>
                      <a:schemeClr val="dk1"/>
                    </a:solidFill>
                    <a:latin typeface="Calibri"/>
                    <a:ea typeface="Calibri"/>
                    <a:cs typeface="Calibri"/>
                    <a:sym typeface="Calibri"/>
                  </a:rPr>
                  <a:t> (</a:t>
                </a:r>
                <a:r>
                  <a:rPr i="1" lang="en-US" sz="4000">
                    <a:solidFill>
                      <a:schemeClr val="dk1"/>
                    </a:solidFill>
                    <a:latin typeface="Calibri"/>
                    <a:ea typeface="Calibri"/>
                    <a:cs typeface="Calibri"/>
                    <a:sym typeface="Calibri"/>
                  </a:rPr>
                  <a:t>P</a:t>
                </a:r>
                <a:r>
                  <a:rPr baseline="-25000" lang="en-US" sz="4000">
                    <a:solidFill>
                      <a:schemeClr val="dk1"/>
                    </a:solidFill>
                    <a:latin typeface="Calibri"/>
                    <a:ea typeface="Calibri"/>
                    <a:cs typeface="Calibri"/>
                    <a:sym typeface="Calibri"/>
                  </a:rPr>
                  <a:t>D</a:t>
                </a:r>
                <a:r>
                  <a:rPr lang="en-US" sz="4000">
                    <a:solidFill>
                      <a:schemeClr val="dk1"/>
                    </a:solidFill>
                    <a:latin typeface="Calibri"/>
                    <a:ea typeface="Calibri"/>
                    <a:cs typeface="Calibri"/>
                    <a:sym typeface="Calibri"/>
                  </a:rPr>
                  <a:t>)</a:t>
                </a:r>
                <a:r>
                  <a:rPr baseline="30000" i="1" lang="en-US" sz="4000">
                    <a:solidFill>
                      <a:schemeClr val="dk1"/>
                    </a:solidFill>
                    <a:latin typeface="Calibri"/>
                    <a:ea typeface="Calibri"/>
                    <a:cs typeface="Calibri"/>
                    <a:sym typeface="Calibri"/>
                  </a:rPr>
                  <a:t>d</a:t>
                </a:r>
                <a:endParaRPr sz="4000">
                  <a:solidFill>
                    <a:schemeClr val="dk1"/>
                  </a:solidFill>
                  <a:latin typeface="Calibri"/>
                  <a:ea typeface="Calibri"/>
                  <a:cs typeface="Calibri"/>
                  <a:sym typeface="Calibri"/>
                </a:endParaRPr>
              </a:p>
              <a:p>
                <a:pPr indent="0" lvl="0" marL="0" marR="0" rtl="0" algn="ctr">
                  <a:spcBef>
                    <a:spcPts val="0"/>
                  </a:spcBef>
                  <a:spcAft>
                    <a:spcPts val="0"/>
                  </a:spcAft>
                  <a:buNone/>
                </a:pPr>
                <a:r>
                  <a:rPr lang="en-US" sz="4000">
                    <a:solidFill>
                      <a:schemeClr val="dk1"/>
                    </a:solidFill>
                    <a:latin typeface="Calibri"/>
                    <a:ea typeface="Calibri"/>
                    <a:cs typeface="Calibri"/>
                    <a:sym typeface="Calibri"/>
                  </a:rPr>
                  <a:t>(</a:t>
                </a:r>
                <a:r>
                  <a:rPr i="1" lang="en-US" sz="4000">
                    <a:solidFill>
                      <a:schemeClr val="dk1"/>
                    </a:solidFill>
                    <a:latin typeface="Calibri"/>
                    <a:ea typeface="Calibri"/>
                    <a:cs typeface="Calibri"/>
                    <a:sym typeface="Calibri"/>
                  </a:rPr>
                  <a:t>P</a:t>
                </a:r>
                <a:r>
                  <a:rPr baseline="-25000" lang="en-US" sz="4000">
                    <a:solidFill>
                      <a:schemeClr val="dk1"/>
                    </a:solidFill>
                    <a:latin typeface="Calibri"/>
                    <a:ea typeface="Calibri"/>
                    <a:cs typeface="Calibri"/>
                    <a:sym typeface="Calibri"/>
                  </a:rPr>
                  <a:t>A</a:t>
                </a:r>
                <a:r>
                  <a:rPr lang="en-US" sz="4000">
                    <a:solidFill>
                      <a:schemeClr val="dk1"/>
                    </a:solidFill>
                    <a:latin typeface="Calibri"/>
                    <a:ea typeface="Calibri"/>
                    <a:cs typeface="Calibri"/>
                    <a:sym typeface="Calibri"/>
                  </a:rPr>
                  <a:t>)</a:t>
                </a:r>
                <a:r>
                  <a:rPr baseline="30000" i="1" lang="en-US" sz="4000">
                    <a:solidFill>
                      <a:schemeClr val="dk1"/>
                    </a:solidFill>
                    <a:latin typeface="Calibri"/>
                    <a:ea typeface="Calibri"/>
                    <a:cs typeface="Calibri"/>
                    <a:sym typeface="Calibri"/>
                  </a:rPr>
                  <a:t>a</a:t>
                </a:r>
                <a:r>
                  <a:rPr lang="en-US" sz="4000">
                    <a:solidFill>
                      <a:schemeClr val="dk1"/>
                    </a:solidFill>
                    <a:latin typeface="Calibri"/>
                    <a:ea typeface="Calibri"/>
                    <a:cs typeface="Calibri"/>
                    <a:sym typeface="Calibri"/>
                  </a:rPr>
                  <a:t> (</a:t>
                </a:r>
                <a:r>
                  <a:rPr i="1" lang="en-US" sz="4000">
                    <a:solidFill>
                      <a:schemeClr val="dk1"/>
                    </a:solidFill>
                    <a:latin typeface="Calibri"/>
                    <a:ea typeface="Calibri"/>
                    <a:cs typeface="Calibri"/>
                    <a:sym typeface="Calibri"/>
                  </a:rPr>
                  <a:t>P</a:t>
                </a:r>
                <a:r>
                  <a:rPr baseline="-25000" lang="en-US" sz="4000">
                    <a:solidFill>
                      <a:schemeClr val="dk1"/>
                    </a:solidFill>
                    <a:latin typeface="Calibri"/>
                    <a:ea typeface="Calibri"/>
                    <a:cs typeface="Calibri"/>
                    <a:sym typeface="Calibri"/>
                  </a:rPr>
                  <a:t>B</a:t>
                </a:r>
                <a:r>
                  <a:rPr lang="en-US" sz="4000">
                    <a:solidFill>
                      <a:schemeClr val="dk1"/>
                    </a:solidFill>
                    <a:latin typeface="Calibri"/>
                    <a:ea typeface="Calibri"/>
                    <a:cs typeface="Calibri"/>
                    <a:sym typeface="Calibri"/>
                  </a:rPr>
                  <a:t>)</a:t>
                </a:r>
                <a:r>
                  <a:rPr baseline="30000" i="1" lang="en-US" sz="4000">
                    <a:solidFill>
                      <a:schemeClr val="dk1"/>
                    </a:solidFill>
                    <a:latin typeface="Calibri"/>
                    <a:ea typeface="Calibri"/>
                    <a:cs typeface="Calibri"/>
                    <a:sym typeface="Calibri"/>
                  </a:rPr>
                  <a:t>b</a:t>
                </a:r>
                <a:endParaRPr sz="4000">
                  <a:solidFill>
                    <a:schemeClr val="dk1"/>
                  </a:solidFill>
                  <a:latin typeface="Calibri"/>
                  <a:ea typeface="Calibri"/>
                  <a:cs typeface="Calibri"/>
                  <a:sym typeface="Calibri"/>
                </a:endParaRPr>
              </a:p>
            </p:txBody>
          </p:sp>
          <p:cxnSp>
            <p:nvCxnSpPr>
              <p:cNvPr id="3339" name="Google Shape;3339;g200ff56c607_0_662"/>
              <p:cNvCxnSpPr/>
              <p:nvPr/>
            </p:nvCxnSpPr>
            <p:spPr>
              <a:xfrm>
                <a:off x="3312" y="2966"/>
                <a:ext cx="1500" cy="0"/>
              </a:xfrm>
              <a:prstGeom prst="straightConnector1">
                <a:avLst/>
              </a:prstGeom>
              <a:noFill/>
              <a:ln cap="flat" cmpd="sng" w="9525">
                <a:solidFill>
                  <a:schemeClr val="dk1"/>
                </a:solidFill>
                <a:prstDash val="solid"/>
                <a:miter lim="800000"/>
                <a:headEnd len="med" w="med" type="none"/>
                <a:tailEnd len="med" w="med" type="none"/>
              </a:ln>
            </p:spPr>
          </p:cxnSp>
        </p:grpSp>
      </p:grpSp>
      <p:sp>
        <p:nvSpPr>
          <p:cNvPr id="3340" name="Google Shape;3340;g200ff56c607_0_662"/>
          <p:cNvSpPr txBox="1"/>
          <p:nvPr/>
        </p:nvSpPr>
        <p:spPr>
          <a:xfrm>
            <a:off x="2819400" y="4800601"/>
            <a:ext cx="65532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Only gases should be in the Pressure mass action expression.</a:t>
            </a:r>
            <a:endParaRPr/>
          </a:p>
        </p:txBody>
      </p:sp>
    </p:spTree>
  </p:cSld>
  <p:clrMapOvr>
    <a:masterClrMapping/>
  </p:clrMapOvr>
  <p:transition spd="slow">
    <p:fade/>
  </p:transition>
</p:sld>
</file>

<file path=ppt/slides/slide3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5" name="Shape 3345"/>
        <p:cNvGrpSpPr/>
        <p:nvPr/>
      </p:nvGrpSpPr>
      <p:grpSpPr>
        <a:xfrm>
          <a:off x="0" y="0"/>
          <a:ext cx="0" cy="0"/>
          <a:chOff x="0" y="0"/>
          <a:chExt cx="0" cy="0"/>
        </a:xfrm>
      </p:grpSpPr>
      <p:pic>
        <p:nvPicPr>
          <p:cNvPr descr="Equilibrium Expression" id="3346" name="Google Shape;3346;g200ff56c607_0_674"/>
          <p:cNvPicPr preferRelativeResize="0"/>
          <p:nvPr/>
        </p:nvPicPr>
        <p:blipFill rotWithShape="1">
          <a:blip r:embed="rId3">
            <a:alphaModFix/>
          </a:blip>
          <a:srcRect b="0" l="0" r="0" t="0"/>
          <a:stretch/>
        </p:blipFill>
        <p:spPr>
          <a:xfrm>
            <a:off x="1981200" y="1828800"/>
            <a:ext cx="8164286" cy="3810000"/>
          </a:xfrm>
          <a:prstGeom prst="rect">
            <a:avLst/>
          </a:prstGeom>
          <a:noFill/>
          <a:ln>
            <a:noFill/>
          </a:ln>
        </p:spPr>
      </p:pic>
      <p:sp>
        <p:nvSpPr>
          <p:cNvPr id="3347" name="Google Shape;3347;g200ff56c607_0_674"/>
          <p:cNvSpPr txBox="1"/>
          <p:nvPr>
            <p:ph type="title"/>
          </p:nvPr>
        </p:nvSpPr>
        <p:spPr>
          <a:xfrm>
            <a:off x="1524000" y="26158"/>
            <a:ext cx="91440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accent1"/>
              </a:buClr>
              <a:buSzPct val="100000"/>
              <a:buFont typeface="Calibri"/>
              <a:buNone/>
            </a:pPr>
            <a:r>
              <a:rPr lang="en-US">
                <a:solidFill>
                  <a:schemeClr val="accent1"/>
                </a:solidFill>
              </a:rPr>
              <a:t>What Are the Equilibrium Expressions for These Equilibria?</a:t>
            </a:r>
            <a:endParaRPr/>
          </a:p>
        </p:txBody>
      </p:sp>
      <p:sp>
        <p:nvSpPr>
          <p:cNvPr id="3348" name="Google Shape;3348;g200ff56c607_0_674"/>
          <p:cNvSpPr txBox="1"/>
          <p:nvPr/>
        </p:nvSpPr>
        <p:spPr>
          <a:xfrm>
            <a:off x="4038600" y="2743200"/>
            <a:ext cx="53340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Kp = P(CO</a:t>
            </a:r>
            <a:r>
              <a:rPr baseline="-25000" lang="en-US" sz="2400">
                <a:solidFill>
                  <a:srgbClr val="FF0000"/>
                </a:solidFill>
                <a:latin typeface="Calibri"/>
                <a:ea typeface="Calibri"/>
                <a:cs typeface="Calibri"/>
                <a:sym typeface="Calibri"/>
              </a:rPr>
              <a:t>2</a:t>
            </a:r>
            <a:r>
              <a:rPr lang="en-US" sz="2400">
                <a:solidFill>
                  <a:srgbClr val="FF0000"/>
                </a:solidFill>
                <a:latin typeface="Calibri"/>
                <a:ea typeface="Calibri"/>
                <a:cs typeface="Calibri"/>
                <a:sym typeface="Calibri"/>
              </a:rPr>
              <a:t>)</a:t>
            </a:r>
            <a:r>
              <a:rPr baseline="30000" lang="en-US" sz="2400">
                <a:solidFill>
                  <a:srgbClr val="FF0000"/>
                </a:solidFill>
                <a:latin typeface="Calibri"/>
                <a:ea typeface="Calibri"/>
                <a:cs typeface="Calibri"/>
                <a:sym typeface="Calibri"/>
              </a:rPr>
              <a:t>2</a:t>
            </a:r>
            <a:r>
              <a:rPr lang="en-US" sz="2400">
                <a:solidFill>
                  <a:srgbClr val="FF0000"/>
                </a:solidFill>
                <a:latin typeface="Calibri"/>
                <a:ea typeface="Calibri"/>
                <a:cs typeface="Calibri"/>
                <a:sym typeface="Calibri"/>
              </a:rPr>
              <a:t>/(P(CO)</a:t>
            </a:r>
            <a:r>
              <a:rPr baseline="30000" lang="en-US" sz="2400">
                <a:solidFill>
                  <a:srgbClr val="FF0000"/>
                </a:solidFill>
                <a:latin typeface="Calibri"/>
                <a:ea typeface="Calibri"/>
                <a:cs typeface="Calibri"/>
                <a:sym typeface="Calibri"/>
              </a:rPr>
              <a:t>2</a:t>
            </a:r>
            <a:endParaRPr/>
          </a:p>
        </p:txBody>
      </p:sp>
      <p:sp>
        <p:nvSpPr>
          <p:cNvPr id="3349" name="Google Shape;3349;g200ff56c607_0_674"/>
          <p:cNvSpPr txBox="1"/>
          <p:nvPr/>
        </p:nvSpPr>
        <p:spPr>
          <a:xfrm>
            <a:off x="4038600" y="4006334"/>
            <a:ext cx="53340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Kp = P(CO</a:t>
            </a:r>
            <a:r>
              <a:rPr baseline="-25000" lang="en-US" sz="2400">
                <a:solidFill>
                  <a:srgbClr val="FF0000"/>
                </a:solidFill>
                <a:latin typeface="Calibri"/>
                <a:ea typeface="Calibri"/>
                <a:cs typeface="Calibri"/>
                <a:sym typeface="Calibri"/>
              </a:rPr>
              <a:t>2</a:t>
            </a:r>
            <a:r>
              <a:rPr lang="en-US" sz="2400">
                <a:solidFill>
                  <a:srgbClr val="FF0000"/>
                </a:solidFill>
                <a:latin typeface="Calibri"/>
                <a:ea typeface="Calibri"/>
                <a:cs typeface="Calibri"/>
                <a:sym typeface="Calibri"/>
              </a:rPr>
              <a:t>)</a:t>
            </a:r>
            <a:endParaRPr baseline="30000" sz="2400">
              <a:solidFill>
                <a:srgbClr val="FF0000"/>
              </a:solidFill>
              <a:latin typeface="Calibri"/>
              <a:ea typeface="Calibri"/>
              <a:cs typeface="Calibri"/>
              <a:sym typeface="Calibri"/>
            </a:endParaRPr>
          </a:p>
        </p:txBody>
      </p:sp>
      <p:sp>
        <p:nvSpPr>
          <p:cNvPr id="3350" name="Google Shape;3350;g200ff56c607_0_674"/>
          <p:cNvSpPr txBox="1"/>
          <p:nvPr/>
        </p:nvSpPr>
        <p:spPr>
          <a:xfrm>
            <a:off x="4038600" y="5269468"/>
            <a:ext cx="53340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Kc = [Zn</a:t>
            </a:r>
            <a:r>
              <a:rPr baseline="30000" lang="en-US" sz="2400">
                <a:solidFill>
                  <a:srgbClr val="FF0000"/>
                </a:solidFill>
                <a:latin typeface="Calibri"/>
                <a:ea typeface="Calibri"/>
                <a:cs typeface="Calibri"/>
                <a:sym typeface="Calibri"/>
              </a:rPr>
              <a:t>2+</a:t>
            </a:r>
            <a:r>
              <a:rPr lang="en-US" sz="2400">
                <a:solidFill>
                  <a:srgbClr val="FF0000"/>
                </a:solidFill>
                <a:latin typeface="Calibri"/>
                <a:ea typeface="Calibri"/>
                <a:cs typeface="Calibri"/>
                <a:sym typeface="Calibri"/>
              </a:rPr>
              <a:t>]/[Cu</a:t>
            </a:r>
            <a:r>
              <a:rPr baseline="30000" lang="en-US" sz="2400">
                <a:solidFill>
                  <a:srgbClr val="FF0000"/>
                </a:solidFill>
                <a:latin typeface="Calibri"/>
                <a:ea typeface="Calibri"/>
                <a:cs typeface="Calibri"/>
                <a:sym typeface="Calibri"/>
              </a:rPr>
              <a:t>2+</a:t>
            </a:r>
            <a:r>
              <a:rPr lang="en-US" sz="2400">
                <a:solidFill>
                  <a:srgbClr val="FF0000"/>
                </a:solidFill>
                <a:latin typeface="Calibri"/>
                <a:ea typeface="Calibri"/>
                <a:cs typeface="Calibri"/>
                <a:sym typeface="Calibri"/>
              </a:rPr>
              <a:t>]</a:t>
            </a:r>
            <a:endParaRPr baseline="-25000" sz="2400">
              <a:solidFill>
                <a:srgbClr val="FF0000"/>
              </a:solidFill>
              <a:latin typeface="Calibri"/>
              <a:ea typeface="Calibri"/>
              <a:cs typeface="Calibri"/>
              <a:sym typeface="Calibri"/>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4" name="Shape 3354"/>
        <p:cNvGrpSpPr/>
        <p:nvPr/>
      </p:nvGrpSpPr>
      <p:grpSpPr>
        <a:xfrm>
          <a:off x="0" y="0"/>
          <a:ext cx="0" cy="0"/>
          <a:chOff x="0" y="0"/>
          <a:chExt cx="0" cy="0"/>
        </a:xfrm>
      </p:grpSpPr>
      <p:sp>
        <p:nvSpPr>
          <p:cNvPr id="3355" name="Google Shape;3355;g200ff56c607_0_683"/>
          <p:cNvSpPr txBox="1"/>
          <p:nvPr>
            <p:ph type="title"/>
          </p:nvPr>
        </p:nvSpPr>
        <p:spPr>
          <a:xfrm>
            <a:off x="1488744" y="1"/>
            <a:ext cx="7125000" cy="924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Mass Action Expressions</a:t>
            </a:r>
            <a:endParaRPr>
              <a:solidFill>
                <a:schemeClr val="accent1"/>
              </a:solidFill>
            </a:endParaRPr>
          </a:p>
        </p:txBody>
      </p:sp>
      <p:sp>
        <p:nvSpPr>
          <p:cNvPr id="3356" name="Google Shape;3356;g200ff56c607_0_68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MAE can be used to calculate the concentrations or pressures of species in an equilibrium expression. Just plug and chug…</a:t>
            </a:r>
            <a:endParaRPr/>
          </a:p>
        </p:txBody>
      </p:sp>
    </p:spTree>
  </p:cSld>
  <p:clrMapOvr>
    <a:masterClrMapping/>
  </p:clrMapOvr>
</p:sld>
</file>

<file path=ppt/slides/slide3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0" name="Shape 3360"/>
        <p:cNvGrpSpPr/>
        <p:nvPr/>
      </p:nvGrpSpPr>
      <p:grpSpPr>
        <a:xfrm>
          <a:off x="0" y="0"/>
          <a:ext cx="0" cy="0"/>
          <a:chOff x="0" y="0"/>
          <a:chExt cx="0" cy="0"/>
        </a:xfrm>
      </p:grpSpPr>
      <p:sp>
        <p:nvSpPr>
          <p:cNvPr id="3361" name="Google Shape;3361;g200ff56c607_0_688"/>
          <p:cNvSpPr txBox="1"/>
          <p:nvPr>
            <p:ph type="title"/>
          </p:nvPr>
        </p:nvSpPr>
        <p:spPr>
          <a:xfrm>
            <a:off x="1551296" y="0"/>
            <a:ext cx="8229600" cy="8685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Example 1</a:t>
            </a:r>
            <a:endParaRPr>
              <a:solidFill>
                <a:schemeClr val="accent1"/>
              </a:solidFill>
            </a:endParaRPr>
          </a:p>
        </p:txBody>
      </p:sp>
      <p:sp>
        <p:nvSpPr>
          <p:cNvPr id="3362" name="Google Shape;3362;g200ff56c607_0_688"/>
          <p:cNvSpPr txBox="1"/>
          <p:nvPr>
            <p:ph idx="1" type="body"/>
          </p:nvPr>
        </p:nvSpPr>
        <p:spPr>
          <a:xfrm>
            <a:off x="1135117" y="990601"/>
            <a:ext cx="10263300" cy="1676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a:t>At 230°C, the concentration of NO is 0.0542M, the concentration of oxygen is 0.127M, and the concentration on NO</a:t>
            </a:r>
            <a:r>
              <a:rPr baseline="-25000" lang="en-US"/>
              <a:t>2</a:t>
            </a:r>
            <a:r>
              <a:rPr lang="en-US"/>
              <a:t> is 15.5M. Calculate K. </a:t>
            </a:r>
            <a:endParaRPr/>
          </a:p>
          <a:p>
            <a:pPr indent="-514350" lvl="0" marL="514350" rtl="0" algn="l">
              <a:lnSpc>
                <a:spcPct val="90000"/>
              </a:lnSpc>
              <a:spcBef>
                <a:spcPts val="1000"/>
              </a:spcBef>
              <a:spcAft>
                <a:spcPts val="0"/>
              </a:spcAft>
              <a:buClr>
                <a:schemeClr val="dk1"/>
              </a:buClr>
              <a:buSzPts val="2400"/>
              <a:buNone/>
            </a:pPr>
            <a:r>
              <a:rPr lang="en-US"/>
              <a:t>			2NO</a:t>
            </a:r>
            <a:r>
              <a:rPr baseline="-25000" lang="en-US"/>
              <a:t>(g)</a:t>
            </a:r>
            <a:r>
              <a:rPr lang="en-US"/>
              <a:t> + O</a:t>
            </a:r>
            <a:r>
              <a:rPr baseline="-25000" lang="en-US"/>
              <a:t>2(g)</a:t>
            </a:r>
            <a:r>
              <a:rPr lang="en-US"/>
              <a:t> ↔ 2NO</a:t>
            </a:r>
            <a:r>
              <a:rPr baseline="-25000" lang="en-US"/>
              <a:t>2(g)</a:t>
            </a:r>
            <a:r>
              <a:rPr lang="en-US"/>
              <a:t> </a:t>
            </a:r>
            <a:endParaRPr baseline="-25000"/>
          </a:p>
        </p:txBody>
      </p:sp>
      <p:sp>
        <p:nvSpPr>
          <p:cNvPr id="3363" name="Google Shape;3363;g200ff56c607_0_688"/>
          <p:cNvSpPr txBox="1"/>
          <p:nvPr/>
        </p:nvSpPr>
        <p:spPr>
          <a:xfrm>
            <a:off x="2960996" y="3669496"/>
            <a:ext cx="54102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accent1"/>
                </a:solidFill>
                <a:latin typeface="Calibri"/>
                <a:ea typeface="Calibri"/>
                <a:cs typeface="Calibri"/>
                <a:sym typeface="Calibri"/>
              </a:rPr>
              <a:t>644000</a:t>
            </a:r>
            <a:endParaRPr/>
          </a:p>
        </p:txBody>
      </p:sp>
      <p:sp>
        <p:nvSpPr>
          <p:cNvPr id="3364" name="Google Shape;3364;g200ff56c607_0_688"/>
          <p:cNvSpPr txBox="1"/>
          <p:nvPr/>
        </p:nvSpPr>
        <p:spPr>
          <a:xfrm>
            <a:off x="2999096" y="2397795"/>
            <a:ext cx="53340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accent1"/>
                </a:solidFill>
                <a:latin typeface="Calibri"/>
                <a:ea typeface="Calibri"/>
                <a:cs typeface="Calibri"/>
                <a:sym typeface="Calibri"/>
              </a:rPr>
              <a:t>Kc= [NO</a:t>
            </a:r>
            <a:r>
              <a:rPr baseline="-25000" lang="en-US" sz="2800">
                <a:solidFill>
                  <a:schemeClr val="accent1"/>
                </a:solidFill>
                <a:latin typeface="Calibri"/>
                <a:ea typeface="Calibri"/>
                <a:cs typeface="Calibri"/>
                <a:sym typeface="Calibri"/>
              </a:rPr>
              <a:t>2</a:t>
            </a:r>
            <a:r>
              <a:rPr lang="en-US" sz="2800">
                <a:solidFill>
                  <a:schemeClr val="accent1"/>
                </a:solidFill>
                <a:latin typeface="Calibri"/>
                <a:ea typeface="Calibri"/>
                <a:cs typeface="Calibri"/>
                <a:sym typeface="Calibri"/>
              </a:rPr>
              <a:t>]</a:t>
            </a:r>
            <a:r>
              <a:rPr baseline="30000" lang="en-US" sz="2800">
                <a:solidFill>
                  <a:schemeClr val="accent1"/>
                </a:solidFill>
                <a:latin typeface="Calibri"/>
                <a:ea typeface="Calibri"/>
                <a:cs typeface="Calibri"/>
                <a:sym typeface="Calibri"/>
              </a:rPr>
              <a:t>2</a:t>
            </a:r>
            <a:r>
              <a:rPr lang="en-US" sz="2800">
                <a:solidFill>
                  <a:schemeClr val="accent1"/>
                </a:solidFill>
                <a:latin typeface="Calibri"/>
                <a:ea typeface="Calibri"/>
                <a:cs typeface="Calibri"/>
                <a:sym typeface="Calibri"/>
              </a:rPr>
              <a:t>/[NO]</a:t>
            </a:r>
            <a:r>
              <a:rPr baseline="30000" lang="en-US" sz="2800">
                <a:solidFill>
                  <a:schemeClr val="accent1"/>
                </a:solidFill>
                <a:latin typeface="Calibri"/>
                <a:ea typeface="Calibri"/>
                <a:cs typeface="Calibri"/>
                <a:sym typeface="Calibri"/>
              </a:rPr>
              <a:t>2</a:t>
            </a:r>
            <a:r>
              <a:rPr lang="en-US" sz="2800">
                <a:solidFill>
                  <a:schemeClr val="accent1"/>
                </a:solidFill>
                <a:latin typeface="Calibri"/>
                <a:ea typeface="Calibri"/>
                <a:cs typeface="Calibri"/>
                <a:sym typeface="Calibri"/>
              </a:rPr>
              <a:t>[O</a:t>
            </a:r>
            <a:r>
              <a:rPr baseline="-25000" lang="en-US" sz="2800">
                <a:solidFill>
                  <a:schemeClr val="accent1"/>
                </a:solidFill>
                <a:latin typeface="Calibri"/>
                <a:ea typeface="Calibri"/>
                <a:cs typeface="Calibri"/>
                <a:sym typeface="Calibri"/>
              </a:rPr>
              <a:t>2</a:t>
            </a:r>
            <a:r>
              <a:rPr lang="en-US" sz="2800">
                <a:solidFill>
                  <a:schemeClr val="accent1"/>
                </a:solidFill>
                <a:latin typeface="Calibri"/>
                <a:ea typeface="Calibri"/>
                <a:cs typeface="Calibri"/>
                <a:sym typeface="Calibri"/>
              </a:rPr>
              <a:t>]</a:t>
            </a:r>
            <a:endParaRPr baseline="-25000" sz="2800">
              <a:solidFill>
                <a:schemeClr val="accent1"/>
              </a:solidFill>
              <a:latin typeface="Calibri"/>
              <a:ea typeface="Calibri"/>
              <a:cs typeface="Calibri"/>
              <a:sym typeface="Calibri"/>
            </a:endParaRPr>
          </a:p>
        </p:txBody>
      </p:sp>
      <p:sp>
        <p:nvSpPr>
          <p:cNvPr id="3365" name="Google Shape;3365;g200ff56c607_0_688"/>
          <p:cNvSpPr txBox="1"/>
          <p:nvPr/>
        </p:nvSpPr>
        <p:spPr>
          <a:xfrm>
            <a:off x="2999096" y="3002305"/>
            <a:ext cx="61245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accent1"/>
                </a:solidFill>
                <a:latin typeface="Calibri"/>
                <a:ea typeface="Calibri"/>
                <a:cs typeface="Calibri"/>
                <a:sym typeface="Calibri"/>
              </a:rPr>
              <a:t>Kc= (15.5)</a:t>
            </a:r>
            <a:r>
              <a:rPr baseline="30000" lang="en-US" sz="2800">
                <a:solidFill>
                  <a:schemeClr val="accent1"/>
                </a:solidFill>
                <a:latin typeface="Calibri"/>
                <a:ea typeface="Calibri"/>
                <a:cs typeface="Calibri"/>
                <a:sym typeface="Calibri"/>
              </a:rPr>
              <a:t>2</a:t>
            </a:r>
            <a:r>
              <a:rPr lang="en-US" sz="2800">
                <a:solidFill>
                  <a:schemeClr val="accent1"/>
                </a:solidFill>
                <a:latin typeface="Calibri"/>
                <a:ea typeface="Calibri"/>
                <a:cs typeface="Calibri"/>
                <a:sym typeface="Calibri"/>
              </a:rPr>
              <a:t>/(0.0542)</a:t>
            </a:r>
            <a:r>
              <a:rPr baseline="30000" lang="en-US" sz="2800">
                <a:solidFill>
                  <a:schemeClr val="accent1"/>
                </a:solidFill>
                <a:latin typeface="Calibri"/>
                <a:ea typeface="Calibri"/>
                <a:cs typeface="Calibri"/>
                <a:sym typeface="Calibri"/>
              </a:rPr>
              <a:t>2</a:t>
            </a:r>
            <a:r>
              <a:rPr lang="en-US" sz="2800">
                <a:solidFill>
                  <a:schemeClr val="accent1"/>
                </a:solidFill>
                <a:latin typeface="Calibri"/>
                <a:ea typeface="Calibri"/>
                <a:cs typeface="Calibri"/>
                <a:sym typeface="Calibri"/>
              </a:rPr>
              <a:t>(0.127)</a:t>
            </a:r>
            <a:endParaRPr baseline="-25000" sz="2800">
              <a:solidFill>
                <a:schemeClr val="accent1"/>
              </a:solidFill>
              <a:latin typeface="Calibri"/>
              <a:ea typeface="Calibri"/>
              <a:cs typeface="Calibri"/>
              <a:sym typeface="Calibri"/>
            </a:endParaRPr>
          </a:p>
        </p:txBody>
      </p:sp>
      <p:sp>
        <p:nvSpPr>
          <p:cNvPr id="3366" name="Google Shape;3366;g200ff56c607_0_688"/>
          <p:cNvSpPr txBox="1"/>
          <p:nvPr/>
        </p:nvSpPr>
        <p:spPr>
          <a:xfrm>
            <a:off x="4947627" y="4422744"/>
            <a:ext cx="6771000" cy="1077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FF0000"/>
                </a:solidFill>
                <a:latin typeface="Calibri"/>
                <a:ea typeface="Calibri"/>
                <a:cs typeface="Calibri"/>
                <a:sym typeface="Calibri"/>
              </a:rPr>
              <a:t>Large K values such as this shows the reaction goes almost to completion</a:t>
            </a:r>
            <a:endParaRPr sz="3200">
              <a:solidFill>
                <a:srgbClr val="FF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63"/>
                                        </p:tgtEl>
                                        <p:attrNameLst>
                                          <p:attrName>style.visibility</p:attrName>
                                        </p:attrNameLst>
                                      </p:cBhvr>
                                      <p:to>
                                        <p:strVal val="visible"/>
                                      </p:to>
                                    </p:set>
                                    <p:animEffect filter="fade" transition="in">
                                      <p:cBhvr>
                                        <p:cTn dur="500"/>
                                        <p:tgtEl>
                                          <p:spTgt spid="33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66"/>
                                        </p:tgtEl>
                                        <p:attrNameLst>
                                          <p:attrName>style.visibility</p:attrName>
                                        </p:attrNameLst>
                                      </p:cBhvr>
                                      <p:to>
                                        <p:strVal val="visible"/>
                                      </p:to>
                                    </p:set>
                                    <p:animEffect filter="fade" transition="in">
                                      <p:cBhvr>
                                        <p:cTn dur="500"/>
                                        <p:tgtEl>
                                          <p:spTgt spid="33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0" name="Shape 3370"/>
        <p:cNvGrpSpPr/>
        <p:nvPr/>
      </p:nvGrpSpPr>
      <p:grpSpPr>
        <a:xfrm>
          <a:off x="0" y="0"/>
          <a:ext cx="0" cy="0"/>
          <a:chOff x="0" y="0"/>
          <a:chExt cx="0" cy="0"/>
        </a:xfrm>
      </p:grpSpPr>
      <p:sp>
        <p:nvSpPr>
          <p:cNvPr id="3371" name="Google Shape;3371;g200ff56c607_0_697"/>
          <p:cNvSpPr txBox="1"/>
          <p:nvPr>
            <p:ph type="title"/>
          </p:nvPr>
        </p:nvSpPr>
        <p:spPr>
          <a:xfrm>
            <a:off x="1524000" y="0"/>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Example 2</a:t>
            </a:r>
            <a:endParaRPr>
              <a:solidFill>
                <a:schemeClr val="accent1"/>
              </a:solidFill>
            </a:endParaRPr>
          </a:p>
        </p:txBody>
      </p:sp>
      <p:sp>
        <p:nvSpPr>
          <p:cNvPr id="3372" name="Google Shape;3372;g200ff56c607_0_697"/>
          <p:cNvSpPr txBox="1"/>
          <p:nvPr>
            <p:ph idx="1" type="body"/>
          </p:nvPr>
        </p:nvSpPr>
        <p:spPr>
          <a:xfrm>
            <a:off x="1261242" y="1107683"/>
            <a:ext cx="9979500" cy="2590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The Kp of the following reaction equals 1.05 at 250°C. Find the pressure of Cl</a:t>
            </a:r>
            <a:r>
              <a:rPr baseline="-25000" lang="en-US"/>
              <a:t>2</a:t>
            </a:r>
            <a:r>
              <a:rPr lang="en-US"/>
              <a:t> if PCl</a:t>
            </a:r>
            <a:r>
              <a:rPr baseline="-25000" lang="en-US"/>
              <a:t>5</a:t>
            </a:r>
            <a:r>
              <a:rPr lang="en-US"/>
              <a:t> equals 0.875 atm and PCl</a:t>
            </a:r>
            <a:r>
              <a:rPr baseline="-25000" lang="en-US"/>
              <a:t>3</a:t>
            </a:r>
            <a:r>
              <a:rPr lang="en-US"/>
              <a:t> equals 0.463 atm at equilibrium.</a:t>
            </a:r>
            <a:endParaRPr/>
          </a:p>
          <a:p>
            <a:pPr indent="-514350" lvl="0" marL="514350" rtl="0" algn="l">
              <a:lnSpc>
                <a:spcPct val="90000"/>
              </a:lnSpc>
              <a:spcBef>
                <a:spcPts val="1000"/>
              </a:spcBef>
              <a:spcAft>
                <a:spcPts val="0"/>
              </a:spcAft>
              <a:buClr>
                <a:schemeClr val="dk1"/>
              </a:buClr>
              <a:buSzPts val="2400"/>
              <a:buNone/>
            </a:pPr>
            <a:r>
              <a:rPr lang="en-US"/>
              <a:t>				PCl</a:t>
            </a:r>
            <a:r>
              <a:rPr baseline="-25000" lang="en-US"/>
              <a:t>5(g)</a:t>
            </a:r>
            <a:r>
              <a:rPr lang="en-US"/>
              <a:t> ↔ PCl</a:t>
            </a:r>
            <a:r>
              <a:rPr baseline="-25000" lang="en-US"/>
              <a:t>3(g)</a:t>
            </a:r>
            <a:r>
              <a:rPr lang="en-US"/>
              <a:t>  + Cl</a:t>
            </a:r>
            <a:r>
              <a:rPr baseline="-25000" lang="en-US"/>
              <a:t>2(g)</a:t>
            </a:r>
            <a:r>
              <a:rPr lang="en-US"/>
              <a:t> </a:t>
            </a:r>
            <a:endParaRPr baseline="-25000"/>
          </a:p>
        </p:txBody>
      </p:sp>
      <p:sp>
        <p:nvSpPr>
          <p:cNvPr id="3373" name="Google Shape;3373;g200ff56c607_0_697"/>
          <p:cNvSpPr txBox="1"/>
          <p:nvPr/>
        </p:nvSpPr>
        <p:spPr>
          <a:xfrm>
            <a:off x="4465583" y="3770613"/>
            <a:ext cx="21336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1.98atm</a:t>
            </a:r>
            <a:endParaRPr sz="2800">
              <a:solidFill>
                <a:schemeClr val="accent1"/>
              </a:solidFill>
              <a:latin typeface="Calibri"/>
              <a:ea typeface="Calibri"/>
              <a:cs typeface="Calibri"/>
              <a:sym typeface="Calibri"/>
            </a:endParaRPr>
          </a:p>
        </p:txBody>
      </p:sp>
      <p:sp>
        <p:nvSpPr>
          <p:cNvPr id="3374" name="Google Shape;3374;g200ff56c607_0_697"/>
          <p:cNvSpPr txBox="1"/>
          <p:nvPr/>
        </p:nvSpPr>
        <p:spPr>
          <a:xfrm>
            <a:off x="3968969" y="2672256"/>
            <a:ext cx="53340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Kp= P(Cl</a:t>
            </a:r>
            <a:r>
              <a:rPr baseline="-25000" lang="en-US" sz="2400">
                <a:solidFill>
                  <a:schemeClr val="accent1"/>
                </a:solidFill>
                <a:latin typeface="Calibri"/>
                <a:ea typeface="Calibri"/>
                <a:cs typeface="Calibri"/>
                <a:sym typeface="Calibri"/>
              </a:rPr>
              <a:t>2</a:t>
            </a:r>
            <a:r>
              <a:rPr lang="en-US" sz="2400">
                <a:solidFill>
                  <a:schemeClr val="accent1"/>
                </a:solidFill>
                <a:latin typeface="Calibri"/>
                <a:ea typeface="Calibri"/>
                <a:cs typeface="Calibri"/>
                <a:sym typeface="Calibri"/>
              </a:rPr>
              <a:t>)P(PCl</a:t>
            </a:r>
            <a:r>
              <a:rPr baseline="-25000" lang="en-US" sz="2400">
                <a:solidFill>
                  <a:schemeClr val="accent1"/>
                </a:solidFill>
                <a:latin typeface="Calibri"/>
                <a:ea typeface="Calibri"/>
                <a:cs typeface="Calibri"/>
                <a:sym typeface="Calibri"/>
              </a:rPr>
              <a:t>3</a:t>
            </a:r>
            <a:r>
              <a:rPr lang="en-US" sz="2400">
                <a:solidFill>
                  <a:schemeClr val="accent1"/>
                </a:solidFill>
                <a:latin typeface="Calibri"/>
                <a:ea typeface="Calibri"/>
                <a:cs typeface="Calibri"/>
                <a:sym typeface="Calibri"/>
              </a:rPr>
              <a:t>)/P(PCl</a:t>
            </a:r>
            <a:r>
              <a:rPr baseline="-25000" lang="en-US" sz="2400">
                <a:solidFill>
                  <a:schemeClr val="accent1"/>
                </a:solidFill>
                <a:latin typeface="Calibri"/>
                <a:ea typeface="Calibri"/>
                <a:cs typeface="Calibri"/>
                <a:sym typeface="Calibri"/>
              </a:rPr>
              <a:t>5</a:t>
            </a:r>
            <a:r>
              <a:rPr lang="en-US" sz="2400">
                <a:solidFill>
                  <a:schemeClr val="accent1"/>
                </a:solidFill>
                <a:latin typeface="Calibri"/>
                <a:ea typeface="Calibri"/>
                <a:cs typeface="Calibri"/>
                <a:sym typeface="Calibri"/>
              </a:rPr>
              <a:t>)</a:t>
            </a:r>
            <a:endParaRPr baseline="-25000" sz="2400">
              <a:solidFill>
                <a:schemeClr val="accent1"/>
              </a:solidFill>
              <a:latin typeface="Calibri"/>
              <a:ea typeface="Calibri"/>
              <a:cs typeface="Calibri"/>
              <a:sym typeface="Calibri"/>
            </a:endParaRPr>
          </a:p>
        </p:txBody>
      </p:sp>
      <p:sp>
        <p:nvSpPr>
          <p:cNvPr id="3375" name="Google Shape;3375;g200ff56c607_0_697"/>
          <p:cNvSpPr txBox="1"/>
          <p:nvPr/>
        </p:nvSpPr>
        <p:spPr>
          <a:xfrm>
            <a:off x="3727231" y="3206052"/>
            <a:ext cx="53340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1.05 = (x)(0.463)/(0.875)</a:t>
            </a:r>
            <a:endParaRPr baseline="-25000" sz="2400">
              <a:solidFill>
                <a:schemeClr val="accen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3"/>
                                        </p:tgtEl>
                                        <p:attrNameLst>
                                          <p:attrName>style.visibility</p:attrName>
                                        </p:attrNameLst>
                                      </p:cBhvr>
                                      <p:to>
                                        <p:strVal val="visible"/>
                                      </p:to>
                                    </p:set>
                                    <p:animEffect filter="fade" transition="in">
                                      <p:cBhvr>
                                        <p:cTn dur="500"/>
                                        <p:tgtEl>
                                          <p:spTgt spid="33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g200fb5710e2_0_5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Quantum Mechanical Model</a:t>
            </a:r>
            <a:endParaRPr/>
          </a:p>
        </p:txBody>
      </p:sp>
      <p:sp>
        <p:nvSpPr>
          <p:cNvPr id="642" name="Google Shape;642;g200fb5710e2_0_52"/>
          <p:cNvSpPr txBox="1"/>
          <p:nvPr>
            <p:ph idx="1" type="body"/>
          </p:nvPr>
        </p:nvSpPr>
        <p:spPr>
          <a:xfrm>
            <a:off x="838200" y="1462826"/>
            <a:ext cx="10515600" cy="4682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These calculations continued until they could describe any e</a:t>
            </a:r>
            <a:r>
              <a:rPr baseline="30000" lang="en-US"/>
              <a:t>-</a:t>
            </a:r>
            <a:r>
              <a:rPr lang="en-US"/>
              <a:t> from any element. </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The first number in an electron configuration represents the overall energy level and corresponds to the row/period that the element can be found in. This is the energy level. </a:t>
            </a:r>
            <a:endParaRPr/>
          </a:p>
          <a:p>
            <a:pPr indent="-76200" lvl="0" marL="228600" rtl="0" algn="l">
              <a:lnSpc>
                <a:spcPct val="90000"/>
              </a:lnSpc>
              <a:spcBef>
                <a:spcPts val="1000"/>
              </a:spcBef>
              <a:spcAft>
                <a:spcPts val="0"/>
              </a:spcAft>
              <a:buClr>
                <a:schemeClr val="dk1"/>
              </a:buClr>
              <a:buSzPts val="2400"/>
              <a:buNone/>
            </a:pPr>
            <a:r>
              <a:t/>
            </a:r>
            <a:endParaRPr/>
          </a:p>
        </p:txBody>
      </p:sp>
      <p:pic>
        <p:nvPicPr>
          <p:cNvPr descr="Image result for periodic table electron configuration" id="643" name="Google Shape;643;g200fb5710e2_0_52"/>
          <p:cNvPicPr preferRelativeResize="0"/>
          <p:nvPr/>
        </p:nvPicPr>
        <p:blipFill rotWithShape="1">
          <a:blip r:embed="rId3">
            <a:alphaModFix/>
          </a:blip>
          <a:srcRect b="55352" l="6762" r="12825" t="4080"/>
          <a:stretch/>
        </p:blipFill>
        <p:spPr>
          <a:xfrm>
            <a:off x="4804098" y="3812779"/>
            <a:ext cx="6711027" cy="1904481"/>
          </a:xfrm>
          <a:prstGeom prst="rect">
            <a:avLst/>
          </a:prstGeom>
          <a:noFill/>
          <a:ln>
            <a:noFill/>
          </a:ln>
        </p:spPr>
      </p:pic>
      <p:pic>
        <p:nvPicPr>
          <p:cNvPr id="644" name="Google Shape;644;g200fb5710e2_0_52"/>
          <p:cNvPicPr preferRelativeResize="0"/>
          <p:nvPr/>
        </p:nvPicPr>
        <p:blipFill rotWithShape="1">
          <a:blip r:embed="rId4">
            <a:alphaModFix/>
          </a:blip>
          <a:srcRect b="0" l="0" r="0" t="0"/>
          <a:stretch/>
        </p:blipFill>
        <p:spPr>
          <a:xfrm>
            <a:off x="1757004" y="3632750"/>
            <a:ext cx="2794000" cy="2730500"/>
          </a:xfrm>
          <a:prstGeom prst="rect">
            <a:avLst/>
          </a:prstGeom>
          <a:noFill/>
          <a:ln>
            <a:noFill/>
          </a:ln>
        </p:spPr>
      </p:pic>
    </p:spTree>
  </p:cSld>
  <p:clrMapOvr>
    <a:masterClrMapping/>
  </p:clrMapOvr>
</p:sld>
</file>

<file path=ppt/slides/slide3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0" name="Shape 3380"/>
        <p:cNvGrpSpPr/>
        <p:nvPr/>
      </p:nvGrpSpPr>
      <p:grpSpPr>
        <a:xfrm>
          <a:off x="0" y="0"/>
          <a:ext cx="0" cy="0"/>
          <a:chOff x="0" y="0"/>
          <a:chExt cx="0" cy="0"/>
        </a:xfrm>
      </p:grpSpPr>
      <p:sp>
        <p:nvSpPr>
          <p:cNvPr id="3381" name="Google Shape;3381;g200ff56c607_0_705"/>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accent1"/>
              </a:buClr>
              <a:buSzPct val="100000"/>
              <a:buFont typeface="Calibri"/>
              <a:buNone/>
            </a:pPr>
            <a:r>
              <a:rPr lang="en-US">
                <a:solidFill>
                  <a:schemeClr val="accent1"/>
                </a:solidFill>
              </a:rPr>
              <a:t>Equilibrium Can Be Reached from Either Direction</a:t>
            </a:r>
            <a:endParaRPr/>
          </a:p>
        </p:txBody>
      </p:sp>
      <p:pic>
        <p:nvPicPr>
          <p:cNvPr descr="15_03" id="3382" name="Google Shape;3382;g200ff56c607_0_705"/>
          <p:cNvPicPr preferRelativeResize="0"/>
          <p:nvPr>
            <p:ph idx="1" type="body"/>
          </p:nvPr>
        </p:nvPicPr>
        <p:blipFill rotWithShape="1">
          <a:blip r:embed="rId3">
            <a:alphaModFix/>
          </a:blip>
          <a:srcRect b="19231" l="0" r="0" t="0"/>
          <a:stretch/>
        </p:blipFill>
        <p:spPr>
          <a:xfrm>
            <a:off x="2209800" y="1371601"/>
            <a:ext cx="7696200" cy="2268600"/>
          </a:xfrm>
          <a:prstGeom prst="rect">
            <a:avLst/>
          </a:prstGeom>
          <a:noFill/>
          <a:ln>
            <a:noFill/>
          </a:ln>
        </p:spPr>
      </p:pic>
      <p:sp>
        <p:nvSpPr>
          <p:cNvPr id="3383" name="Google Shape;3383;g200ff56c607_0_705"/>
          <p:cNvSpPr txBox="1"/>
          <p:nvPr>
            <p:ph idx="2" type="body"/>
          </p:nvPr>
        </p:nvSpPr>
        <p:spPr>
          <a:xfrm>
            <a:off x="2209800" y="3733800"/>
            <a:ext cx="7772400" cy="2362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Font typeface="Calibri"/>
              <a:buNone/>
            </a:pPr>
            <a:r>
              <a:rPr lang="en-US"/>
              <a:t>	It does not matter whether we start with N</a:t>
            </a:r>
            <a:r>
              <a:rPr baseline="-25000" lang="en-US"/>
              <a:t>2</a:t>
            </a:r>
            <a:r>
              <a:rPr lang="en-US"/>
              <a:t> and H</a:t>
            </a:r>
            <a:r>
              <a:rPr baseline="-25000" lang="en-US"/>
              <a:t>2</a:t>
            </a:r>
            <a:r>
              <a:rPr lang="en-US"/>
              <a:t> or whether we start with NH</a:t>
            </a:r>
            <a:r>
              <a:rPr baseline="-25000" lang="en-US"/>
              <a:t>3</a:t>
            </a:r>
            <a:r>
              <a:rPr lang="en-US"/>
              <a:t>.  We will have the same proportions of all three substances at equilibrium.</a:t>
            </a:r>
            <a:endParaRPr/>
          </a:p>
        </p:txBody>
      </p:sp>
    </p:spTree>
  </p:cSld>
  <p:clrMapOvr>
    <a:masterClrMapping/>
  </p:clrMapOvr>
  <p:transition spd="slow">
    <p:fade/>
  </p:transition>
</p:sld>
</file>

<file path=ppt/slides/slide3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8" name="Shape 3388"/>
        <p:cNvGrpSpPr/>
        <p:nvPr/>
      </p:nvGrpSpPr>
      <p:grpSpPr>
        <a:xfrm>
          <a:off x="0" y="0"/>
          <a:ext cx="0" cy="0"/>
          <a:chOff x="0" y="0"/>
          <a:chExt cx="0" cy="0"/>
        </a:xfrm>
      </p:grpSpPr>
      <p:sp>
        <p:nvSpPr>
          <p:cNvPr id="3389" name="Google Shape;3389;g200ff56c607_0_712"/>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What Does the Value of </a:t>
            </a:r>
            <a:r>
              <a:rPr i="1" lang="en-US">
                <a:solidFill>
                  <a:schemeClr val="accent1"/>
                </a:solidFill>
              </a:rPr>
              <a:t>K</a:t>
            </a:r>
            <a:r>
              <a:rPr lang="en-US">
                <a:solidFill>
                  <a:schemeClr val="accent1"/>
                </a:solidFill>
              </a:rPr>
              <a:t> Mean?</a:t>
            </a:r>
            <a:endParaRPr/>
          </a:p>
        </p:txBody>
      </p:sp>
      <p:pic>
        <p:nvPicPr>
          <p:cNvPr descr="15_07" id="3390" name="Google Shape;3390;g200ff56c607_0_712"/>
          <p:cNvPicPr preferRelativeResize="0"/>
          <p:nvPr>
            <p:ph idx="1" type="body"/>
          </p:nvPr>
        </p:nvPicPr>
        <p:blipFill rotWithShape="1">
          <a:blip r:embed="rId3">
            <a:alphaModFix/>
          </a:blip>
          <a:srcRect b="4479" l="0" r="0" t="0"/>
          <a:stretch/>
        </p:blipFill>
        <p:spPr>
          <a:xfrm>
            <a:off x="2214563" y="1447800"/>
            <a:ext cx="3744900" cy="4876800"/>
          </a:xfrm>
          <a:prstGeom prst="rect">
            <a:avLst/>
          </a:prstGeom>
          <a:noFill/>
          <a:ln>
            <a:noFill/>
          </a:ln>
        </p:spPr>
      </p:pic>
      <p:sp>
        <p:nvSpPr>
          <p:cNvPr id="3391" name="Google Shape;3391;g200ff56c607_0_712"/>
          <p:cNvSpPr txBox="1"/>
          <p:nvPr>
            <p:ph idx="2" type="body"/>
          </p:nvPr>
        </p:nvSpPr>
        <p:spPr>
          <a:xfrm>
            <a:off x="6096000" y="1295400"/>
            <a:ext cx="5674200" cy="1905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a:t>If </a:t>
            </a:r>
            <a:r>
              <a:rPr i="1" lang="en-US"/>
              <a:t>K</a:t>
            </a:r>
            <a:r>
              <a:rPr lang="en-US"/>
              <a:t> &gt;&gt; 1, the reaction is </a:t>
            </a:r>
            <a:r>
              <a:rPr i="1" lang="en-US"/>
              <a:t>product-favored</a:t>
            </a:r>
            <a:r>
              <a:rPr lang="en-US"/>
              <a:t>; product predominates at equilibrium (products are on the numerator).</a:t>
            </a:r>
            <a:endParaRPr/>
          </a:p>
          <a:p>
            <a:pPr indent="-228600" lvl="0" marL="228600" rtl="0" algn="l">
              <a:lnSpc>
                <a:spcPct val="90000"/>
              </a:lnSpc>
              <a:spcBef>
                <a:spcPts val="1000"/>
              </a:spcBef>
              <a:spcAft>
                <a:spcPts val="0"/>
              </a:spcAft>
              <a:buClr>
                <a:srgbClr val="FF0000"/>
              </a:buClr>
              <a:buSzPts val="2400"/>
              <a:buChar char="•"/>
            </a:pPr>
            <a:r>
              <a:rPr lang="en-US">
                <a:solidFill>
                  <a:srgbClr val="FF0000"/>
                </a:solidFill>
              </a:rPr>
              <a:t>Extremely large K values may show the reaction goes nearly to completion</a:t>
            </a:r>
            <a:endParaRPr>
              <a:solidFill>
                <a:srgbClr val="FF0000"/>
              </a:solidFill>
            </a:endParaRPr>
          </a:p>
        </p:txBody>
      </p:sp>
      <p:sp>
        <p:nvSpPr>
          <p:cNvPr id="3392" name="Google Shape;3392;g200ff56c607_0_712"/>
          <p:cNvSpPr/>
          <p:nvPr/>
        </p:nvSpPr>
        <p:spPr>
          <a:xfrm>
            <a:off x="6096000" y="3886200"/>
            <a:ext cx="5318100" cy="2286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If K &lt;&lt; 1, the reaction is </a:t>
            </a:r>
            <a:r>
              <a:rPr i="1" lang="en-US" sz="2400">
                <a:solidFill>
                  <a:schemeClr val="dk1"/>
                </a:solidFill>
                <a:latin typeface="Calibri"/>
                <a:ea typeface="Calibri"/>
                <a:cs typeface="Calibri"/>
                <a:sym typeface="Calibri"/>
              </a:rPr>
              <a:t>reactant-favored</a:t>
            </a:r>
            <a:r>
              <a:rPr lang="en-US" sz="2400">
                <a:solidFill>
                  <a:schemeClr val="dk1"/>
                </a:solidFill>
                <a:latin typeface="Calibri"/>
                <a:ea typeface="Calibri"/>
                <a:cs typeface="Calibri"/>
                <a:sym typeface="Calibri"/>
              </a:rPr>
              <a:t>; reactant predominates at equilibrium.</a:t>
            </a:r>
            <a:endParaRPr/>
          </a:p>
          <a:p>
            <a:pPr indent="-342900" lvl="0" marL="342900" marR="0" rtl="0" algn="l">
              <a:spcBef>
                <a:spcPts val="480"/>
              </a:spcBef>
              <a:spcAft>
                <a:spcPts val="0"/>
              </a:spcAft>
              <a:buClr>
                <a:srgbClr val="FF0000"/>
              </a:buClr>
              <a:buSzPts val="2400"/>
              <a:buFont typeface="Calibri"/>
              <a:buChar char="•"/>
            </a:pPr>
            <a:r>
              <a:rPr lang="en-US" sz="2400">
                <a:solidFill>
                  <a:srgbClr val="FF0000"/>
                </a:solidFill>
                <a:latin typeface="Calibri"/>
                <a:ea typeface="Calibri"/>
                <a:cs typeface="Calibri"/>
                <a:sym typeface="Calibri"/>
              </a:rPr>
              <a:t>Extremely small values of K show the reaction may not proceed at all. </a:t>
            </a:r>
            <a:endParaRPr sz="2400">
              <a:solidFill>
                <a:srgbClr val="FF0000"/>
              </a:solidFill>
              <a:latin typeface="Calibri"/>
              <a:ea typeface="Calibri"/>
              <a:cs typeface="Calibri"/>
              <a:sym typeface="Calibri"/>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2"/>
                                        </p:tgtEl>
                                        <p:attrNameLst>
                                          <p:attrName>style.visibility</p:attrName>
                                        </p:attrNameLst>
                                      </p:cBhvr>
                                      <p:to>
                                        <p:strVal val="visible"/>
                                      </p:to>
                                    </p:set>
                                    <p:animEffect filter="fade" transition="in">
                                      <p:cBhvr>
                                        <p:cTn dur="500"/>
                                        <p:tgtEl>
                                          <p:spTgt spid="33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7" name="Shape 3397"/>
        <p:cNvGrpSpPr/>
        <p:nvPr/>
      </p:nvGrpSpPr>
      <p:grpSpPr>
        <a:xfrm>
          <a:off x="0" y="0"/>
          <a:ext cx="0" cy="0"/>
          <a:chOff x="0" y="0"/>
          <a:chExt cx="0" cy="0"/>
        </a:xfrm>
      </p:grpSpPr>
      <p:sp>
        <p:nvSpPr>
          <p:cNvPr id="3398" name="Google Shape;3398;g200ff56c607_0_720"/>
          <p:cNvSpPr txBox="1"/>
          <p:nvPr>
            <p:ph type="title"/>
          </p:nvPr>
        </p:nvSpPr>
        <p:spPr>
          <a:xfrm>
            <a:off x="1524000" y="0"/>
            <a:ext cx="91440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Manipulating Equilibrium Constants</a:t>
            </a:r>
            <a:endParaRPr/>
          </a:p>
        </p:txBody>
      </p:sp>
      <p:sp>
        <p:nvSpPr>
          <p:cNvPr id="3399" name="Google Shape;3399;g200ff56c607_0_720"/>
          <p:cNvSpPr txBox="1"/>
          <p:nvPr>
            <p:ph idx="1" type="body"/>
          </p:nvPr>
        </p:nvSpPr>
        <p:spPr>
          <a:xfrm>
            <a:off x="653056" y="1142997"/>
            <a:ext cx="11225100" cy="13716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FF0000"/>
              </a:buClr>
              <a:buSzPts val="2400"/>
              <a:buFont typeface="Calibri"/>
              <a:buNone/>
            </a:pPr>
            <a:r>
              <a:rPr lang="en-US">
                <a:solidFill>
                  <a:srgbClr val="FF0000"/>
                </a:solidFill>
              </a:rPr>
              <a:t>	If you reverse an equation, you must take the reciprocal of the equilibrium constant.</a:t>
            </a:r>
            <a:endParaRPr/>
          </a:p>
        </p:txBody>
      </p:sp>
      <p:grpSp>
        <p:nvGrpSpPr>
          <p:cNvPr id="3400" name="Google Shape;3400;g200ff56c607_0_720"/>
          <p:cNvGrpSpPr/>
          <p:nvPr/>
        </p:nvGrpSpPr>
        <p:grpSpPr>
          <a:xfrm>
            <a:off x="8458200" y="3146781"/>
            <a:ext cx="1411288" cy="952502"/>
            <a:chOff x="2016" y="3552"/>
            <a:chExt cx="889" cy="600"/>
          </a:xfrm>
        </p:grpSpPr>
        <p:grpSp>
          <p:nvGrpSpPr>
            <p:cNvPr id="3401" name="Google Shape;3401;g200ff56c607_0_720"/>
            <p:cNvGrpSpPr/>
            <p:nvPr/>
          </p:nvGrpSpPr>
          <p:grpSpPr>
            <a:xfrm>
              <a:off x="2304" y="3552"/>
              <a:ext cx="601" cy="600"/>
              <a:chOff x="2304" y="3552"/>
              <a:chExt cx="601" cy="600"/>
            </a:xfrm>
          </p:grpSpPr>
          <p:sp>
            <p:nvSpPr>
              <p:cNvPr id="3402" name="Google Shape;3402;g200ff56c607_0_720"/>
              <p:cNvSpPr/>
              <p:nvPr/>
            </p:nvSpPr>
            <p:spPr>
              <a:xfrm>
                <a:off x="2305" y="3552"/>
                <a:ext cx="600" cy="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chemeClr val="dk1"/>
                    </a:solidFill>
                    <a:latin typeface="Calibri"/>
                    <a:ea typeface="Calibri"/>
                    <a:cs typeface="Calibri"/>
                    <a:sym typeface="Calibri"/>
                  </a:rPr>
                  <a:t>1</a:t>
                </a:r>
                <a:endParaRPr/>
              </a:p>
              <a:p>
                <a:pPr indent="0" lvl="0" marL="0" marR="0" rtl="0" algn="ctr">
                  <a:spcBef>
                    <a:spcPts val="0"/>
                  </a:spcBef>
                  <a:spcAft>
                    <a:spcPts val="0"/>
                  </a:spcAft>
                  <a:buNone/>
                </a:pPr>
                <a:r>
                  <a:rPr lang="en-US" sz="2400">
                    <a:solidFill>
                      <a:schemeClr val="dk1"/>
                    </a:solidFill>
                    <a:latin typeface="Calibri"/>
                    <a:ea typeface="Calibri"/>
                    <a:cs typeface="Calibri"/>
                    <a:sym typeface="Calibri"/>
                  </a:rPr>
                  <a:t>0.212</a:t>
                </a:r>
                <a:endParaRPr/>
              </a:p>
            </p:txBody>
          </p:sp>
          <p:cxnSp>
            <p:nvCxnSpPr>
              <p:cNvPr id="3403" name="Google Shape;3403;g200ff56c607_0_720"/>
              <p:cNvCxnSpPr/>
              <p:nvPr/>
            </p:nvCxnSpPr>
            <p:spPr>
              <a:xfrm>
                <a:off x="2304" y="3792"/>
                <a:ext cx="600" cy="0"/>
              </a:xfrm>
              <a:prstGeom prst="straightConnector1">
                <a:avLst/>
              </a:prstGeom>
              <a:noFill/>
              <a:ln cap="flat" cmpd="sng" w="9525">
                <a:solidFill>
                  <a:schemeClr val="dk1"/>
                </a:solidFill>
                <a:prstDash val="solid"/>
                <a:round/>
                <a:headEnd len="med" w="med" type="none"/>
                <a:tailEnd len="med" w="med" type="none"/>
              </a:ln>
            </p:spPr>
          </p:cxnSp>
        </p:grpSp>
        <p:sp>
          <p:nvSpPr>
            <p:cNvPr id="3404" name="Google Shape;3404;g200ff56c607_0_720"/>
            <p:cNvSpPr/>
            <p:nvPr/>
          </p:nvSpPr>
          <p:spPr>
            <a:xfrm>
              <a:off x="2016" y="3648"/>
              <a:ext cx="3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rgbClr val="C82E32"/>
                  </a:solidFill>
                  <a:latin typeface="Calibri"/>
                  <a:ea typeface="Calibri"/>
                  <a:cs typeface="Calibri"/>
                  <a:sym typeface="Calibri"/>
                </a:rPr>
                <a:t>=</a:t>
              </a:r>
              <a:endParaRPr/>
            </a:p>
          </p:txBody>
        </p:sp>
      </p:grpSp>
      <p:grpSp>
        <p:nvGrpSpPr>
          <p:cNvPr id="3405" name="Google Shape;3405;g200ff56c607_0_720"/>
          <p:cNvGrpSpPr/>
          <p:nvPr/>
        </p:nvGrpSpPr>
        <p:grpSpPr>
          <a:xfrm>
            <a:off x="1769255" y="2396974"/>
            <a:ext cx="10492972" cy="3022023"/>
            <a:chOff x="0" y="2314"/>
            <a:chExt cx="6776" cy="1900"/>
          </a:xfrm>
        </p:grpSpPr>
        <p:grpSp>
          <p:nvGrpSpPr>
            <p:cNvPr id="3406" name="Google Shape;3406;g200ff56c607_0_720"/>
            <p:cNvGrpSpPr/>
            <p:nvPr/>
          </p:nvGrpSpPr>
          <p:grpSpPr>
            <a:xfrm>
              <a:off x="2876" y="2314"/>
              <a:ext cx="3900" cy="600"/>
              <a:chOff x="2924" y="2160"/>
              <a:chExt cx="3900" cy="600"/>
            </a:xfrm>
          </p:grpSpPr>
          <p:sp>
            <p:nvSpPr>
              <p:cNvPr id="3407" name="Google Shape;3407;g200ff56c607_0_720"/>
              <p:cNvSpPr/>
              <p:nvPr/>
            </p:nvSpPr>
            <p:spPr>
              <a:xfrm>
                <a:off x="2924" y="2283"/>
                <a:ext cx="39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2400">
                    <a:solidFill>
                      <a:schemeClr val="dk1"/>
                    </a:solidFill>
                    <a:latin typeface="Calibri"/>
                    <a:ea typeface="Calibri"/>
                    <a:cs typeface="Calibri"/>
                    <a:sym typeface="Calibri"/>
                  </a:rPr>
                  <a:t>K</a:t>
                </a:r>
                <a:r>
                  <a:rPr baseline="-25000" i="1" lang="en-US" sz="2400">
                    <a:solidFill>
                      <a:schemeClr val="dk1"/>
                    </a:solidFill>
                    <a:latin typeface="Calibri"/>
                    <a:ea typeface="Calibri"/>
                    <a:cs typeface="Calibri"/>
                    <a:sym typeface="Calibri"/>
                  </a:rPr>
                  <a:t>c</a:t>
                </a:r>
                <a:r>
                  <a:rPr lang="en-US" sz="2400">
                    <a:solidFill>
                      <a:schemeClr val="dk1"/>
                    </a:solidFill>
                    <a:latin typeface="Calibri"/>
                    <a:ea typeface="Calibri"/>
                    <a:cs typeface="Calibri"/>
                    <a:sym typeface="Calibri"/>
                  </a:rPr>
                  <a:t> = 		  		= 0.212 at 100°C</a:t>
                </a:r>
                <a:endParaRPr sz="2400">
                  <a:solidFill>
                    <a:schemeClr val="dk1"/>
                  </a:solidFill>
                  <a:latin typeface="Calibri"/>
                  <a:ea typeface="Calibri"/>
                  <a:cs typeface="Calibri"/>
                  <a:sym typeface="Calibri"/>
                </a:endParaRPr>
              </a:p>
            </p:txBody>
          </p:sp>
          <p:grpSp>
            <p:nvGrpSpPr>
              <p:cNvPr id="3408" name="Google Shape;3408;g200ff56c607_0_720"/>
              <p:cNvGrpSpPr/>
              <p:nvPr/>
            </p:nvGrpSpPr>
            <p:grpSpPr>
              <a:xfrm>
                <a:off x="3394" y="2160"/>
                <a:ext cx="1094" cy="600"/>
                <a:chOff x="3308" y="3533"/>
                <a:chExt cx="1094" cy="600"/>
              </a:xfrm>
            </p:grpSpPr>
            <p:sp>
              <p:nvSpPr>
                <p:cNvPr id="3409" name="Google Shape;3409;g200ff56c607_0_720"/>
                <p:cNvSpPr/>
                <p:nvPr/>
              </p:nvSpPr>
              <p:spPr>
                <a:xfrm>
                  <a:off x="3502" y="3533"/>
                  <a:ext cx="900" cy="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chemeClr val="dk1"/>
                      </a:solidFill>
                      <a:latin typeface="Calibri"/>
                      <a:ea typeface="Calibri"/>
                      <a:cs typeface="Calibri"/>
                      <a:sym typeface="Calibri"/>
                    </a:rPr>
                    <a:t>[NO</a:t>
                  </a:r>
                  <a:r>
                    <a:rPr baseline="-25000" lang="en-US" sz="2400">
                      <a:solidFill>
                        <a:schemeClr val="dk1"/>
                      </a:solidFill>
                      <a:latin typeface="Calibri"/>
                      <a:ea typeface="Calibri"/>
                      <a:cs typeface="Calibri"/>
                      <a:sym typeface="Calibri"/>
                    </a:rPr>
                    <a:t>2</a:t>
                  </a:r>
                  <a:r>
                    <a:rPr lang="en-US" sz="2400">
                      <a:solidFill>
                        <a:schemeClr val="dk1"/>
                      </a:solidFill>
                      <a:latin typeface="Calibri"/>
                      <a:ea typeface="Calibri"/>
                      <a:cs typeface="Calibri"/>
                      <a:sym typeface="Calibri"/>
                    </a:rPr>
                    <a:t>]</a:t>
                  </a:r>
                  <a:r>
                    <a:rPr baseline="30000" lang="en-US" sz="2400">
                      <a:solidFill>
                        <a:schemeClr val="dk1"/>
                      </a:solidFill>
                      <a:latin typeface="Calibri"/>
                      <a:ea typeface="Calibri"/>
                      <a:cs typeface="Calibri"/>
                      <a:sym typeface="Calibri"/>
                    </a:rPr>
                    <a:t>2</a:t>
                  </a:r>
                  <a:endParaRPr sz="2400">
                    <a:solidFill>
                      <a:schemeClr val="dk1"/>
                    </a:solidFill>
                    <a:latin typeface="Calibri"/>
                    <a:ea typeface="Calibri"/>
                    <a:cs typeface="Calibri"/>
                    <a:sym typeface="Calibri"/>
                  </a:endParaRPr>
                </a:p>
                <a:p>
                  <a:pPr indent="0" lvl="0" marL="0" marR="0" rtl="0" algn="ctr">
                    <a:spcBef>
                      <a:spcPts val="0"/>
                    </a:spcBef>
                    <a:spcAft>
                      <a:spcPts val="0"/>
                    </a:spcAft>
                    <a:buNone/>
                  </a:pPr>
                  <a:r>
                    <a:rPr lang="en-US" sz="2400">
                      <a:solidFill>
                        <a:schemeClr val="dk1"/>
                      </a:solidFill>
                      <a:latin typeface="Calibri"/>
                      <a:ea typeface="Calibri"/>
                      <a:cs typeface="Calibri"/>
                      <a:sym typeface="Calibri"/>
                    </a:rPr>
                    <a:t>[N</a:t>
                  </a:r>
                  <a:r>
                    <a:rPr baseline="-25000" lang="en-US" sz="2400">
                      <a:solidFill>
                        <a:schemeClr val="dk1"/>
                      </a:solidFill>
                      <a:latin typeface="Calibri"/>
                      <a:ea typeface="Calibri"/>
                      <a:cs typeface="Calibri"/>
                      <a:sym typeface="Calibri"/>
                    </a:rPr>
                    <a:t>2</a:t>
                  </a:r>
                  <a:r>
                    <a:rPr lang="en-US" sz="2400">
                      <a:solidFill>
                        <a:schemeClr val="dk1"/>
                      </a:solidFill>
                      <a:latin typeface="Calibri"/>
                      <a:ea typeface="Calibri"/>
                      <a:cs typeface="Calibri"/>
                      <a:sym typeface="Calibri"/>
                    </a:rPr>
                    <a:t>O</a:t>
                  </a:r>
                  <a:r>
                    <a:rPr baseline="-25000" lang="en-US" sz="2400">
                      <a:solidFill>
                        <a:schemeClr val="dk1"/>
                      </a:solidFill>
                      <a:latin typeface="Calibri"/>
                      <a:ea typeface="Calibri"/>
                      <a:cs typeface="Calibri"/>
                      <a:sym typeface="Calibri"/>
                    </a:rPr>
                    <a:t>4</a:t>
                  </a:r>
                  <a:r>
                    <a:rPr lang="en-US" sz="2400">
                      <a:solidFill>
                        <a:schemeClr val="dk1"/>
                      </a:solidFill>
                      <a:latin typeface="Calibri"/>
                      <a:ea typeface="Calibri"/>
                      <a:cs typeface="Calibri"/>
                      <a:sym typeface="Calibri"/>
                    </a:rPr>
                    <a:t>]</a:t>
                  </a:r>
                  <a:endParaRPr/>
                </a:p>
              </p:txBody>
            </p:sp>
            <p:cxnSp>
              <p:nvCxnSpPr>
                <p:cNvPr id="3410" name="Google Shape;3410;g200ff56c607_0_720"/>
                <p:cNvCxnSpPr/>
                <p:nvPr/>
              </p:nvCxnSpPr>
              <p:spPr>
                <a:xfrm>
                  <a:off x="3308" y="3819"/>
                  <a:ext cx="900" cy="0"/>
                </a:xfrm>
                <a:prstGeom prst="straightConnector1">
                  <a:avLst/>
                </a:prstGeom>
                <a:noFill/>
                <a:ln cap="flat" cmpd="sng" w="19050">
                  <a:solidFill>
                    <a:schemeClr val="dk1"/>
                  </a:solidFill>
                  <a:prstDash val="solid"/>
                  <a:round/>
                  <a:headEnd len="med" w="med" type="none"/>
                  <a:tailEnd len="med" w="med" type="none"/>
                </a:ln>
              </p:spPr>
            </p:cxnSp>
          </p:grpSp>
        </p:grpSp>
        <p:sp>
          <p:nvSpPr>
            <p:cNvPr id="3411" name="Google Shape;3411;g200ff56c607_0_720"/>
            <p:cNvSpPr/>
            <p:nvPr/>
          </p:nvSpPr>
          <p:spPr>
            <a:xfrm>
              <a:off x="0" y="2409"/>
              <a:ext cx="9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N</a:t>
              </a:r>
              <a:r>
                <a:rPr baseline="-25000" lang="en-US" sz="2400">
                  <a:solidFill>
                    <a:schemeClr val="dk1"/>
                  </a:solidFill>
                  <a:latin typeface="Calibri"/>
                  <a:ea typeface="Calibri"/>
                  <a:cs typeface="Calibri"/>
                  <a:sym typeface="Calibri"/>
                </a:rPr>
                <a:t>2</a:t>
              </a:r>
              <a:r>
                <a:rPr lang="en-US" sz="2400">
                  <a:solidFill>
                    <a:schemeClr val="dk1"/>
                  </a:solidFill>
                  <a:latin typeface="Calibri"/>
                  <a:ea typeface="Calibri"/>
                  <a:cs typeface="Calibri"/>
                  <a:sym typeface="Calibri"/>
                </a:rPr>
                <a:t>O</a:t>
              </a:r>
              <a:r>
                <a:rPr baseline="-25000" lang="en-US" sz="2400">
                  <a:solidFill>
                    <a:schemeClr val="dk1"/>
                  </a:solidFill>
                  <a:latin typeface="Calibri"/>
                  <a:ea typeface="Calibri"/>
                  <a:cs typeface="Calibri"/>
                  <a:sym typeface="Calibri"/>
                </a:rPr>
                <a:t>4</a:t>
              </a:r>
              <a:r>
                <a:rPr lang="en-US" sz="2400">
                  <a:solidFill>
                    <a:schemeClr val="dk1"/>
                  </a:solidFill>
                  <a:latin typeface="Calibri"/>
                  <a:ea typeface="Calibri"/>
                  <a:cs typeface="Calibri"/>
                  <a:sym typeface="Calibri"/>
                </a:rPr>
                <a:t> (</a:t>
              </a:r>
              <a:r>
                <a:rPr i="1" lang="en-US" sz="2400">
                  <a:solidFill>
                    <a:schemeClr val="dk1"/>
                  </a:solidFill>
                  <a:latin typeface="Calibri"/>
                  <a:ea typeface="Calibri"/>
                  <a:cs typeface="Calibri"/>
                  <a:sym typeface="Calibri"/>
                </a:rPr>
                <a:t>g</a:t>
              </a:r>
              <a:r>
                <a:rPr lang="en-US" sz="2400">
                  <a:solidFill>
                    <a:schemeClr val="dk1"/>
                  </a:solidFill>
                  <a:latin typeface="Calibri"/>
                  <a:ea typeface="Calibri"/>
                  <a:cs typeface="Calibri"/>
                  <a:sym typeface="Calibri"/>
                </a:rPr>
                <a:t>)</a:t>
              </a:r>
              <a:endParaRPr/>
            </a:p>
          </p:txBody>
        </p:sp>
        <p:sp>
          <p:nvSpPr>
            <p:cNvPr id="3412" name="Google Shape;3412;g200ff56c607_0_720"/>
            <p:cNvSpPr/>
            <p:nvPr/>
          </p:nvSpPr>
          <p:spPr>
            <a:xfrm>
              <a:off x="1681" y="2344"/>
              <a:ext cx="9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2 NO</a:t>
              </a:r>
              <a:r>
                <a:rPr baseline="-25000" lang="en-US" sz="2400">
                  <a:solidFill>
                    <a:schemeClr val="dk1"/>
                  </a:solidFill>
                  <a:latin typeface="Calibri"/>
                  <a:ea typeface="Calibri"/>
                  <a:cs typeface="Calibri"/>
                  <a:sym typeface="Calibri"/>
                </a:rPr>
                <a:t>2</a:t>
              </a:r>
              <a:r>
                <a:rPr lang="en-US" sz="2400">
                  <a:solidFill>
                    <a:schemeClr val="dk1"/>
                  </a:solidFill>
                  <a:latin typeface="Calibri"/>
                  <a:ea typeface="Calibri"/>
                  <a:cs typeface="Calibri"/>
                  <a:sym typeface="Calibri"/>
                </a:rPr>
                <a:t>(</a:t>
              </a:r>
              <a:r>
                <a:rPr i="1" lang="en-US" sz="2400">
                  <a:solidFill>
                    <a:schemeClr val="dk1"/>
                  </a:solidFill>
                  <a:latin typeface="Calibri"/>
                  <a:ea typeface="Calibri"/>
                  <a:cs typeface="Calibri"/>
                  <a:sym typeface="Calibri"/>
                </a:rPr>
                <a:t>g</a:t>
              </a:r>
              <a:r>
                <a:rPr lang="en-US" sz="2400">
                  <a:solidFill>
                    <a:schemeClr val="dk1"/>
                  </a:solidFill>
                  <a:latin typeface="Calibri"/>
                  <a:ea typeface="Calibri"/>
                  <a:cs typeface="Calibri"/>
                  <a:sym typeface="Calibri"/>
                </a:rPr>
                <a:t>)</a:t>
              </a:r>
              <a:endParaRPr/>
            </a:p>
          </p:txBody>
        </p:sp>
        <p:grpSp>
          <p:nvGrpSpPr>
            <p:cNvPr id="3413" name="Google Shape;3413;g200ff56c607_0_720"/>
            <p:cNvGrpSpPr/>
            <p:nvPr/>
          </p:nvGrpSpPr>
          <p:grpSpPr>
            <a:xfrm>
              <a:off x="3014" y="2850"/>
              <a:ext cx="2700" cy="1364"/>
              <a:chOff x="2955" y="2178"/>
              <a:chExt cx="2700" cy="1364"/>
            </a:xfrm>
          </p:grpSpPr>
          <p:sp>
            <p:nvSpPr>
              <p:cNvPr id="3414" name="Google Shape;3414;g200ff56c607_0_720"/>
              <p:cNvSpPr/>
              <p:nvPr/>
            </p:nvSpPr>
            <p:spPr>
              <a:xfrm>
                <a:off x="2955" y="2642"/>
                <a:ext cx="2700" cy="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2400">
                    <a:solidFill>
                      <a:schemeClr val="dk1"/>
                    </a:solidFill>
                    <a:latin typeface="Calibri"/>
                    <a:ea typeface="Calibri"/>
                    <a:cs typeface="Calibri"/>
                    <a:sym typeface="Calibri"/>
                  </a:rPr>
                  <a:t>K</a:t>
                </a:r>
                <a:r>
                  <a:rPr baseline="-25000" i="1" lang="en-US" sz="2400">
                    <a:solidFill>
                      <a:schemeClr val="dk1"/>
                    </a:solidFill>
                    <a:latin typeface="Calibri"/>
                    <a:ea typeface="Calibri"/>
                    <a:cs typeface="Calibri"/>
                    <a:sym typeface="Calibri"/>
                  </a:rPr>
                  <a:t>c</a:t>
                </a:r>
                <a:r>
                  <a:rPr lang="en-US" sz="2400">
                    <a:solidFill>
                      <a:schemeClr val="dk1"/>
                    </a:solidFill>
                    <a:latin typeface="Calibri"/>
                    <a:ea typeface="Calibri"/>
                    <a:cs typeface="Calibri"/>
                    <a:sym typeface="Calibri"/>
                  </a:rPr>
                  <a:t> = 4.72 at 100°C</a:t>
                </a:r>
                <a:endParaRPr sz="2400">
                  <a:solidFill>
                    <a:schemeClr val="dk1"/>
                  </a:solidFill>
                  <a:latin typeface="Calibri"/>
                  <a:ea typeface="Calibri"/>
                  <a:cs typeface="Calibri"/>
                  <a:sym typeface="Calibri"/>
                </a:endParaRPr>
              </a:p>
            </p:txBody>
          </p:sp>
          <p:grpSp>
            <p:nvGrpSpPr>
              <p:cNvPr id="3415" name="Google Shape;3415;g200ff56c607_0_720"/>
              <p:cNvGrpSpPr/>
              <p:nvPr/>
            </p:nvGrpSpPr>
            <p:grpSpPr>
              <a:xfrm>
                <a:off x="3385" y="2178"/>
                <a:ext cx="951" cy="600"/>
                <a:chOff x="3299" y="3551"/>
                <a:chExt cx="951" cy="600"/>
              </a:xfrm>
            </p:grpSpPr>
            <p:sp>
              <p:nvSpPr>
                <p:cNvPr id="3416" name="Google Shape;3416;g200ff56c607_0_720"/>
                <p:cNvSpPr/>
                <p:nvPr/>
              </p:nvSpPr>
              <p:spPr>
                <a:xfrm>
                  <a:off x="3350" y="3551"/>
                  <a:ext cx="900" cy="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chemeClr val="dk1"/>
                      </a:solidFill>
                      <a:latin typeface="Calibri"/>
                      <a:ea typeface="Calibri"/>
                      <a:cs typeface="Calibri"/>
                      <a:sym typeface="Calibri"/>
                    </a:rPr>
                    <a:t>[N</a:t>
                  </a:r>
                  <a:r>
                    <a:rPr baseline="-25000" lang="en-US" sz="2400">
                      <a:solidFill>
                        <a:schemeClr val="dk1"/>
                      </a:solidFill>
                      <a:latin typeface="Calibri"/>
                      <a:ea typeface="Calibri"/>
                      <a:cs typeface="Calibri"/>
                      <a:sym typeface="Calibri"/>
                    </a:rPr>
                    <a:t>2</a:t>
                  </a:r>
                  <a:r>
                    <a:rPr lang="en-US" sz="2400">
                      <a:solidFill>
                        <a:schemeClr val="dk1"/>
                      </a:solidFill>
                      <a:latin typeface="Calibri"/>
                      <a:ea typeface="Calibri"/>
                      <a:cs typeface="Calibri"/>
                      <a:sym typeface="Calibri"/>
                    </a:rPr>
                    <a:t>O</a:t>
                  </a:r>
                  <a:r>
                    <a:rPr baseline="-25000" lang="en-US" sz="2400">
                      <a:solidFill>
                        <a:schemeClr val="dk1"/>
                      </a:solidFill>
                      <a:latin typeface="Calibri"/>
                      <a:ea typeface="Calibri"/>
                      <a:cs typeface="Calibri"/>
                      <a:sym typeface="Calibri"/>
                    </a:rPr>
                    <a:t>4</a:t>
                  </a:r>
                  <a:r>
                    <a:rPr lang="en-US" sz="2400">
                      <a:solidFill>
                        <a:schemeClr val="dk1"/>
                      </a:solidFill>
                      <a:latin typeface="Calibri"/>
                      <a:ea typeface="Calibri"/>
                      <a:cs typeface="Calibri"/>
                      <a:sym typeface="Calibri"/>
                    </a:rPr>
                    <a:t>]</a:t>
                  </a:r>
                  <a:endParaRPr/>
                </a:p>
                <a:p>
                  <a:pPr indent="0" lvl="0" marL="0" marR="0" rtl="0" algn="ctr">
                    <a:spcBef>
                      <a:spcPts val="0"/>
                    </a:spcBef>
                    <a:spcAft>
                      <a:spcPts val="0"/>
                    </a:spcAft>
                    <a:buNone/>
                  </a:pPr>
                  <a:r>
                    <a:rPr lang="en-US" sz="2400">
                      <a:solidFill>
                        <a:schemeClr val="dk1"/>
                      </a:solidFill>
                      <a:latin typeface="Calibri"/>
                      <a:ea typeface="Calibri"/>
                      <a:cs typeface="Calibri"/>
                      <a:sym typeface="Calibri"/>
                    </a:rPr>
                    <a:t>[NO</a:t>
                  </a:r>
                  <a:r>
                    <a:rPr baseline="-25000" lang="en-US" sz="2400">
                      <a:solidFill>
                        <a:schemeClr val="dk1"/>
                      </a:solidFill>
                      <a:latin typeface="Calibri"/>
                      <a:ea typeface="Calibri"/>
                      <a:cs typeface="Calibri"/>
                      <a:sym typeface="Calibri"/>
                    </a:rPr>
                    <a:t>2</a:t>
                  </a:r>
                  <a:r>
                    <a:rPr lang="en-US" sz="2400">
                      <a:solidFill>
                        <a:schemeClr val="dk1"/>
                      </a:solidFill>
                      <a:latin typeface="Calibri"/>
                      <a:ea typeface="Calibri"/>
                      <a:cs typeface="Calibri"/>
                      <a:sym typeface="Calibri"/>
                    </a:rPr>
                    <a:t>]</a:t>
                  </a:r>
                  <a:r>
                    <a:rPr baseline="30000" lang="en-US" sz="2400">
                      <a:solidFill>
                        <a:schemeClr val="dk1"/>
                      </a:solidFill>
                      <a:latin typeface="Calibri"/>
                      <a:ea typeface="Calibri"/>
                      <a:cs typeface="Calibri"/>
                      <a:sym typeface="Calibri"/>
                    </a:rPr>
                    <a:t>2</a:t>
                  </a:r>
                  <a:endParaRPr sz="2400">
                    <a:solidFill>
                      <a:schemeClr val="dk1"/>
                    </a:solidFill>
                    <a:latin typeface="Calibri"/>
                    <a:ea typeface="Calibri"/>
                    <a:cs typeface="Calibri"/>
                    <a:sym typeface="Calibri"/>
                  </a:endParaRPr>
                </a:p>
              </p:txBody>
            </p:sp>
            <p:cxnSp>
              <p:nvCxnSpPr>
                <p:cNvPr id="3417" name="Google Shape;3417;g200ff56c607_0_720"/>
                <p:cNvCxnSpPr/>
                <p:nvPr/>
              </p:nvCxnSpPr>
              <p:spPr>
                <a:xfrm>
                  <a:off x="3299" y="3815"/>
                  <a:ext cx="900" cy="0"/>
                </a:xfrm>
                <a:prstGeom prst="straightConnector1">
                  <a:avLst/>
                </a:prstGeom>
                <a:noFill/>
                <a:ln cap="flat" cmpd="sng" w="19050">
                  <a:solidFill>
                    <a:schemeClr val="dk1"/>
                  </a:solidFill>
                  <a:prstDash val="solid"/>
                  <a:round/>
                  <a:headEnd len="med" w="med" type="none"/>
                  <a:tailEnd len="med" w="med" type="none"/>
                </a:ln>
              </p:spPr>
            </p:cxnSp>
          </p:grpSp>
        </p:grpSp>
        <p:sp>
          <p:nvSpPr>
            <p:cNvPr id="3418" name="Google Shape;3418;g200ff56c607_0_720"/>
            <p:cNvSpPr/>
            <p:nvPr/>
          </p:nvSpPr>
          <p:spPr>
            <a:xfrm>
              <a:off x="1618" y="2870"/>
              <a:ext cx="9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N</a:t>
              </a:r>
              <a:r>
                <a:rPr baseline="-25000" lang="en-US" sz="2400">
                  <a:solidFill>
                    <a:schemeClr val="dk1"/>
                  </a:solidFill>
                  <a:latin typeface="Calibri"/>
                  <a:ea typeface="Calibri"/>
                  <a:cs typeface="Calibri"/>
                  <a:sym typeface="Calibri"/>
                </a:rPr>
                <a:t>2</a:t>
              </a:r>
              <a:r>
                <a:rPr lang="en-US" sz="2400">
                  <a:solidFill>
                    <a:schemeClr val="dk1"/>
                  </a:solidFill>
                  <a:latin typeface="Calibri"/>
                  <a:ea typeface="Calibri"/>
                  <a:cs typeface="Calibri"/>
                  <a:sym typeface="Calibri"/>
                </a:rPr>
                <a:t>O</a:t>
              </a:r>
              <a:r>
                <a:rPr baseline="-25000" lang="en-US" sz="2400">
                  <a:solidFill>
                    <a:schemeClr val="dk1"/>
                  </a:solidFill>
                  <a:latin typeface="Calibri"/>
                  <a:ea typeface="Calibri"/>
                  <a:cs typeface="Calibri"/>
                  <a:sym typeface="Calibri"/>
                </a:rPr>
                <a:t>4</a:t>
              </a:r>
              <a:r>
                <a:rPr lang="en-US" sz="2400">
                  <a:solidFill>
                    <a:schemeClr val="dk1"/>
                  </a:solidFill>
                  <a:latin typeface="Calibri"/>
                  <a:ea typeface="Calibri"/>
                  <a:cs typeface="Calibri"/>
                  <a:sym typeface="Calibri"/>
                </a:rPr>
                <a:t>(</a:t>
              </a:r>
              <a:r>
                <a:rPr i="1" lang="en-US" sz="2400">
                  <a:solidFill>
                    <a:schemeClr val="dk1"/>
                  </a:solidFill>
                  <a:latin typeface="Calibri"/>
                  <a:ea typeface="Calibri"/>
                  <a:cs typeface="Calibri"/>
                  <a:sym typeface="Calibri"/>
                </a:rPr>
                <a:t>g</a:t>
              </a:r>
              <a:r>
                <a:rPr lang="en-US" sz="2400">
                  <a:solidFill>
                    <a:schemeClr val="dk1"/>
                  </a:solidFill>
                  <a:latin typeface="Calibri"/>
                  <a:ea typeface="Calibri"/>
                  <a:cs typeface="Calibri"/>
                  <a:sym typeface="Calibri"/>
                </a:rPr>
                <a:t>)</a:t>
              </a:r>
              <a:endParaRPr/>
            </a:p>
          </p:txBody>
        </p:sp>
        <p:sp>
          <p:nvSpPr>
            <p:cNvPr id="3419" name="Google Shape;3419;g200ff56c607_0_720"/>
            <p:cNvSpPr/>
            <p:nvPr/>
          </p:nvSpPr>
          <p:spPr>
            <a:xfrm>
              <a:off x="0" y="2928"/>
              <a:ext cx="9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2 NO</a:t>
              </a:r>
              <a:r>
                <a:rPr baseline="-25000" lang="en-US" sz="2400">
                  <a:solidFill>
                    <a:schemeClr val="dk1"/>
                  </a:solidFill>
                  <a:latin typeface="Calibri"/>
                  <a:ea typeface="Calibri"/>
                  <a:cs typeface="Calibri"/>
                  <a:sym typeface="Calibri"/>
                </a:rPr>
                <a:t>2</a:t>
              </a:r>
              <a:r>
                <a:rPr lang="en-US" sz="2400">
                  <a:solidFill>
                    <a:schemeClr val="dk1"/>
                  </a:solidFill>
                  <a:latin typeface="Calibri"/>
                  <a:ea typeface="Calibri"/>
                  <a:cs typeface="Calibri"/>
                  <a:sym typeface="Calibri"/>
                </a:rPr>
                <a:t> (</a:t>
              </a:r>
              <a:r>
                <a:rPr i="1" lang="en-US" sz="2400">
                  <a:solidFill>
                    <a:schemeClr val="dk1"/>
                  </a:solidFill>
                  <a:latin typeface="Calibri"/>
                  <a:ea typeface="Calibri"/>
                  <a:cs typeface="Calibri"/>
                  <a:sym typeface="Calibri"/>
                </a:rPr>
                <a:t>g</a:t>
              </a:r>
              <a:r>
                <a:rPr lang="en-US" sz="2400">
                  <a:solidFill>
                    <a:schemeClr val="dk1"/>
                  </a:solidFill>
                  <a:latin typeface="Calibri"/>
                  <a:ea typeface="Calibri"/>
                  <a:cs typeface="Calibri"/>
                  <a:sym typeface="Calibri"/>
                </a:rPr>
                <a:t>)</a:t>
              </a:r>
              <a:endParaRPr/>
            </a:p>
          </p:txBody>
        </p:sp>
        <p:pic>
          <p:nvPicPr>
            <p:cNvPr descr="equilibrium" id="3420" name="Google Shape;3420;g200ff56c607_0_720"/>
            <p:cNvPicPr preferRelativeResize="0"/>
            <p:nvPr/>
          </p:nvPicPr>
          <p:blipFill rotWithShape="1">
            <a:blip r:embed="rId3">
              <a:alphaModFix/>
            </a:blip>
            <a:srcRect b="0" l="0" r="0" t="0"/>
            <a:stretch/>
          </p:blipFill>
          <p:spPr>
            <a:xfrm>
              <a:off x="948" y="2490"/>
              <a:ext cx="733" cy="112"/>
            </a:xfrm>
            <a:prstGeom prst="rect">
              <a:avLst/>
            </a:prstGeom>
            <a:noFill/>
            <a:ln>
              <a:noFill/>
            </a:ln>
          </p:spPr>
        </p:pic>
        <p:pic>
          <p:nvPicPr>
            <p:cNvPr descr="equilibrium" id="3421" name="Google Shape;3421;g200ff56c607_0_720"/>
            <p:cNvPicPr preferRelativeResize="0"/>
            <p:nvPr/>
          </p:nvPicPr>
          <p:blipFill rotWithShape="1">
            <a:blip r:embed="rId3">
              <a:alphaModFix/>
            </a:blip>
            <a:srcRect b="0" l="0" r="0" t="0"/>
            <a:stretch/>
          </p:blipFill>
          <p:spPr>
            <a:xfrm>
              <a:off x="1041" y="3031"/>
              <a:ext cx="547" cy="83"/>
            </a:xfrm>
            <a:prstGeom prst="rect">
              <a:avLst/>
            </a:prstGeom>
            <a:noFill/>
            <a:ln>
              <a:noFill/>
            </a:ln>
          </p:spPr>
        </p:pic>
      </p:grpSp>
      <p:sp>
        <p:nvSpPr>
          <p:cNvPr id="3422" name="Google Shape;3422;g200ff56c607_0_720"/>
          <p:cNvSpPr/>
          <p:nvPr/>
        </p:nvSpPr>
        <p:spPr>
          <a:xfrm rot="-5209423">
            <a:off x="6623507" y="2393205"/>
            <a:ext cx="806739" cy="860523"/>
          </a:xfrm>
          <a:prstGeom prst="blockArc">
            <a:avLst>
              <a:gd fmla="val 10800000" name="adj1"/>
              <a:gd fmla="val 0" name="adj2"/>
              <a:gd fmla="val 25000" name="adj3"/>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7" name="Shape 3427"/>
        <p:cNvGrpSpPr/>
        <p:nvPr/>
      </p:nvGrpSpPr>
      <p:grpSpPr>
        <a:xfrm>
          <a:off x="0" y="0"/>
          <a:ext cx="0" cy="0"/>
          <a:chOff x="0" y="0"/>
          <a:chExt cx="0" cy="0"/>
        </a:xfrm>
      </p:grpSpPr>
      <p:sp>
        <p:nvSpPr>
          <p:cNvPr id="3428" name="Google Shape;3428;g200ff56c607_0_749"/>
          <p:cNvSpPr txBox="1"/>
          <p:nvPr>
            <p:ph type="title"/>
          </p:nvPr>
        </p:nvSpPr>
        <p:spPr>
          <a:xfrm>
            <a:off x="1519451" y="0"/>
            <a:ext cx="91485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Manipulating Equilibrium Constants</a:t>
            </a:r>
            <a:endParaRPr/>
          </a:p>
        </p:txBody>
      </p:sp>
      <p:sp>
        <p:nvSpPr>
          <p:cNvPr id="3429" name="Google Shape;3429;g200ff56c607_0_749"/>
          <p:cNvSpPr txBox="1"/>
          <p:nvPr>
            <p:ph idx="1" type="body"/>
          </p:nvPr>
        </p:nvSpPr>
        <p:spPr>
          <a:xfrm>
            <a:off x="882869" y="1524000"/>
            <a:ext cx="10862400" cy="6915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FF0000"/>
              </a:buClr>
              <a:buSzPts val="2400"/>
              <a:buFont typeface="Calibri"/>
              <a:buNone/>
            </a:pPr>
            <a:r>
              <a:rPr lang="en-US">
                <a:solidFill>
                  <a:srgbClr val="FF0000"/>
                </a:solidFill>
              </a:rPr>
              <a:t>	If you multiply the reaction by any number, you must raise the equilibrium constant to that number.</a:t>
            </a:r>
            <a:endParaRPr/>
          </a:p>
          <a:p>
            <a:pPr indent="-76200" lvl="0" marL="228600" rtl="0" algn="l">
              <a:lnSpc>
                <a:spcPct val="90000"/>
              </a:lnSpc>
              <a:spcBef>
                <a:spcPts val="1000"/>
              </a:spcBef>
              <a:spcAft>
                <a:spcPts val="0"/>
              </a:spcAft>
              <a:buClr>
                <a:schemeClr val="dk1"/>
              </a:buClr>
              <a:buSzPts val="2400"/>
              <a:buNone/>
            </a:pPr>
            <a:r>
              <a:t/>
            </a:r>
            <a:endParaRPr>
              <a:solidFill>
                <a:srgbClr val="FF0000"/>
              </a:solidFill>
            </a:endParaRPr>
          </a:p>
        </p:txBody>
      </p:sp>
      <p:grpSp>
        <p:nvGrpSpPr>
          <p:cNvPr id="3430" name="Google Shape;3430;g200ff56c607_0_749"/>
          <p:cNvGrpSpPr/>
          <p:nvPr/>
        </p:nvGrpSpPr>
        <p:grpSpPr>
          <a:xfrm>
            <a:off x="1730351" y="2730549"/>
            <a:ext cx="9372713" cy="1893900"/>
            <a:chOff x="-27" y="2208"/>
            <a:chExt cx="6216" cy="1193"/>
          </a:xfrm>
        </p:grpSpPr>
        <p:grpSp>
          <p:nvGrpSpPr>
            <p:cNvPr id="3431" name="Google Shape;3431;g200ff56c607_0_749"/>
            <p:cNvGrpSpPr/>
            <p:nvPr/>
          </p:nvGrpSpPr>
          <p:grpSpPr>
            <a:xfrm>
              <a:off x="2889" y="2208"/>
              <a:ext cx="3300" cy="415"/>
              <a:chOff x="2937" y="2160"/>
              <a:chExt cx="3300" cy="415"/>
            </a:xfrm>
          </p:grpSpPr>
          <p:sp>
            <p:nvSpPr>
              <p:cNvPr id="3432" name="Google Shape;3432;g200ff56c607_0_749"/>
              <p:cNvSpPr/>
              <p:nvPr/>
            </p:nvSpPr>
            <p:spPr>
              <a:xfrm>
                <a:off x="2937" y="2275"/>
                <a:ext cx="33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2000">
                    <a:solidFill>
                      <a:schemeClr val="dk1"/>
                    </a:solidFill>
                    <a:latin typeface="Calibri"/>
                    <a:ea typeface="Calibri"/>
                    <a:cs typeface="Calibri"/>
                    <a:sym typeface="Calibri"/>
                  </a:rPr>
                  <a:t>K</a:t>
                </a:r>
                <a:r>
                  <a:rPr baseline="-25000" i="1" lang="en-US" sz="2000">
                    <a:solidFill>
                      <a:schemeClr val="dk1"/>
                    </a:solidFill>
                    <a:latin typeface="Calibri"/>
                    <a:ea typeface="Calibri"/>
                    <a:cs typeface="Calibri"/>
                    <a:sym typeface="Calibri"/>
                  </a:rPr>
                  <a:t>c</a:t>
                </a:r>
                <a:r>
                  <a:rPr lang="en-US" sz="2000">
                    <a:solidFill>
                      <a:schemeClr val="dk1"/>
                    </a:solidFill>
                    <a:latin typeface="Calibri"/>
                    <a:ea typeface="Calibri"/>
                    <a:cs typeface="Calibri"/>
                    <a:sym typeface="Calibri"/>
                  </a:rPr>
                  <a:t> = 		  			= 0.212 at 100°C</a:t>
                </a:r>
                <a:endParaRPr sz="2000">
                  <a:solidFill>
                    <a:schemeClr val="dk1"/>
                  </a:solidFill>
                  <a:latin typeface="Calibri"/>
                  <a:ea typeface="Calibri"/>
                  <a:cs typeface="Calibri"/>
                  <a:sym typeface="Calibri"/>
                </a:endParaRPr>
              </a:p>
            </p:txBody>
          </p:sp>
          <p:grpSp>
            <p:nvGrpSpPr>
              <p:cNvPr id="3433" name="Google Shape;3433;g200ff56c607_0_749"/>
              <p:cNvGrpSpPr/>
              <p:nvPr/>
            </p:nvGrpSpPr>
            <p:grpSpPr>
              <a:xfrm>
                <a:off x="3407" y="2160"/>
                <a:ext cx="900" cy="300"/>
                <a:chOff x="3321" y="3533"/>
                <a:chExt cx="900" cy="300"/>
              </a:xfrm>
            </p:grpSpPr>
            <p:sp>
              <p:nvSpPr>
                <p:cNvPr id="3434" name="Google Shape;3434;g200ff56c607_0_749"/>
                <p:cNvSpPr/>
                <p:nvPr/>
              </p:nvSpPr>
              <p:spPr>
                <a:xfrm>
                  <a:off x="3454" y="3533"/>
                  <a:ext cx="600" cy="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[NO</a:t>
                  </a:r>
                  <a:r>
                    <a:rPr baseline="-25000" lang="en-US" sz="2000">
                      <a:solidFill>
                        <a:schemeClr val="dk1"/>
                      </a:solidFill>
                      <a:latin typeface="Calibri"/>
                      <a:ea typeface="Calibri"/>
                      <a:cs typeface="Calibri"/>
                      <a:sym typeface="Calibri"/>
                    </a:rPr>
                    <a:t>2</a:t>
                  </a:r>
                  <a:r>
                    <a:rPr lang="en-US" sz="2000">
                      <a:solidFill>
                        <a:schemeClr val="dk1"/>
                      </a:solidFill>
                      <a:latin typeface="Calibri"/>
                      <a:ea typeface="Calibri"/>
                      <a:cs typeface="Calibri"/>
                      <a:sym typeface="Calibri"/>
                    </a:rPr>
                    <a:t>]</a:t>
                  </a:r>
                  <a:r>
                    <a:rPr baseline="30000" lang="en-US" sz="2000">
                      <a:solidFill>
                        <a:schemeClr val="dk1"/>
                      </a:solidFill>
                      <a:latin typeface="Calibri"/>
                      <a:ea typeface="Calibri"/>
                      <a:cs typeface="Calibri"/>
                      <a:sym typeface="Calibri"/>
                    </a:rPr>
                    <a:t>2</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lang="en-US" sz="2000">
                      <a:solidFill>
                        <a:schemeClr val="dk1"/>
                      </a:solidFill>
                      <a:latin typeface="Calibri"/>
                      <a:ea typeface="Calibri"/>
                      <a:cs typeface="Calibri"/>
                      <a:sym typeface="Calibri"/>
                    </a:rPr>
                    <a:t>[N</a:t>
                  </a:r>
                  <a:r>
                    <a:rPr baseline="-25000" lang="en-US" sz="2000">
                      <a:solidFill>
                        <a:schemeClr val="dk1"/>
                      </a:solidFill>
                      <a:latin typeface="Calibri"/>
                      <a:ea typeface="Calibri"/>
                      <a:cs typeface="Calibri"/>
                      <a:sym typeface="Calibri"/>
                    </a:rPr>
                    <a:t>2</a:t>
                  </a:r>
                  <a:r>
                    <a:rPr lang="en-US" sz="2000">
                      <a:solidFill>
                        <a:schemeClr val="dk1"/>
                      </a:solidFill>
                      <a:latin typeface="Calibri"/>
                      <a:ea typeface="Calibri"/>
                      <a:cs typeface="Calibri"/>
                      <a:sym typeface="Calibri"/>
                    </a:rPr>
                    <a:t>O</a:t>
                  </a:r>
                  <a:r>
                    <a:rPr baseline="-25000" lang="en-US" sz="2000">
                      <a:solidFill>
                        <a:schemeClr val="dk1"/>
                      </a:solidFill>
                      <a:latin typeface="Calibri"/>
                      <a:ea typeface="Calibri"/>
                      <a:cs typeface="Calibri"/>
                      <a:sym typeface="Calibri"/>
                    </a:rPr>
                    <a:t>4</a:t>
                  </a:r>
                  <a:r>
                    <a:rPr lang="en-US" sz="2000">
                      <a:solidFill>
                        <a:schemeClr val="dk1"/>
                      </a:solidFill>
                      <a:latin typeface="Calibri"/>
                      <a:ea typeface="Calibri"/>
                      <a:cs typeface="Calibri"/>
                      <a:sym typeface="Calibri"/>
                    </a:rPr>
                    <a:t>]</a:t>
                  </a:r>
                  <a:endParaRPr/>
                </a:p>
              </p:txBody>
            </p:sp>
            <p:cxnSp>
              <p:nvCxnSpPr>
                <p:cNvPr id="3435" name="Google Shape;3435;g200ff56c607_0_749"/>
                <p:cNvCxnSpPr/>
                <p:nvPr/>
              </p:nvCxnSpPr>
              <p:spPr>
                <a:xfrm>
                  <a:off x="3321" y="3756"/>
                  <a:ext cx="900" cy="0"/>
                </a:xfrm>
                <a:prstGeom prst="straightConnector1">
                  <a:avLst/>
                </a:prstGeom>
                <a:noFill/>
                <a:ln cap="flat" cmpd="sng" w="19050">
                  <a:solidFill>
                    <a:schemeClr val="dk1"/>
                  </a:solidFill>
                  <a:prstDash val="solid"/>
                  <a:round/>
                  <a:headEnd len="med" w="med" type="none"/>
                  <a:tailEnd len="med" w="med" type="none"/>
                </a:ln>
              </p:spPr>
            </p:cxnSp>
          </p:grpSp>
        </p:grpSp>
        <p:sp>
          <p:nvSpPr>
            <p:cNvPr id="3436" name="Google Shape;3436;g200ff56c607_0_749"/>
            <p:cNvSpPr/>
            <p:nvPr/>
          </p:nvSpPr>
          <p:spPr>
            <a:xfrm>
              <a:off x="0" y="2303"/>
              <a:ext cx="9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N</a:t>
              </a:r>
              <a:r>
                <a:rPr baseline="-25000" lang="en-US" sz="2400">
                  <a:solidFill>
                    <a:schemeClr val="dk1"/>
                  </a:solidFill>
                  <a:latin typeface="Calibri"/>
                  <a:ea typeface="Calibri"/>
                  <a:cs typeface="Calibri"/>
                  <a:sym typeface="Calibri"/>
                </a:rPr>
                <a:t>2</a:t>
              </a:r>
              <a:r>
                <a:rPr lang="en-US" sz="2400">
                  <a:solidFill>
                    <a:schemeClr val="dk1"/>
                  </a:solidFill>
                  <a:latin typeface="Calibri"/>
                  <a:ea typeface="Calibri"/>
                  <a:cs typeface="Calibri"/>
                  <a:sym typeface="Calibri"/>
                </a:rPr>
                <a:t>O</a:t>
              </a:r>
              <a:r>
                <a:rPr baseline="-25000" lang="en-US" sz="2400">
                  <a:solidFill>
                    <a:schemeClr val="dk1"/>
                  </a:solidFill>
                  <a:latin typeface="Calibri"/>
                  <a:ea typeface="Calibri"/>
                  <a:cs typeface="Calibri"/>
                  <a:sym typeface="Calibri"/>
                </a:rPr>
                <a:t>4</a:t>
              </a:r>
              <a:r>
                <a:rPr lang="en-US" sz="2400">
                  <a:solidFill>
                    <a:schemeClr val="dk1"/>
                  </a:solidFill>
                  <a:latin typeface="Calibri"/>
                  <a:ea typeface="Calibri"/>
                  <a:cs typeface="Calibri"/>
                  <a:sym typeface="Calibri"/>
                </a:rPr>
                <a:t> (</a:t>
              </a:r>
              <a:r>
                <a:rPr i="1" lang="en-US" sz="2400">
                  <a:solidFill>
                    <a:schemeClr val="dk1"/>
                  </a:solidFill>
                  <a:latin typeface="Calibri"/>
                  <a:ea typeface="Calibri"/>
                  <a:cs typeface="Calibri"/>
                  <a:sym typeface="Calibri"/>
                </a:rPr>
                <a:t>g</a:t>
              </a:r>
              <a:r>
                <a:rPr lang="en-US" sz="2400">
                  <a:solidFill>
                    <a:schemeClr val="dk1"/>
                  </a:solidFill>
                  <a:latin typeface="Calibri"/>
                  <a:ea typeface="Calibri"/>
                  <a:cs typeface="Calibri"/>
                  <a:sym typeface="Calibri"/>
                </a:rPr>
                <a:t>)</a:t>
              </a:r>
              <a:endParaRPr/>
            </a:p>
          </p:txBody>
        </p:sp>
        <p:sp>
          <p:nvSpPr>
            <p:cNvPr id="3437" name="Google Shape;3437;g200ff56c607_0_749"/>
            <p:cNvSpPr/>
            <p:nvPr/>
          </p:nvSpPr>
          <p:spPr>
            <a:xfrm>
              <a:off x="1872" y="2303"/>
              <a:ext cx="9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2 NO</a:t>
              </a:r>
              <a:r>
                <a:rPr baseline="-25000" lang="en-US" sz="2400">
                  <a:solidFill>
                    <a:schemeClr val="dk1"/>
                  </a:solidFill>
                  <a:latin typeface="Calibri"/>
                  <a:ea typeface="Calibri"/>
                  <a:cs typeface="Calibri"/>
                  <a:sym typeface="Calibri"/>
                </a:rPr>
                <a:t>2</a:t>
              </a:r>
              <a:r>
                <a:rPr lang="en-US" sz="2400">
                  <a:solidFill>
                    <a:schemeClr val="dk1"/>
                  </a:solidFill>
                  <a:latin typeface="Calibri"/>
                  <a:ea typeface="Calibri"/>
                  <a:cs typeface="Calibri"/>
                  <a:sym typeface="Calibri"/>
                </a:rPr>
                <a:t> (</a:t>
              </a:r>
              <a:r>
                <a:rPr i="1" lang="en-US" sz="2400">
                  <a:solidFill>
                    <a:schemeClr val="dk1"/>
                  </a:solidFill>
                  <a:latin typeface="Calibri"/>
                  <a:ea typeface="Calibri"/>
                  <a:cs typeface="Calibri"/>
                  <a:sym typeface="Calibri"/>
                </a:rPr>
                <a:t>g</a:t>
              </a:r>
              <a:r>
                <a:rPr lang="en-US" sz="2400">
                  <a:solidFill>
                    <a:schemeClr val="dk1"/>
                  </a:solidFill>
                  <a:latin typeface="Calibri"/>
                  <a:ea typeface="Calibri"/>
                  <a:cs typeface="Calibri"/>
                  <a:sym typeface="Calibri"/>
                </a:rPr>
                <a:t>)</a:t>
              </a:r>
              <a:endParaRPr/>
            </a:p>
          </p:txBody>
        </p:sp>
        <p:grpSp>
          <p:nvGrpSpPr>
            <p:cNvPr id="3438" name="Google Shape;3438;g200ff56c607_0_749"/>
            <p:cNvGrpSpPr/>
            <p:nvPr/>
          </p:nvGrpSpPr>
          <p:grpSpPr>
            <a:xfrm>
              <a:off x="2750" y="2986"/>
              <a:ext cx="2700" cy="415"/>
              <a:chOff x="2937" y="2160"/>
              <a:chExt cx="2700" cy="415"/>
            </a:xfrm>
          </p:grpSpPr>
          <p:sp>
            <p:nvSpPr>
              <p:cNvPr id="3439" name="Google Shape;3439;g200ff56c607_0_749"/>
              <p:cNvSpPr/>
              <p:nvPr/>
            </p:nvSpPr>
            <p:spPr>
              <a:xfrm>
                <a:off x="2937" y="2275"/>
                <a:ext cx="27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2000">
                    <a:solidFill>
                      <a:schemeClr val="dk1"/>
                    </a:solidFill>
                    <a:latin typeface="Calibri"/>
                    <a:ea typeface="Calibri"/>
                    <a:cs typeface="Calibri"/>
                    <a:sym typeface="Calibri"/>
                  </a:rPr>
                  <a:t>K</a:t>
                </a:r>
                <a:r>
                  <a:rPr baseline="-25000" i="1" lang="en-US" sz="2000">
                    <a:solidFill>
                      <a:schemeClr val="dk1"/>
                    </a:solidFill>
                    <a:latin typeface="Calibri"/>
                    <a:ea typeface="Calibri"/>
                    <a:cs typeface="Calibri"/>
                    <a:sym typeface="Calibri"/>
                  </a:rPr>
                  <a:t>c</a:t>
                </a:r>
                <a:r>
                  <a:rPr lang="en-US" sz="2000">
                    <a:solidFill>
                      <a:schemeClr val="dk1"/>
                    </a:solidFill>
                    <a:latin typeface="Calibri"/>
                    <a:ea typeface="Calibri"/>
                    <a:cs typeface="Calibri"/>
                    <a:sym typeface="Calibri"/>
                  </a:rPr>
                  <a:t> =		 		  = (0.212)</a:t>
                </a:r>
                <a:r>
                  <a:rPr baseline="30000" lang="en-US" sz="2000">
                    <a:solidFill>
                      <a:schemeClr val="dk1"/>
                    </a:solidFill>
                    <a:latin typeface="Calibri"/>
                    <a:ea typeface="Calibri"/>
                    <a:cs typeface="Calibri"/>
                    <a:sym typeface="Calibri"/>
                  </a:rPr>
                  <a:t>2</a:t>
                </a:r>
                <a:r>
                  <a:rPr lang="en-US" sz="2000">
                    <a:solidFill>
                      <a:schemeClr val="dk1"/>
                    </a:solidFill>
                    <a:latin typeface="Calibri"/>
                    <a:ea typeface="Calibri"/>
                    <a:cs typeface="Calibri"/>
                    <a:sym typeface="Calibri"/>
                  </a:rPr>
                  <a:t> at 100°C</a:t>
                </a:r>
                <a:endParaRPr sz="2000">
                  <a:solidFill>
                    <a:schemeClr val="dk1"/>
                  </a:solidFill>
                  <a:latin typeface="Calibri"/>
                  <a:ea typeface="Calibri"/>
                  <a:cs typeface="Calibri"/>
                  <a:sym typeface="Calibri"/>
                </a:endParaRPr>
              </a:p>
            </p:txBody>
          </p:sp>
          <p:grpSp>
            <p:nvGrpSpPr>
              <p:cNvPr id="3440" name="Google Shape;3440;g200ff56c607_0_749"/>
              <p:cNvGrpSpPr/>
              <p:nvPr/>
            </p:nvGrpSpPr>
            <p:grpSpPr>
              <a:xfrm>
                <a:off x="3394" y="2160"/>
                <a:ext cx="900" cy="300"/>
                <a:chOff x="3308" y="3533"/>
                <a:chExt cx="900" cy="300"/>
              </a:xfrm>
            </p:grpSpPr>
            <p:sp>
              <p:nvSpPr>
                <p:cNvPr id="3441" name="Google Shape;3441;g200ff56c607_0_749"/>
                <p:cNvSpPr/>
                <p:nvPr/>
              </p:nvSpPr>
              <p:spPr>
                <a:xfrm>
                  <a:off x="3423" y="3533"/>
                  <a:ext cx="600" cy="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[NO</a:t>
                  </a:r>
                  <a:r>
                    <a:rPr baseline="-25000" lang="en-US" sz="2000">
                      <a:solidFill>
                        <a:schemeClr val="dk1"/>
                      </a:solidFill>
                      <a:latin typeface="Calibri"/>
                      <a:ea typeface="Calibri"/>
                      <a:cs typeface="Calibri"/>
                      <a:sym typeface="Calibri"/>
                    </a:rPr>
                    <a:t>2</a:t>
                  </a:r>
                  <a:r>
                    <a:rPr lang="en-US" sz="2000">
                      <a:solidFill>
                        <a:schemeClr val="dk1"/>
                      </a:solidFill>
                      <a:latin typeface="Calibri"/>
                      <a:ea typeface="Calibri"/>
                      <a:cs typeface="Calibri"/>
                      <a:sym typeface="Calibri"/>
                    </a:rPr>
                    <a:t>]</a:t>
                  </a:r>
                  <a:r>
                    <a:rPr baseline="30000" lang="en-US" sz="2000">
                      <a:solidFill>
                        <a:schemeClr val="dk1"/>
                      </a:solidFill>
                      <a:latin typeface="Calibri"/>
                      <a:ea typeface="Calibri"/>
                      <a:cs typeface="Calibri"/>
                      <a:sym typeface="Calibri"/>
                    </a:rPr>
                    <a:t>4</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lang="en-US" sz="2000">
                      <a:solidFill>
                        <a:schemeClr val="dk1"/>
                      </a:solidFill>
                      <a:latin typeface="Calibri"/>
                      <a:ea typeface="Calibri"/>
                      <a:cs typeface="Calibri"/>
                      <a:sym typeface="Calibri"/>
                    </a:rPr>
                    <a:t>[N</a:t>
                  </a:r>
                  <a:r>
                    <a:rPr baseline="-25000" lang="en-US" sz="2000">
                      <a:solidFill>
                        <a:schemeClr val="dk1"/>
                      </a:solidFill>
                      <a:latin typeface="Calibri"/>
                      <a:ea typeface="Calibri"/>
                      <a:cs typeface="Calibri"/>
                      <a:sym typeface="Calibri"/>
                    </a:rPr>
                    <a:t>2</a:t>
                  </a:r>
                  <a:r>
                    <a:rPr lang="en-US" sz="2000">
                      <a:solidFill>
                        <a:schemeClr val="dk1"/>
                      </a:solidFill>
                      <a:latin typeface="Calibri"/>
                      <a:ea typeface="Calibri"/>
                      <a:cs typeface="Calibri"/>
                      <a:sym typeface="Calibri"/>
                    </a:rPr>
                    <a:t>O</a:t>
                  </a:r>
                  <a:r>
                    <a:rPr baseline="-25000" lang="en-US" sz="2000">
                      <a:solidFill>
                        <a:schemeClr val="dk1"/>
                      </a:solidFill>
                      <a:latin typeface="Calibri"/>
                      <a:ea typeface="Calibri"/>
                      <a:cs typeface="Calibri"/>
                      <a:sym typeface="Calibri"/>
                    </a:rPr>
                    <a:t>4</a:t>
                  </a:r>
                  <a:r>
                    <a:rPr lang="en-US" sz="2000">
                      <a:solidFill>
                        <a:schemeClr val="dk1"/>
                      </a:solidFill>
                      <a:latin typeface="Calibri"/>
                      <a:ea typeface="Calibri"/>
                      <a:cs typeface="Calibri"/>
                      <a:sym typeface="Calibri"/>
                    </a:rPr>
                    <a:t>]</a:t>
                  </a:r>
                  <a:r>
                    <a:rPr baseline="30000" lang="en-US" sz="2000">
                      <a:solidFill>
                        <a:schemeClr val="dk1"/>
                      </a:solidFill>
                      <a:latin typeface="Calibri"/>
                      <a:ea typeface="Calibri"/>
                      <a:cs typeface="Calibri"/>
                      <a:sym typeface="Calibri"/>
                    </a:rPr>
                    <a:t>2</a:t>
                  </a:r>
                  <a:endParaRPr sz="2000">
                    <a:solidFill>
                      <a:schemeClr val="dk1"/>
                    </a:solidFill>
                    <a:latin typeface="Calibri"/>
                    <a:ea typeface="Calibri"/>
                    <a:cs typeface="Calibri"/>
                    <a:sym typeface="Calibri"/>
                  </a:endParaRPr>
                </a:p>
              </p:txBody>
            </p:sp>
            <p:cxnSp>
              <p:nvCxnSpPr>
                <p:cNvPr id="3442" name="Google Shape;3442;g200ff56c607_0_749"/>
                <p:cNvCxnSpPr/>
                <p:nvPr/>
              </p:nvCxnSpPr>
              <p:spPr>
                <a:xfrm>
                  <a:off x="3308" y="3763"/>
                  <a:ext cx="900" cy="0"/>
                </a:xfrm>
                <a:prstGeom prst="straightConnector1">
                  <a:avLst/>
                </a:prstGeom>
                <a:noFill/>
                <a:ln cap="flat" cmpd="sng" w="19050">
                  <a:solidFill>
                    <a:schemeClr val="dk1"/>
                  </a:solidFill>
                  <a:prstDash val="solid"/>
                  <a:round/>
                  <a:headEnd len="med" w="med" type="none"/>
                  <a:tailEnd len="med" w="med" type="none"/>
                </a:ln>
              </p:spPr>
            </p:cxnSp>
          </p:grpSp>
        </p:grpSp>
        <p:sp>
          <p:nvSpPr>
            <p:cNvPr id="3443" name="Google Shape;3443;g200ff56c607_0_749"/>
            <p:cNvSpPr/>
            <p:nvPr/>
          </p:nvSpPr>
          <p:spPr>
            <a:xfrm>
              <a:off x="-27" y="3081"/>
              <a:ext cx="9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2 N</a:t>
              </a:r>
              <a:r>
                <a:rPr baseline="-25000" lang="en-US" sz="2400">
                  <a:solidFill>
                    <a:schemeClr val="dk1"/>
                  </a:solidFill>
                  <a:latin typeface="Calibri"/>
                  <a:ea typeface="Calibri"/>
                  <a:cs typeface="Calibri"/>
                  <a:sym typeface="Calibri"/>
                </a:rPr>
                <a:t>2</a:t>
              </a:r>
              <a:r>
                <a:rPr lang="en-US" sz="2400">
                  <a:solidFill>
                    <a:schemeClr val="dk1"/>
                  </a:solidFill>
                  <a:latin typeface="Calibri"/>
                  <a:ea typeface="Calibri"/>
                  <a:cs typeface="Calibri"/>
                  <a:sym typeface="Calibri"/>
                </a:rPr>
                <a:t>O</a:t>
              </a:r>
              <a:r>
                <a:rPr baseline="-25000" lang="en-US" sz="2400">
                  <a:solidFill>
                    <a:schemeClr val="dk1"/>
                  </a:solidFill>
                  <a:latin typeface="Calibri"/>
                  <a:ea typeface="Calibri"/>
                  <a:cs typeface="Calibri"/>
                  <a:sym typeface="Calibri"/>
                </a:rPr>
                <a:t>4</a:t>
              </a:r>
              <a:r>
                <a:rPr lang="en-US" sz="2400">
                  <a:solidFill>
                    <a:schemeClr val="dk1"/>
                  </a:solidFill>
                  <a:latin typeface="Calibri"/>
                  <a:ea typeface="Calibri"/>
                  <a:cs typeface="Calibri"/>
                  <a:sym typeface="Calibri"/>
                </a:rPr>
                <a:t> (</a:t>
              </a:r>
              <a:r>
                <a:rPr i="1" lang="en-US" sz="2400">
                  <a:solidFill>
                    <a:schemeClr val="dk1"/>
                  </a:solidFill>
                  <a:latin typeface="Calibri"/>
                  <a:ea typeface="Calibri"/>
                  <a:cs typeface="Calibri"/>
                  <a:sym typeface="Calibri"/>
                </a:rPr>
                <a:t>g</a:t>
              </a:r>
              <a:r>
                <a:rPr lang="en-US" sz="2400">
                  <a:solidFill>
                    <a:schemeClr val="dk1"/>
                  </a:solidFill>
                  <a:latin typeface="Calibri"/>
                  <a:ea typeface="Calibri"/>
                  <a:cs typeface="Calibri"/>
                  <a:sym typeface="Calibri"/>
                </a:rPr>
                <a:t>)</a:t>
              </a:r>
              <a:endParaRPr/>
            </a:p>
          </p:txBody>
        </p:sp>
        <p:sp>
          <p:nvSpPr>
            <p:cNvPr id="3444" name="Google Shape;3444;g200ff56c607_0_749"/>
            <p:cNvSpPr/>
            <p:nvPr/>
          </p:nvSpPr>
          <p:spPr>
            <a:xfrm>
              <a:off x="1815" y="3081"/>
              <a:ext cx="9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4 NO</a:t>
              </a:r>
              <a:r>
                <a:rPr baseline="-25000" lang="en-US" sz="2400">
                  <a:solidFill>
                    <a:schemeClr val="dk1"/>
                  </a:solidFill>
                  <a:latin typeface="Calibri"/>
                  <a:ea typeface="Calibri"/>
                  <a:cs typeface="Calibri"/>
                  <a:sym typeface="Calibri"/>
                </a:rPr>
                <a:t>2</a:t>
              </a:r>
              <a:r>
                <a:rPr lang="en-US" sz="2400">
                  <a:solidFill>
                    <a:schemeClr val="dk1"/>
                  </a:solidFill>
                  <a:latin typeface="Calibri"/>
                  <a:ea typeface="Calibri"/>
                  <a:cs typeface="Calibri"/>
                  <a:sym typeface="Calibri"/>
                </a:rPr>
                <a:t> (</a:t>
              </a:r>
              <a:r>
                <a:rPr i="1" lang="en-US" sz="2400">
                  <a:solidFill>
                    <a:schemeClr val="dk1"/>
                  </a:solidFill>
                  <a:latin typeface="Calibri"/>
                  <a:ea typeface="Calibri"/>
                  <a:cs typeface="Calibri"/>
                  <a:sym typeface="Calibri"/>
                </a:rPr>
                <a:t>g</a:t>
              </a:r>
              <a:r>
                <a:rPr lang="en-US" sz="2400">
                  <a:solidFill>
                    <a:schemeClr val="dk1"/>
                  </a:solidFill>
                  <a:latin typeface="Calibri"/>
                  <a:ea typeface="Calibri"/>
                  <a:cs typeface="Calibri"/>
                  <a:sym typeface="Calibri"/>
                </a:rPr>
                <a:t>)</a:t>
              </a:r>
              <a:endParaRPr/>
            </a:p>
          </p:txBody>
        </p:sp>
        <p:pic>
          <p:nvPicPr>
            <p:cNvPr descr="equilibrium" id="3445" name="Google Shape;3445;g200ff56c607_0_749"/>
            <p:cNvPicPr preferRelativeResize="0"/>
            <p:nvPr/>
          </p:nvPicPr>
          <p:blipFill rotWithShape="1">
            <a:blip r:embed="rId3">
              <a:alphaModFix/>
            </a:blip>
            <a:srcRect b="0" l="0" r="0" t="0"/>
            <a:stretch/>
          </p:blipFill>
          <p:spPr>
            <a:xfrm>
              <a:off x="983" y="2388"/>
              <a:ext cx="832" cy="127"/>
            </a:xfrm>
            <a:prstGeom prst="rect">
              <a:avLst/>
            </a:prstGeom>
            <a:noFill/>
            <a:ln>
              <a:noFill/>
            </a:ln>
          </p:spPr>
        </p:pic>
        <p:pic>
          <p:nvPicPr>
            <p:cNvPr descr="equilibrium" id="3446" name="Google Shape;3446;g200ff56c607_0_749"/>
            <p:cNvPicPr preferRelativeResize="0"/>
            <p:nvPr/>
          </p:nvPicPr>
          <p:blipFill rotWithShape="1">
            <a:blip r:embed="rId3">
              <a:alphaModFix/>
            </a:blip>
            <a:srcRect b="0" l="0" r="0" t="0"/>
            <a:stretch/>
          </p:blipFill>
          <p:spPr>
            <a:xfrm>
              <a:off x="1046" y="3226"/>
              <a:ext cx="694" cy="53"/>
            </a:xfrm>
            <a:prstGeom prst="rect">
              <a:avLst/>
            </a:prstGeom>
            <a:noFill/>
            <a:ln>
              <a:noFill/>
            </a:ln>
          </p:spPr>
        </p:pic>
      </p:grpSp>
      <p:sp>
        <p:nvSpPr>
          <p:cNvPr id="3447" name="Google Shape;3447;g200ff56c607_0_749"/>
          <p:cNvSpPr/>
          <p:nvPr/>
        </p:nvSpPr>
        <p:spPr>
          <a:xfrm>
            <a:off x="7441324" y="3799490"/>
            <a:ext cx="323400" cy="87420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2" name="Shape 3452"/>
        <p:cNvGrpSpPr/>
        <p:nvPr/>
      </p:nvGrpSpPr>
      <p:grpSpPr>
        <a:xfrm>
          <a:off x="0" y="0"/>
          <a:ext cx="0" cy="0"/>
          <a:chOff x="0" y="0"/>
          <a:chExt cx="0" cy="0"/>
        </a:xfrm>
      </p:grpSpPr>
      <p:sp>
        <p:nvSpPr>
          <p:cNvPr id="3453" name="Google Shape;3453;g200ff56c607_0_773"/>
          <p:cNvSpPr txBox="1"/>
          <p:nvPr>
            <p:ph type="title"/>
          </p:nvPr>
        </p:nvSpPr>
        <p:spPr>
          <a:xfrm>
            <a:off x="1524000" y="0"/>
            <a:ext cx="91440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Manipulating Equilibrium Constants</a:t>
            </a:r>
            <a:endParaRPr/>
          </a:p>
        </p:txBody>
      </p:sp>
      <p:sp>
        <p:nvSpPr>
          <p:cNvPr id="3454" name="Google Shape;3454;g200ff56c607_0_773"/>
          <p:cNvSpPr txBox="1"/>
          <p:nvPr>
            <p:ph idx="1" type="body"/>
          </p:nvPr>
        </p:nvSpPr>
        <p:spPr>
          <a:xfrm>
            <a:off x="961697" y="1129352"/>
            <a:ext cx="10184400" cy="990600"/>
          </a:xfrm>
          <a:prstGeom prst="rect">
            <a:avLst/>
          </a:prstGeom>
          <a:noFill/>
          <a:ln>
            <a:noFill/>
          </a:ln>
        </p:spPr>
        <p:txBody>
          <a:bodyPr anchorCtr="0" anchor="t" bIns="45700" lIns="91425" spcFirstLastPara="1" rIns="91425" wrap="square" tIns="45700">
            <a:normAutofit/>
          </a:bodyPr>
          <a:lstStyle/>
          <a:p>
            <a:pPr indent="-228600" lvl="0" marL="228600" rtl="0" algn="ctr">
              <a:lnSpc>
                <a:spcPct val="90000"/>
              </a:lnSpc>
              <a:spcBef>
                <a:spcPts val="0"/>
              </a:spcBef>
              <a:spcAft>
                <a:spcPts val="0"/>
              </a:spcAft>
              <a:buClr>
                <a:srgbClr val="FF0000"/>
              </a:buClr>
              <a:buSzPts val="2400"/>
              <a:buFont typeface="Calibri"/>
              <a:buNone/>
            </a:pPr>
            <a:r>
              <a:rPr lang="en-US">
                <a:solidFill>
                  <a:srgbClr val="FF0000"/>
                </a:solidFill>
              </a:rPr>
              <a:t>	If two equations are combined, you must multiply their Keq.</a:t>
            </a:r>
            <a:endParaRPr/>
          </a:p>
        </p:txBody>
      </p:sp>
      <p:sp>
        <p:nvSpPr>
          <p:cNvPr id="3455" name="Google Shape;3455;g200ff56c607_0_773"/>
          <p:cNvSpPr txBox="1"/>
          <p:nvPr/>
        </p:nvSpPr>
        <p:spPr>
          <a:xfrm>
            <a:off x="420412" y="2029413"/>
            <a:ext cx="5152800" cy="1816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H</a:t>
            </a:r>
            <a:r>
              <a:rPr baseline="30000" lang="en-US" sz="2800">
                <a:solidFill>
                  <a:schemeClr val="dk1"/>
                </a:solidFill>
                <a:latin typeface="Calibri"/>
                <a:ea typeface="Calibri"/>
                <a:cs typeface="Calibri"/>
                <a:sym typeface="Calibri"/>
              </a:rPr>
              <a:t>+</a:t>
            </a:r>
            <a:r>
              <a:rPr lang="en-US" sz="2800">
                <a:solidFill>
                  <a:schemeClr val="dk1"/>
                </a:solidFill>
                <a:latin typeface="Calibri"/>
                <a:ea typeface="Calibri"/>
                <a:cs typeface="Calibri"/>
                <a:sym typeface="Calibri"/>
              </a:rPr>
              <a:t> + F</a:t>
            </a:r>
            <a:r>
              <a:rPr baseline="30000" lang="en-US" sz="2800">
                <a:solidFill>
                  <a:schemeClr val="dk1"/>
                </a:solidFill>
                <a:latin typeface="Calibri"/>
                <a:ea typeface="Calibri"/>
                <a:cs typeface="Calibri"/>
                <a:sym typeface="Calibri"/>
              </a:rPr>
              <a:t>-</a:t>
            </a:r>
            <a:r>
              <a:rPr lang="en-US" sz="2800">
                <a:solidFill>
                  <a:schemeClr val="dk1"/>
                </a:solidFill>
                <a:latin typeface="Calibri"/>
                <a:ea typeface="Calibri"/>
                <a:cs typeface="Calibri"/>
                <a:sym typeface="Calibri"/>
              </a:rPr>
              <a:t> ↔ HF		K</a:t>
            </a:r>
            <a:r>
              <a:rPr baseline="-25000" lang="en-US" sz="2800">
                <a:solidFill>
                  <a:schemeClr val="dk1"/>
                </a:solidFill>
                <a:latin typeface="Calibri"/>
                <a:ea typeface="Calibri"/>
                <a:cs typeface="Calibri"/>
                <a:sym typeface="Calibri"/>
              </a:rPr>
              <a:t>1</a:t>
            </a:r>
            <a:r>
              <a:rPr lang="en-US" sz="2800">
                <a:solidFill>
                  <a:schemeClr val="dk1"/>
                </a:solidFill>
                <a:latin typeface="Calibri"/>
                <a:ea typeface="Calibri"/>
                <a:cs typeface="Calibri"/>
                <a:sym typeface="Calibri"/>
              </a:rPr>
              <a:t>=2</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HF + Na</a:t>
            </a:r>
            <a:r>
              <a:rPr baseline="30000" lang="en-US" sz="2800">
                <a:solidFill>
                  <a:schemeClr val="dk1"/>
                </a:solidFill>
                <a:latin typeface="Calibri"/>
                <a:ea typeface="Calibri"/>
                <a:cs typeface="Calibri"/>
                <a:sym typeface="Calibri"/>
              </a:rPr>
              <a:t>+</a:t>
            </a:r>
            <a:r>
              <a:rPr lang="en-US" sz="2800">
                <a:solidFill>
                  <a:schemeClr val="dk1"/>
                </a:solidFill>
                <a:latin typeface="Calibri"/>
                <a:ea typeface="Calibri"/>
                <a:cs typeface="Calibri"/>
                <a:sym typeface="Calibri"/>
              </a:rPr>
              <a:t> ↔ NaF + H</a:t>
            </a:r>
            <a:r>
              <a:rPr baseline="30000" lang="en-US" sz="2800">
                <a:solidFill>
                  <a:schemeClr val="dk1"/>
                </a:solidFill>
                <a:latin typeface="Calibri"/>
                <a:ea typeface="Calibri"/>
                <a:cs typeface="Calibri"/>
                <a:sym typeface="Calibri"/>
              </a:rPr>
              <a:t>+	</a:t>
            </a:r>
            <a:r>
              <a:rPr lang="en-US" sz="2800">
                <a:solidFill>
                  <a:schemeClr val="dk1"/>
                </a:solidFill>
                <a:latin typeface="Calibri"/>
                <a:ea typeface="Calibri"/>
                <a:cs typeface="Calibri"/>
                <a:sym typeface="Calibri"/>
              </a:rPr>
              <a:t>K</a:t>
            </a:r>
            <a:r>
              <a:rPr baseline="-25000" lang="en-US" sz="2800">
                <a:solidFill>
                  <a:schemeClr val="dk1"/>
                </a:solidFill>
                <a:latin typeface="Calibri"/>
                <a:ea typeface="Calibri"/>
                <a:cs typeface="Calibri"/>
                <a:sym typeface="Calibri"/>
              </a:rPr>
              <a:t>2</a:t>
            </a:r>
            <a:r>
              <a:rPr lang="en-US" sz="2800">
                <a:solidFill>
                  <a:schemeClr val="dk1"/>
                </a:solidFill>
                <a:latin typeface="Calibri"/>
                <a:ea typeface="Calibri"/>
                <a:cs typeface="Calibri"/>
                <a:sym typeface="Calibri"/>
              </a:rPr>
              <a:t>=3</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_________________    _______</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cxnSp>
        <p:nvCxnSpPr>
          <p:cNvPr id="3456" name="Google Shape;3456;g200ff56c607_0_773"/>
          <p:cNvCxnSpPr/>
          <p:nvPr/>
        </p:nvCxnSpPr>
        <p:spPr>
          <a:xfrm flipH="1">
            <a:off x="3099246" y="2458847"/>
            <a:ext cx="772500" cy="499200"/>
          </a:xfrm>
          <a:prstGeom prst="straightConnector1">
            <a:avLst/>
          </a:prstGeom>
          <a:noFill/>
          <a:ln cap="flat" cmpd="sng" w="28575">
            <a:solidFill>
              <a:srgbClr val="FF0000"/>
            </a:solidFill>
            <a:prstDash val="solid"/>
            <a:miter lim="800000"/>
            <a:headEnd len="sm" w="sm" type="none"/>
            <a:tailEnd len="sm" w="sm" type="none"/>
          </a:ln>
        </p:spPr>
      </p:cxnSp>
      <p:cxnSp>
        <p:nvCxnSpPr>
          <p:cNvPr id="3457" name="Google Shape;3457;g200ff56c607_0_773"/>
          <p:cNvCxnSpPr/>
          <p:nvPr/>
        </p:nvCxnSpPr>
        <p:spPr>
          <a:xfrm flipH="1">
            <a:off x="399404" y="2458847"/>
            <a:ext cx="772500" cy="499200"/>
          </a:xfrm>
          <a:prstGeom prst="straightConnector1">
            <a:avLst/>
          </a:prstGeom>
          <a:noFill/>
          <a:ln cap="flat" cmpd="sng" w="28575">
            <a:solidFill>
              <a:srgbClr val="FF0000"/>
            </a:solidFill>
            <a:prstDash val="solid"/>
            <a:miter lim="800000"/>
            <a:headEnd len="sm" w="sm" type="none"/>
            <a:tailEnd len="sm" w="sm" type="none"/>
          </a:ln>
        </p:spPr>
      </p:cxnSp>
      <p:cxnSp>
        <p:nvCxnSpPr>
          <p:cNvPr id="3458" name="Google Shape;3458;g200ff56c607_0_773"/>
          <p:cNvCxnSpPr/>
          <p:nvPr/>
        </p:nvCxnSpPr>
        <p:spPr>
          <a:xfrm flipH="1">
            <a:off x="399403" y="1959607"/>
            <a:ext cx="772500" cy="499200"/>
          </a:xfrm>
          <a:prstGeom prst="straightConnector1">
            <a:avLst/>
          </a:prstGeom>
          <a:noFill/>
          <a:ln cap="flat" cmpd="sng" w="28575">
            <a:solidFill>
              <a:srgbClr val="FF0000"/>
            </a:solidFill>
            <a:prstDash val="solid"/>
            <a:miter lim="800000"/>
            <a:headEnd len="sm" w="sm" type="none"/>
            <a:tailEnd len="sm" w="sm" type="none"/>
          </a:ln>
        </p:spPr>
      </p:cxnSp>
      <p:cxnSp>
        <p:nvCxnSpPr>
          <p:cNvPr id="3459" name="Google Shape;3459;g200ff56c607_0_773"/>
          <p:cNvCxnSpPr/>
          <p:nvPr/>
        </p:nvCxnSpPr>
        <p:spPr>
          <a:xfrm flipH="1">
            <a:off x="1873479" y="2081597"/>
            <a:ext cx="772500" cy="499200"/>
          </a:xfrm>
          <a:prstGeom prst="straightConnector1">
            <a:avLst/>
          </a:prstGeom>
          <a:noFill/>
          <a:ln cap="flat" cmpd="sng" w="28575">
            <a:solidFill>
              <a:srgbClr val="FF0000"/>
            </a:solidFill>
            <a:prstDash val="solid"/>
            <a:miter lim="800000"/>
            <a:headEnd len="sm" w="sm" type="none"/>
            <a:tailEnd len="sm" w="sm" type="none"/>
          </a:ln>
        </p:spPr>
      </p:cxnSp>
      <p:sp>
        <p:nvSpPr>
          <p:cNvPr id="3460" name="Google Shape;3460;g200ff56c607_0_773"/>
          <p:cNvSpPr txBox="1"/>
          <p:nvPr/>
        </p:nvSpPr>
        <p:spPr>
          <a:xfrm>
            <a:off x="476905" y="3858944"/>
            <a:ext cx="51915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F</a:t>
            </a:r>
            <a:r>
              <a:rPr baseline="30000" lang="en-US" sz="2800">
                <a:solidFill>
                  <a:schemeClr val="dk1"/>
                </a:solidFill>
                <a:latin typeface="Calibri"/>
                <a:ea typeface="Calibri"/>
                <a:cs typeface="Calibri"/>
                <a:sym typeface="Calibri"/>
              </a:rPr>
              <a:t>-</a:t>
            </a:r>
            <a:r>
              <a:rPr lang="en-US" sz="2800">
                <a:solidFill>
                  <a:schemeClr val="dk1"/>
                </a:solidFill>
                <a:latin typeface="Calibri"/>
                <a:ea typeface="Calibri"/>
                <a:cs typeface="Calibri"/>
                <a:sym typeface="Calibri"/>
              </a:rPr>
              <a:t> + Na</a:t>
            </a:r>
            <a:r>
              <a:rPr baseline="30000" lang="en-US" sz="2800">
                <a:solidFill>
                  <a:schemeClr val="dk1"/>
                </a:solidFill>
                <a:latin typeface="Calibri"/>
                <a:ea typeface="Calibri"/>
                <a:cs typeface="Calibri"/>
                <a:sym typeface="Calibri"/>
              </a:rPr>
              <a:t>+</a:t>
            </a:r>
            <a:r>
              <a:rPr lang="en-US" sz="2800">
                <a:solidFill>
                  <a:schemeClr val="dk1"/>
                </a:solidFill>
                <a:latin typeface="Calibri"/>
                <a:ea typeface="Calibri"/>
                <a:cs typeface="Calibri"/>
                <a:sym typeface="Calibri"/>
              </a:rPr>
              <a:t> ↔ NaF		K=6</a:t>
            </a:r>
            <a:endParaRPr/>
          </a:p>
        </p:txBody>
      </p:sp>
      <p:sp>
        <p:nvSpPr>
          <p:cNvPr id="3461" name="Google Shape;3461;g200ff56c607_0_773"/>
          <p:cNvSpPr txBox="1"/>
          <p:nvPr/>
        </p:nvSpPr>
        <p:spPr>
          <a:xfrm>
            <a:off x="5833241" y="1959607"/>
            <a:ext cx="55494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K</a:t>
            </a:r>
            <a:r>
              <a:rPr baseline="-25000" lang="en-US" sz="2400">
                <a:solidFill>
                  <a:schemeClr val="dk1"/>
                </a:solidFill>
                <a:latin typeface="Calibri"/>
                <a:ea typeface="Calibri"/>
                <a:cs typeface="Calibri"/>
                <a:sym typeface="Calibri"/>
              </a:rPr>
              <a:t>1</a:t>
            </a:r>
            <a:r>
              <a:rPr lang="en-US" sz="2400">
                <a:solidFill>
                  <a:schemeClr val="dk1"/>
                </a:solidFill>
                <a:latin typeface="Calibri"/>
                <a:ea typeface="Calibri"/>
                <a:cs typeface="Calibri"/>
                <a:sym typeface="Calibri"/>
              </a:rPr>
              <a:t> = </a:t>
            </a:r>
            <a:r>
              <a:rPr lang="en-US" sz="2400" u="sng">
                <a:solidFill>
                  <a:schemeClr val="dk1"/>
                </a:solidFill>
                <a:latin typeface="Calibri"/>
                <a:ea typeface="Calibri"/>
                <a:cs typeface="Calibri"/>
                <a:sym typeface="Calibri"/>
              </a:rPr>
              <a:t>[HF]</a:t>
            </a:r>
            <a:r>
              <a:rPr lang="en-US" sz="2400">
                <a:solidFill>
                  <a:schemeClr val="dk1"/>
                </a:solidFill>
                <a:latin typeface="Calibri"/>
                <a:ea typeface="Calibri"/>
                <a:cs typeface="Calibri"/>
                <a:sym typeface="Calibri"/>
              </a:rPr>
              <a:t>		K</a:t>
            </a:r>
            <a:r>
              <a:rPr baseline="-25000" lang="en-US" sz="2400">
                <a:solidFill>
                  <a:schemeClr val="dk1"/>
                </a:solidFill>
                <a:latin typeface="Calibri"/>
                <a:ea typeface="Calibri"/>
                <a:cs typeface="Calibri"/>
                <a:sym typeface="Calibri"/>
              </a:rPr>
              <a:t>2</a:t>
            </a:r>
            <a:r>
              <a:rPr lang="en-US" sz="2400">
                <a:solidFill>
                  <a:schemeClr val="dk1"/>
                </a:solidFill>
                <a:latin typeface="Calibri"/>
                <a:ea typeface="Calibri"/>
                <a:cs typeface="Calibri"/>
                <a:sym typeface="Calibri"/>
              </a:rPr>
              <a:t> = </a:t>
            </a:r>
            <a:r>
              <a:rPr lang="en-US" sz="2400" u="sng">
                <a:solidFill>
                  <a:schemeClr val="dk1"/>
                </a:solidFill>
                <a:latin typeface="Calibri"/>
                <a:ea typeface="Calibri"/>
                <a:cs typeface="Calibri"/>
                <a:sym typeface="Calibri"/>
              </a:rPr>
              <a:t>[NaF][H</a:t>
            </a:r>
            <a:r>
              <a:rPr baseline="30000" lang="en-US" sz="2400" u="sng">
                <a:solidFill>
                  <a:schemeClr val="dk1"/>
                </a:solidFill>
                <a:latin typeface="Calibri"/>
                <a:ea typeface="Calibri"/>
                <a:cs typeface="Calibri"/>
                <a:sym typeface="Calibri"/>
              </a:rPr>
              <a:t>+</a:t>
            </a:r>
            <a:r>
              <a:rPr lang="en-US" sz="2400" u="sng">
                <a:solidFill>
                  <a:schemeClr val="dk1"/>
                </a:solidFill>
                <a:latin typeface="Calibri"/>
                <a:ea typeface="Calibri"/>
                <a:cs typeface="Calibri"/>
                <a:sym typeface="Calibri"/>
              </a:rPr>
              <a:t>]</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      [H</a:t>
            </a:r>
            <a:r>
              <a:rPr baseline="30000" lang="en-US" sz="2400">
                <a:solidFill>
                  <a:schemeClr val="dk1"/>
                </a:solidFill>
                <a:latin typeface="Calibri"/>
                <a:ea typeface="Calibri"/>
                <a:cs typeface="Calibri"/>
                <a:sym typeface="Calibri"/>
              </a:rPr>
              <a:t>+</a:t>
            </a:r>
            <a:r>
              <a:rPr lang="en-US" sz="2400">
                <a:solidFill>
                  <a:schemeClr val="dk1"/>
                </a:solidFill>
                <a:latin typeface="Calibri"/>
                <a:ea typeface="Calibri"/>
                <a:cs typeface="Calibri"/>
                <a:sym typeface="Calibri"/>
              </a:rPr>
              <a:t>][F</a:t>
            </a:r>
            <a:r>
              <a:rPr baseline="30000" lang="en-US" sz="2400">
                <a:solidFill>
                  <a:schemeClr val="dk1"/>
                </a:solidFill>
                <a:latin typeface="Calibri"/>
                <a:ea typeface="Calibri"/>
                <a:cs typeface="Calibri"/>
                <a:sym typeface="Calibri"/>
              </a:rPr>
              <a:t>-</a:t>
            </a:r>
            <a:r>
              <a:rPr lang="en-US" sz="2400">
                <a:solidFill>
                  <a:schemeClr val="dk1"/>
                </a:solidFill>
                <a:latin typeface="Calibri"/>
                <a:ea typeface="Calibri"/>
                <a:cs typeface="Calibri"/>
                <a:sym typeface="Calibri"/>
              </a:rPr>
              <a:t>]		         [HF][Na</a:t>
            </a:r>
            <a:r>
              <a:rPr baseline="30000" lang="en-US" sz="2400">
                <a:solidFill>
                  <a:schemeClr val="dk1"/>
                </a:solidFill>
                <a:latin typeface="Calibri"/>
                <a:ea typeface="Calibri"/>
                <a:cs typeface="Calibri"/>
                <a:sym typeface="Calibri"/>
              </a:rPr>
              <a:t>+</a:t>
            </a:r>
            <a:r>
              <a:rPr lang="en-US" sz="2400">
                <a:solidFill>
                  <a:schemeClr val="dk1"/>
                </a:solidFill>
                <a:latin typeface="Calibri"/>
                <a:ea typeface="Calibri"/>
                <a:cs typeface="Calibri"/>
                <a:sym typeface="Calibri"/>
              </a:rPr>
              <a:t>]	</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cxnSp>
        <p:nvCxnSpPr>
          <p:cNvPr id="3462" name="Google Shape;3462;g200ff56c607_0_773"/>
          <p:cNvCxnSpPr/>
          <p:nvPr/>
        </p:nvCxnSpPr>
        <p:spPr>
          <a:xfrm flipH="1">
            <a:off x="8946382" y="1938859"/>
            <a:ext cx="772500" cy="499200"/>
          </a:xfrm>
          <a:prstGeom prst="straightConnector1">
            <a:avLst/>
          </a:prstGeom>
          <a:noFill/>
          <a:ln cap="flat" cmpd="sng" w="28575">
            <a:solidFill>
              <a:srgbClr val="FF0000"/>
            </a:solidFill>
            <a:prstDash val="solid"/>
            <a:miter lim="800000"/>
            <a:headEnd len="sm" w="sm" type="none"/>
            <a:tailEnd len="sm" w="sm" type="none"/>
          </a:ln>
        </p:spPr>
      </p:cxnSp>
      <p:cxnSp>
        <p:nvCxnSpPr>
          <p:cNvPr id="3463" name="Google Shape;3463;g200ff56c607_0_773"/>
          <p:cNvCxnSpPr/>
          <p:nvPr/>
        </p:nvCxnSpPr>
        <p:spPr>
          <a:xfrm flipH="1">
            <a:off x="6117031" y="2310151"/>
            <a:ext cx="772500" cy="499200"/>
          </a:xfrm>
          <a:prstGeom prst="straightConnector1">
            <a:avLst/>
          </a:prstGeom>
          <a:noFill/>
          <a:ln cap="flat" cmpd="sng" w="28575">
            <a:solidFill>
              <a:srgbClr val="FF0000"/>
            </a:solidFill>
            <a:prstDash val="solid"/>
            <a:miter lim="800000"/>
            <a:headEnd len="sm" w="sm" type="none"/>
            <a:tailEnd len="sm" w="sm" type="none"/>
          </a:ln>
        </p:spPr>
      </p:cxnSp>
      <p:cxnSp>
        <p:nvCxnSpPr>
          <p:cNvPr id="3464" name="Google Shape;3464;g200ff56c607_0_773"/>
          <p:cNvCxnSpPr/>
          <p:nvPr/>
        </p:nvCxnSpPr>
        <p:spPr>
          <a:xfrm flipH="1">
            <a:off x="8221694" y="2310306"/>
            <a:ext cx="772500" cy="499200"/>
          </a:xfrm>
          <a:prstGeom prst="straightConnector1">
            <a:avLst/>
          </a:prstGeom>
          <a:noFill/>
          <a:ln cap="flat" cmpd="sng" w="28575">
            <a:solidFill>
              <a:srgbClr val="FF0000"/>
            </a:solidFill>
            <a:prstDash val="solid"/>
            <a:miter lim="800000"/>
            <a:headEnd len="sm" w="sm" type="none"/>
            <a:tailEnd len="sm" w="sm" type="none"/>
          </a:ln>
        </p:spPr>
      </p:cxnSp>
      <p:cxnSp>
        <p:nvCxnSpPr>
          <p:cNvPr id="3465" name="Google Shape;3465;g200ff56c607_0_773"/>
          <p:cNvCxnSpPr/>
          <p:nvPr/>
        </p:nvCxnSpPr>
        <p:spPr>
          <a:xfrm flipH="1">
            <a:off x="6311472" y="1938855"/>
            <a:ext cx="772500" cy="499200"/>
          </a:xfrm>
          <a:prstGeom prst="straightConnector1">
            <a:avLst/>
          </a:prstGeom>
          <a:noFill/>
          <a:ln cap="flat" cmpd="sng" w="28575">
            <a:solidFill>
              <a:srgbClr val="FF0000"/>
            </a:solidFill>
            <a:prstDash val="solid"/>
            <a:miter lim="800000"/>
            <a:headEnd len="sm" w="sm" type="none"/>
            <a:tailEnd len="sm" w="sm" type="none"/>
          </a:ln>
        </p:spPr>
      </p:cxnSp>
      <p:sp>
        <p:nvSpPr>
          <p:cNvPr id="3466" name="Google Shape;3466;g200ff56c607_0_773"/>
          <p:cNvSpPr txBox="1"/>
          <p:nvPr/>
        </p:nvSpPr>
        <p:spPr>
          <a:xfrm>
            <a:off x="7838086" y="2165728"/>
            <a:ext cx="875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x</a:t>
            </a:r>
            <a:endParaRPr sz="1800">
              <a:solidFill>
                <a:schemeClr val="dk1"/>
              </a:solidFill>
              <a:latin typeface="Calibri"/>
              <a:ea typeface="Calibri"/>
              <a:cs typeface="Calibri"/>
              <a:sym typeface="Calibri"/>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1" name="Shape 3471"/>
        <p:cNvGrpSpPr/>
        <p:nvPr/>
      </p:nvGrpSpPr>
      <p:grpSpPr>
        <a:xfrm>
          <a:off x="0" y="0"/>
          <a:ext cx="0" cy="0"/>
          <a:chOff x="0" y="0"/>
          <a:chExt cx="0" cy="0"/>
        </a:xfrm>
      </p:grpSpPr>
      <p:sp>
        <p:nvSpPr>
          <p:cNvPr id="3472" name="Google Shape;3472;g200ff56c607_0_791"/>
          <p:cNvSpPr txBox="1"/>
          <p:nvPr>
            <p:ph type="title"/>
          </p:nvPr>
        </p:nvSpPr>
        <p:spPr>
          <a:xfrm>
            <a:off x="1530823" y="1364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The Reaction Quotient (</a:t>
            </a:r>
            <a:r>
              <a:rPr i="1" lang="en-US">
                <a:solidFill>
                  <a:schemeClr val="accent1"/>
                </a:solidFill>
              </a:rPr>
              <a:t>Q</a:t>
            </a:r>
            <a:r>
              <a:rPr lang="en-US">
                <a:solidFill>
                  <a:schemeClr val="accent1"/>
                </a:solidFill>
              </a:rPr>
              <a:t>)</a:t>
            </a:r>
            <a:endParaRPr/>
          </a:p>
        </p:txBody>
      </p:sp>
      <p:sp>
        <p:nvSpPr>
          <p:cNvPr id="3473" name="Google Shape;3473;g200ff56c607_0_791"/>
          <p:cNvSpPr txBox="1"/>
          <p:nvPr>
            <p:ph idx="1" type="body"/>
          </p:nvPr>
        </p:nvSpPr>
        <p:spPr>
          <a:xfrm>
            <a:off x="1981200" y="1492470"/>
            <a:ext cx="8229600" cy="3429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To calculate </a:t>
            </a:r>
            <a:r>
              <a:rPr i="1" lang="en-US"/>
              <a:t>Q</a:t>
            </a:r>
            <a:r>
              <a:rPr lang="en-US"/>
              <a:t>, substitute the initial concentrations of reactants and products into the equilibrium expression.</a:t>
            </a:r>
            <a:endParaRPr/>
          </a:p>
          <a:p>
            <a:pPr indent="0" lvl="0" marL="0" rtl="0" algn="l">
              <a:lnSpc>
                <a:spcPct val="90000"/>
              </a:lnSpc>
              <a:spcBef>
                <a:spcPts val="1000"/>
              </a:spcBef>
              <a:spcAft>
                <a:spcPts val="0"/>
              </a:spcAft>
              <a:buClr>
                <a:schemeClr val="dk1"/>
              </a:buClr>
              <a:buSzPts val="2400"/>
              <a:buNone/>
            </a:pPr>
            <a:r>
              <a:t/>
            </a:r>
            <a:endParaRPr i="1"/>
          </a:p>
          <a:p>
            <a:pPr indent="0" lvl="0" marL="0" rtl="0" algn="l">
              <a:lnSpc>
                <a:spcPct val="90000"/>
              </a:lnSpc>
              <a:spcBef>
                <a:spcPts val="1000"/>
              </a:spcBef>
              <a:spcAft>
                <a:spcPts val="0"/>
              </a:spcAft>
              <a:buClr>
                <a:schemeClr val="dk1"/>
              </a:buClr>
              <a:buSzPts val="2400"/>
              <a:buNone/>
            </a:pPr>
            <a:r>
              <a:t/>
            </a:r>
            <a:endParaRPr i="1"/>
          </a:p>
          <a:p>
            <a:pPr indent="0" lvl="0" marL="0" rtl="0" algn="l">
              <a:lnSpc>
                <a:spcPct val="90000"/>
              </a:lnSpc>
              <a:spcBef>
                <a:spcPts val="1000"/>
              </a:spcBef>
              <a:spcAft>
                <a:spcPts val="0"/>
              </a:spcAft>
              <a:buClr>
                <a:schemeClr val="dk1"/>
              </a:buClr>
              <a:buSzPts val="2400"/>
              <a:buNone/>
            </a:pPr>
            <a:r>
              <a:rPr i="1" lang="en-US"/>
              <a:t>Q</a:t>
            </a:r>
            <a:r>
              <a:rPr lang="en-US"/>
              <a:t> gives the same ratio the equilibrium expression gives, but for a system that is </a:t>
            </a:r>
            <a:r>
              <a:rPr b="1" lang="en-US" u="sng"/>
              <a:t>not</a:t>
            </a:r>
            <a:r>
              <a:rPr lang="en-US" u="sng"/>
              <a:t> </a:t>
            </a:r>
            <a:r>
              <a:rPr b="1" lang="en-US" u="sng"/>
              <a:t>at equilibrium</a:t>
            </a:r>
            <a:r>
              <a:rPr lang="en-US" u="sng"/>
              <a:t>.</a:t>
            </a:r>
            <a:endParaRPr/>
          </a:p>
        </p:txBody>
      </p:sp>
    </p:spTree>
  </p:cSld>
  <p:clrMapOvr>
    <a:masterClrMapping/>
  </p:clrMapOvr>
  <p:transition spd="slow">
    <p:fade/>
  </p:transition>
</p:sld>
</file>

<file path=ppt/slides/slide3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8" name="Shape 3478"/>
        <p:cNvGrpSpPr/>
        <p:nvPr/>
      </p:nvGrpSpPr>
      <p:grpSpPr>
        <a:xfrm>
          <a:off x="0" y="0"/>
          <a:ext cx="0" cy="0"/>
          <a:chOff x="0" y="0"/>
          <a:chExt cx="0" cy="0"/>
        </a:xfrm>
      </p:grpSpPr>
      <p:sp>
        <p:nvSpPr>
          <p:cNvPr id="3479" name="Google Shape;3479;g200ff56c607_0_797"/>
          <p:cNvSpPr txBox="1"/>
          <p:nvPr>
            <p:ph idx="1" type="body"/>
          </p:nvPr>
        </p:nvSpPr>
        <p:spPr>
          <a:xfrm>
            <a:off x="914400" y="2103437"/>
            <a:ext cx="10594500" cy="4754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If Q=K		At equilibrium</a:t>
            </a:r>
            <a:endParaRPr/>
          </a:p>
          <a:p>
            <a:pPr indent="0" lvl="0" marL="0" rtl="0" algn="l">
              <a:lnSpc>
                <a:spcPct val="90000"/>
              </a:lnSpc>
              <a:spcBef>
                <a:spcPts val="1000"/>
              </a:spcBef>
              <a:spcAft>
                <a:spcPts val="0"/>
              </a:spcAft>
              <a:buClr>
                <a:schemeClr val="dk1"/>
              </a:buClr>
              <a:buSzPts val="2400"/>
              <a:buNone/>
            </a:pPr>
            <a:r>
              <a:rPr lang="en-US"/>
              <a:t>If Q&gt;K		Too many products, shifts left (reverse) to make reactants.</a:t>
            </a:r>
            <a:endParaRPr/>
          </a:p>
          <a:p>
            <a:pPr indent="0" lvl="0" marL="0" rtl="0" algn="l">
              <a:lnSpc>
                <a:spcPct val="90000"/>
              </a:lnSpc>
              <a:spcBef>
                <a:spcPts val="1000"/>
              </a:spcBef>
              <a:spcAft>
                <a:spcPts val="0"/>
              </a:spcAft>
              <a:buClr>
                <a:schemeClr val="dk1"/>
              </a:buClr>
              <a:buSzPts val="2400"/>
              <a:buNone/>
            </a:pPr>
            <a:r>
              <a:rPr lang="en-US"/>
              <a:t>If Q&lt;K		Too many reactants, shifts right (forward) to make products.</a:t>
            </a:r>
            <a:endParaRPr/>
          </a:p>
          <a:p>
            <a:pPr indent="-76200" lvl="1" marL="685800" rtl="0" algn="l">
              <a:lnSpc>
                <a:spcPct val="90000"/>
              </a:lnSpc>
              <a:spcBef>
                <a:spcPts val="500"/>
              </a:spcBef>
              <a:spcAft>
                <a:spcPts val="0"/>
              </a:spcAft>
              <a:buClr>
                <a:schemeClr val="dk1"/>
              </a:buClr>
              <a:buSzPts val="2400"/>
              <a:buNone/>
            </a:pPr>
            <a:r>
              <a:t/>
            </a:r>
            <a:endParaRPr/>
          </a:p>
        </p:txBody>
      </p:sp>
      <p:sp>
        <p:nvSpPr>
          <p:cNvPr id="3480" name="Google Shape;3480;g200ff56c607_0_797"/>
          <p:cNvSpPr txBox="1"/>
          <p:nvPr/>
        </p:nvSpPr>
        <p:spPr>
          <a:xfrm>
            <a:off x="4611414" y="425670"/>
            <a:ext cx="32004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accent1"/>
                </a:solidFill>
                <a:latin typeface="Calibri"/>
                <a:ea typeface="Calibri"/>
                <a:cs typeface="Calibri"/>
                <a:sym typeface="Calibri"/>
              </a:rPr>
              <a:t>K or Q = P/R</a:t>
            </a:r>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79">
                                            <p:txEl>
                                              <p:pRg end="0" st="0"/>
                                            </p:txEl>
                                          </p:spTgt>
                                        </p:tgtEl>
                                        <p:attrNameLst>
                                          <p:attrName>style.visibility</p:attrName>
                                        </p:attrNameLst>
                                      </p:cBhvr>
                                      <p:to>
                                        <p:strVal val="visible"/>
                                      </p:to>
                                    </p:set>
                                    <p:animEffect filter="fade" transition="in">
                                      <p:cBhvr>
                                        <p:cTn dur="500"/>
                                        <p:tgtEl>
                                          <p:spTgt spid="347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79">
                                            <p:txEl>
                                              <p:pRg end="1" st="1"/>
                                            </p:txEl>
                                          </p:spTgt>
                                        </p:tgtEl>
                                        <p:attrNameLst>
                                          <p:attrName>style.visibility</p:attrName>
                                        </p:attrNameLst>
                                      </p:cBhvr>
                                      <p:to>
                                        <p:strVal val="visible"/>
                                      </p:to>
                                    </p:set>
                                    <p:animEffect filter="fade" transition="in">
                                      <p:cBhvr>
                                        <p:cTn dur="500"/>
                                        <p:tgtEl>
                                          <p:spTgt spid="347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79">
                                            <p:txEl>
                                              <p:pRg end="2" st="2"/>
                                            </p:txEl>
                                          </p:spTgt>
                                        </p:tgtEl>
                                        <p:attrNameLst>
                                          <p:attrName>style.visibility</p:attrName>
                                        </p:attrNameLst>
                                      </p:cBhvr>
                                      <p:to>
                                        <p:strVal val="visible"/>
                                      </p:to>
                                    </p:set>
                                    <p:animEffect filter="fade" transition="in">
                                      <p:cBhvr>
                                        <p:cTn dur="500"/>
                                        <p:tgtEl>
                                          <p:spTgt spid="347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79">
                                            <p:txEl>
                                              <p:pRg end="3" st="3"/>
                                            </p:txEl>
                                          </p:spTgt>
                                        </p:tgtEl>
                                        <p:attrNameLst>
                                          <p:attrName>style.visibility</p:attrName>
                                        </p:attrNameLst>
                                      </p:cBhvr>
                                      <p:to>
                                        <p:strVal val="visible"/>
                                      </p:to>
                                    </p:set>
                                    <p:animEffect filter="fade" transition="in">
                                      <p:cBhvr>
                                        <p:cTn dur="500"/>
                                        <p:tgtEl>
                                          <p:spTgt spid="3479">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4" name="Shape 3484"/>
        <p:cNvGrpSpPr/>
        <p:nvPr/>
      </p:nvGrpSpPr>
      <p:grpSpPr>
        <a:xfrm>
          <a:off x="0" y="0"/>
          <a:ext cx="0" cy="0"/>
          <a:chOff x="0" y="0"/>
          <a:chExt cx="0" cy="0"/>
        </a:xfrm>
      </p:grpSpPr>
      <p:sp>
        <p:nvSpPr>
          <p:cNvPr id="3485" name="Google Shape;3485;g200ff56c607_0_803"/>
          <p:cNvSpPr txBox="1"/>
          <p:nvPr>
            <p:ph type="title"/>
          </p:nvPr>
        </p:nvSpPr>
        <p:spPr>
          <a:xfrm>
            <a:off x="1524000" y="-1364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Example</a:t>
            </a:r>
            <a:endParaRPr>
              <a:solidFill>
                <a:schemeClr val="accent1"/>
              </a:solidFill>
            </a:endParaRPr>
          </a:p>
        </p:txBody>
      </p:sp>
      <p:sp>
        <p:nvSpPr>
          <p:cNvPr id="3486" name="Google Shape;3486;g200ff56c607_0_803"/>
          <p:cNvSpPr txBox="1"/>
          <p:nvPr>
            <p:ph idx="1" type="body"/>
          </p:nvPr>
        </p:nvSpPr>
        <p:spPr>
          <a:xfrm>
            <a:off x="1981200" y="1066801"/>
            <a:ext cx="8229600" cy="48309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None/>
            </a:pPr>
            <a:r>
              <a:rPr lang="en-US"/>
              <a:t>The Kc of the following equation equals 54.3 at 430C. Initially, 0.243moles of hydrogen, 0.0146moles of iodine and 1.98 moles of hydrogen iodide are placed in a sealed 1.00L container. Which way will the reaction shift to achieve equilibrium?</a:t>
            </a:r>
            <a:endParaRPr/>
          </a:p>
          <a:p>
            <a:pPr indent="-228600" lvl="0" marL="228600" rtl="0" algn="l">
              <a:lnSpc>
                <a:spcPct val="90000"/>
              </a:lnSpc>
              <a:spcBef>
                <a:spcPts val="1000"/>
              </a:spcBef>
              <a:spcAft>
                <a:spcPts val="0"/>
              </a:spcAft>
              <a:buClr>
                <a:schemeClr val="dk1"/>
              </a:buClr>
              <a:buSzPts val="2400"/>
              <a:buNone/>
            </a:pPr>
            <a:r>
              <a:rPr lang="en-US"/>
              <a:t>				H</a:t>
            </a:r>
            <a:r>
              <a:rPr baseline="-25000" lang="en-US"/>
              <a:t>2 </a:t>
            </a:r>
            <a:r>
              <a:rPr lang="en-US"/>
              <a:t>+ I</a:t>
            </a:r>
            <a:r>
              <a:rPr baseline="-25000" lang="en-US"/>
              <a:t>2</a:t>
            </a:r>
            <a:r>
              <a:rPr lang="en-US"/>
              <a:t> ↔ 2HI</a:t>
            </a:r>
            <a:endParaRPr/>
          </a:p>
        </p:txBody>
      </p:sp>
      <p:sp>
        <p:nvSpPr>
          <p:cNvPr id="3487" name="Google Shape;3487;g200ff56c607_0_803"/>
          <p:cNvSpPr txBox="1"/>
          <p:nvPr/>
        </p:nvSpPr>
        <p:spPr>
          <a:xfrm>
            <a:off x="2743200" y="4072759"/>
            <a:ext cx="67056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Q = 1110, shifts left to make reactants</a:t>
            </a:r>
            <a:endParaRPr/>
          </a:p>
        </p:txBody>
      </p:sp>
      <p:sp>
        <p:nvSpPr>
          <p:cNvPr id="3488" name="Google Shape;3488;g200ff56c607_0_803"/>
          <p:cNvSpPr txBox="1"/>
          <p:nvPr/>
        </p:nvSpPr>
        <p:spPr>
          <a:xfrm>
            <a:off x="2743200" y="3482182"/>
            <a:ext cx="67056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Q = (1.98)</a:t>
            </a:r>
            <a:r>
              <a:rPr baseline="30000" lang="en-US" sz="2400">
                <a:solidFill>
                  <a:schemeClr val="accent1"/>
                </a:solidFill>
                <a:latin typeface="Calibri"/>
                <a:ea typeface="Calibri"/>
                <a:cs typeface="Calibri"/>
                <a:sym typeface="Calibri"/>
              </a:rPr>
              <a:t>2</a:t>
            </a:r>
            <a:r>
              <a:rPr lang="en-US" sz="2400">
                <a:solidFill>
                  <a:schemeClr val="accent1"/>
                </a:solidFill>
                <a:latin typeface="Calibri"/>
                <a:ea typeface="Calibri"/>
                <a:cs typeface="Calibri"/>
                <a:sym typeface="Calibri"/>
              </a:rPr>
              <a:t>/[(0.0146)(0.243)]</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88"/>
                                        </p:tgtEl>
                                        <p:attrNameLst>
                                          <p:attrName>style.visibility</p:attrName>
                                        </p:attrNameLst>
                                      </p:cBhvr>
                                      <p:to>
                                        <p:strVal val="visible"/>
                                      </p:to>
                                    </p:set>
                                    <p:animEffect filter="fade" transition="in">
                                      <p:cBhvr>
                                        <p:cTn dur="500"/>
                                        <p:tgtEl>
                                          <p:spTgt spid="34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87"/>
                                        </p:tgtEl>
                                        <p:attrNameLst>
                                          <p:attrName>style.visibility</p:attrName>
                                        </p:attrNameLst>
                                      </p:cBhvr>
                                      <p:to>
                                        <p:strVal val="visible"/>
                                      </p:to>
                                    </p:set>
                                    <p:animEffect filter="fade" transition="in">
                                      <p:cBhvr>
                                        <p:cTn dur="500"/>
                                        <p:tgtEl>
                                          <p:spTgt spid="34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2" name="Shape 3492"/>
        <p:cNvGrpSpPr/>
        <p:nvPr/>
      </p:nvGrpSpPr>
      <p:grpSpPr>
        <a:xfrm>
          <a:off x="0" y="0"/>
          <a:ext cx="0" cy="0"/>
          <a:chOff x="0" y="0"/>
          <a:chExt cx="0" cy="0"/>
        </a:xfrm>
      </p:grpSpPr>
      <p:sp>
        <p:nvSpPr>
          <p:cNvPr id="3493" name="Google Shape;3493;g200ff56c607_0_810"/>
          <p:cNvSpPr txBox="1"/>
          <p:nvPr>
            <p:ph type="title"/>
          </p:nvPr>
        </p:nvSpPr>
        <p:spPr>
          <a:xfrm>
            <a:off x="1536510" y="0"/>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ICE BOX</a:t>
            </a:r>
            <a:endParaRPr>
              <a:solidFill>
                <a:schemeClr val="accent1"/>
              </a:solidFill>
            </a:endParaRPr>
          </a:p>
        </p:txBody>
      </p:sp>
      <p:sp>
        <p:nvSpPr>
          <p:cNvPr id="3494" name="Google Shape;3494;g200ff56c607_0_810"/>
          <p:cNvSpPr txBox="1"/>
          <p:nvPr>
            <p:ph idx="1" type="body"/>
          </p:nvPr>
        </p:nvSpPr>
        <p:spPr>
          <a:xfrm>
            <a:off x="1981200" y="990601"/>
            <a:ext cx="8229600" cy="51357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a:t>Only use an ice box if you are given </a:t>
            </a:r>
            <a:r>
              <a:rPr lang="en-US">
                <a:solidFill>
                  <a:schemeClr val="accent1"/>
                </a:solidFill>
              </a:rPr>
              <a:t>i</a:t>
            </a:r>
            <a:r>
              <a:rPr lang="en-US"/>
              <a:t>nitial conditions and need to </a:t>
            </a:r>
            <a:r>
              <a:rPr lang="en-US">
                <a:solidFill>
                  <a:schemeClr val="accent1"/>
                </a:solidFill>
              </a:rPr>
              <a:t>c</a:t>
            </a:r>
            <a:r>
              <a:rPr lang="en-US"/>
              <a:t>hange to  </a:t>
            </a:r>
            <a:r>
              <a:rPr lang="en-US">
                <a:solidFill>
                  <a:schemeClr val="accent1"/>
                </a:solidFill>
              </a:rPr>
              <a:t>e</a:t>
            </a:r>
            <a:r>
              <a:rPr lang="en-US"/>
              <a:t>quilibrium conditions.</a:t>
            </a:r>
            <a:endParaRPr/>
          </a:p>
          <a:p>
            <a:pPr indent="-228600" lvl="0" marL="228600" rtl="0" algn="l">
              <a:lnSpc>
                <a:spcPct val="90000"/>
              </a:lnSpc>
              <a:spcBef>
                <a:spcPts val="1000"/>
              </a:spcBef>
              <a:spcAft>
                <a:spcPts val="0"/>
              </a:spcAft>
              <a:buClr>
                <a:schemeClr val="dk1"/>
              </a:buClr>
              <a:buSzPts val="2400"/>
              <a:buChar char="•"/>
            </a:pPr>
            <a:r>
              <a:rPr lang="en-US"/>
              <a:t>Question 1 on Part 2 of every AP Exam will need an ice box!!!</a:t>
            </a:r>
            <a:endParaRPr/>
          </a:p>
          <a:p>
            <a:pPr indent="-76200" lvl="0" marL="228600" rtl="0" algn="l">
              <a:lnSpc>
                <a:spcPct val="90000"/>
              </a:lnSpc>
              <a:spcBef>
                <a:spcPts val="1000"/>
              </a:spcBef>
              <a:spcAft>
                <a:spcPts val="0"/>
              </a:spcAft>
              <a:buClr>
                <a:schemeClr val="dk1"/>
              </a:buClr>
              <a:buSzPts val="2400"/>
              <a:buNone/>
            </a:pPr>
            <a:r>
              <a:t/>
            </a:r>
            <a:endParaRPr/>
          </a:p>
          <a:p>
            <a:pPr indent="-514350" lvl="0" marL="514350" rtl="0" algn="l">
              <a:lnSpc>
                <a:spcPct val="90000"/>
              </a:lnSpc>
              <a:spcBef>
                <a:spcPts val="1000"/>
              </a:spcBef>
              <a:spcAft>
                <a:spcPts val="0"/>
              </a:spcAft>
              <a:buClr>
                <a:schemeClr val="accent1"/>
              </a:buClr>
              <a:buSzPts val="2400"/>
              <a:buAutoNum type="arabicPeriod"/>
            </a:pPr>
            <a:r>
              <a:rPr lang="en-US">
                <a:solidFill>
                  <a:schemeClr val="accent1"/>
                </a:solidFill>
              </a:rPr>
              <a:t>The initial concentration of A is 0.850M. Calculate the final concentration of A and B.</a:t>
            </a:r>
            <a:endParaRPr/>
          </a:p>
          <a:p>
            <a:pPr indent="-514350" lvl="0" marL="514350" rtl="0" algn="l">
              <a:lnSpc>
                <a:spcPct val="90000"/>
              </a:lnSpc>
              <a:spcBef>
                <a:spcPts val="1000"/>
              </a:spcBef>
              <a:spcAft>
                <a:spcPts val="0"/>
              </a:spcAft>
              <a:buClr>
                <a:schemeClr val="accent1"/>
              </a:buClr>
              <a:buSzPts val="2400"/>
              <a:buNone/>
            </a:pPr>
            <a:r>
              <a:rPr lang="en-US">
                <a:solidFill>
                  <a:schemeClr val="accent1"/>
                </a:solidFill>
              </a:rPr>
              <a:t>				A ↔ B		Kc=24 at STP</a:t>
            </a:r>
            <a:endParaRPr>
              <a:solidFill>
                <a:schemeClr val="accent1"/>
              </a:solidFill>
            </a:endParaRPr>
          </a:p>
        </p:txBody>
      </p:sp>
    </p:spTree>
  </p:cSld>
  <p:clrMapOvr>
    <a:masterClrMapping/>
  </p:clrMapOvr>
</p:sld>
</file>

<file path=ppt/slides/slide3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8" name="Shape 3498"/>
        <p:cNvGrpSpPr/>
        <p:nvPr/>
      </p:nvGrpSpPr>
      <p:grpSpPr>
        <a:xfrm>
          <a:off x="0" y="0"/>
          <a:ext cx="0" cy="0"/>
          <a:chOff x="0" y="0"/>
          <a:chExt cx="0" cy="0"/>
        </a:xfrm>
      </p:grpSpPr>
      <p:sp>
        <p:nvSpPr>
          <p:cNvPr id="3499" name="Google Shape;3499;g200ff56c607_0_815"/>
          <p:cNvSpPr txBox="1"/>
          <p:nvPr>
            <p:ph idx="1" type="body"/>
          </p:nvPr>
        </p:nvSpPr>
        <p:spPr>
          <a:xfrm>
            <a:off x="1752600" y="457200"/>
            <a:ext cx="4267200" cy="60960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None/>
            </a:pPr>
            <a:r>
              <a:rPr lang="en-US" u="sng"/>
              <a:t>STEPS:</a:t>
            </a:r>
            <a:endParaRPr/>
          </a:p>
          <a:p>
            <a:pPr indent="-514350" lvl="0" marL="514350" rtl="0" algn="l">
              <a:lnSpc>
                <a:spcPct val="90000"/>
              </a:lnSpc>
              <a:spcBef>
                <a:spcPts val="1000"/>
              </a:spcBef>
              <a:spcAft>
                <a:spcPts val="0"/>
              </a:spcAft>
              <a:buClr>
                <a:schemeClr val="dk1"/>
              </a:buClr>
              <a:buSzPts val="2400"/>
              <a:buAutoNum type="arabicPeriod"/>
            </a:pPr>
            <a:r>
              <a:rPr lang="en-US"/>
              <a:t>Write the Kc</a:t>
            </a:r>
            <a:endParaRPr/>
          </a:p>
          <a:p>
            <a:pPr indent="-514350" lvl="0" marL="514350" rtl="0" algn="l">
              <a:lnSpc>
                <a:spcPct val="90000"/>
              </a:lnSpc>
              <a:spcBef>
                <a:spcPts val="1000"/>
              </a:spcBef>
              <a:spcAft>
                <a:spcPts val="0"/>
              </a:spcAft>
              <a:buClr>
                <a:schemeClr val="dk1"/>
              </a:buClr>
              <a:buSzPts val="2400"/>
              <a:buAutoNum type="arabicPeriod"/>
            </a:pPr>
            <a:r>
              <a:rPr lang="en-US"/>
              <a:t>Construct an ice box</a:t>
            </a:r>
            <a:endParaRPr/>
          </a:p>
          <a:p>
            <a:pPr indent="-514350" lvl="0" marL="514350" rtl="0" algn="l">
              <a:lnSpc>
                <a:spcPct val="90000"/>
              </a:lnSpc>
              <a:spcBef>
                <a:spcPts val="1000"/>
              </a:spcBef>
              <a:spcAft>
                <a:spcPts val="0"/>
              </a:spcAft>
              <a:buClr>
                <a:schemeClr val="dk1"/>
              </a:buClr>
              <a:buSzPts val="2400"/>
              <a:buAutoNum type="arabicPeriod"/>
            </a:pPr>
            <a:r>
              <a:rPr lang="en-US"/>
              <a:t>Fill in initial []</a:t>
            </a:r>
            <a:endParaRPr/>
          </a:p>
          <a:p>
            <a:pPr indent="-514350" lvl="0" marL="514350" rtl="0" algn="l">
              <a:lnSpc>
                <a:spcPct val="90000"/>
              </a:lnSpc>
              <a:spcBef>
                <a:spcPts val="1000"/>
              </a:spcBef>
              <a:spcAft>
                <a:spcPts val="0"/>
              </a:spcAft>
              <a:buClr>
                <a:schemeClr val="dk1"/>
              </a:buClr>
              <a:buSzPts val="2400"/>
              <a:buAutoNum type="arabicPeriod"/>
            </a:pPr>
            <a:r>
              <a:rPr lang="en-US"/>
              <a:t>Fill in the changes based on the number of moles and equation</a:t>
            </a:r>
            <a:endParaRPr/>
          </a:p>
          <a:p>
            <a:pPr indent="-514350" lvl="0" marL="514350" rtl="0" algn="l">
              <a:lnSpc>
                <a:spcPct val="90000"/>
              </a:lnSpc>
              <a:spcBef>
                <a:spcPts val="1000"/>
              </a:spcBef>
              <a:spcAft>
                <a:spcPts val="0"/>
              </a:spcAft>
              <a:buClr>
                <a:schemeClr val="dk1"/>
              </a:buClr>
              <a:buSzPts val="2400"/>
              <a:buAutoNum type="arabicPeriod"/>
            </a:pPr>
            <a:r>
              <a:rPr lang="en-US"/>
              <a:t>Combine I and C to get E</a:t>
            </a:r>
            <a:endParaRPr/>
          </a:p>
          <a:p>
            <a:pPr indent="-514350" lvl="0" marL="514350" rtl="0" algn="l">
              <a:lnSpc>
                <a:spcPct val="90000"/>
              </a:lnSpc>
              <a:spcBef>
                <a:spcPts val="1000"/>
              </a:spcBef>
              <a:spcAft>
                <a:spcPts val="0"/>
              </a:spcAft>
              <a:buClr>
                <a:schemeClr val="dk1"/>
              </a:buClr>
              <a:buSzPts val="2400"/>
              <a:buAutoNum type="arabicPeriod"/>
            </a:pPr>
            <a:r>
              <a:rPr lang="en-US"/>
              <a:t>Plug E into the Kc</a:t>
            </a:r>
            <a:endParaRPr/>
          </a:p>
          <a:p>
            <a:pPr indent="-514350" lvl="0" marL="514350" rtl="0" algn="l">
              <a:lnSpc>
                <a:spcPct val="90000"/>
              </a:lnSpc>
              <a:spcBef>
                <a:spcPts val="1000"/>
              </a:spcBef>
              <a:spcAft>
                <a:spcPts val="0"/>
              </a:spcAft>
              <a:buClr>
                <a:schemeClr val="dk1"/>
              </a:buClr>
              <a:buSzPts val="2400"/>
              <a:buAutoNum type="arabicPeriod"/>
            </a:pPr>
            <a:r>
              <a:rPr lang="en-US"/>
              <a:t>Solve for x</a:t>
            </a:r>
            <a:endParaRPr/>
          </a:p>
          <a:p>
            <a:pPr indent="-514350" lvl="0" marL="514350" rtl="0" algn="l">
              <a:lnSpc>
                <a:spcPct val="90000"/>
              </a:lnSpc>
              <a:spcBef>
                <a:spcPts val="1000"/>
              </a:spcBef>
              <a:spcAft>
                <a:spcPts val="0"/>
              </a:spcAft>
              <a:buClr>
                <a:schemeClr val="dk1"/>
              </a:buClr>
              <a:buSzPts val="2400"/>
              <a:buAutoNum type="arabicPeriod"/>
            </a:pPr>
            <a:r>
              <a:rPr lang="en-US"/>
              <a:t>Calculate the Final [] from E and x.</a:t>
            </a:r>
            <a:endParaRPr/>
          </a:p>
          <a:p>
            <a:pPr indent="-361950" lvl="0" marL="514350" rtl="0" algn="l">
              <a:lnSpc>
                <a:spcPct val="90000"/>
              </a:lnSpc>
              <a:spcBef>
                <a:spcPts val="1000"/>
              </a:spcBef>
              <a:spcAft>
                <a:spcPts val="0"/>
              </a:spcAft>
              <a:buClr>
                <a:schemeClr val="dk1"/>
              </a:buClr>
              <a:buSzPts val="2400"/>
              <a:buNone/>
            </a:pPr>
            <a:r>
              <a:t/>
            </a:r>
            <a:endParaRPr/>
          </a:p>
        </p:txBody>
      </p:sp>
      <p:sp>
        <p:nvSpPr>
          <p:cNvPr id="3500" name="Google Shape;3500;g200ff56c607_0_815"/>
          <p:cNvSpPr txBox="1"/>
          <p:nvPr>
            <p:ph idx="2" type="body"/>
          </p:nvPr>
        </p:nvSpPr>
        <p:spPr>
          <a:xfrm>
            <a:off x="6172200" y="0"/>
            <a:ext cx="4267200" cy="6553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accent1"/>
              </a:buClr>
              <a:buSzPts val="2400"/>
              <a:buNone/>
            </a:pPr>
            <a:r>
              <a:rPr lang="en-US">
                <a:solidFill>
                  <a:schemeClr val="accent1"/>
                </a:solidFill>
              </a:rPr>
              <a:t>Kc = [B]/[A]</a:t>
            </a:r>
            <a:endParaRPr/>
          </a:p>
          <a:p>
            <a:pPr indent="-228600" lvl="0" marL="228600" rtl="0" algn="l">
              <a:lnSpc>
                <a:spcPct val="90000"/>
              </a:lnSpc>
              <a:spcBef>
                <a:spcPts val="1000"/>
              </a:spcBef>
              <a:spcAft>
                <a:spcPts val="0"/>
              </a:spcAft>
              <a:buClr>
                <a:schemeClr val="dk1"/>
              </a:buClr>
              <a:buSzPts val="2400"/>
              <a:buNone/>
            </a:pPr>
            <a:r>
              <a:t/>
            </a:r>
            <a:endParaRPr/>
          </a:p>
          <a:p>
            <a:pPr indent="-228600" lvl="0" marL="228600" rtl="0" algn="l">
              <a:lnSpc>
                <a:spcPct val="90000"/>
              </a:lnSpc>
              <a:spcBef>
                <a:spcPts val="1000"/>
              </a:spcBef>
              <a:spcAft>
                <a:spcPts val="0"/>
              </a:spcAft>
              <a:buClr>
                <a:schemeClr val="dk1"/>
              </a:buClr>
              <a:buSzPts val="2400"/>
              <a:buNone/>
            </a:pPr>
            <a:r>
              <a:t/>
            </a:r>
            <a:endParaRPr/>
          </a:p>
          <a:p>
            <a:pPr indent="-228600" lvl="0" marL="228600" rtl="0" algn="l">
              <a:lnSpc>
                <a:spcPct val="90000"/>
              </a:lnSpc>
              <a:spcBef>
                <a:spcPts val="1000"/>
              </a:spcBef>
              <a:spcAft>
                <a:spcPts val="0"/>
              </a:spcAft>
              <a:buClr>
                <a:schemeClr val="dk1"/>
              </a:buClr>
              <a:buSzPts val="2400"/>
              <a:buNone/>
            </a:pPr>
            <a:r>
              <a:t/>
            </a:r>
            <a:endParaRPr/>
          </a:p>
          <a:p>
            <a:pPr indent="-228600" lvl="0" marL="228600" rtl="0" algn="l">
              <a:lnSpc>
                <a:spcPct val="90000"/>
              </a:lnSpc>
              <a:spcBef>
                <a:spcPts val="1000"/>
              </a:spcBef>
              <a:spcAft>
                <a:spcPts val="0"/>
              </a:spcAft>
              <a:buClr>
                <a:schemeClr val="dk1"/>
              </a:buClr>
              <a:buSzPts val="2400"/>
              <a:buNone/>
            </a:pPr>
            <a:r>
              <a:t/>
            </a:r>
            <a:endParaRPr/>
          </a:p>
          <a:p>
            <a:pPr indent="-228600" lvl="0" marL="228600" rtl="0" algn="l">
              <a:lnSpc>
                <a:spcPct val="90000"/>
              </a:lnSpc>
              <a:spcBef>
                <a:spcPts val="1000"/>
              </a:spcBef>
              <a:spcAft>
                <a:spcPts val="0"/>
              </a:spcAft>
              <a:buClr>
                <a:schemeClr val="dk1"/>
              </a:buClr>
              <a:buSzPts val="2400"/>
              <a:buNone/>
            </a:pPr>
            <a:r>
              <a:t/>
            </a:r>
            <a:endParaRPr/>
          </a:p>
          <a:p>
            <a:pPr indent="-228600" lvl="0" marL="228600" rtl="0" algn="l">
              <a:lnSpc>
                <a:spcPct val="90000"/>
              </a:lnSpc>
              <a:spcBef>
                <a:spcPts val="1000"/>
              </a:spcBef>
              <a:spcAft>
                <a:spcPts val="0"/>
              </a:spcAft>
              <a:buClr>
                <a:schemeClr val="dk1"/>
              </a:buClr>
              <a:buSzPts val="2400"/>
              <a:buNone/>
            </a:pPr>
            <a:r>
              <a:t/>
            </a:r>
            <a:endParaRPr/>
          </a:p>
          <a:p>
            <a:pPr indent="-228600" lvl="0" marL="228600" rtl="0" algn="l">
              <a:lnSpc>
                <a:spcPct val="90000"/>
              </a:lnSpc>
              <a:spcBef>
                <a:spcPts val="1000"/>
              </a:spcBef>
              <a:spcAft>
                <a:spcPts val="0"/>
              </a:spcAft>
              <a:buClr>
                <a:schemeClr val="dk1"/>
              </a:buClr>
              <a:buSzPts val="2400"/>
              <a:buNone/>
            </a:pPr>
            <a:r>
              <a:t/>
            </a:r>
            <a:endParaRPr>
              <a:solidFill>
                <a:schemeClr val="accent1"/>
              </a:solidFill>
            </a:endParaRPr>
          </a:p>
          <a:p>
            <a:pPr indent="-228600" lvl="0" marL="228600" rtl="0" algn="l">
              <a:lnSpc>
                <a:spcPct val="90000"/>
              </a:lnSpc>
              <a:spcBef>
                <a:spcPts val="1000"/>
              </a:spcBef>
              <a:spcAft>
                <a:spcPts val="0"/>
              </a:spcAft>
              <a:buClr>
                <a:schemeClr val="dk1"/>
              </a:buClr>
              <a:buSzPts val="2400"/>
              <a:buNone/>
            </a:pPr>
            <a:r>
              <a:t/>
            </a:r>
            <a:endParaRPr>
              <a:solidFill>
                <a:schemeClr val="accent1"/>
              </a:solidFill>
            </a:endParaRPr>
          </a:p>
          <a:p>
            <a:pPr indent="-228600" lvl="0" marL="228600" rtl="0" algn="l">
              <a:lnSpc>
                <a:spcPct val="90000"/>
              </a:lnSpc>
              <a:spcBef>
                <a:spcPts val="1000"/>
              </a:spcBef>
              <a:spcAft>
                <a:spcPts val="0"/>
              </a:spcAft>
              <a:buClr>
                <a:schemeClr val="accent1"/>
              </a:buClr>
              <a:buSzPts val="2400"/>
              <a:buNone/>
            </a:pPr>
            <a:r>
              <a:rPr lang="en-US">
                <a:solidFill>
                  <a:schemeClr val="accent1"/>
                </a:solidFill>
              </a:rPr>
              <a:t>24 = [x]/[0.850-x]</a:t>
            </a:r>
            <a:endParaRPr/>
          </a:p>
          <a:p>
            <a:pPr indent="-228600" lvl="0" marL="228600" rtl="0" algn="l">
              <a:lnSpc>
                <a:spcPct val="90000"/>
              </a:lnSpc>
              <a:spcBef>
                <a:spcPts val="1000"/>
              </a:spcBef>
              <a:spcAft>
                <a:spcPts val="0"/>
              </a:spcAft>
              <a:buClr>
                <a:schemeClr val="accent1"/>
              </a:buClr>
              <a:buSzPts val="2400"/>
              <a:buNone/>
            </a:pPr>
            <a:r>
              <a:rPr lang="en-US">
                <a:solidFill>
                  <a:schemeClr val="accent1"/>
                </a:solidFill>
              </a:rPr>
              <a:t>X=0.816</a:t>
            </a:r>
            <a:endParaRPr/>
          </a:p>
          <a:p>
            <a:pPr indent="-228600" lvl="0" marL="228600" rtl="0" algn="l">
              <a:lnSpc>
                <a:spcPct val="90000"/>
              </a:lnSpc>
              <a:spcBef>
                <a:spcPts val="1000"/>
              </a:spcBef>
              <a:spcAft>
                <a:spcPts val="0"/>
              </a:spcAft>
              <a:buClr>
                <a:schemeClr val="dk1"/>
              </a:buClr>
              <a:buSzPts val="2400"/>
              <a:buNone/>
            </a:pPr>
            <a:r>
              <a:t/>
            </a:r>
            <a:endParaRPr>
              <a:solidFill>
                <a:schemeClr val="accent1"/>
              </a:solidFill>
            </a:endParaRPr>
          </a:p>
          <a:p>
            <a:pPr indent="-228600" lvl="0" marL="228600" rtl="0" algn="l">
              <a:lnSpc>
                <a:spcPct val="90000"/>
              </a:lnSpc>
              <a:spcBef>
                <a:spcPts val="1000"/>
              </a:spcBef>
              <a:spcAft>
                <a:spcPts val="0"/>
              </a:spcAft>
              <a:buClr>
                <a:schemeClr val="accent1"/>
              </a:buClr>
              <a:buSzPts val="2400"/>
              <a:buNone/>
            </a:pPr>
            <a:r>
              <a:rPr lang="en-US">
                <a:solidFill>
                  <a:schemeClr val="accent1"/>
                </a:solidFill>
              </a:rPr>
              <a:t>[A] = 0.850 - .816 = 0.034M</a:t>
            </a:r>
            <a:endParaRPr/>
          </a:p>
          <a:p>
            <a:pPr indent="-228600" lvl="0" marL="228600" rtl="0" algn="l">
              <a:lnSpc>
                <a:spcPct val="90000"/>
              </a:lnSpc>
              <a:spcBef>
                <a:spcPts val="1000"/>
              </a:spcBef>
              <a:spcAft>
                <a:spcPts val="0"/>
              </a:spcAft>
              <a:buClr>
                <a:schemeClr val="accent1"/>
              </a:buClr>
              <a:buSzPts val="2400"/>
              <a:buNone/>
            </a:pPr>
            <a:r>
              <a:rPr lang="en-US">
                <a:solidFill>
                  <a:schemeClr val="accent1"/>
                </a:solidFill>
              </a:rPr>
              <a:t>[B] = 0.816M</a:t>
            </a:r>
            <a:endParaRPr/>
          </a:p>
        </p:txBody>
      </p:sp>
      <p:graphicFrame>
        <p:nvGraphicFramePr>
          <p:cNvPr id="3501" name="Google Shape;3501;g200ff56c607_0_815"/>
          <p:cNvGraphicFramePr/>
          <p:nvPr/>
        </p:nvGraphicFramePr>
        <p:xfrm>
          <a:off x="6248400" y="1371600"/>
          <a:ext cx="3000000" cy="3000000"/>
        </p:xfrm>
        <a:graphic>
          <a:graphicData uri="http://schemas.openxmlformats.org/drawingml/2006/table">
            <a:tbl>
              <a:tblPr bandRow="1" firstRow="1">
                <a:noFill/>
                <a:tableStyleId>{3FC7FFE5-E3F8-45C4-9E34-796DD2153D2C}</a:tableStyleId>
              </a:tblPr>
              <a:tblGrid>
                <a:gridCol w="1295400"/>
                <a:gridCol w="1295400"/>
                <a:gridCol w="1295400"/>
              </a:tblGrid>
              <a:tr h="447050">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rPr lang="en-US" sz="1800"/>
                        <a:t>[A]</a:t>
                      </a:r>
                      <a:endParaRPr sz="1800"/>
                    </a:p>
                  </a:txBody>
                  <a:tcPr marT="45725" marB="45725" marR="91450" marL="91450"/>
                </a:tc>
                <a:tc>
                  <a:txBody>
                    <a:bodyPr/>
                    <a:lstStyle/>
                    <a:p>
                      <a:pPr indent="0" lvl="0" marL="0" marR="0" rtl="0" algn="l">
                        <a:spcBef>
                          <a:spcPts val="0"/>
                        </a:spcBef>
                        <a:spcAft>
                          <a:spcPts val="0"/>
                        </a:spcAft>
                        <a:buNone/>
                      </a:pPr>
                      <a:r>
                        <a:rPr lang="en-US" sz="1800"/>
                        <a:t>[B]</a:t>
                      </a:r>
                      <a:endParaRPr sz="1800"/>
                    </a:p>
                  </a:txBody>
                  <a:tcPr marT="45725" marB="45725" marR="91450" marL="91450"/>
                </a:tc>
              </a:tr>
              <a:tr h="370850">
                <a:tc>
                  <a:txBody>
                    <a:bodyPr/>
                    <a:lstStyle/>
                    <a:p>
                      <a:pPr indent="0" lvl="0" marL="0" marR="0" rtl="0" algn="l">
                        <a:spcBef>
                          <a:spcPts val="0"/>
                        </a:spcBef>
                        <a:spcAft>
                          <a:spcPts val="0"/>
                        </a:spcAft>
                        <a:buNone/>
                      </a:pPr>
                      <a:r>
                        <a:rPr lang="en-US" sz="1800"/>
                        <a:t>I</a:t>
                      </a:r>
                      <a:endParaRPr sz="1800"/>
                    </a:p>
                  </a:txBody>
                  <a:tcPr marT="45725" marB="45725" marR="91450" marL="91450"/>
                </a:tc>
                <a:tc>
                  <a:txBody>
                    <a:bodyPr/>
                    <a:lstStyle/>
                    <a:p>
                      <a:pPr indent="0" lvl="0" marL="0" marR="0" rtl="0" algn="l">
                        <a:spcBef>
                          <a:spcPts val="0"/>
                        </a:spcBef>
                        <a:spcAft>
                          <a:spcPts val="0"/>
                        </a:spcAft>
                        <a:buNone/>
                      </a:pPr>
                      <a:r>
                        <a:rPr lang="en-US" sz="1800"/>
                        <a:t>0.850</a:t>
                      </a:r>
                      <a:endParaRPr sz="1800"/>
                    </a:p>
                  </a:txBody>
                  <a:tcPr marT="45725" marB="45725" marR="91450" marL="91450"/>
                </a:tc>
                <a:tc>
                  <a:txBody>
                    <a:bodyPr/>
                    <a:lstStyle/>
                    <a:p>
                      <a:pPr indent="0" lvl="0" marL="0" marR="0" rtl="0" algn="l">
                        <a:spcBef>
                          <a:spcPts val="0"/>
                        </a:spcBef>
                        <a:spcAft>
                          <a:spcPts val="0"/>
                        </a:spcAft>
                        <a:buNone/>
                      </a:pPr>
                      <a:r>
                        <a:rPr lang="en-US" sz="1800"/>
                        <a:t>0</a:t>
                      </a:r>
                      <a:endParaRPr sz="1800"/>
                    </a:p>
                  </a:txBody>
                  <a:tcPr marT="45725" marB="45725" marR="91450" marL="91450"/>
                </a:tc>
              </a:tr>
              <a:tr h="370850">
                <a:tc>
                  <a:txBody>
                    <a:bodyPr/>
                    <a:lstStyle/>
                    <a:p>
                      <a:pPr indent="0" lvl="0" marL="0" marR="0" rtl="0" algn="l">
                        <a:spcBef>
                          <a:spcPts val="0"/>
                        </a:spcBef>
                        <a:spcAft>
                          <a:spcPts val="0"/>
                        </a:spcAft>
                        <a:buNone/>
                      </a:pPr>
                      <a:r>
                        <a:rPr lang="en-US" sz="1800"/>
                        <a:t>C</a:t>
                      </a:r>
                      <a:endParaRPr sz="1800"/>
                    </a:p>
                  </a:txBody>
                  <a:tcPr marT="45725" marB="45725" marR="91450" marL="91450"/>
                </a:tc>
                <a:tc>
                  <a:txBody>
                    <a:bodyPr/>
                    <a:lstStyle/>
                    <a:p>
                      <a:pPr indent="0" lvl="0" marL="0" marR="0" rtl="0" algn="l">
                        <a:spcBef>
                          <a:spcPts val="0"/>
                        </a:spcBef>
                        <a:spcAft>
                          <a:spcPts val="0"/>
                        </a:spcAft>
                        <a:buNone/>
                      </a:pPr>
                      <a:r>
                        <a:rPr lang="en-US" sz="1800"/>
                        <a:t>-X</a:t>
                      </a:r>
                      <a:endParaRPr sz="1800"/>
                    </a:p>
                  </a:txBody>
                  <a:tcPr marT="45725" marB="45725" marR="91450" marL="91450"/>
                </a:tc>
                <a:tc>
                  <a:txBody>
                    <a:bodyPr/>
                    <a:lstStyle/>
                    <a:p>
                      <a:pPr indent="0" lvl="0" marL="0" marR="0" rtl="0" algn="l">
                        <a:spcBef>
                          <a:spcPts val="0"/>
                        </a:spcBef>
                        <a:spcAft>
                          <a:spcPts val="0"/>
                        </a:spcAft>
                        <a:buNone/>
                      </a:pPr>
                      <a:r>
                        <a:rPr lang="en-US" sz="1800"/>
                        <a:t>+x</a:t>
                      </a:r>
                      <a:endParaRPr sz="1800"/>
                    </a:p>
                  </a:txBody>
                  <a:tcPr marT="45725" marB="45725" marR="91450" marL="91450"/>
                </a:tc>
              </a:tr>
              <a:tr h="370850">
                <a:tc>
                  <a:txBody>
                    <a:bodyPr/>
                    <a:lstStyle/>
                    <a:p>
                      <a:pPr indent="0" lvl="0" marL="0" marR="0" rtl="0" algn="l">
                        <a:spcBef>
                          <a:spcPts val="0"/>
                        </a:spcBef>
                        <a:spcAft>
                          <a:spcPts val="0"/>
                        </a:spcAft>
                        <a:buNone/>
                      </a:pPr>
                      <a:r>
                        <a:rPr lang="en-US" sz="1800"/>
                        <a:t>E</a:t>
                      </a:r>
                      <a:endParaRPr sz="1800"/>
                    </a:p>
                  </a:txBody>
                  <a:tcPr marT="45725" marB="45725" marR="91450" marL="91450"/>
                </a:tc>
                <a:tc>
                  <a:txBody>
                    <a:bodyPr/>
                    <a:lstStyle/>
                    <a:p>
                      <a:pPr indent="0" lvl="0" marL="0" marR="0" rtl="0" algn="l">
                        <a:spcBef>
                          <a:spcPts val="0"/>
                        </a:spcBef>
                        <a:spcAft>
                          <a:spcPts val="0"/>
                        </a:spcAft>
                        <a:buNone/>
                      </a:pPr>
                      <a:r>
                        <a:rPr lang="en-US" sz="1800"/>
                        <a:t>0.850-x</a:t>
                      </a:r>
                      <a:endParaRPr sz="1800"/>
                    </a:p>
                  </a:txBody>
                  <a:tcPr marT="45725" marB="45725" marR="91450" marL="91450"/>
                </a:tc>
                <a:tc>
                  <a:txBody>
                    <a:bodyPr/>
                    <a:lstStyle/>
                    <a:p>
                      <a:pPr indent="0" lvl="0" marL="0" marR="0" rtl="0" algn="l">
                        <a:spcBef>
                          <a:spcPts val="0"/>
                        </a:spcBef>
                        <a:spcAft>
                          <a:spcPts val="0"/>
                        </a:spcAft>
                        <a:buNone/>
                      </a:pPr>
                      <a:r>
                        <a:rPr lang="en-US" sz="1800"/>
                        <a:t>x</a:t>
                      </a:r>
                      <a:endParaRPr sz="1800"/>
                    </a:p>
                  </a:txBody>
                  <a:tcPr marT="45725" marB="45725" marR="91450" marL="91450"/>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0">
                                            <p:txEl>
                                              <p:pRg end="0" st="0"/>
                                            </p:txEl>
                                          </p:spTgt>
                                        </p:tgtEl>
                                        <p:attrNameLst>
                                          <p:attrName>style.visibility</p:attrName>
                                        </p:attrNameLst>
                                      </p:cBhvr>
                                      <p:to>
                                        <p:strVal val="visible"/>
                                      </p:to>
                                    </p:set>
                                    <p:animEffect filter="fade" transition="in">
                                      <p:cBhvr>
                                        <p:cTn dur="500"/>
                                        <p:tgtEl>
                                          <p:spTgt spid="350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0">
                                            <p:txEl>
                                              <p:pRg end="1" st="1"/>
                                            </p:txEl>
                                          </p:spTgt>
                                        </p:tgtEl>
                                        <p:attrNameLst>
                                          <p:attrName>style.visibility</p:attrName>
                                        </p:attrNameLst>
                                      </p:cBhvr>
                                      <p:to>
                                        <p:strVal val="visible"/>
                                      </p:to>
                                    </p:set>
                                    <p:animEffect filter="fade" transition="in">
                                      <p:cBhvr>
                                        <p:cTn dur="500"/>
                                        <p:tgtEl>
                                          <p:spTgt spid="350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0">
                                            <p:txEl>
                                              <p:pRg end="2" st="2"/>
                                            </p:txEl>
                                          </p:spTgt>
                                        </p:tgtEl>
                                        <p:attrNameLst>
                                          <p:attrName>style.visibility</p:attrName>
                                        </p:attrNameLst>
                                      </p:cBhvr>
                                      <p:to>
                                        <p:strVal val="visible"/>
                                      </p:to>
                                    </p:set>
                                    <p:animEffect filter="fade" transition="in">
                                      <p:cBhvr>
                                        <p:cTn dur="500"/>
                                        <p:tgtEl>
                                          <p:spTgt spid="350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0">
                                            <p:txEl>
                                              <p:pRg end="3" st="3"/>
                                            </p:txEl>
                                          </p:spTgt>
                                        </p:tgtEl>
                                        <p:attrNameLst>
                                          <p:attrName>style.visibility</p:attrName>
                                        </p:attrNameLst>
                                      </p:cBhvr>
                                      <p:to>
                                        <p:strVal val="visible"/>
                                      </p:to>
                                    </p:set>
                                    <p:animEffect filter="fade" transition="in">
                                      <p:cBhvr>
                                        <p:cTn dur="500"/>
                                        <p:tgtEl>
                                          <p:spTgt spid="350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0">
                                            <p:txEl>
                                              <p:pRg end="4" st="4"/>
                                            </p:txEl>
                                          </p:spTgt>
                                        </p:tgtEl>
                                        <p:attrNameLst>
                                          <p:attrName>style.visibility</p:attrName>
                                        </p:attrNameLst>
                                      </p:cBhvr>
                                      <p:to>
                                        <p:strVal val="visible"/>
                                      </p:to>
                                    </p:set>
                                    <p:animEffect filter="fade" transition="in">
                                      <p:cBhvr>
                                        <p:cTn dur="500"/>
                                        <p:tgtEl>
                                          <p:spTgt spid="350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0">
                                            <p:txEl>
                                              <p:pRg end="5" st="5"/>
                                            </p:txEl>
                                          </p:spTgt>
                                        </p:tgtEl>
                                        <p:attrNameLst>
                                          <p:attrName>style.visibility</p:attrName>
                                        </p:attrNameLst>
                                      </p:cBhvr>
                                      <p:to>
                                        <p:strVal val="visible"/>
                                      </p:to>
                                    </p:set>
                                    <p:animEffect filter="fade" transition="in">
                                      <p:cBhvr>
                                        <p:cTn dur="500"/>
                                        <p:tgtEl>
                                          <p:spTgt spid="350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0">
                                            <p:txEl>
                                              <p:pRg end="6" st="6"/>
                                            </p:txEl>
                                          </p:spTgt>
                                        </p:tgtEl>
                                        <p:attrNameLst>
                                          <p:attrName>style.visibility</p:attrName>
                                        </p:attrNameLst>
                                      </p:cBhvr>
                                      <p:to>
                                        <p:strVal val="visible"/>
                                      </p:to>
                                    </p:set>
                                    <p:animEffect filter="fade" transition="in">
                                      <p:cBhvr>
                                        <p:cTn dur="500"/>
                                        <p:tgtEl>
                                          <p:spTgt spid="350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0">
                                            <p:txEl>
                                              <p:pRg end="7" st="7"/>
                                            </p:txEl>
                                          </p:spTgt>
                                        </p:tgtEl>
                                        <p:attrNameLst>
                                          <p:attrName>style.visibility</p:attrName>
                                        </p:attrNameLst>
                                      </p:cBhvr>
                                      <p:to>
                                        <p:strVal val="visible"/>
                                      </p:to>
                                    </p:set>
                                    <p:animEffect filter="fade" transition="in">
                                      <p:cBhvr>
                                        <p:cTn dur="500"/>
                                        <p:tgtEl>
                                          <p:spTgt spid="3500">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0">
                                            <p:txEl>
                                              <p:pRg end="8" st="8"/>
                                            </p:txEl>
                                          </p:spTgt>
                                        </p:tgtEl>
                                        <p:attrNameLst>
                                          <p:attrName>style.visibility</p:attrName>
                                        </p:attrNameLst>
                                      </p:cBhvr>
                                      <p:to>
                                        <p:strVal val="visible"/>
                                      </p:to>
                                    </p:set>
                                    <p:animEffect filter="fade" transition="in">
                                      <p:cBhvr>
                                        <p:cTn dur="500"/>
                                        <p:tgtEl>
                                          <p:spTgt spid="3500">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0">
                                            <p:txEl>
                                              <p:pRg end="9" st="9"/>
                                            </p:txEl>
                                          </p:spTgt>
                                        </p:tgtEl>
                                        <p:attrNameLst>
                                          <p:attrName>style.visibility</p:attrName>
                                        </p:attrNameLst>
                                      </p:cBhvr>
                                      <p:to>
                                        <p:strVal val="visible"/>
                                      </p:to>
                                    </p:set>
                                    <p:animEffect filter="fade" transition="in">
                                      <p:cBhvr>
                                        <p:cTn dur="500"/>
                                        <p:tgtEl>
                                          <p:spTgt spid="3500">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0">
                                            <p:txEl>
                                              <p:pRg end="10" st="10"/>
                                            </p:txEl>
                                          </p:spTgt>
                                        </p:tgtEl>
                                        <p:attrNameLst>
                                          <p:attrName>style.visibility</p:attrName>
                                        </p:attrNameLst>
                                      </p:cBhvr>
                                      <p:to>
                                        <p:strVal val="visible"/>
                                      </p:to>
                                    </p:set>
                                    <p:animEffect filter="fade" transition="in">
                                      <p:cBhvr>
                                        <p:cTn dur="500"/>
                                        <p:tgtEl>
                                          <p:spTgt spid="3500">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0">
                                            <p:txEl>
                                              <p:pRg end="11" st="11"/>
                                            </p:txEl>
                                          </p:spTgt>
                                        </p:tgtEl>
                                        <p:attrNameLst>
                                          <p:attrName>style.visibility</p:attrName>
                                        </p:attrNameLst>
                                      </p:cBhvr>
                                      <p:to>
                                        <p:strVal val="visible"/>
                                      </p:to>
                                    </p:set>
                                    <p:animEffect filter="fade" transition="in">
                                      <p:cBhvr>
                                        <p:cTn dur="500"/>
                                        <p:tgtEl>
                                          <p:spTgt spid="3500">
                                            <p:txEl>
                                              <p:pRg end="11" st="1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0">
                                            <p:txEl>
                                              <p:pRg end="12" st="12"/>
                                            </p:txEl>
                                          </p:spTgt>
                                        </p:tgtEl>
                                        <p:attrNameLst>
                                          <p:attrName>style.visibility</p:attrName>
                                        </p:attrNameLst>
                                      </p:cBhvr>
                                      <p:to>
                                        <p:strVal val="visible"/>
                                      </p:to>
                                    </p:set>
                                    <p:animEffect filter="fade" transition="in">
                                      <p:cBhvr>
                                        <p:cTn dur="500"/>
                                        <p:tgtEl>
                                          <p:spTgt spid="3500">
                                            <p:txEl>
                                              <p:pRg end="12" st="1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0">
                                            <p:txEl>
                                              <p:pRg end="13" st="13"/>
                                            </p:txEl>
                                          </p:spTgt>
                                        </p:tgtEl>
                                        <p:attrNameLst>
                                          <p:attrName>style.visibility</p:attrName>
                                        </p:attrNameLst>
                                      </p:cBhvr>
                                      <p:to>
                                        <p:strVal val="visible"/>
                                      </p:to>
                                    </p:set>
                                    <p:animEffect filter="fade" transition="in">
                                      <p:cBhvr>
                                        <p:cTn dur="500"/>
                                        <p:tgtEl>
                                          <p:spTgt spid="3500">
                                            <p:txEl>
                                              <p:pRg end="13" st="1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g200fb5710e2_0_6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Quantum Mechanical Model</a:t>
            </a:r>
            <a:endParaRPr/>
          </a:p>
        </p:txBody>
      </p:sp>
      <p:sp>
        <p:nvSpPr>
          <p:cNvPr id="650" name="Google Shape;650;g200fb5710e2_0_60"/>
          <p:cNvSpPr txBox="1"/>
          <p:nvPr>
            <p:ph idx="1" type="body"/>
          </p:nvPr>
        </p:nvSpPr>
        <p:spPr>
          <a:xfrm>
            <a:off x="838200" y="1825625"/>
            <a:ext cx="36864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The letter represents the sublevel the electron is in, which correlates to an area of the periodic table. It will tell you the shape of the orbital. (s is spherical, p is lobes and d has 2 lobes). </a:t>
            </a:r>
            <a:endParaRPr/>
          </a:p>
          <a:p>
            <a:pPr indent="0" lvl="0" marL="0" rtl="0" algn="l">
              <a:lnSpc>
                <a:spcPct val="90000"/>
              </a:lnSpc>
              <a:spcBef>
                <a:spcPts val="1000"/>
              </a:spcBef>
              <a:spcAft>
                <a:spcPts val="0"/>
              </a:spcAft>
              <a:buClr>
                <a:schemeClr val="dk1"/>
              </a:buClr>
              <a:buSzPts val="2400"/>
              <a:buNone/>
            </a:pPr>
            <a:r>
              <a:t/>
            </a:r>
            <a:endParaRPr/>
          </a:p>
          <a:p>
            <a:pPr indent="0" lvl="0" marL="0" rtl="0" algn="ctr">
              <a:lnSpc>
                <a:spcPct val="90000"/>
              </a:lnSpc>
              <a:spcBef>
                <a:spcPts val="1000"/>
              </a:spcBef>
              <a:spcAft>
                <a:spcPts val="0"/>
              </a:spcAft>
              <a:buClr>
                <a:schemeClr val="dk1"/>
              </a:buClr>
              <a:buSzPts val="6600"/>
              <a:buNone/>
            </a:pPr>
            <a:r>
              <a:rPr b="1" lang="en-US" sz="6600"/>
              <a:t>s p d f</a:t>
            </a:r>
            <a:endParaRPr b="1" sz="6600"/>
          </a:p>
        </p:txBody>
      </p:sp>
      <p:pic>
        <p:nvPicPr>
          <p:cNvPr descr="Image result for periodic table electron configuration" id="651" name="Google Shape;651;g200fb5710e2_0_60"/>
          <p:cNvPicPr preferRelativeResize="0"/>
          <p:nvPr/>
        </p:nvPicPr>
        <p:blipFill rotWithShape="1">
          <a:blip r:embed="rId3">
            <a:alphaModFix/>
          </a:blip>
          <a:srcRect b="0" l="0" r="0" t="0"/>
          <a:stretch/>
        </p:blipFill>
        <p:spPr>
          <a:xfrm>
            <a:off x="5234152" y="1494549"/>
            <a:ext cx="6351095" cy="3922595"/>
          </a:xfrm>
          <a:prstGeom prst="rect">
            <a:avLst/>
          </a:prstGeom>
          <a:noFill/>
          <a:ln>
            <a:noFill/>
          </a:ln>
        </p:spPr>
      </p:pic>
    </p:spTree>
  </p:cSld>
  <p:clrMapOvr>
    <a:masterClrMapping/>
  </p:clrMapOvr>
</p:sld>
</file>

<file path=ppt/slides/slide3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5" name="Shape 3505"/>
        <p:cNvGrpSpPr/>
        <p:nvPr/>
      </p:nvGrpSpPr>
      <p:grpSpPr>
        <a:xfrm>
          <a:off x="0" y="0"/>
          <a:ext cx="0" cy="0"/>
          <a:chOff x="0" y="0"/>
          <a:chExt cx="0" cy="0"/>
        </a:xfrm>
      </p:grpSpPr>
      <p:sp>
        <p:nvSpPr>
          <p:cNvPr id="3506" name="Google Shape;3506;g200ff56c607_0_821"/>
          <p:cNvSpPr txBox="1"/>
          <p:nvPr>
            <p:ph idx="1" type="body"/>
          </p:nvPr>
        </p:nvSpPr>
        <p:spPr>
          <a:xfrm>
            <a:off x="1981200" y="228601"/>
            <a:ext cx="8229600" cy="21336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None/>
            </a:pPr>
            <a:r>
              <a:rPr lang="en-US"/>
              <a:t>	A mixture of 0.50mole of H</a:t>
            </a:r>
            <a:r>
              <a:rPr baseline="-25000" lang="en-US"/>
              <a:t>2</a:t>
            </a:r>
            <a:r>
              <a:rPr lang="en-US"/>
              <a:t> and 0.50mol of I</a:t>
            </a:r>
            <a:r>
              <a:rPr baseline="-25000" lang="en-US"/>
              <a:t>2</a:t>
            </a:r>
            <a:r>
              <a:rPr lang="en-US"/>
              <a:t> is placed in a 1L flask at 430C. If the Kc equals 54.3 for H</a:t>
            </a:r>
            <a:r>
              <a:rPr baseline="-25000" lang="en-US"/>
              <a:t>2</a:t>
            </a:r>
            <a:r>
              <a:rPr lang="en-US"/>
              <a:t> + I</a:t>
            </a:r>
            <a:r>
              <a:rPr baseline="-25000" lang="en-US"/>
              <a:t>2</a:t>
            </a:r>
            <a:r>
              <a:rPr lang="en-US"/>
              <a:t> 🡪 2HI, calculate the concentrations at equilibrium.</a:t>
            </a:r>
            <a:endParaRPr/>
          </a:p>
        </p:txBody>
      </p:sp>
      <p:graphicFrame>
        <p:nvGraphicFramePr>
          <p:cNvPr id="3507" name="Google Shape;3507;g200ff56c607_0_821"/>
          <p:cNvGraphicFramePr/>
          <p:nvPr/>
        </p:nvGraphicFramePr>
        <p:xfrm>
          <a:off x="3093493" y="2362200"/>
          <a:ext cx="3000000" cy="3000000"/>
        </p:xfrm>
        <a:graphic>
          <a:graphicData uri="http://schemas.openxmlformats.org/drawingml/2006/table">
            <a:tbl>
              <a:tblPr bandRow="1" firstRow="1">
                <a:noFill/>
                <a:tableStyleId>{3FC7FFE5-E3F8-45C4-9E34-796DD2153D2C}</a:tableStyleId>
              </a:tblPr>
              <a:tblGrid>
                <a:gridCol w="1524000"/>
                <a:gridCol w="1524000"/>
                <a:gridCol w="1524000"/>
                <a:gridCol w="1524000"/>
              </a:tblGrid>
              <a:tr h="167650">
                <a:tc>
                  <a:txBody>
                    <a:bodyPr/>
                    <a:lstStyle/>
                    <a:p>
                      <a:pPr indent="0" lvl="0" marL="0" marR="0" rtl="0" algn="l">
                        <a:spcBef>
                          <a:spcPts val="0"/>
                        </a:spcBef>
                        <a:spcAft>
                          <a:spcPts val="0"/>
                        </a:spcAft>
                        <a:buNone/>
                      </a:pPr>
                      <a:r>
                        <a:t/>
                      </a:r>
                      <a:endParaRPr sz="2800"/>
                    </a:p>
                  </a:txBody>
                  <a:tcPr marT="45725" marB="45725" marR="91450" marL="91450"/>
                </a:tc>
                <a:tc>
                  <a:txBody>
                    <a:bodyPr/>
                    <a:lstStyle/>
                    <a:p>
                      <a:pPr indent="0" lvl="0" marL="0" marR="0" rtl="0" algn="l">
                        <a:spcBef>
                          <a:spcPts val="0"/>
                        </a:spcBef>
                        <a:spcAft>
                          <a:spcPts val="0"/>
                        </a:spcAft>
                        <a:buNone/>
                      </a:pPr>
                      <a:r>
                        <a:rPr lang="en-US" sz="2800"/>
                        <a:t>H</a:t>
                      </a:r>
                      <a:r>
                        <a:rPr baseline="-25000" lang="en-US" sz="2800"/>
                        <a:t>2</a:t>
                      </a:r>
                      <a:endParaRPr baseline="-25000" sz="2800"/>
                    </a:p>
                  </a:txBody>
                  <a:tcPr marT="45725" marB="45725" marR="91450" marL="91450"/>
                </a:tc>
                <a:tc>
                  <a:txBody>
                    <a:bodyPr/>
                    <a:lstStyle/>
                    <a:p>
                      <a:pPr indent="0" lvl="0" marL="0" marR="0" rtl="0" algn="l">
                        <a:spcBef>
                          <a:spcPts val="0"/>
                        </a:spcBef>
                        <a:spcAft>
                          <a:spcPts val="0"/>
                        </a:spcAft>
                        <a:buNone/>
                      </a:pPr>
                      <a:r>
                        <a:rPr lang="en-US" sz="2800"/>
                        <a:t>I</a:t>
                      </a:r>
                      <a:r>
                        <a:rPr baseline="-25000" lang="en-US" sz="2800"/>
                        <a:t>2</a:t>
                      </a:r>
                      <a:endParaRPr baseline="-25000" sz="2800"/>
                    </a:p>
                  </a:txBody>
                  <a:tcPr marT="45725" marB="45725" marR="91450" marL="91450"/>
                </a:tc>
                <a:tc>
                  <a:txBody>
                    <a:bodyPr/>
                    <a:lstStyle/>
                    <a:p>
                      <a:pPr indent="0" lvl="0" marL="0" marR="0" rtl="0" algn="l">
                        <a:spcBef>
                          <a:spcPts val="0"/>
                        </a:spcBef>
                        <a:spcAft>
                          <a:spcPts val="0"/>
                        </a:spcAft>
                        <a:buNone/>
                      </a:pPr>
                      <a:r>
                        <a:rPr lang="en-US" sz="2800"/>
                        <a:t>HI</a:t>
                      </a:r>
                      <a:endParaRPr sz="2800"/>
                    </a:p>
                  </a:txBody>
                  <a:tcPr marT="45725" marB="45725" marR="91450" marL="91450"/>
                </a:tc>
              </a:tr>
              <a:tr h="167650">
                <a:tc>
                  <a:txBody>
                    <a:bodyPr/>
                    <a:lstStyle/>
                    <a:p>
                      <a:pPr indent="0" lvl="0" marL="0" marR="0" rtl="0" algn="l">
                        <a:spcBef>
                          <a:spcPts val="0"/>
                        </a:spcBef>
                        <a:spcAft>
                          <a:spcPts val="0"/>
                        </a:spcAft>
                        <a:buNone/>
                      </a:pPr>
                      <a:r>
                        <a:rPr lang="en-US" sz="2800"/>
                        <a:t>I</a:t>
                      </a:r>
                      <a:endParaRPr sz="2800"/>
                    </a:p>
                  </a:txBody>
                  <a:tcPr marT="45725" marB="45725" marR="91450" marL="91450"/>
                </a:tc>
                <a:tc>
                  <a:txBody>
                    <a:bodyPr/>
                    <a:lstStyle/>
                    <a:p>
                      <a:pPr indent="0" lvl="0" marL="0" marR="0" rtl="0" algn="l">
                        <a:spcBef>
                          <a:spcPts val="0"/>
                        </a:spcBef>
                        <a:spcAft>
                          <a:spcPts val="0"/>
                        </a:spcAft>
                        <a:buNone/>
                      </a:pPr>
                      <a:r>
                        <a:rPr lang="en-US" sz="2800"/>
                        <a:t>0.50</a:t>
                      </a:r>
                      <a:endParaRPr sz="2800"/>
                    </a:p>
                  </a:txBody>
                  <a:tcPr marT="45725" marB="45725" marR="91450" marL="91450"/>
                </a:tc>
                <a:tc>
                  <a:txBody>
                    <a:bodyPr/>
                    <a:lstStyle/>
                    <a:p>
                      <a:pPr indent="0" lvl="0" marL="0" marR="0" rtl="0" algn="l">
                        <a:spcBef>
                          <a:spcPts val="0"/>
                        </a:spcBef>
                        <a:spcAft>
                          <a:spcPts val="0"/>
                        </a:spcAft>
                        <a:buNone/>
                      </a:pPr>
                      <a:r>
                        <a:rPr lang="en-US" sz="2800"/>
                        <a:t>0.50</a:t>
                      </a:r>
                      <a:endParaRPr sz="2800"/>
                    </a:p>
                  </a:txBody>
                  <a:tcPr marT="45725" marB="45725" marR="91450" marL="91450"/>
                </a:tc>
                <a:tc>
                  <a:txBody>
                    <a:bodyPr/>
                    <a:lstStyle/>
                    <a:p>
                      <a:pPr indent="0" lvl="0" marL="0" marR="0" rtl="0" algn="l">
                        <a:spcBef>
                          <a:spcPts val="0"/>
                        </a:spcBef>
                        <a:spcAft>
                          <a:spcPts val="0"/>
                        </a:spcAft>
                        <a:buNone/>
                      </a:pPr>
                      <a:r>
                        <a:rPr lang="en-US" sz="2800"/>
                        <a:t>0</a:t>
                      </a:r>
                      <a:endParaRPr sz="2800"/>
                    </a:p>
                  </a:txBody>
                  <a:tcPr marT="45725" marB="45725" marR="91450" marL="91450"/>
                </a:tc>
              </a:tr>
              <a:tr h="167650">
                <a:tc>
                  <a:txBody>
                    <a:bodyPr/>
                    <a:lstStyle/>
                    <a:p>
                      <a:pPr indent="0" lvl="0" marL="0" marR="0" rtl="0" algn="l">
                        <a:spcBef>
                          <a:spcPts val="0"/>
                        </a:spcBef>
                        <a:spcAft>
                          <a:spcPts val="0"/>
                        </a:spcAft>
                        <a:buNone/>
                      </a:pPr>
                      <a:r>
                        <a:rPr lang="en-US" sz="2800"/>
                        <a:t>C</a:t>
                      </a:r>
                      <a:endParaRPr sz="2800"/>
                    </a:p>
                  </a:txBody>
                  <a:tcPr marT="45725" marB="45725" marR="91450" marL="91450"/>
                </a:tc>
                <a:tc>
                  <a:txBody>
                    <a:bodyPr/>
                    <a:lstStyle/>
                    <a:p>
                      <a:pPr indent="0" lvl="0" marL="0" marR="0" rtl="0" algn="l">
                        <a:spcBef>
                          <a:spcPts val="0"/>
                        </a:spcBef>
                        <a:spcAft>
                          <a:spcPts val="0"/>
                        </a:spcAft>
                        <a:buNone/>
                      </a:pPr>
                      <a:r>
                        <a:rPr lang="en-US" sz="2800"/>
                        <a:t>-x</a:t>
                      </a:r>
                      <a:endParaRPr sz="2800"/>
                    </a:p>
                  </a:txBody>
                  <a:tcPr marT="45725" marB="45725" marR="91450" marL="91450"/>
                </a:tc>
                <a:tc>
                  <a:txBody>
                    <a:bodyPr/>
                    <a:lstStyle/>
                    <a:p>
                      <a:pPr indent="0" lvl="0" marL="0" marR="0" rtl="0" algn="l">
                        <a:spcBef>
                          <a:spcPts val="0"/>
                        </a:spcBef>
                        <a:spcAft>
                          <a:spcPts val="0"/>
                        </a:spcAft>
                        <a:buNone/>
                      </a:pPr>
                      <a:r>
                        <a:rPr lang="en-US" sz="2800"/>
                        <a:t>-x</a:t>
                      </a:r>
                      <a:endParaRPr sz="2800"/>
                    </a:p>
                  </a:txBody>
                  <a:tcPr marT="45725" marB="45725" marR="91450" marL="91450"/>
                </a:tc>
                <a:tc>
                  <a:txBody>
                    <a:bodyPr/>
                    <a:lstStyle/>
                    <a:p>
                      <a:pPr indent="0" lvl="0" marL="0" marR="0" rtl="0" algn="l">
                        <a:spcBef>
                          <a:spcPts val="0"/>
                        </a:spcBef>
                        <a:spcAft>
                          <a:spcPts val="0"/>
                        </a:spcAft>
                        <a:buNone/>
                      </a:pPr>
                      <a:r>
                        <a:rPr lang="en-US" sz="2800"/>
                        <a:t>+2X</a:t>
                      </a:r>
                      <a:endParaRPr sz="2800"/>
                    </a:p>
                  </a:txBody>
                  <a:tcPr marT="45725" marB="45725" marR="91450" marL="91450"/>
                </a:tc>
              </a:tr>
              <a:tr h="167650">
                <a:tc>
                  <a:txBody>
                    <a:bodyPr/>
                    <a:lstStyle/>
                    <a:p>
                      <a:pPr indent="0" lvl="0" marL="0" marR="0" rtl="0" algn="l">
                        <a:spcBef>
                          <a:spcPts val="0"/>
                        </a:spcBef>
                        <a:spcAft>
                          <a:spcPts val="0"/>
                        </a:spcAft>
                        <a:buNone/>
                      </a:pPr>
                      <a:r>
                        <a:rPr lang="en-US" sz="2800"/>
                        <a:t>E</a:t>
                      </a:r>
                      <a:endParaRPr sz="2800"/>
                    </a:p>
                  </a:txBody>
                  <a:tcPr marT="45725" marB="45725" marR="91450" marL="91450"/>
                </a:tc>
                <a:tc>
                  <a:txBody>
                    <a:bodyPr/>
                    <a:lstStyle/>
                    <a:p>
                      <a:pPr indent="0" lvl="0" marL="0" marR="0" rtl="0" algn="l">
                        <a:spcBef>
                          <a:spcPts val="0"/>
                        </a:spcBef>
                        <a:spcAft>
                          <a:spcPts val="0"/>
                        </a:spcAft>
                        <a:buNone/>
                      </a:pPr>
                      <a:r>
                        <a:rPr lang="en-US" sz="2800"/>
                        <a:t>0.50-X</a:t>
                      </a:r>
                      <a:endParaRPr sz="2800"/>
                    </a:p>
                  </a:txBody>
                  <a:tcPr marT="45725" marB="45725" marR="91450" marL="91450"/>
                </a:tc>
                <a:tc>
                  <a:txBody>
                    <a:bodyPr/>
                    <a:lstStyle/>
                    <a:p>
                      <a:pPr indent="0" lvl="0" marL="0" marR="0" rtl="0" algn="l">
                        <a:spcBef>
                          <a:spcPts val="0"/>
                        </a:spcBef>
                        <a:spcAft>
                          <a:spcPts val="0"/>
                        </a:spcAft>
                        <a:buNone/>
                      </a:pPr>
                      <a:r>
                        <a:rPr lang="en-US" sz="2800"/>
                        <a:t>0.50-X</a:t>
                      </a:r>
                      <a:endParaRPr sz="2800"/>
                    </a:p>
                  </a:txBody>
                  <a:tcPr marT="45725" marB="45725" marR="91450" marL="91450"/>
                </a:tc>
                <a:tc>
                  <a:txBody>
                    <a:bodyPr/>
                    <a:lstStyle/>
                    <a:p>
                      <a:pPr indent="0" lvl="0" marL="0" marR="0" rtl="0" algn="l">
                        <a:spcBef>
                          <a:spcPts val="0"/>
                        </a:spcBef>
                        <a:spcAft>
                          <a:spcPts val="0"/>
                        </a:spcAft>
                        <a:buNone/>
                      </a:pPr>
                      <a:r>
                        <a:rPr lang="en-US" sz="2800"/>
                        <a:t>2X</a:t>
                      </a:r>
                      <a:endParaRPr sz="2800"/>
                    </a:p>
                  </a:txBody>
                  <a:tcPr marT="45725" marB="45725" marR="91450" marL="91450"/>
                </a:tc>
              </a:tr>
            </a:tbl>
          </a:graphicData>
        </a:graphic>
      </p:graphicFrame>
      <p:sp>
        <p:nvSpPr>
          <p:cNvPr id="3508" name="Google Shape;3508;g200ff56c607_0_821"/>
          <p:cNvSpPr txBox="1"/>
          <p:nvPr/>
        </p:nvSpPr>
        <p:spPr>
          <a:xfrm>
            <a:off x="1752600" y="4724402"/>
            <a:ext cx="9157200" cy="1569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Kc= [HI]</a:t>
            </a:r>
            <a:r>
              <a:rPr baseline="30000" lang="en-US" sz="2400">
                <a:solidFill>
                  <a:schemeClr val="dk1"/>
                </a:solidFill>
                <a:latin typeface="Calibri"/>
                <a:ea typeface="Calibri"/>
                <a:cs typeface="Calibri"/>
                <a:sym typeface="Calibri"/>
              </a:rPr>
              <a:t>2</a:t>
            </a:r>
            <a:r>
              <a:rPr lang="en-US" sz="2400">
                <a:solidFill>
                  <a:schemeClr val="dk1"/>
                </a:solidFill>
                <a:latin typeface="Calibri"/>
                <a:ea typeface="Calibri"/>
                <a:cs typeface="Calibri"/>
                <a:sym typeface="Calibri"/>
              </a:rPr>
              <a:t>/[H</a:t>
            </a:r>
            <a:r>
              <a:rPr baseline="-25000" lang="en-US" sz="2400">
                <a:solidFill>
                  <a:schemeClr val="dk1"/>
                </a:solidFill>
                <a:latin typeface="Calibri"/>
                <a:ea typeface="Calibri"/>
                <a:cs typeface="Calibri"/>
                <a:sym typeface="Calibri"/>
              </a:rPr>
              <a:t>2</a:t>
            </a:r>
            <a:r>
              <a:rPr lang="en-US" sz="2400">
                <a:solidFill>
                  <a:schemeClr val="dk1"/>
                </a:solidFill>
                <a:latin typeface="Calibri"/>
                <a:ea typeface="Calibri"/>
                <a:cs typeface="Calibri"/>
                <a:sym typeface="Calibri"/>
              </a:rPr>
              <a:t>][I</a:t>
            </a:r>
            <a:r>
              <a:rPr baseline="-25000" lang="en-US" sz="2400">
                <a:solidFill>
                  <a:schemeClr val="dk1"/>
                </a:solidFill>
                <a:latin typeface="Calibri"/>
                <a:ea typeface="Calibri"/>
                <a:cs typeface="Calibri"/>
                <a:sym typeface="Calibri"/>
              </a:rPr>
              <a:t>2</a:t>
            </a:r>
            <a:r>
              <a:rPr lang="en-US" sz="2400">
                <a:solidFill>
                  <a:schemeClr val="dk1"/>
                </a:solidFill>
                <a:latin typeface="Calibri"/>
                <a:ea typeface="Calibri"/>
                <a:cs typeface="Calibri"/>
                <a:sym typeface="Calibri"/>
              </a:rPr>
              <a:t>] = 54.3 = [2x]</a:t>
            </a:r>
            <a:r>
              <a:rPr baseline="30000" lang="en-US" sz="2400">
                <a:solidFill>
                  <a:schemeClr val="dk1"/>
                </a:solidFill>
                <a:latin typeface="Calibri"/>
                <a:ea typeface="Calibri"/>
                <a:cs typeface="Calibri"/>
                <a:sym typeface="Calibri"/>
              </a:rPr>
              <a:t>2</a:t>
            </a:r>
            <a:r>
              <a:rPr lang="en-US" sz="2400">
                <a:solidFill>
                  <a:schemeClr val="dk1"/>
                </a:solidFill>
                <a:latin typeface="Calibri"/>
                <a:ea typeface="Calibri"/>
                <a:cs typeface="Calibri"/>
                <a:sym typeface="Calibri"/>
              </a:rPr>
              <a:t>/[0.50-x]</a:t>
            </a:r>
            <a:r>
              <a:rPr baseline="30000" lang="en-US" sz="2400">
                <a:solidFill>
                  <a:schemeClr val="dk1"/>
                </a:solidFill>
                <a:latin typeface="Calibri"/>
                <a:ea typeface="Calibri"/>
                <a:cs typeface="Calibri"/>
                <a:sym typeface="Calibri"/>
              </a:rPr>
              <a:t>2		</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√54.3 = 2x/[.5-x]	</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x= 0.393M</a:t>
            </a:r>
            <a:endParaRPr/>
          </a:p>
          <a:p>
            <a:pPr indent="0" lvl="0" marL="0" marR="0" rtl="0" algn="l">
              <a:spcBef>
                <a:spcPts val="0"/>
              </a:spcBef>
              <a:spcAft>
                <a:spcPts val="0"/>
              </a:spcAft>
              <a:buNone/>
            </a:pPr>
            <a:r>
              <a:t/>
            </a:r>
            <a:endParaRPr sz="2400">
              <a:solidFill>
                <a:srgbClr val="FF0000"/>
              </a:solidFill>
              <a:latin typeface="Calibri"/>
              <a:ea typeface="Calibri"/>
              <a:cs typeface="Calibri"/>
              <a:sym typeface="Calibri"/>
            </a:endParaRPr>
          </a:p>
        </p:txBody>
      </p:sp>
      <p:sp>
        <p:nvSpPr>
          <p:cNvPr id="3509" name="Google Shape;3509;g200ff56c607_0_821"/>
          <p:cNvSpPr txBox="1"/>
          <p:nvPr/>
        </p:nvSpPr>
        <p:spPr>
          <a:xfrm>
            <a:off x="4779579" y="5693898"/>
            <a:ext cx="6248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[HI] = 0.786M	[H</a:t>
            </a:r>
            <a:r>
              <a:rPr baseline="-25000" lang="en-US" sz="2400">
                <a:solidFill>
                  <a:schemeClr val="accent1"/>
                </a:solidFill>
                <a:latin typeface="Calibri"/>
                <a:ea typeface="Calibri"/>
                <a:cs typeface="Calibri"/>
                <a:sym typeface="Calibri"/>
              </a:rPr>
              <a:t>2</a:t>
            </a:r>
            <a:r>
              <a:rPr lang="en-US" sz="2400">
                <a:solidFill>
                  <a:schemeClr val="accent1"/>
                </a:solidFill>
                <a:latin typeface="Calibri"/>
                <a:ea typeface="Calibri"/>
                <a:cs typeface="Calibri"/>
                <a:sym typeface="Calibri"/>
              </a:rPr>
              <a:t>] = [I</a:t>
            </a:r>
            <a:r>
              <a:rPr baseline="-25000" lang="en-US" sz="2400">
                <a:solidFill>
                  <a:schemeClr val="accent1"/>
                </a:solidFill>
                <a:latin typeface="Calibri"/>
                <a:ea typeface="Calibri"/>
                <a:cs typeface="Calibri"/>
                <a:sym typeface="Calibri"/>
              </a:rPr>
              <a:t>2</a:t>
            </a:r>
            <a:r>
              <a:rPr lang="en-US" sz="2400">
                <a:solidFill>
                  <a:schemeClr val="accent1"/>
                </a:solidFill>
                <a:latin typeface="Calibri"/>
                <a:ea typeface="Calibri"/>
                <a:cs typeface="Calibri"/>
                <a:sym typeface="Calibri"/>
              </a:rPr>
              <a:t>] = 0.107M</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7"/>
                                        </p:tgtEl>
                                        <p:attrNameLst>
                                          <p:attrName>style.visibility</p:attrName>
                                        </p:attrNameLst>
                                      </p:cBhvr>
                                      <p:to>
                                        <p:strVal val="visible"/>
                                      </p:to>
                                    </p:set>
                                    <p:animEffect filter="fade" transition="in">
                                      <p:cBhvr>
                                        <p:cTn dur="500"/>
                                        <p:tgtEl>
                                          <p:spTgt spid="35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9"/>
                                        </p:tgtEl>
                                        <p:attrNameLst>
                                          <p:attrName>style.visibility</p:attrName>
                                        </p:attrNameLst>
                                      </p:cBhvr>
                                      <p:to>
                                        <p:strVal val="visible"/>
                                      </p:to>
                                    </p:set>
                                    <p:animEffect filter="fade" transition="in">
                                      <p:cBhvr>
                                        <p:cTn dur="500"/>
                                        <p:tgtEl>
                                          <p:spTgt spid="35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3" name="Shape 3513"/>
        <p:cNvGrpSpPr/>
        <p:nvPr/>
      </p:nvGrpSpPr>
      <p:grpSpPr>
        <a:xfrm>
          <a:off x="0" y="0"/>
          <a:ext cx="0" cy="0"/>
          <a:chOff x="0" y="0"/>
          <a:chExt cx="0" cy="0"/>
        </a:xfrm>
      </p:grpSpPr>
      <p:sp>
        <p:nvSpPr>
          <p:cNvPr id="3514" name="Google Shape;3514;g200ff56c607_0_828"/>
          <p:cNvSpPr txBox="1"/>
          <p:nvPr>
            <p:ph type="title"/>
          </p:nvPr>
        </p:nvSpPr>
        <p:spPr>
          <a:xfrm>
            <a:off x="1524001" y="-26158"/>
            <a:ext cx="7125000" cy="924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Times New Roman"/>
              <a:buNone/>
            </a:pPr>
            <a:r>
              <a:rPr lang="en-US">
                <a:solidFill>
                  <a:schemeClr val="accent1"/>
                </a:solidFill>
                <a:latin typeface="Times New Roman"/>
                <a:ea typeface="Times New Roman"/>
                <a:cs typeface="Times New Roman"/>
                <a:sym typeface="Times New Roman"/>
              </a:rPr>
              <a:t>Le Châtelier’s Principle</a:t>
            </a:r>
            <a:endParaRPr>
              <a:solidFill>
                <a:schemeClr val="accent1"/>
              </a:solidFill>
            </a:endParaRPr>
          </a:p>
        </p:txBody>
      </p:sp>
      <p:sp>
        <p:nvSpPr>
          <p:cNvPr id="3515" name="Google Shape;3515;g200ff56c607_0_82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ctr">
              <a:lnSpc>
                <a:spcPct val="90000"/>
              </a:lnSpc>
              <a:spcBef>
                <a:spcPts val="0"/>
              </a:spcBef>
              <a:spcAft>
                <a:spcPts val="0"/>
              </a:spcAft>
              <a:buClr>
                <a:schemeClr val="dk1"/>
              </a:buClr>
              <a:buSzPts val="2800"/>
              <a:buNone/>
            </a:pPr>
            <a:r>
              <a:rPr lang="en-US" sz="2800">
                <a:latin typeface="Times New Roman"/>
                <a:ea typeface="Times New Roman"/>
                <a:cs typeface="Times New Roman"/>
                <a:sym typeface="Times New Roman"/>
              </a:rPr>
              <a:t>If a change is imposed on a system at equilibrium, the position of the equilibrium will shift in a direction that tends to reduce that change.</a:t>
            </a:r>
            <a:endParaRPr/>
          </a:p>
          <a:p>
            <a:pPr indent="-139700" lvl="0" marL="228600" rtl="0" algn="l">
              <a:lnSpc>
                <a:spcPct val="90000"/>
              </a:lnSpc>
              <a:spcBef>
                <a:spcPts val="1000"/>
              </a:spcBef>
              <a:spcAft>
                <a:spcPts val="0"/>
              </a:spcAft>
              <a:buClr>
                <a:schemeClr val="dk1"/>
              </a:buClr>
              <a:buSzPts val="1400"/>
              <a:buNone/>
            </a:pPr>
            <a:r>
              <a:t/>
            </a:r>
            <a:endParaRPr sz="1400"/>
          </a:p>
        </p:txBody>
      </p:sp>
    </p:spTree>
  </p:cSld>
  <p:clrMapOvr>
    <a:masterClrMapping/>
  </p:clrMapOvr>
</p:sld>
</file>

<file path=ppt/slides/slide3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0" name="Shape 3520"/>
        <p:cNvGrpSpPr/>
        <p:nvPr/>
      </p:nvGrpSpPr>
      <p:grpSpPr>
        <a:xfrm>
          <a:off x="0" y="0"/>
          <a:ext cx="0" cy="0"/>
          <a:chOff x="0" y="0"/>
          <a:chExt cx="0" cy="0"/>
        </a:xfrm>
      </p:grpSpPr>
      <p:sp>
        <p:nvSpPr>
          <p:cNvPr id="3521" name="Google Shape;3521;g200ff56c607_0_833"/>
          <p:cNvSpPr txBox="1"/>
          <p:nvPr>
            <p:ph type="title"/>
          </p:nvPr>
        </p:nvSpPr>
        <p:spPr>
          <a:xfrm>
            <a:off x="1524000" y="0"/>
            <a:ext cx="91440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The Haber Process</a:t>
            </a:r>
            <a:endParaRPr/>
          </a:p>
        </p:txBody>
      </p:sp>
      <p:sp>
        <p:nvSpPr>
          <p:cNvPr id="3522" name="Google Shape;3522;g200ff56c607_0_833"/>
          <p:cNvSpPr txBox="1"/>
          <p:nvPr>
            <p:ph idx="1" type="body"/>
          </p:nvPr>
        </p:nvSpPr>
        <p:spPr>
          <a:xfrm>
            <a:off x="1524000" y="914400"/>
            <a:ext cx="9144000" cy="198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Font typeface="Calibri"/>
              <a:buNone/>
            </a:pPr>
            <a:r>
              <a:rPr lang="en-US"/>
              <a:t>	The transformation of nitrogen and hydrogen into ammonia (NH</a:t>
            </a:r>
            <a:r>
              <a:rPr baseline="-25000" lang="en-US"/>
              <a:t>3</a:t>
            </a:r>
            <a:r>
              <a:rPr lang="en-US"/>
              <a:t>) is of tremendous significance in agriculture, where ammonia-based fertilizers are very important.</a:t>
            </a:r>
            <a:endParaRPr/>
          </a:p>
        </p:txBody>
      </p:sp>
      <p:pic>
        <p:nvPicPr>
          <p:cNvPr descr="15_04" id="3523" name="Google Shape;3523;g200ff56c607_0_833"/>
          <p:cNvPicPr preferRelativeResize="0"/>
          <p:nvPr>
            <p:ph idx="2" type="body"/>
          </p:nvPr>
        </p:nvPicPr>
        <p:blipFill rotWithShape="1">
          <a:blip r:embed="rId3">
            <a:alphaModFix/>
          </a:blip>
          <a:srcRect b="4534" l="0" r="0" t="0"/>
          <a:stretch/>
        </p:blipFill>
        <p:spPr>
          <a:xfrm>
            <a:off x="2895600" y="2249214"/>
            <a:ext cx="6400800" cy="3406800"/>
          </a:xfrm>
          <a:prstGeom prst="rect">
            <a:avLst/>
          </a:prstGeom>
          <a:noFill/>
          <a:ln>
            <a:noFill/>
          </a:ln>
        </p:spPr>
      </p:pic>
    </p:spTree>
  </p:cSld>
  <p:clrMapOvr>
    <a:masterClrMapping/>
  </p:clrMapOvr>
  <p:transition spd="slow">
    <p:fade/>
  </p:transition>
</p:sld>
</file>

<file path=ppt/slides/slide3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8" name="Shape 3528"/>
        <p:cNvGrpSpPr/>
        <p:nvPr/>
      </p:nvGrpSpPr>
      <p:grpSpPr>
        <a:xfrm>
          <a:off x="0" y="0"/>
          <a:ext cx="0" cy="0"/>
          <a:chOff x="0" y="0"/>
          <a:chExt cx="0" cy="0"/>
        </a:xfrm>
      </p:grpSpPr>
      <p:sp>
        <p:nvSpPr>
          <p:cNvPr id="3529" name="Google Shape;3529;g200ff56c607_0_840"/>
          <p:cNvSpPr txBox="1"/>
          <p:nvPr>
            <p:ph type="title"/>
          </p:nvPr>
        </p:nvSpPr>
        <p:spPr>
          <a:xfrm>
            <a:off x="1524000" y="0"/>
            <a:ext cx="91440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The Haber Process</a:t>
            </a:r>
            <a:endParaRPr/>
          </a:p>
        </p:txBody>
      </p:sp>
      <p:pic>
        <p:nvPicPr>
          <p:cNvPr descr="15_11" id="3530" name="Google Shape;3530;g200ff56c607_0_840"/>
          <p:cNvPicPr preferRelativeResize="0"/>
          <p:nvPr>
            <p:ph idx="1" type="body"/>
          </p:nvPr>
        </p:nvPicPr>
        <p:blipFill rotWithShape="1">
          <a:blip r:embed="rId3">
            <a:alphaModFix/>
          </a:blip>
          <a:srcRect b="3278" l="0" r="0" t="0"/>
          <a:stretch/>
        </p:blipFill>
        <p:spPr>
          <a:xfrm>
            <a:off x="1828801" y="1219201"/>
            <a:ext cx="4495800" cy="5508600"/>
          </a:xfrm>
          <a:prstGeom prst="rect">
            <a:avLst/>
          </a:prstGeom>
          <a:noFill/>
          <a:ln>
            <a:noFill/>
          </a:ln>
        </p:spPr>
      </p:pic>
      <p:sp>
        <p:nvSpPr>
          <p:cNvPr id="3531" name="Google Shape;3531;g200ff56c607_0_840"/>
          <p:cNvSpPr txBox="1"/>
          <p:nvPr>
            <p:ph idx="3" type="body"/>
          </p:nvPr>
        </p:nvSpPr>
        <p:spPr>
          <a:xfrm>
            <a:off x="6440213" y="1916113"/>
            <a:ext cx="3810000" cy="41148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Font typeface="Calibri"/>
              <a:buNone/>
            </a:pPr>
            <a:r>
              <a:rPr lang="en-US"/>
              <a:t>	If H</a:t>
            </a:r>
            <a:r>
              <a:rPr baseline="-25000" lang="en-US"/>
              <a:t>2</a:t>
            </a:r>
            <a:r>
              <a:rPr lang="en-US"/>
              <a:t> is added to the system, N</a:t>
            </a:r>
            <a:r>
              <a:rPr baseline="-25000" lang="en-US"/>
              <a:t>2</a:t>
            </a:r>
            <a:r>
              <a:rPr lang="en-US"/>
              <a:t> will be consumed and the two reagents will form more NH</a:t>
            </a:r>
            <a:r>
              <a:rPr baseline="-25000" lang="en-US"/>
              <a:t>3</a:t>
            </a:r>
            <a:r>
              <a:rPr lang="en-US"/>
              <a:t>.</a:t>
            </a:r>
            <a:endParaRPr/>
          </a:p>
        </p:txBody>
      </p:sp>
    </p:spTree>
  </p:cSld>
  <p:clrMapOvr>
    <a:masterClrMapping/>
  </p:clrMapOvr>
  <p:transition spd="slow">
    <p:fade/>
  </p:transition>
</p:sld>
</file>

<file path=ppt/slides/slide3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5" name="Shape 3535"/>
        <p:cNvGrpSpPr/>
        <p:nvPr/>
      </p:nvGrpSpPr>
      <p:grpSpPr>
        <a:xfrm>
          <a:off x="0" y="0"/>
          <a:ext cx="0" cy="0"/>
          <a:chOff x="0" y="0"/>
          <a:chExt cx="0" cy="0"/>
        </a:xfrm>
      </p:grpSpPr>
      <p:sp>
        <p:nvSpPr>
          <p:cNvPr id="3536" name="Google Shape;3536;g200ff56c607_0_84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The Effects of Changes in Concentration</a:t>
            </a:r>
            <a:endParaRPr/>
          </a:p>
        </p:txBody>
      </p:sp>
      <p:sp>
        <p:nvSpPr>
          <p:cNvPr id="3537" name="Google Shape;3537;g200ff56c607_0_84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If a species is added, the reaction will shift away from that species to restore equilibrium.</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If a species is removed, the reaction will shift toward that species to restore equilibrium.</a:t>
            </a:r>
            <a:endParaRPr/>
          </a:p>
          <a:p>
            <a:pPr indent="-76200" lvl="0" marL="228600" rtl="0" algn="l">
              <a:lnSpc>
                <a:spcPct val="90000"/>
              </a:lnSpc>
              <a:spcBef>
                <a:spcPts val="1000"/>
              </a:spcBef>
              <a:spcAft>
                <a:spcPts val="0"/>
              </a:spcAft>
              <a:buClr>
                <a:schemeClr val="dk1"/>
              </a:buClr>
              <a:buSzPts val="2400"/>
              <a:buNone/>
            </a:pPr>
            <a:r>
              <a:t/>
            </a:r>
            <a:endParaRPr/>
          </a:p>
        </p:txBody>
      </p:sp>
    </p:spTree>
  </p:cSld>
  <p:clrMapOvr>
    <a:masterClrMapping/>
  </p:clrMapOvr>
</p:sld>
</file>

<file path=ppt/slides/slide3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1" name="Shape 3541"/>
        <p:cNvGrpSpPr/>
        <p:nvPr/>
      </p:nvGrpSpPr>
      <p:grpSpPr>
        <a:xfrm>
          <a:off x="0" y="0"/>
          <a:ext cx="0" cy="0"/>
          <a:chOff x="0" y="0"/>
          <a:chExt cx="0" cy="0"/>
        </a:xfrm>
      </p:grpSpPr>
      <p:sp>
        <p:nvSpPr>
          <p:cNvPr id="3542" name="Google Shape;3542;g200ff56c607_0_852"/>
          <p:cNvSpPr txBox="1"/>
          <p:nvPr>
            <p:ph type="title"/>
          </p:nvPr>
        </p:nvSpPr>
        <p:spPr>
          <a:xfrm>
            <a:off x="1981200" y="0"/>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The Effects of Changes in Volume</a:t>
            </a:r>
            <a:endParaRPr/>
          </a:p>
        </p:txBody>
      </p:sp>
      <p:sp>
        <p:nvSpPr>
          <p:cNvPr id="3543" name="Google Shape;3543;g200ff56c607_0_852"/>
          <p:cNvSpPr txBox="1"/>
          <p:nvPr>
            <p:ph idx="1" type="body"/>
          </p:nvPr>
        </p:nvSpPr>
        <p:spPr>
          <a:xfrm>
            <a:off x="1752600" y="1066801"/>
            <a:ext cx="8458200" cy="5059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A decrease in volume increases the pressure and causes a shift that favors less moles of gas</a:t>
            </a:r>
            <a:endParaRPr/>
          </a:p>
          <a:p>
            <a:pPr indent="-76200" lvl="0" marL="22860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An increase in volume decreases the pressure and causes a shift that favors more moles of gas</a:t>
            </a:r>
            <a:endParaRPr/>
          </a:p>
          <a:p>
            <a:pPr indent="-76200" lvl="0" marL="228600" rtl="0" algn="l">
              <a:lnSpc>
                <a:spcPct val="90000"/>
              </a:lnSpc>
              <a:spcBef>
                <a:spcPts val="1000"/>
              </a:spcBef>
              <a:spcAft>
                <a:spcPts val="0"/>
              </a:spcAft>
              <a:buClr>
                <a:schemeClr val="dk1"/>
              </a:buClr>
              <a:buSzPts val="2400"/>
              <a:buNone/>
            </a:pPr>
            <a:r>
              <a:t/>
            </a:r>
            <a:endParaRPr/>
          </a:p>
          <a:p>
            <a:pPr indent="-228600" lvl="0" marL="228600" rtl="0" algn="l">
              <a:lnSpc>
                <a:spcPct val="90000"/>
              </a:lnSpc>
              <a:spcBef>
                <a:spcPts val="1000"/>
              </a:spcBef>
              <a:spcAft>
                <a:spcPts val="0"/>
              </a:spcAft>
              <a:buClr>
                <a:schemeClr val="dk1"/>
              </a:buClr>
              <a:buSzPts val="2400"/>
              <a:buFont typeface="Calibri"/>
              <a:buNone/>
            </a:pPr>
            <a:r>
              <a:rPr lang="en-US"/>
              <a:t>  N</a:t>
            </a:r>
            <a:r>
              <a:rPr baseline="-25000" lang="en-US"/>
              <a:t>2</a:t>
            </a:r>
            <a:r>
              <a:rPr lang="en-US"/>
              <a:t>O</a:t>
            </a:r>
            <a:r>
              <a:rPr baseline="-25000" lang="en-US"/>
              <a:t>4(g)</a:t>
            </a:r>
            <a:r>
              <a:rPr lang="en-US"/>
              <a:t>  🡨 🡪     2NO</a:t>
            </a:r>
            <a:r>
              <a:rPr baseline="-25000" lang="en-US"/>
              <a:t>2(g)     	</a:t>
            </a:r>
            <a:r>
              <a:rPr lang="en-US"/>
              <a:t>Volume   shifts right</a:t>
            </a:r>
            <a:endParaRPr/>
          </a:p>
          <a:p>
            <a:pPr indent="-228600" lvl="0" marL="228600" rtl="0" algn="l">
              <a:lnSpc>
                <a:spcPct val="90000"/>
              </a:lnSpc>
              <a:spcBef>
                <a:spcPts val="1000"/>
              </a:spcBef>
              <a:spcAft>
                <a:spcPts val="0"/>
              </a:spcAft>
              <a:buClr>
                <a:schemeClr val="dk1"/>
              </a:buClr>
              <a:buSzPts val="2400"/>
              <a:buFont typeface="Calibri"/>
              <a:buNone/>
            </a:pPr>
            <a:r>
              <a:rPr lang="en-US"/>
              <a:t>					Volume    shifts left</a:t>
            </a:r>
            <a:endParaRPr/>
          </a:p>
        </p:txBody>
      </p:sp>
      <p:cxnSp>
        <p:nvCxnSpPr>
          <p:cNvPr id="3544" name="Google Shape;3544;g200ff56c607_0_852"/>
          <p:cNvCxnSpPr/>
          <p:nvPr/>
        </p:nvCxnSpPr>
        <p:spPr>
          <a:xfrm rot="10800000">
            <a:off x="6580497" y="3431627"/>
            <a:ext cx="0" cy="381000"/>
          </a:xfrm>
          <a:prstGeom prst="straightConnector1">
            <a:avLst/>
          </a:prstGeom>
          <a:noFill/>
          <a:ln cap="flat" cmpd="sng" w="9525">
            <a:solidFill>
              <a:schemeClr val="dk1"/>
            </a:solidFill>
            <a:prstDash val="solid"/>
            <a:round/>
            <a:headEnd len="med" w="med" type="none"/>
            <a:tailEnd len="med" w="med" type="triangle"/>
          </a:ln>
        </p:spPr>
      </p:cxnSp>
      <p:cxnSp>
        <p:nvCxnSpPr>
          <p:cNvPr id="3545" name="Google Shape;3545;g200ff56c607_0_852"/>
          <p:cNvCxnSpPr/>
          <p:nvPr/>
        </p:nvCxnSpPr>
        <p:spPr>
          <a:xfrm>
            <a:off x="6580497" y="3980794"/>
            <a:ext cx="0" cy="381000"/>
          </a:xfrm>
          <a:prstGeom prst="straightConnector1">
            <a:avLst/>
          </a:prstGeom>
          <a:noFill/>
          <a:ln cap="flat" cmpd="sng" w="9525">
            <a:solidFill>
              <a:schemeClr val="dk1"/>
            </a:solidFill>
            <a:prstDash val="solid"/>
            <a:round/>
            <a:headEnd len="med" w="med" type="none"/>
            <a:tailEnd len="med" w="med" type="triangle"/>
          </a:ln>
        </p:spPr>
      </p:cxnSp>
    </p:spTree>
  </p:cSld>
  <p:clrMapOvr>
    <a:masterClrMapping/>
  </p:clrMapOvr>
</p:sld>
</file>

<file path=ppt/slides/slide3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9" name="Shape 3549"/>
        <p:cNvGrpSpPr/>
        <p:nvPr/>
      </p:nvGrpSpPr>
      <p:grpSpPr>
        <a:xfrm>
          <a:off x="0" y="0"/>
          <a:ext cx="0" cy="0"/>
          <a:chOff x="0" y="0"/>
          <a:chExt cx="0" cy="0"/>
        </a:xfrm>
      </p:grpSpPr>
      <p:sp>
        <p:nvSpPr>
          <p:cNvPr id="3550" name="Google Shape;3550;g200ff56c607_0_859"/>
          <p:cNvSpPr txBox="1"/>
          <p:nvPr>
            <p:ph type="title"/>
          </p:nvPr>
        </p:nvSpPr>
        <p:spPr>
          <a:xfrm>
            <a:off x="3657600" y="39688"/>
            <a:ext cx="4572000" cy="1179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Calibri"/>
              <a:buNone/>
            </a:pPr>
            <a:r>
              <a:rPr lang="en-US" sz="3600"/>
              <a:t>2Red    1Gray</a:t>
            </a:r>
            <a:endParaRPr/>
          </a:p>
        </p:txBody>
      </p:sp>
      <p:pic>
        <p:nvPicPr>
          <p:cNvPr descr="Chapter_13_page_22.jpg" id="3551" name="Google Shape;3551;g200ff56c607_0_859"/>
          <p:cNvPicPr preferRelativeResize="0"/>
          <p:nvPr>
            <p:ph idx="1" type="body"/>
          </p:nvPr>
        </p:nvPicPr>
        <p:blipFill rotWithShape="1">
          <a:blip r:embed="rId3">
            <a:alphaModFix/>
          </a:blip>
          <a:srcRect b="0" l="0" r="0" t="0"/>
          <a:stretch/>
        </p:blipFill>
        <p:spPr>
          <a:xfrm>
            <a:off x="3352801" y="1219200"/>
            <a:ext cx="4773600" cy="4950300"/>
          </a:xfrm>
          <a:prstGeom prst="rect">
            <a:avLst/>
          </a:prstGeom>
          <a:noFill/>
          <a:ln>
            <a:noFill/>
          </a:ln>
        </p:spPr>
      </p:pic>
      <p:cxnSp>
        <p:nvCxnSpPr>
          <p:cNvPr id="3552" name="Google Shape;3552;g200ff56c607_0_859"/>
          <p:cNvCxnSpPr/>
          <p:nvPr/>
        </p:nvCxnSpPr>
        <p:spPr>
          <a:xfrm>
            <a:off x="5686096" y="599089"/>
            <a:ext cx="367800" cy="0"/>
          </a:xfrm>
          <a:prstGeom prst="straightConnector1">
            <a:avLst/>
          </a:prstGeom>
          <a:noFill/>
          <a:ln cap="flat" cmpd="sng" w="9525">
            <a:solidFill>
              <a:schemeClr val="dk1"/>
            </a:solidFill>
            <a:prstDash val="solid"/>
            <a:miter lim="800000"/>
            <a:headEnd len="med" w="med" type="stealth"/>
            <a:tailEnd len="med" w="med" type="stealth"/>
          </a:ln>
        </p:spPr>
      </p:cxnSp>
    </p:spTree>
  </p:cSld>
  <p:clrMapOvr>
    <a:masterClrMapping/>
  </p:clrMapOvr>
</p:sld>
</file>

<file path=ppt/slides/slide3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7" name="Shape 3557"/>
        <p:cNvGrpSpPr/>
        <p:nvPr/>
      </p:nvGrpSpPr>
      <p:grpSpPr>
        <a:xfrm>
          <a:off x="0" y="0"/>
          <a:ext cx="0" cy="0"/>
          <a:chOff x="0" y="0"/>
          <a:chExt cx="0" cy="0"/>
        </a:xfrm>
      </p:grpSpPr>
      <p:sp>
        <p:nvSpPr>
          <p:cNvPr id="3558" name="Google Shape;3558;g200ff56c607_0_865"/>
          <p:cNvSpPr txBox="1"/>
          <p:nvPr>
            <p:ph type="title"/>
          </p:nvPr>
        </p:nvSpPr>
        <p:spPr>
          <a:xfrm>
            <a:off x="1524000" y="0"/>
            <a:ext cx="91440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The Effect of Changes in Temperature</a:t>
            </a:r>
            <a:endParaRPr/>
          </a:p>
        </p:txBody>
      </p:sp>
      <p:sp>
        <p:nvSpPr>
          <p:cNvPr id="3559" name="Google Shape;3559;g200ff56c607_0_865"/>
          <p:cNvSpPr txBox="1"/>
          <p:nvPr/>
        </p:nvSpPr>
        <p:spPr>
          <a:xfrm>
            <a:off x="2007358" y="1524000"/>
            <a:ext cx="8382000" cy="2555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Endothermic	 Reactants + Heat ↔ Products</a:t>
            </a:r>
            <a:endParaRPr/>
          </a:p>
          <a:p>
            <a:pPr indent="0" lvl="0" marL="0" marR="0" rtl="0" algn="l">
              <a:spcBef>
                <a:spcPts val="1200"/>
              </a:spcBef>
              <a:spcAft>
                <a:spcPts val="0"/>
              </a:spcAft>
              <a:buNone/>
            </a:pPr>
            <a:r>
              <a:rPr lang="en-US" sz="2400">
                <a:solidFill>
                  <a:schemeClr val="dk1"/>
                </a:solidFill>
                <a:latin typeface="Calibri"/>
                <a:ea typeface="Calibri"/>
                <a:cs typeface="Calibri"/>
                <a:sym typeface="Calibri"/>
              </a:rPr>
              <a:t>Exothermic		Reactants ↔ Heat + Products</a:t>
            </a:r>
            <a:endParaRPr/>
          </a:p>
          <a:p>
            <a:pPr indent="0" lvl="0" marL="0" marR="0" rtl="0" algn="l">
              <a:spcBef>
                <a:spcPts val="120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1200"/>
              </a:spcBef>
              <a:spcAft>
                <a:spcPts val="0"/>
              </a:spcAft>
              <a:buNone/>
            </a:pPr>
            <a:r>
              <a:rPr lang="en-US" sz="2400">
                <a:solidFill>
                  <a:schemeClr val="dk1"/>
                </a:solidFill>
                <a:latin typeface="Calibri"/>
                <a:ea typeface="Calibri"/>
                <a:cs typeface="Calibri"/>
                <a:sym typeface="Calibri"/>
              </a:rPr>
              <a:t>Heat is considered a reactant and product</a:t>
            </a:r>
            <a:endParaRPr/>
          </a:p>
          <a:p>
            <a:pPr indent="0" lvl="0" marL="0" marR="0" rtl="0" algn="l">
              <a:spcBef>
                <a:spcPts val="1200"/>
              </a:spcBef>
              <a:spcAft>
                <a:spcPts val="0"/>
              </a:spcAft>
              <a:buNone/>
            </a:pPr>
            <a:r>
              <a:rPr lang="en-US" sz="2400">
                <a:solidFill>
                  <a:schemeClr val="dk1"/>
                </a:solidFill>
                <a:latin typeface="Calibri"/>
                <a:ea typeface="Calibri"/>
                <a:cs typeface="Calibri"/>
                <a:sym typeface="Calibri"/>
              </a:rPr>
              <a:t>	</a:t>
            </a:r>
            <a:endParaRPr/>
          </a:p>
        </p:txBody>
      </p:sp>
    </p:spTree>
  </p:cSld>
  <p:clrMapOvr>
    <a:masterClrMapping/>
  </p:clrMapOvr>
  <p:transition spd="slow">
    <p:fade/>
  </p:transition>
</p:sld>
</file>

<file path=ppt/slides/slide3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4" name="Shape 3564"/>
        <p:cNvGrpSpPr/>
        <p:nvPr/>
      </p:nvGrpSpPr>
      <p:grpSpPr>
        <a:xfrm>
          <a:off x="0" y="0"/>
          <a:ext cx="0" cy="0"/>
          <a:chOff x="0" y="0"/>
          <a:chExt cx="0" cy="0"/>
        </a:xfrm>
      </p:grpSpPr>
      <p:sp>
        <p:nvSpPr>
          <p:cNvPr id="3565" name="Google Shape;3565;g200ff56c607_0_871"/>
          <p:cNvSpPr txBox="1"/>
          <p:nvPr>
            <p:ph type="title"/>
          </p:nvPr>
        </p:nvSpPr>
        <p:spPr>
          <a:xfrm>
            <a:off x="1981200" y="0"/>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Catalysts</a:t>
            </a:r>
            <a:endParaRPr/>
          </a:p>
        </p:txBody>
      </p:sp>
      <p:pic>
        <p:nvPicPr>
          <p:cNvPr descr="15_15" id="3566" name="Google Shape;3566;g200ff56c607_0_871"/>
          <p:cNvPicPr preferRelativeResize="0"/>
          <p:nvPr>
            <p:ph idx="1" type="body"/>
          </p:nvPr>
        </p:nvPicPr>
        <p:blipFill rotWithShape="1">
          <a:blip r:embed="rId3">
            <a:alphaModFix/>
          </a:blip>
          <a:srcRect b="0" l="0" r="0" t="0"/>
          <a:stretch/>
        </p:blipFill>
        <p:spPr>
          <a:xfrm>
            <a:off x="1313792" y="1143000"/>
            <a:ext cx="5116800" cy="4548300"/>
          </a:xfrm>
          <a:prstGeom prst="rect">
            <a:avLst/>
          </a:prstGeom>
          <a:noFill/>
          <a:ln>
            <a:noFill/>
          </a:ln>
        </p:spPr>
      </p:pic>
      <p:sp>
        <p:nvSpPr>
          <p:cNvPr id="3567" name="Google Shape;3567;g200ff56c607_0_871"/>
          <p:cNvSpPr txBox="1"/>
          <p:nvPr>
            <p:ph idx="2" type="body"/>
          </p:nvPr>
        </p:nvSpPr>
        <p:spPr>
          <a:xfrm>
            <a:off x="6999889" y="1219201"/>
            <a:ext cx="4083300" cy="4907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Catalysts increase the rate of both the forward </a:t>
            </a:r>
            <a:r>
              <a:rPr i="1" lang="en-US"/>
              <a:t>and</a:t>
            </a:r>
            <a:r>
              <a:rPr lang="en-US"/>
              <a:t> reverse reactions.</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Equilibrium is achieved faster, but the reactants and products do not change.</a:t>
            </a:r>
            <a:endParaRPr/>
          </a:p>
        </p:txBody>
      </p:sp>
    </p:spTree>
  </p:cSld>
  <p:clrMapOvr>
    <a:masterClrMapping/>
  </p:clrMapOvr>
  <p:transition spd="slow">
    <p:fade/>
  </p:transition>
</p:sld>
</file>

<file path=ppt/slides/slide3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1" name="Shape 3571"/>
        <p:cNvGrpSpPr/>
        <p:nvPr/>
      </p:nvGrpSpPr>
      <p:grpSpPr>
        <a:xfrm>
          <a:off x="0" y="0"/>
          <a:ext cx="0" cy="0"/>
          <a:chOff x="0" y="0"/>
          <a:chExt cx="0" cy="0"/>
        </a:xfrm>
      </p:grpSpPr>
      <p:sp>
        <p:nvSpPr>
          <p:cNvPr id="3572" name="Google Shape;3572;g200ff56c607_0_878"/>
          <p:cNvSpPr txBox="1"/>
          <p:nvPr>
            <p:ph type="title"/>
          </p:nvPr>
        </p:nvSpPr>
        <p:spPr>
          <a:xfrm>
            <a:off x="1981200" y="0"/>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Common</a:t>
            </a:r>
            <a:r>
              <a:rPr lang="en-US">
                <a:solidFill>
                  <a:srgbClr val="FFFF00"/>
                </a:solidFill>
              </a:rPr>
              <a:t> </a:t>
            </a:r>
            <a:r>
              <a:rPr lang="en-US">
                <a:solidFill>
                  <a:schemeClr val="accent1"/>
                </a:solidFill>
              </a:rPr>
              <a:t>Ion Effect</a:t>
            </a:r>
            <a:endParaRPr>
              <a:solidFill>
                <a:schemeClr val="accent1"/>
              </a:solidFill>
            </a:endParaRPr>
          </a:p>
        </p:txBody>
      </p:sp>
      <p:sp>
        <p:nvSpPr>
          <p:cNvPr id="3573" name="Google Shape;3573;g200ff56c607_0_878"/>
          <p:cNvSpPr txBox="1"/>
          <p:nvPr>
            <p:ph idx="1" type="body"/>
          </p:nvPr>
        </p:nvSpPr>
        <p:spPr>
          <a:xfrm>
            <a:off x="1752600" y="990601"/>
            <a:ext cx="8686800" cy="36576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chemeClr val="dk1"/>
              </a:buClr>
              <a:buSzPct val="100000"/>
              <a:buNone/>
            </a:pPr>
            <a:r>
              <a:rPr lang="en-US"/>
              <a:t>If a common ion is added, shift away from that ion:</a:t>
            </a:r>
            <a:endParaRPr/>
          </a:p>
          <a:p>
            <a:pPr indent="-228600" lvl="0" marL="228600" rtl="0" algn="l">
              <a:lnSpc>
                <a:spcPct val="90000"/>
              </a:lnSpc>
              <a:spcBef>
                <a:spcPts val="1000"/>
              </a:spcBef>
              <a:spcAft>
                <a:spcPts val="0"/>
              </a:spcAft>
              <a:buClr>
                <a:schemeClr val="dk1"/>
              </a:buClr>
              <a:buSzPct val="100000"/>
              <a:buNone/>
            </a:pPr>
            <a:r>
              <a:rPr lang="en-US"/>
              <a:t>In the reaction: 		</a:t>
            </a:r>
            <a:endParaRPr/>
          </a:p>
          <a:p>
            <a:pPr indent="-228600" lvl="0" marL="228600" rtl="0" algn="l">
              <a:lnSpc>
                <a:spcPct val="90000"/>
              </a:lnSpc>
              <a:spcBef>
                <a:spcPts val="1000"/>
              </a:spcBef>
              <a:spcAft>
                <a:spcPts val="0"/>
              </a:spcAft>
              <a:buClr>
                <a:schemeClr val="dk1"/>
              </a:buClr>
              <a:buSzPct val="100000"/>
              <a:buNone/>
            </a:pPr>
            <a:r>
              <a:t/>
            </a:r>
            <a:endParaRPr/>
          </a:p>
          <a:p>
            <a:pPr indent="-228600" lvl="0" marL="228600" rtl="0" algn="l">
              <a:lnSpc>
                <a:spcPct val="90000"/>
              </a:lnSpc>
              <a:spcBef>
                <a:spcPts val="1000"/>
              </a:spcBef>
              <a:spcAft>
                <a:spcPts val="0"/>
              </a:spcAft>
              <a:buClr>
                <a:schemeClr val="dk1"/>
              </a:buClr>
              <a:buSzPct val="100000"/>
              <a:buNone/>
            </a:pPr>
            <a:r>
              <a:rPr lang="en-US"/>
              <a:t>			Na</a:t>
            </a:r>
            <a:r>
              <a:rPr baseline="30000" lang="en-US"/>
              <a:t>+</a:t>
            </a:r>
            <a:r>
              <a:rPr baseline="-25000" lang="en-US"/>
              <a:t>(aq) </a:t>
            </a:r>
            <a:r>
              <a:rPr lang="en-US"/>
              <a:t>+ F</a:t>
            </a:r>
            <a:r>
              <a:rPr baseline="30000" lang="en-US"/>
              <a:t>-</a:t>
            </a:r>
            <a:r>
              <a:rPr baseline="-25000" lang="en-US"/>
              <a:t>(aq) </a:t>
            </a:r>
            <a:r>
              <a:rPr lang="en-US"/>
              <a:t>↔ NaF</a:t>
            </a:r>
            <a:r>
              <a:rPr baseline="-25000" lang="en-US"/>
              <a:t>(aq)</a:t>
            </a:r>
            <a:endParaRPr baseline="-25000"/>
          </a:p>
          <a:p>
            <a:pPr indent="-228600" lvl="0" marL="228600" rtl="0" algn="l">
              <a:lnSpc>
                <a:spcPct val="90000"/>
              </a:lnSpc>
              <a:spcBef>
                <a:spcPts val="1000"/>
              </a:spcBef>
              <a:spcAft>
                <a:spcPts val="0"/>
              </a:spcAft>
              <a:buClr>
                <a:schemeClr val="dk1"/>
              </a:buClr>
              <a:buSzPct val="100000"/>
              <a:buNone/>
            </a:pPr>
            <a:r>
              <a:rPr lang="en-US"/>
              <a:t>       </a:t>
            </a:r>
            <a:endParaRPr/>
          </a:p>
          <a:p>
            <a:pPr indent="-228600" lvl="0" marL="228600" rtl="0" algn="l">
              <a:lnSpc>
                <a:spcPct val="90000"/>
              </a:lnSpc>
              <a:spcBef>
                <a:spcPts val="1000"/>
              </a:spcBef>
              <a:spcAft>
                <a:spcPts val="0"/>
              </a:spcAft>
              <a:buClr>
                <a:schemeClr val="dk1"/>
              </a:buClr>
              <a:buSzPct val="100000"/>
              <a:buNone/>
            </a:pPr>
            <a:r>
              <a:rPr lang="en-US"/>
              <a:t>If NaCl is added, how the reaction affected?</a:t>
            </a:r>
            <a:endParaRPr/>
          </a:p>
          <a:p>
            <a:pPr indent="-228600" lvl="0" marL="228600" rtl="0" algn="l">
              <a:lnSpc>
                <a:spcPct val="90000"/>
              </a:lnSpc>
              <a:spcBef>
                <a:spcPts val="1000"/>
              </a:spcBef>
              <a:spcAft>
                <a:spcPts val="0"/>
              </a:spcAft>
              <a:buClr>
                <a:schemeClr val="dk1"/>
              </a:buClr>
              <a:buSzPct val="100000"/>
              <a:buNone/>
            </a:pPr>
            <a:r>
              <a:t/>
            </a:r>
            <a:endParaRPr>
              <a:solidFill>
                <a:schemeClr val="accent1"/>
              </a:solidFill>
            </a:endParaRPr>
          </a:p>
          <a:p>
            <a:pPr indent="-228600" lvl="0" marL="228600" rtl="0" algn="l">
              <a:lnSpc>
                <a:spcPct val="90000"/>
              </a:lnSpc>
              <a:spcBef>
                <a:spcPts val="1000"/>
              </a:spcBef>
              <a:spcAft>
                <a:spcPts val="0"/>
              </a:spcAft>
              <a:buClr>
                <a:schemeClr val="accent1"/>
              </a:buClr>
              <a:buSzPct val="100000"/>
              <a:buNone/>
            </a:pPr>
            <a:r>
              <a:rPr lang="en-US">
                <a:solidFill>
                  <a:schemeClr val="accent1"/>
                </a:solidFill>
              </a:rPr>
              <a:t>		NaCl contains Na</a:t>
            </a:r>
            <a:r>
              <a:rPr baseline="30000" lang="en-US">
                <a:solidFill>
                  <a:schemeClr val="accent1"/>
                </a:solidFill>
              </a:rPr>
              <a:t>+</a:t>
            </a:r>
            <a:r>
              <a:rPr lang="en-US">
                <a:solidFill>
                  <a:schemeClr val="accent1"/>
                </a:solidFill>
              </a:rPr>
              <a:t> ions which will shift the reaction towards 	the products. </a:t>
            </a:r>
            <a:endParaRPr/>
          </a:p>
          <a:p>
            <a:pPr indent="-228600" lvl="0" marL="22860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g200fb5710e2_0_6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Quantum Mechanical Model</a:t>
            </a:r>
            <a:endParaRPr/>
          </a:p>
        </p:txBody>
      </p:sp>
      <p:sp>
        <p:nvSpPr>
          <p:cNvPr id="657" name="Google Shape;657;g200fb5710e2_0_6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rPr lang="en-US"/>
              <a:t>The superscript represents the number of electrons in that sublevel.</a:t>
            </a:r>
            <a:endParaRPr/>
          </a:p>
          <a:p>
            <a:pPr indent="-76200" lvl="0" marL="228600" rtl="0" algn="l">
              <a:lnSpc>
                <a:spcPct val="90000"/>
              </a:lnSpc>
              <a:spcBef>
                <a:spcPts val="1000"/>
              </a:spcBef>
              <a:spcAft>
                <a:spcPts val="0"/>
              </a:spcAft>
              <a:buClr>
                <a:schemeClr val="dk1"/>
              </a:buClr>
              <a:buSzPts val="2400"/>
              <a:buNone/>
            </a:pPr>
            <a:r>
              <a:t/>
            </a:r>
            <a:endParaRPr/>
          </a:p>
        </p:txBody>
      </p:sp>
      <p:pic>
        <p:nvPicPr>
          <p:cNvPr descr="Image result for periodic table electron configuration" id="658" name="Google Shape;658;g200fb5710e2_0_66"/>
          <p:cNvPicPr preferRelativeResize="0"/>
          <p:nvPr/>
        </p:nvPicPr>
        <p:blipFill rotWithShape="1">
          <a:blip r:embed="rId3">
            <a:alphaModFix/>
          </a:blip>
          <a:srcRect b="0" l="0" r="0" t="0"/>
          <a:stretch/>
        </p:blipFill>
        <p:spPr>
          <a:xfrm>
            <a:off x="2898775" y="2435717"/>
            <a:ext cx="6387115" cy="3474500"/>
          </a:xfrm>
          <a:prstGeom prst="rect">
            <a:avLst/>
          </a:prstGeom>
          <a:noFill/>
          <a:ln>
            <a:noFill/>
          </a:ln>
        </p:spPr>
      </p:pic>
    </p:spTree>
  </p:cSld>
  <p:clrMapOvr>
    <a:masterClrMapping/>
  </p:clrMapOvr>
</p:sld>
</file>

<file path=ppt/slides/slide3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7" name="Shape 3577"/>
        <p:cNvGrpSpPr/>
        <p:nvPr/>
      </p:nvGrpSpPr>
      <p:grpSpPr>
        <a:xfrm>
          <a:off x="0" y="0"/>
          <a:ext cx="0" cy="0"/>
          <a:chOff x="0" y="0"/>
          <a:chExt cx="0" cy="0"/>
        </a:xfrm>
      </p:grpSpPr>
      <p:sp>
        <p:nvSpPr>
          <p:cNvPr id="3578" name="Google Shape;3578;g200ff56c607_0_883"/>
          <p:cNvSpPr txBox="1"/>
          <p:nvPr>
            <p:ph type="title"/>
          </p:nvPr>
        </p:nvSpPr>
        <p:spPr>
          <a:xfrm>
            <a:off x="1981200" y="0"/>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Reactions to Remove Ions</a:t>
            </a:r>
            <a:endParaRPr>
              <a:solidFill>
                <a:schemeClr val="accent1"/>
              </a:solidFill>
            </a:endParaRPr>
          </a:p>
        </p:txBody>
      </p:sp>
      <p:sp>
        <p:nvSpPr>
          <p:cNvPr id="3579" name="Google Shape;3579;g200ff56c607_0_883"/>
          <p:cNvSpPr txBox="1"/>
          <p:nvPr>
            <p:ph idx="1" type="body"/>
          </p:nvPr>
        </p:nvSpPr>
        <p:spPr>
          <a:xfrm>
            <a:off x="1981200" y="1219201"/>
            <a:ext cx="8229600" cy="4907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If a substance is added that is known to react with a species in the reaction, treat the reaction as if that species is decreasing.</a:t>
            </a:r>
            <a:endParaRPr/>
          </a:p>
          <a:p>
            <a:pPr indent="-228600" lvl="0" marL="228600" rtl="0" algn="l">
              <a:lnSpc>
                <a:spcPct val="90000"/>
              </a:lnSpc>
              <a:spcBef>
                <a:spcPts val="1000"/>
              </a:spcBef>
              <a:spcAft>
                <a:spcPts val="0"/>
              </a:spcAft>
              <a:buClr>
                <a:schemeClr val="dk1"/>
              </a:buClr>
              <a:buSzPts val="2400"/>
              <a:buNone/>
            </a:pPr>
            <a:r>
              <a:rPr lang="en-US"/>
              <a:t>In the reaction: 		</a:t>
            </a:r>
            <a:br>
              <a:rPr lang="en-US"/>
            </a:br>
            <a:endParaRPr/>
          </a:p>
          <a:p>
            <a:pPr indent="-228600" lvl="0" marL="228600" rtl="0" algn="l">
              <a:lnSpc>
                <a:spcPct val="90000"/>
              </a:lnSpc>
              <a:spcBef>
                <a:spcPts val="1000"/>
              </a:spcBef>
              <a:spcAft>
                <a:spcPts val="0"/>
              </a:spcAft>
              <a:buClr>
                <a:schemeClr val="dk1"/>
              </a:buClr>
              <a:buSzPts val="2400"/>
              <a:buNone/>
            </a:pPr>
            <a:r>
              <a:rPr lang="en-US"/>
              <a:t>			Na</a:t>
            </a:r>
            <a:r>
              <a:rPr baseline="30000" lang="en-US"/>
              <a:t>+</a:t>
            </a:r>
            <a:r>
              <a:rPr baseline="-25000" lang="en-US"/>
              <a:t>(aq) </a:t>
            </a:r>
            <a:r>
              <a:rPr lang="en-US"/>
              <a:t>+ F</a:t>
            </a:r>
            <a:r>
              <a:rPr baseline="30000" lang="en-US"/>
              <a:t>-</a:t>
            </a:r>
            <a:r>
              <a:rPr baseline="-25000" lang="en-US"/>
              <a:t>(aq) </a:t>
            </a:r>
            <a:r>
              <a:rPr lang="en-US"/>
              <a:t>↔ NaF</a:t>
            </a:r>
            <a:r>
              <a:rPr baseline="-25000" lang="en-US"/>
              <a:t>(aq)</a:t>
            </a:r>
            <a:endParaRPr baseline="-25000"/>
          </a:p>
          <a:p>
            <a:pPr indent="-228600" lvl="0" marL="228600" rtl="0" algn="l">
              <a:lnSpc>
                <a:spcPct val="90000"/>
              </a:lnSpc>
              <a:spcBef>
                <a:spcPts val="1000"/>
              </a:spcBef>
              <a:spcAft>
                <a:spcPts val="0"/>
              </a:spcAft>
              <a:buClr>
                <a:schemeClr val="dk1"/>
              </a:buClr>
              <a:buSzPts val="2400"/>
              <a:buNone/>
            </a:pPr>
            <a:r>
              <a:t/>
            </a:r>
            <a:endParaRPr/>
          </a:p>
          <a:p>
            <a:pPr indent="-228600" lvl="0" marL="228600" rtl="0" algn="l">
              <a:lnSpc>
                <a:spcPct val="90000"/>
              </a:lnSpc>
              <a:spcBef>
                <a:spcPts val="1000"/>
              </a:spcBef>
              <a:spcAft>
                <a:spcPts val="0"/>
              </a:spcAft>
              <a:buClr>
                <a:schemeClr val="dk1"/>
              </a:buClr>
              <a:buSzPts val="2400"/>
              <a:buNone/>
            </a:pPr>
            <a:r>
              <a:rPr lang="en-US"/>
              <a:t>If H</a:t>
            </a:r>
            <a:r>
              <a:rPr baseline="30000" lang="en-US"/>
              <a:t>+</a:t>
            </a:r>
            <a:r>
              <a:rPr lang="en-US"/>
              <a:t> is added, how the reaction affected?</a:t>
            </a:r>
            <a:endParaRPr/>
          </a:p>
          <a:p>
            <a:pPr indent="-228600" lvl="0" marL="228600" rtl="0" algn="l">
              <a:lnSpc>
                <a:spcPct val="90000"/>
              </a:lnSpc>
              <a:spcBef>
                <a:spcPts val="1000"/>
              </a:spcBef>
              <a:spcAft>
                <a:spcPts val="0"/>
              </a:spcAft>
              <a:buClr>
                <a:schemeClr val="dk1"/>
              </a:buClr>
              <a:buSzPts val="2400"/>
              <a:buNone/>
            </a:pPr>
            <a:r>
              <a:t/>
            </a:r>
            <a:endParaRPr/>
          </a:p>
          <a:p>
            <a:pPr indent="-228600" lvl="0" marL="228600" rtl="0" algn="l">
              <a:lnSpc>
                <a:spcPct val="90000"/>
              </a:lnSpc>
              <a:spcBef>
                <a:spcPts val="1000"/>
              </a:spcBef>
              <a:spcAft>
                <a:spcPts val="0"/>
              </a:spcAft>
              <a:buClr>
                <a:schemeClr val="accent1"/>
              </a:buClr>
              <a:buSzPts val="2400"/>
              <a:buNone/>
            </a:pPr>
            <a:r>
              <a:rPr lang="en-US">
                <a:solidFill>
                  <a:schemeClr val="accent1"/>
                </a:solidFill>
              </a:rPr>
              <a:t>			H</a:t>
            </a:r>
            <a:r>
              <a:rPr baseline="30000" lang="en-US">
                <a:solidFill>
                  <a:schemeClr val="accent1"/>
                </a:solidFill>
              </a:rPr>
              <a:t>+</a:t>
            </a:r>
            <a:r>
              <a:rPr lang="en-US">
                <a:solidFill>
                  <a:schemeClr val="accent1"/>
                </a:solidFill>
              </a:rPr>
              <a:t> will react with F</a:t>
            </a:r>
            <a:r>
              <a:rPr baseline="30000" lang="en-US">
                <a:solidFill>
                  <a:schemeClr val="accent1"/>
                </a:solidFill>
              </a:rPr>
              <a:t>-</a:t>
            </a:r>
            <a:r>
              <a:rPr lang="en-US">
                <a:solidFill>
                  <a:schemeClr val="accent1"/>
                </a:solidFill>
              </a:rPr>
              <a:t> to decrease the F</a:t>
            </a:r>
            <a:r>
              <a:rPr baseline="30000" lang="en-US">
                <a:solidFill>
                  <a:schemeClr val="accent1"/>
                </a:solidFill>
              </a:rPr>
              <a:t>-</a:t>
            </a:r>
            <a:r>
              <a:rPr lang="en-US">
                <a:solidFill>
                  <a:schemeClr val="accent1"/>
                </a:solidFill>
              </a:rPr>
              <a:t> and shift 		the reaction towards the reactants. </a:t>
            </a:r>
            <a:endParaRPr>
              <a:solidFill>
                <a:schemeClr val="accent1"/>
              </a:solidFill>
            </a:endParaRPr>
          </a:p>
          <a:p>
            <a:pPr indent="-228600" lvl="0" marL="228600" rtl="0" algn="l">
              <a:lnSpc>
                <a:spcPct val="90000"/>
              </a:lnSpc>
              <a:spcBef>
                <a:spcPts val="1000"/>
              </a:spcBef>
              <a:spcAft>
                <a:spcPts val="0"/>
              </a:spcAft>
              <a:buClr>
                <a:schemeClr val="dk1"/>
              </a:buClr>
              <a:buSzPts val="2400"/>
              <a:buNone/>
            </a:pPr>
            <a:r>
              <a:t/>
            </a:r>
            <a:endParaRPr/>
          </a:p>
        </p:txBody>
      </p:sp>
    </p:spTree>
  </p:cSld>
  <p:clrMapOvr>
    <a:masterClrMapping/>
  </p:clrMapOvr>
</p:sld>
</file>

<file path=ppt/slides/slide3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3" name="Shape 3583"/>
        <p:cNvGrpSpPr/>
        <p:nvPr/>
      </p:nvGrpSpPr>
      <p:grpSpPr>
        <a:xfrm>
          <a:off x="0" y="0"/>
          <a:ext cx="0" cy="0"/>
          <a:chOff x="0" y="0"/>
          <a:chExt cx="0" cy="0"/>
        </a:xfrm>
      </p:grpSpPr>
      <p:sp>
        <p:nvSpPr>
          <p:cNvPr id="3584" name="Google Shape;3584;g200ff56c607_0_888"/>
          <p:cNvSpPr txBox="1"/>
          <p:nvPr>
            <p:ph type="title"/>
          </p:nvPr>
        </p:nvSpPr>
        <p:spPr>
          <a:xfrm>
            <a:off x="1981200" y="0"/>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LeChatelier</a:t>
            </a:r>
            <a:r>
              <a:rPr lang="en-US">
                <a:solidFill>
                  <a:srgbClr val="FFFF00"/>
                </a:solidFill>
              </a:rPr>
              <a:t> </a:t>
            </a:r>
            <a:r>
              <a:rPr lang="en-US">
                <a:solidFill>
                  <a:schemeClr val="accent1"/>
                </a:solidFill>
              </a:rPr>
              <a:t>Problems</a:t>
            </a:r>
            <a:endParaRPr>
              <a:solidFill>
                <a:schemeClr val="accent1"/>
              </a:solidFill>
            </a:endParaRPr>
          </a:p>
        </p:txBody>
      </p:sp>
      <p:sp>
        <p:nvSpPr>
          <p:cNvPr id="3585" name="Google Shape;3585;g200ff56c607_0_888"/>
          <p:cNvSpPr txBox="1"/>
          <p:nvPr>
            <p:ph idx="1" type="body"/>
          </p:nvPr>
        </p:nvSpPr>
        <p:spPr>
          <a:xfrm>
            <a:off x="1828800" y="914401"/>
            <a:ext cx="8382000" cy="5211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Consider the following equation:</a:t>
            </a:r>
            <a:endParaRPr/>
          </a:p>
          <a:p>
            <a:pPr indent="-514350" lvl="0" marL="514350" rtl="0" algn="l">
              <a:lnSpc>
                <a:spcPct val="90000"/>
              </a:lnSpc>
              <a:spcBef>
                <a:spcPts val="1000"/>
              </a:spcBef>
              <a:spcAft>
                <a:spcPts val="0"/>
              </a:spcAft>
              <a:buClr>
                <a:schemeClr val="dk1"/>
              </a:buClr>
              <a:buSzPts val="2400"/>
              <a:buNone/>
            </a:pPr>
            <a:r>
              <a:rPr lang="en-US"/>
              <a:t>			N</a:t>
            </a:r>
            <a:r>
              <a:rPr baseline="-25000" lang="en-US"/>
              <a:t>2(g)</a:t>
            </a:r>
            <a:r>
              <a:rPr lang="en-US"/>
              <a:t> + 3H</a:t>
            </a:r>
            <a:r>
              <a:rPr baseline="-25000" lang="en-US"/>
              <a:t>2(g)</a:t>
            </a:r>
            <a:r>
              <a:rPr lang="en-US"/>
              <a:t> ↔ 2NH</a:t>
            </a:r>
            <a:r>
              <a:rPr baseline="-25000" lang="en-US"/>
              <a:t>3(g)</a:t>
            </a:r>
            <a:r>
              <a:rPr lang="en-US"/>
              <a:t> + 92KJ</a:t>
            </a:r>
            <a:endParaRPr/>
          </a:p>
          <a:p>
            <a:pPr indent="-514350" lvl="0" marL="514350" rtl="0" algn="l">
              <a:lnSpc>
                <a:spcPct val="90000"/>
              </a:lnSpc>
              <a:spcBef>
                <a:spcPts val="1000"/>
              </a:spcBef>
              <a:spcAft>
                <a:spcPts val="0"/>
              </a:spcAft>
              <a:buClr>
                <a:schemeClr val="dk1"/>
              </a:buClr>
              <a:buSzPts val="2400"/>
              <a:buNone/>
            </a:pPr>
            <a:r>
              <a:rPr lang="en-US"/>
              <a:t>	Predict how the H</a:t>
            </a:r>
            <a:r>
              <a:rPr baseline="-25000" lang="en-US"/>
              <a:t>2</a:t>
            </a:r>
            <a:r>
              <a:rPr lang="en-US"/>
              <a:t> will be affected by:</a:t>
            </a:r>
            <a:endParaRPr/>
          </a:p>
          <a:p>
            <a:pPr indent="-514350" lvl="0" marL="514350" rtl="0" algn="l">
              <a:lnSpc>
                <a:spcPct val="90000"/>
              </a:lnSpc>
              <a:spcBef>
                <a:spcPts val="1000"/>
              </a:spcBef>
              <a:spcAft>
                <a:spcPts val="0"/>
              </a:spcAft>
              <a:buClr>
                <a:schemeClr val="dk1"/>
              </a:buClr>
              <a:buSzPts val="2400"/>
              <a:buAutoNum type="alphaLcPeriod"/>
            </a:pPr>
            <a:r>
              <a:rPr lang="en-US"/>
              <a:t>Ammonia being added</a:t>
            </a:r>
            <a:endParaRPr/>
          </a:p>
          <a:p>
            <a:pPr indent="-514350" lvl="0" marL="514350" rtl="0" algn="l">
              <a:lnSpc>
                <a:spcPct val="90000"/>
              </a:lnSpc>
              <a:spcBef>
                <a:spcPts val="1000"/>
              </a:spcBef>
              <a:spcAft>
                <a:spcPts val="0"/>
              </a:spcAft>
              <a:buClr>
                <a:schemeClr val="dk1"/>
              </a:buClr>
              <a:buSzPts val="2400"/>
              <a:buAutoNum type="alphaLcPeriod"/>
            </a:pPr>
            <a:r>
              <a:rPr lang="en-US"/>
              <a:t>Nitrogen being added</a:t>
            </a:r>
            <a:endParaRPr/>
          </a:p>
          <a:p>
            <a:pPr indent="-514350" lvl="0" marL="514350" rtl="0" algn="l">
              <a:lnSpc>
                <a:spcPct val="90000"/>
              </a:lnSpc>
              <a:spcBef>
                <a:spcPts val="1000"/>
              </a:spcBef>
              <a:spcAft>
                <a:spcPts val="0"/>
              </a:spcAft>
              <a:buClr>
                <a:schemeClr val="dk1"/>
              </a:buClr>
              <a:buSzPts val="2400"/>
              <a:buAutoNum type="alphaLcPeriod"/>
            </a:pPr>
            <a:r>
              <a:rPr lang="en-US"/>
              <a:t>Heat being added</a:t>
            </a:r>
            <a:endParaRPr/>
          </a:p>
          <a:p>
            <a:pPr indent="-514350" lvl="0" marL="514350" rtl="0" algn="l">
              <a:lnSpc>
                <a:spcPct val="90000"/>
              </a:lnSpc>
              <a:spcBef>
                <a:spcPts val="1000"/>
              </a:spcBef>
              <a:spcAft>
                <a:spcPts val="0"/>
              </a:spcAft>
              <a:buClr>
                <a:schemeClr val="dk1"/>
              </a:buClr>
              <a:buSzPts val="2400"/>
              <a:buAutoNum type="alphaLcPeriod"/>
            </a:pPr>
            <a:r>
              <a:rPr lang="en-US"/>
              <a:t>Pressure decreasing</a:t>
            </a:r>
            <a:endParaRPr/>
          </a:p>
          <a:p>
            <a:pPr indent="-514350" lvl="0" marL="514350" rtl="0" algn="l">
              <a:lnSpc>
                <a:spcPct val="90000"/>
              </a:lnSpc>
              <a:spcBef>
                <a:spcPts val="1000"/>
              </a:spcBef>
              <a:spcAft>
                <a:spcPts val="0"/>
              </a:spcAft>
              <a:buClr>
                <a:schemeClr val="dk1"/>
              </a:buClr>
              <a:buSzPts val="2400"/>
              <a:buAutoNum type="alphaLcPeriod"/>
            </a:pPr>
            <a:r>
              <a:rPr lang="en-US"/>
              <a:t>Ammonia being removed</a:t>
            </a:r>
            <a:endParaRPr/>
          </a:p>
          <a:p>
            <a:pPr indent="-514350" lvl="0" marL="514350" rtl="0" algn="l">
              <a:lnSpc>
                <a:spcPct val="90000"/>
              </a:lnSpc>
              <a:spcBef>
                <a:spcPts val="1000"/>
              </a:spcBef>
              <a:spcAft>
                <a:spcPts val="0"/>
              </a:spcAft>
              <a:buClr>
                <a:schemeClr val="dk1"/>
              </a:buClr>
              <a:buSzPts val="2400"/>
              <a:buAutoNum type="alphaLcPeriod"/>
            </a:pPr>
            <a:r>
              <a:rPr lang="en-US"/>
              <a:t>Nitrogen being removed</a:t>
            </a:r>
            <a:endParaRPr/>
          </a:p>
          <a:p>
            <a:pPr indent="-514350" lvl="0" marL="514350" rtl="0" algn="l">
              <a:lnSpc>
                <a:spcPct val="90000"/>
              </a:lnSpc>
              <a:spcBef>
                <a:spcPts val="1000"/>
              </a:spcBef>
              <a:spcAft>
                <a:spcPts val="0"/>
              </a:spcAft>
              <a:buClr>
                <a:schemeClr val="dk1"/>
              </a:buClr>
              <a:buSzPts val="2400"/>
              <a:buAutoNum type="alphaLcPeriod"/>
            </a:pPr>
            <a:r>
              <a:rPr lang="en-US"/>
              <a:t>Decreasing the volume</a:t>
            </a:r>
            <a:endParaRPr/>
          </a:p>
        </p:txBody>
      </p:sp>
      <p:sp>
        <p:nvSpPr>
          <p:cNvPr id="3586" name="Google Shape;3586;g200ff56c607_0_888"/>
          <p:cNvSpPr txBox="1"/>
          <p:nvPr/>
        </p:nvSpPr>
        <p:spPr>
          <a:xfrm>
            <a:off x="5352393" y="2220769"/>
            <a:ext cx="25146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H</a:t>
            </a:r>
            <a:r>
              <a:rPr baseline="-25000" lang="en-US" sz="2400">
                <a:solidFill>
                  <a:schemeClr val="accent1"/>
                </a:solidFill>
                <a:latin typeface="Calibri"/>
                <a:ea typeface="Calibri"/>
                <a:cs typeface="Calibri"/>
                <a:sym typeface="Calibri"/>
              </a:rPr>
              <a:t>2</a:t>
            </a:r>
            <a:r>
              <a:rPr lang="en-US" sz="2400">
                <a:solidFill>
                  <a:schemeClr val="accent1"/>
                </a:solidFill>
                <a:latin typeface="Calibri"/>
                <a:ea typeface="Calibri"/>
                <a:cs typeface="Calibri"/>
                <a:sym typeface="Calibri"/>
              </a:rPr>
              <a:t> increases</a:t>
            </a:r>
            <a:endParaRPr/>
          </a:p>
        </p:txBody>
      </p:sp>
      <p:sp>
        <p:nvSpPr>
          <p:cNvPr id="3587" name="Google Shape;3587;g200ff56c607_0_888"/>
          <p:cNvSpPr txBox="1"/>
          <p:nvPr/>
        </p:nvSpPr>
        <p:spPr>
          <a:xfrm>
            <a:off x="5186855" y="2695747"/>
            <a:ext cx="25146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H</a:t>
            </a:r>
            <a:r>
              <a:rPr baseline="-25000" lang="en-US" sz="2400">
                <a:solidFill>
                  <a:schemeClr val="accent1"/>
                </a:solidFill>
                <a:latin typeface="Calibri"/>
                <a:ea typeface="Calibri"/>
                <a:cs typeface="Calibri"/>
                <a:sym typeface="Calibri"/>
              </a:rPr>
              <a:t>2</a:t>
            </a:r>
            <a:r>
              <a:rPr lang="en-US" sz="2400">
                <a:solidFill>
                  <a:schemeClr val="accent1"/>
                </a:solidFill>
                <a:latin typeface="Calibri"/>
                <a:ea typeface="Calibri"/>
                <a:cs typeface="Calibri"/>
                <a:sym typeface="Calibri"/>
              </a:rPr>
              <a:t> decreases</a:t>
            </a:r>
            <a:endParaRPr/>
          </a:p>
        </p:txBody>
      </p:sp>
      <p:sp>
        <p:nvSpPr>
          <p:cNvPr id="3588" name="Google Shape;3588;g200ff56c607_0_888"/>
          <p:cNvSpPr txBox="1"/>
          <p:nvPr/>
        </p:nvSpPr>
        <p:spPr>
          <a:xfrm>
            <a:off x="4703928" y="3120926"/>
            <a:ext cx="25146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H</a:t>
            </a:r>
            <a:r>
              <a:rPr baseline="-25000" lang="en-US" sz="2400">
                <a:solidFill>
                  <a:schemeClr val="accent1"/>
                </a:solidFill>
                <a:latin typeface="Calibri"/>
                <a:ea typeface="Calibri"/>
                <a:cs typeface="Calibri"/>
                <a:sym typeface="Calibri"/>
              </a:rPr>
              <a:t>2</a:t>
            </a:r>
            <a:r>
              <a:rPr lang="en-US" sz="2400">
                <a:solidFill>
                  <a:schemeClr val="accent1"/>
                </a:solidFill>
                <a:latin typeface="Calibri"/>
                <a:ea typeface="Calibri"/>
                <a:cs typeface="Calibri"/>
                <a:sym typeface="Calibri"/>
              </a:rPr>
              <a:t> increases</a:t>
            </a:r>
            <a:endParaRPr/>
          </a:p>
        </p:txBody>
      </p:sp>
      <p:sp>
        <p:nvSpPr>
          <p:cNvPr id="3589" name="Google Shape;3589;g200ff56c607_0_888"/>
          <p:cNvSpPr txBox="1"/>
          <p:nvPr/>
        </p:nvSpPr>
        <p:spPr>
          <a:xfrm>
            <a:off x="4991100" y="3606293"/>
            <a:ext cx="25146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H</a:t>
            </a:r>
            <a:r>
              <a:rPr baseline="-25000" lang="en-US" sz="2400">
                <a:solidFill>
                  <a:schemeClr val="accent1"/>
                </a:solidFill>
                <a:latin typeface="Calibri"/>
                <a:ea typeface="Calibri"/>
                <a:cs typeface="Calibri"/>
                <a:sym typeface="Calibri"/>
              </a:rPr>
              <a:t>2</a:t>
            </a:r>
            <a:r>
              <a:rPr lang="en-US" sz="2400">
                <a:solidFill>
                  <a:schemeClr val="accent1"/>
                </a:solidFill>
                <a:latin typeface="Calibri"/>
                <a:ea typeface="Calibri"/>
                <a:cs typeface="Calibri"/>
                <a:sym typeface="Calibri"/>
              </a:rPr>
              <a:t> increases</a:t>
            </a:r>
            <a:endParaRPr/>
          </a:p>
        </p:txBody>
      </p:sp>
      <p:sp>
        <p:nvSpPr>
          <p:cNvPr id="3590" name="Google Shape;3590;g200ff56c607_0_888"/>
          <p:cNvSpPr txBox="1"/>
          <p:nvPr/>
        </p:nvSpPr>
        <p:spPr>
          <a:xfrm>
            <a:off x="5615367" y="4127500"/>
            <a:ext cx="25146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H</a:t>
            </a:r>
            <a:r>
              <a:rPr baseline="-25000" lang="en-US" sz="2400">
                <a:solidFill>
                  <a:schemeClr val="accent1"/>
                </a:solidFill>
                <a:latin typeface="Calibri"/>
                <a:ea typeface="Calibri"/>
                <a:cs typeface="Calibri"/>
                <a:sym typeface="Calibri"/>
              </a:rPr>
              <a:t>2</a:t>
            </a:r>
            <a:r>
              <a:rPr lang="en-US" sz="2400">
                <a:solidFill>
                  <a:schemeClr val="accent1"/>
                </a:solidFill>
                <a:latin typeface="Calibri"/>
                <a:ea typeface="Calibri"/>
                <a:cs typeface="Calibri"/>
                <a:sym typeface="Calibri"/>
              </a:rPr>
              <a:t> decreases</a:t>
            </a:r>
            <a:endParaRPr/>
          </a:p>
        </p:txBody>
      </p:sp>
      <p:sp>
        <p:nvSpPr>
          <p:cNvPr id="3591" name="Google Shape;3591;g200ff56c607_0_888"/>
          <p:cNvSpPr txBox="1"/>
          <p:nvPr/>
        </p:nvSpPr>
        <p:spPr>
          <a:xfrm>
            <a:off x="5598503" y="4602478"/>
            <a:ext cx="25146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H</a:t>
            </a:r>
            <a:r>
              <a:rPr baseline="-25000" lang="en-US" sz="2400">
                <a:solidFill>
                  <a:schemeClr val="accent1"/>
                </a:solidFill>
                <a:latin typeface="Calibri"/>
                <a:ea typeface="Calibri"/>
                <a:cs typeface="Calibri"/>
                <a:sym typeface="Calibri"/>
              </a:rPr>
              <a:t>2</a:t>
            </a:r>
            <a:r>
              <a:rPr lang="en-US" sz="2400">
                <a:solidFill>
                  <a:schemeClr val="accent1"/>
                </a:solidFill>
                <a:latin typeface="Calibri"/>
                <a:ea typeface="Calibri"/>
                <a:cs typeface="Calibri"/>
                <a:sym typeface="Calibri"/>
              </a:rPr>
              <a:t> increases</a:t>
            </a:r>
            <a:endParaRPr/>
          </a:p>
        </p:txBody>
      </p:sp>
      <p:sp>
        <p:nvSpPr>
          <p:cNvPr id="3592" name="Google Shape;3592;g200ff56c607_0_888"/>
          <p:cNvSpPr txBox="1"/>
          <p:nvPr/>
        </p:nvSpPr>
        <p:spPr>
          <a:xfrm>
            <a:off x="5253858" y="5034516"/>
            <a:ext cx="25146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H</a:t>
            </a:r>
            <a:r>
              <a:rPr baseline="-25000" lang="en-US" sz="2400">
                <a:solidFill>
                  <a:schemeClr val="accent1"/>
                </a:solidFill>
                <a:latin typeface="Calibri"/>
                <a:ea typeface="Calibri"/>
                <a:cs typeface="Calibri"/>
                <a:sym typeface="Calibri"/>
              </a:rPr>
              <a:t>2</a:t>
            </a:r>
            <a:r>
              <a:rPr lang="en-US" sz="2400">
                <a:solidFill>
                  <a:schemeClr val="accent1"/>
                </a:solidFill>
                <a:latin typeface="Calibri"/>
                <a:ea typeface="Calibri"/>
                <a:cs typeface="Calibri"/>
                <a:sym typeface="Calibri"/>
              </a:rPr>
              <a:t> decreases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6" name="Shape 3596"/>
        <p:cNvGrpSpPr/>
        <p:nvPr/>
      </p:nvGrpSpPr>
      <p:grpSpPr>
        <a:xfrm>
          <a:off x="0" y="0"/>
          <a:ext cx="0" cy="0"/>
          <a:chOff x="0" y="0"/>
          <a:chExt cx="0" cy="0"/>
        </a:xfrm>
      </p:grpSpPr>
      <p:sp>
        <p:nvSpPr>
          <p:cNvPr id="3597" name="Google Shape;3597;g200ff56c607_0_900"/>
          <p:cNvSpPr txBox="1"/>
          <p:nvPr>
            <p:ph type="title"/>
          </p:nvPr>
        </p:nvSpPr>
        <p:spPr>
          <a:xfrm>
            <a:off x="1554708" y="1"/>
            <a:ext cx="7125000" cy="924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LeChatelier Answers Wording</a:t>
            </a:r>
            <a:endParaRPr>
              <a:solidFill>
                <a:schemeClr val="accent1"/>
              </a:solidFill>
            </a:endParaRPr>
          </a:p>
        </p:txBody>
      </p:sp>
      <p:sp>
        <p:nvSpPr>
          <p:cNvPr id="3598" name="Google Shape;3598;g200ff56c607_0_900"/>
          <p:cNvSpPr txBox="1"/>
          <p:nvPr>
            <p:ph idx="1" type="body"/>
          </p:nvPr>
        </p:nvSpPr>
        <p:spPr>
          <a:xfrm>
            <a:off x="677917" y="990601"/>
            <a:ext cx="11004300" cy="5410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FF0000"/>
              </a:buClr>
              <a:buSzPts val="2400"/>
              <a:buChar char="•"/>
            </a:pPr>
            <a:r>
              <a:rPr lang="en-US" u="sng">
                <a:solidFill>
                  <a:srgbClr val="FF0000"/>
                </a:solidFill>
              </a:rPr>
              <a:t>Catalysts/Increasing Surface Area of a solid</a:t>
            </a:r>
            <a:r>
              <a:rPr lang="en-US">
                <a:solidFill>
                  <a:srgbClr val="FF0000"/>
                </a:solidFill>
              </a:rPr>
              <a:t>: </a:t>
            </a:r>
            <a:r>
              <a:rPr lang="en-US"/>
              <a:t>“Has no effect on equilibrium.”</a:t>
            </a:r>
            <a:endParaRPr/>
          </a:p>
          <a:p>
            <a:pPr indent="-228600" lvl="0" marL="228600" rtl="0" algn="l">
              <a:lnSpc>
                <a:spcPct val="90000"/>
              </a:lnSpc>
              <a:spcBef>
                <a:spcPts val="1000"/>
              </a:spcBef>
              <a:spcAft>
                <a:spcPts val="0"/>
              </a:spcAft>
              <a:buClr>
                <a:srgbClr val="FF0000"/>
              </a:buClr>
              <a:buSzPts val="2400"/>
              <a:buChar char="•"/>
            </a:pPr>
            <a:r>
              <a:rPr lang="en-US" u="sng">
                <a:solidFill>
                  <a:srgbClr val="FF0000"/>
                </a:solidFill>
              </a:rPr>
              <a:t>Solids</a:t>
            </a:r>
            <a:r>
              <a:rPr lang="en-US">
                <a:solidFill>
                  <a:srgbClr val="FF0000"/>
                </a:solidFill>
              </a:rPr>
              <a:t>: </a:t>
            </a:r>
            <a:r>
              <a:rPr lang="en-US"/>
              <a:t>“Has no effect on equilibrium”. HOWEVER, equilibrium can produce more solid (Think saturation)</a:t>
            </a:r>
            <a:endParaRPr/>
          </a:p>
          <a:p>
            <a:pPr indent="-228600" lvl="0" marL="228600" rtl="0" algn="l">
              <a:lnSpc>
                <a:spcPct val="90000"/>
              </a:lnSpc>
              <a:spcBef>
                <a:spcPts val="1000"/>
              </a:spcBef>
              <a:spcAft>
                <a:spcPts val="0"/>
              </a:spcAft>
              <a:buClr>
                <a:srgbClr val="FF0000"/>
              </a:buClr>
              <a:buSzPts val="2400"/>
              <a:buChar char="•"/>
            </a:pPr>
            <a:r>
              <a:rPr lang="en-US" u="sng">
                <a:solidFill>
                  <a:srgbClr val="FF0000"/>
                </a:solidFill>
              </a:rPr>
              <a:t>Addition of a species X</a:t>
            </a:r>
            <a:r>
              <a:rPr lang="en-US">
                <a:solidFill>
                  <a:srgbClr val="FF0000"/>
                </a:solidFill>
              </a:rPr>
              <a:t>: </a:t>
            </a:r>
            <a:r>
              <a:rPr lang="en-US"/>
              <a:t>“Additional X will react with Y (or decompose) to shift the reaction away from that side (towards the other side, forming __, removing __, etc).”</a:t>
            </a:r>
            <a:endParaRPr/>
          </a:p>
          <a:p>
            <a:pPr indent="-228600" lvl="0" marL="228600" rtl="0" algn="l">
              <a:lnSpc>
                <a:spcPct val="90000"/>
              </a:lnSpc>
              <a:spcBef>
                <a:spcPts val="1000"/>
              </a:spcBef>
              <a:spcAft>
                <a:spcPts val="0"/>
              </a:spcAft>
              <a:buClr>
                <a:srgbClr val="FF0000"/>
              </a:buClr>
              <a:buSzPts val="2400"/>
              <a:buChar char="•"/>
            </a:pPr>
            <a:r>
              <a:rPr lang="en-US" u="sng">
                <a:solidFill>
                  <a:srgbClr val="FF0000"/>
                </a:solidFill>
              </a:rPr>
              <a:t>Removing a species X</a:t>
            </a:r>
            <a:r>
              <a:rPr lang="en-US">
                <a:solidFill>
                  <a:srgbClr val="FF0000"/>
                </a:solidFill>
              </a:rPr>
              <a:t>:</a:t>
            </a:r>
            <a:r>
              <a:rPr lang="en-US"/>
              <a:t>“Removing X will  force the reaction to shift towards X to restore it, thus increasing ____ (decreasing ____, etc.)”</a:t>
            </a:r>
            <a:endParaRPr/>
          </a:p>
          <a:p>
            <a:pPr indent="-228600" lvl="0" marL="228600" rtl="0" algn="l">
              <a:lnSpc>
                <a:spcPct val="90000"/>
              </a:lnSpc>
              <a:spcBef>
                <a:spcPts val="1000"/>
              </a:spcBef>
              <a:spcAft>
                <a:spcPts val="0"/>
              </a:spcAft>
              <a:buClr>
                <a:srgbClr val="FF0000"/>
              </a:buClr>
              <a:buSzPts val="2400"/>
              <a:buChar char="•"/>
            </a:pPr>
            <a:r>
              <a:rPr lang="en-US" u="sng">
                <a:solidFill>
                  <a:srgbClr val="FF0000"/>
                </a:solidFill>
              </a:rPr>
              <a:t>Increasing Pressure/Decreasing Volume</a:t>
            </a:r>
            <a:r>
              <a:rPr lang="en-US">
                <a:solidFill>
                  <a:srgbClr val="FF0000"/>
                </a:solidFill>
              </a:rPr>
              <a:t>: </a:t>
            </a:r>
            <a:r>
              <a:rPr lang="en-US"/>
              <a:t>“A reaction with lower volume will favor the side with less moles of gas, thus increasing ___ (decreasing ___, shifting ___, etc.)”</a:t>
            </a:r>
            <a:endParaRPr/>
          </a:p>
          <a:p>
            <a:pPr indent="-228600" lvl="0" marL="228600" rtl="0" algn="l">
              <a:lnSpc>
                <a:spcPct val="90000"/>
              </a:lnSpc>
              <a:spcBef>
                <a:spcPts val="1000"/>
              </a:spcBef>
              <a:spcAft>
                <a:spcPts val="0"/>
              </a:spcAft>
              <a:buClr>
                <a:srgbClr val="FF0000"/>
              </a:buClr>
              <a:buSzPts val="2400"/>
              <a:buChar char="•"/>
            </a:pPr>
            <a:r>
              <a:rPr lang="en-US" u="sng">
                <a:solidFill>
                  <a:srgbClr val="FF0000"/>
                </a:solidFill>
              </a:rPr>
              <a:t>Increasing Temperature</a:t>
            </a:r>
            <a:r>
              <a:rPr lang="en-US">
                <a:solidFill>
                  <a:srgbClr val="FF0000"/>
                </a:solidFill>
              </a:rPr>
              <a:t>: </a:t>
            </a:r>
            <a:r>
              <a:rPr lang="en-US"/>
              <a:t>“Increasing the temperature favors endothermic reaction, thus favoring the ___ reaction (decreasing ___, increasing ___,  shifting ___, etc.)”</a:t>
            </a:r>
            <a:endParaRPr/>
          </a:p>
        </p:txBody>
      </p:sp>
    </p:spTree>
  </p:cSld>
  <p:clrMapOvr>
    <a:masterClrMapping/>
  </p:clrMapOvr>
</p:sld>
</file>

<file path=ppt/slides/slide3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2" name="Shape 3602"/>
        <p:cNvGrpSpPr/>
        <p:nvPr/>
      </p:nvGrpSpPr>
      <p:grpSpPr>
        <a:xfrm>
          <a:off x="0" y="0"/>
          <a:ext cx="0" cy="0"/>
          <a:chOff x="0" y="0"/>
          <a:chExt cx="0" cy="0"/>
        </a:xfrm>
      </p:grpSpPr>
      <p:sp>
        <p:nvSpPr>
          <p:cNvPr id="3603" name="Google Shape;3603;g2bdae9f7030_0_1261"/>
          <p:cNvSpPr txBox="1"/>
          <p:nvPr>
            <p:ph type="title"/>
          </p:nvPr>
        </p:nvSpPr>
        <p:spPr>
          <a:xfrm>
            <a:off x="1905001" y="675725"/>
            <a:ext cx="7753500" cy="924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70C0"/>
              </a:buClr>
              <a:buSzPts val="4400"/>
              <a:buFont typeface="Calibri"/>
              <a:buNone/>
            </a:pPr>
            <a:r>
              <a:rPr lang="en-US">
                <a:solidFill>
                  <a:srgbClr val="0070C0"/>
                </a:solidFill>
              </a:rPr>
              <a:t>YOU MUST BE ABLE TO</a:t>
            </a:r>
            <a:endParaRPr/>
          </a:p>
        </p:txBody>
      </p:sp>
      <p:sp>
        <p:nvSpPr>
          <p:cNvPr id="3604" name="Google Shape;3604;g2bdae9f7030_0_126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0070C0"/>
              </a:buClr>
              <a:buSzPts val="2400"/>
              <a:buChar char="•"/>
            </a:pPr>
            <a:r>
              <a:rPr lang="en-US">
                <a:solidFill>
                  <a:srgbClr val="0070C0"/>
                </a:solidFill>
              </a:rPr>
              <a:t>Use reaction quotients to determine if a system is at equilibrium. </a:t>
            </a:r>
            <a:endParaRPr/>
          </a:p>
          <a:p>
            <a:pPr indent="-228600" lvl="0" marL="228600" rtl="0" algn="l">
              <a:lnSpc>
                <a:spcPct val="90000"/>
              </a:lnSpc>
              <a:spcBef>
                <a:spcPts val="1000"/>
              </a:spcBef>
              <a:spcAft>
                <a:spcPts val="0"/>
              </a:spcAft>
              <a:buClr>
                <a:srgbClr val="0070C0"/>
              </a:buClr>
              <a:buSzPts val="2400"/>
              <a:buChar char="•"/>
            </a:pPr>
            <a:r>
              <a:rPr lang="en-US">
                <a:solidFill>
                  <a:srgbClr val="0070C0"/>
                </a:solidFill>
              </a:rPr>
              <a:t>Use ICE Box to calculate species that are not at equilibrium. </a:t>
            </a:r>
            <a:endParaRPr/>
          </a:p>
          <a:p>
            <a:pPr indent="-76200" lvl="0" marL="228600" rtl="0" algn="l">
              <a:lnSpc>
                <a:spcPct val="90000"/>
              </a:lnSpc>
              <a:spcBef>
                <a:spcPts val="1000"/>
              </a:spcBef>
              <a:spcAft>
                <a:spcPts val="0"/>
              </a:spcAft>
              <a:buClr>
                <a:schemeClr val="dk1"/>
              </a:buClr>
              <a:buSzPts val="2400"/>
              <a:buNone/>
            </a:pPr>
            <a:r>
              <a:t/>
            </a:r>
            <a:endParaRPr>
              <a:solidFill>
                <a:srgbClr val="0070C0"/>
              </a:solidFill>
            </a:endParaRPr>
          </a:p>
        </p:txBody>
      </p:sp>
      <p:pic>
        <p:nvPicPr>
          <p:cNvPr descr="Image result for check for understanding" id="3605" name="Google Shape;3605;g2bdae9f7030_0_1261"/>
          <p:cNvPicPr preferRelativeResize="0"/>
          <p:nvPr/>
        </p:nvPicPr>
        <p:blipFill rotWithShape="1">
          <a:blip r:embed="rId3">
            <a:alphaModFix/>
          </a:blip>
          <a:srcRect b="2286" l="0" r="50607" t="0"/>
          <a:stretch/>
        </p:blipFill>
        <p:spPr>
          <a:xfrm>
            <a:off x="8542828" y="2324209"/>
            <a:ext cx="3278433" cy="3414439"/>
          </a:xfrm>
          <a:prstGeom prst="rect">
            <a:avLst/>
          </a:prstGeom>
          <a:noFill/>
          <a:ln>
            <a:noFill/>
          </a:ln>
        </p:spPr>
      </p:pic>
    </p:spTree>
  </p:cSld>
  <p:clrMapOvr>
    <a:masterClrMapping/>
  </p:clrMapOvr>
</p:sld>
</file>

<file path=ppt/slides/slide3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0" name="Shape 3610"/>
        <p:cNvGrpSpPr/>
        <p:nvPr/>
      </p:nvGrpSpPr>
      <p:grpSpPr>
        <a:xfrm>
          <a:off x="0" y="0"/>
          <a:ext cx="0" cy="0"/>
          <a:chOff x="0" y="0"/>
          <a:chExt cx="0" cy="0"/>
        </a:xfrm>
      </p:grpSpPr>
      <p:sp>
        <p:nvSpPr>
          <p:cNvPr id="3611" name="Google Shape;3611;g2bdae9f7030_0_1267"/>
          <p:cNvSpPr txBox="1"/>
          <p:nvPr>
            <p:ph type="title"/>
          </p:nvPr>
        </p:nvSpPr>
        <p:spPr>
          <a:xfrm>
            <a:off x="2514600" y="0"/>
            <a:ext cx="7467600" cy="838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Solubility Products</a:t>
            </a:r>
            <a:endParaRPr/>
          </a:p>
        </p:txBody>
      </p:sp>
      <p:sp>
        <p:nvSpPr>
          <p:cNvPr id="3612" name="Google Shape;3612;g2bdae9f7030_0_1267"/>
          <p:cNvSpPr txBox="1"/>
          <p:nvPr>
            <p:ph idx="1" type="body"/>
          </p:nvPr>
        </p:nvSpPr>
        <p:spPr>
          <a:xfrm>
            <a:off x="662152" y="1353207"/>
            <a:ext cx="11272200" cy="2745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1"/>
              </a:buClr>
              <a:buSzPts val="2400"/>
              <a:buNone/>
            </a:pPr>
            <a:r>
              <a:rPr lang="en-US">
                <a:solidFill>
                  <a:schemeClr val="accent1"/>
                </a:solidFill>
              </a:rPr>
              <a:t>Solubility</a:t>
            </a:r>
            <a:r>
              <a:rPr lang="en-US"/>
              <a:t> is generally expressed as the mass of solute dissolved in 1 L of solution (g/L) </a:t>
            </a:r>
            <a:endParaRPr/>
          </a:p>
          <a:p>
            <a:pPr indent="-76200" lvl="0" marL="22860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accent1"/>
              </a:buClr>
              <a:buSzPts val="2400"/>
              <a:buNone/>
            </a:pPr>
            <a:r>
              <a:rPr lang="en-US">
                <a:solidFill>
                  <a:schemeClr val="accent1"/>
                </a:solidFill>
              </a:rPr>
              <a:t>Molar solubility </a:t>
            </a:r>
            <a:r>
              <a:rPr lang="en-US"/>
              <a:t>is in mol/L (</a:t>
            </a:r>
            <a:r>
              <a:rPr i="1" lang="en-US"/>
              <a:t>M</a:t>
            </a:r>
            <a:r>
              <a:rPr lang="en-US"/>
              <a:t>).</a:t>
            </a:r>
            <a:endParaRPr/>
          </a:p>
          <a:p>
            <a:pPr indent="-76200" lvl="0" marL="22860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accent1"/>
              </a:buClr>
              <a:buSzPts val="2400"/>
              <a:buNone/>
            </a:pPr>
            <a:r>
              <a:rPr lang="en-US">
                <a:solidFill>
                  <a:schemeClr val="accent1"/>
                </a:solidFill>
              </a:rPr>
              <a:t>Ksp</a:t>
            </a:r>
            <a:r>
              <a:rPr lang="en-US"/>
              <a:t> must be in Molarity units.</a:t>
            </a:r>
            <a:endParaRPr/>
          </a:p>
        </p:txBody>
      </p:sp>
      <p:pic>
        <p:nvPicPr>
          <p:cNvPr descr="1 Molar Solution - T-shirt" id="3613" name="Google Shape;3613;g2bdae9f7030_0_1267"/>
          <p:cNvPicPr preferRelativeResize="0"/>
          <p:nvPr/>
        </p:nvPicPr>
        <p:blipFill rotWithShape="1">
          <a:blip r:embed="rId3">
            <a:alphaModFix/>
          </a:blip>
          <a:srcRect b="0" l="0" r="0" t="0"/>
          <a:stretch/>
        </p:blipFill>
        <p:spPr>
          <a:xfrm>
            <a:off x="5975132" y="1844292"/>
            <a:ext cx="4509485" cy="4509485"/>
          </a:xfrm>
          <a:prstGeom prst="rect">
            <a:avLst/>
          </a:prstGeom>
          <a:noFill/>
          <a:ln>
            <a:noFill/>
          </a:ln>
        </p:spPr>
      </p:pic>
    </p:spTree>
  </p:cSld>
  <p:clrMapOvr>
    <a:masterClrMapping/>
  </p:clrMapOvr>
  <p:transition spd="slow">
    <p:fade/>
  </p:transition>
</p:sld>
</file>

<file path=ppt/slides/slide3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7" name="Shape 3617"/>
        <p:cNvGrpSpPr/>
        <p:nvPr/>
      </p:nvGrpSpPr>
      <p:grpSpPr>
        <a:xfrm>
          <a:off x="0" y="0"/>
          <a:ext cx="0" cy="0"/>
          <a:chOff x="0" y="0"/>
          <a:chExt cx="0" cy="0"/>
        </a:xfrm>
      </p:grpSpPr>
      <p:sp>
        <p:nvSpPr>
          <p:cNvPr id="3618" name="Google Shape;3618;g2bdae9f7030_0_1274"/>
          <p:cNvSpPr txBox="1"/>
          <p:nvPr>
            <p:ph type="title"/>
          </p:nvPr>
        </p:nvSpPr>
        <p:spPr>
          <a:xfrm>
            <a:off x="2215055" y="-1"/>
            <a:ext cx="74994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US"/>
              <a:t>Solubility versus Molar Solubility</a:t>
            </a:r>
            <a:endParaRPr/>
          </a:p>
        </p:txBody>
      </p:sp>
      <p:sp>
        <p:nvSpPr>
          <p:cNvPr id="3619" name="Google Shape;3619;g2bdae9f7030_0_1274"/>
          <p:cNvSpPr txBox="1"/>
          <p:nvPr>
            <p:ph idx="1" type="body"/>
          </p:nvPr>
        </p:nvSpPr>
        <p:spPr>
          <a:xfrm>
            <a:off x="914399" y="1143000"/>
            <a:ext cx="10421100" cy="4138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The solubility of CaSO</a:t>
            </a:r>
            <a:r>
              <a:rPr baseline="-25000" lang="en-US"/>
              <a:t>4</a:t>
            </a:r>
            <a:r>
              <a:rPr lang="en-US"/>
              <a:t> is 0.67g/L. Calculate the molar solubility.</a:t>
            </a:r>
            <a:endParaRPr/>
          </a:p>
          <a:p>
            <a:pPr indent="-76200" lvl="0" marL="228600" rtl="0" algn="l">
              <a:lnSpc>
                <a:spcPct val="90000"/>
              </a:lnSpc>
              <a:spcBef>
                <a:spcPts val="1000"/>
              </a:spcBef>
              <a:spcAft>
                <a:spcPts val="0"/>
              </a:spcAft>
              <a:buClr>
                <a:schemeClr val="dk1"/>
              </a:buClr>
              <a:buSzPts val="2400"/>
              <a:buNone/>
            </a:pPr>
            <a:r>
              <a:t/>
            </a:r>
            <a:endParaRPr/>
          </a:p>
          <a:p>
            <a:pPr indent="-76200" lvl="0" marL="228600" rtl="0" algn="l">
              <a:lnSpc>
                <a:spcPct val="90000"/>
              </a:lnSpc>
              <a:spcBef>
                <a:spcPts val="1000"/>
              </a:spcBef>
              <a:spcAft>
                <a:spcPts val="0"/>
              </a:spcAft>
              <a:buClr>
                <a:schemeClr val="dk1"/>
              </a:buClr>
              <a:buSzPts val="2400"/>
              <a:buNone/>
            </a:pPr>
            <a:r>
              <a:t/>
            </a:r>
            <a:endParaRPr/>
          </a:p>
          <a:p>
            <a:pPr indent="-76200" lvl="0" marL="22860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The molar solubility of Cu(OH)</a:t>
            </a:r>
            <a:r>
              <a:rPr baseline="-25000" lang="en-US"/>
              <a:t>2</a:t>
            </a:r>
            <a:r>
              <a:rPr lang="en-US"/>
              <a:t> is 1.8x10</a:t>
            </a:r>
            <a:r>
              <a:rPr baseline="30000" lang="en-US"/>
              <a:t>-7</a:t>
            </a:r>
            <a:r>
              <a:rPr lang="en-US"/>
              <a:t> . Calculate the solubility in g/L.</a:t>
            </a:r>
            <a:endParaRPr/>
          </a:p>
        </p:txBody>
      </p:sp>
      <p:sp>
        <p:nvSpPr>
          <p:cNvPr id="3620" name="Google Shape;3620;g2bdae9f7030_0_1274"/>
          <p:cNvSpPr txBox="1"/>
          <p:nvPr/>
        </p:nvSpPr>
        <p:spPr>
          <a:xfrm>
            <a:off x="6666188" y="3550178"/>
            <a:ext cx="31242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400"/>
              <a:buFont typeface="Noto Sans Symbols"/>
              <a:buNone/>
            </a:pPr>
            <a:r>
              <a:rPr lang="en-US" sz="2400">
                <a:solidFill>
                  <a:srgbClr val="FF0000"/>
                </a:solidFill>
                <a:latin typeface="Arial"/>
                <a:ea typeface="Arial"/>
                <a:cs typeface="Arial"/>
                <a:sym typeface="Arial"/>
              </a:rPr>
              <a:t>1.8x10</a:t>
            </a:r>
            <a:r>
              <a:rPr baseline="30000" lang="en-US" sz="2400">
                <a:solidFill>
                  <a:srgbClr val="FF0000"/>
                </a:solidFill>
                <a:latin typeface="Arial"/>
                <a:ea typeface="Arial"/>
                <a:cs typeface="Arial"/>
                <a:sym typeface="Arial"/>
              </a:rPr>
              <a:t>-5</a:t>
            </a:r>
            <a:r>
              <a:rPr lang="en-US" sz="2400">
                <a:solidFill>
                  <a:srgbClr val="FF0000"/>
                </a:solidFill>
                <a:latin typeface="Arial"/>
                <a:ea typeface="Arial"/>
                <a:cs typeface="Arial"/>
                <a:sym typeface="Arial"/>
              </a:rPr>
              <a:t>g/L</a:t>
            </a:r>
            <a:endParaRPr/>
          </a:p>
        </p:txBody>
      </p:sp>
      <p:sp>
        <p:nvSpPr>
          <p:cNvPr id="3621" name="Google Shape;3621;g2bdae9f7030_0_1274"/>
          <p:cNvSpPr txBox="1"/>
          <p:nvPr/>
        </p:nvSpPr>
        <p:spPr>
          <a:xfrm>
            <a:off x="4855780" y="1707903"/>
            <a:ext cx="31242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400"/>
              <a:buFont typeface="Noto Sans Symbols"/>
              <a:buNone/>
            </a:pPr>
            <a:r>
              <a:rPr lang="en-US" sz="2400">
                <a:solidFill>
                  <a:srgbClr val="FF0000"/>
                </a:solidFill>
                <a:latin typeface="Arial"/>
                <a:ea typeface="Arial"/>
                <a:cs typeface="Arial"/>
                <a:sym typeface="Arial"/>
              </a:rPr>
              <a:t>4.9x10</a:t>
            </a:r>
            <a:r>
              <a:rPr baseline="30000" lang="en-US" sz="2400">
                <a:solidFill>
                  <a:srgbClr val="FF0000"/>
                </a:solidFill>
                <a:latin typeface="Arial"/>
                <a:ea typeface="Arial"/>
                <a:cs typeface="Arial"/>
                <a:sym typeface="Arial"/>
              </a:rPr>
              <a:t>-3</a:t>
            </a:r>
            <a:r>
              <a:rPr lang="en-US" sz="2400">
                <a:solidFill>
                  <a:srgbClr val="FF0000"/>
                </a:solidFill>
                <a:latin typeface="Arial"/>
                <a:ea typeface="Arial"/>
                <a:cs typeface="Arial"/>
                <a:sym typeface="Arial"/>
              </a:rPr>
              <a:t>M</a:t>
            </a:r>
            <a:endParaRPr/>
          </a:p>
        </p:txBody>
      </p:sp>
      <p:sp>
        <p:nvSpPr>
          <p:cNvPr id="3622" name="Google Shape;3622;g2bdae9f7030_0_1274"/>
          <p:cNvSpPr txBox="1"/>
          <p:nvPr/>
        </p:nvSpPr>
        <p:spPr>
          <a:xfrm>
            <a:off x="1855077" y="1608563"/>
            <a:ext cx="31242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u="sng">
                <a:solidFill>
                  <a:schemeClr val="accent1"/>
                </a:solidFill>
                <a:latin typeface="Arial"/>
                <a:ea typeface="Arial"/>
                <a:cs typeface="Arial"/>
                <a:sym typeface="Arial"/>
              </a:rPr>
              <a:t>0.67g</a:t>
            </a:r>
            <a:r>
              <a:rPr lang="en-US" sz="2400">
                <a:solidFill>
                  <a:schemeClr val="accent1"/>
                </a:solidFill>
                <a:latin typeface="Arial"/>
                <a:ea typeface="Arial"/>
                <a:cs typeface="Arial"/>
                <a:sym typeface="Arial"/>
              </a:rPr>
              <a:t>  x   </a:t>
            </a:r>
            <a:r>
              <a:rPr lang="en-US" sz="2400" u="sng">
                <a:solidFill>
                  <a:schemeClr val="accent1"/>
                </a:solidFill>
                <a:latin typeface="Arial"/>
                <a:ea typeface="Arial"/>
                <a:cs typeface="Arial"/>
                <a:sym typeface="Arial"/>
              </a:rPr>
              <a:t>1 mole </a:t>
            </a:r>
            <a:r>
              <a:rPr lang="en-US" sz="2400">
                <a:solidFill>
                  <a:schemeClr val="accent1"/>
                </a:solidFill>
                <a:latin typeface="Arial"/>
                <a:ea typeface="Arial"/>
                <a:cs typeface="Arial"/>
                <a:sym typeface="Arial"/>
              </a:rPr>
              <a:t>=  </a:t>
            </a:r>
            <a:endParaRPr/>
          </a:p>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   1L         136.14g</a:t>
            </a:r>
            <a:endParaRPr sz="2400">
              <a:solidFill>
                <a:schemeClr val="accent1"/>
              </a:solidFill>
              <a:latin typeface="Arial"/>
              <a:ea typeface="Arial"/>
              <a:cs typeface="Arial"/>
              <a:sym typeface="Arial"/>
            </a:endParaRPr>
          </a:p>
        </p:txBody>
      </p:sp>
      <p:sp>
        <p:nvSpPr>
          <p:cNvPr id="3623" name="Google Shape;3623;g2bdae9f7030_0_1274"/>
          <p:cNvSpPr txBox="1"/>
          <p:nvPr/>
        </p:nvSpPr>
        <p:spPr>
          <a:xfrm>
            <a:off x="2475187" y="3550178"/>
            <a:ext cx="41910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u="sng">
                <a:solidFill>
                  <a:schemeClr val="accent1"/>
                </a:solidFill>
                <a:latin typeface="Arial"/>
                <a:ea typeface="Arial"/>
                <a:cs typeface="Arial"/>
                <a:sym typeface="Arial"/>
              </a:rPr>
              <a:t>1.8x10</a:t>
            </a:r>
            <a:r>
              <a:rPr baseline="30000" lang="en-US" sz="2400" u="sng">
                <a:solidFill>
                  <a:schemeClr val="accent1"/>
                </a:solidFill>
                <a:latin typeface="Arial"/>
                <a:ea typeface="Arial"/>
                <a:cs typeface="Arial"/>
                <a:sym typeface="Arial"/>
              </a:rPr>
              <a:t>-7</a:t>
            </a:r>
            <a:r>
              <a:rPr lang="en-US" sz="2400" u="sng">
                <a:solidFill>
                  <a:schemeClr val="accent1"/>
                </a:solidFill>
                <a:latin typeface="Arial"/>
                <a:ea typeface="Arial"/>
                <a:cs typeface="Arial"/>
                <a:sym typeface="Arial"/>
              </a:rPr>
              <a:t> mole</a:t>
            </a:r>
            <a:r>
              <a:rPr lang="en-US" sz="2400">
                <a:solidFill>
                  <a:schemeClr val="accent1"/>
                </a:solidFill>
                <a:latin typeface="Arial"/>
                <a:ea typeface="Arial"/>
                <a:cs typeface="Arial"/>
                <a:sym typeface="Arial"/>
              </a:rPr>
              <a:t>  x   </a:t>
            </a:r>
            <a:r>
              <a:rPr lang="en-US" sz="2400" u="sng">
                <a:solidFill>
                  <a:schemeClr val="accent1"/>
                </a:solidFill>
                <a:latin typeface="Arial"/>
                <a:ea typeface="Arial"/>
                <a:cs typeface="Arial"/>
                <a:sym typeface="Arial"/>
              </a:rPr>
              <a:t> 97.55g  </a:t>
            </a:r>
            <a:r>
              <a:rPr lang="en-US" sz="2400">
                <a:solidFill>
                  <a:schemeClr val="accent1"/>
                </a:solidFill>
                <a:latin typeface="Arial"/>
                <a:ea typeface="Arial"/>
                <a:cs typeface="Arial"/>
                <a:sym typeface="Arial"/>
              </a:rPr>
              <a:t>=  </a:t>
            </a:r>
            <a:endParaRPr/>
          </a:p>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   1L         	        1 mole</a:t>
            </a:r>
            <a:endParaRPr sz="2400">
              <a:solidFill>
                <a:schemeClr val="accen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22"/>
                                        </p:tgtEl>
                                        <p:attrNameLst>
                                          <p:attrName>style.visibility</p:attrName>
                                        </p:attrNameLst>
                                      </p:cBhvr>
                                      <p:to>
                                        <p:strVal val="visible"/>
                                      </p:to>
                                    </p:set>
                                    <p:animEffect filter="fade" transition="in">
                                      <p:cBhvr>
                                        <p:cTn dur="500"/>
                                        <p:tgtEl>
                                          <p:spTgt spid="36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21"/>
                                        </p:tgtEl>
                                        <p:attrNameLst>
                                          <p:attrName>style.visibility</p:attrName>
                                        </p:attrNameLst>
                                      </p:cBhvr>
                                      <p:to>
                                        <p:strVal val="visible"/>
                                      </p:to>
                                    </p:set>
                                    <p:animEffect filter="fade" transition="in">
                                      <p:cBhvr>
                                        <p:cTn dur="500"/>
                                        <p:tgtEl>
                                          <p:spTgt spid="36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23"/>
                                        </p:tgtEl>
                                        <p:attrNameLst>
                                          <p:attrName>style.visibility</p:attrName>
                                        </p:attrNameLst>
                                      </p:cBhvr>
                                      <p:to>
                                        <p:strVal val="visible"/>
                                      </p:to>
                                    </p:set>
                                    <p:animEffect filter="fade" transition="in">
                                      <p:cBhvr>
                                        <p:cTn dur="500"/>
                                        <p:tgtEl>
                                          <p:spTgt spid="36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20"/>
                                        </p:tgtEl>
                                        <p:attrNameLst>
                                          <p:attrName>style.visibility</p:attrName>
                                        </p:attrNameLst>
                                      </p:cBhvr>
                                      <p:to>
                                        <p:strVal val="visible"/>
                                      </p:to>
                                    </p:set>
                                    <p:animEffect filter="fade" transition="in">
                                      <p:cBhvr>
                                        <p:cTn dur="500"/>
                                        <p:tgtEl>
                                          <p:spTgt spid="36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8" name="Shape 3628"/>
        <p:cNvGrpSpPr/>
        <p:nvPr/>
      </p:nvGrpSpPr>
      <p:grpSpPr>
        <a:xfrm>
          <a:off x="0" y="0"/>
          <a:ext cx="0" cy="0"/>
          <a:chOff x="0" y="0"/>
          <a:chExt cx="0" cy="0"/>
        </a:xfrm>
      </p:grpSpPr>
      <p:sp>
        <p:nvSpPr>
          <p:cNvPr id="3629" name="Google Shape;3629;g2bdae9f7030_0_1283"/>
          <p:cNvSpPr txBox="1"/>
          <p:nvPr>
            <p:ph type="title"/>
          </p:nvPr>
        </p:nvSpPr>
        <p:spPr>
          <a:xfrm>
            <a:off x="2038350" y="-15766"/>
            <a:ext cx="79437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Solubility Products</a:t>
            </a:r>
            <a:endParaRPr/>
          </a:p>
        </p:txBody>
      </p:sp>
      <p:sp>
        <p:nvSpPr>
          <p:cNvPr id="3630" name="Google Shape;3630;g2bdae9f7030_0_1283"/>
          <p:cNvSpPr txBox="1"/>
          <p:nvPr>
            <p:ph idx="1" type="body"/>
          </p:nvPr>
        </p:nvSpPr>
        <p:spPr>
          <a:xfrm>
            <a:off x="1111469" y="1173167"/>
            <a:ext cx="10121400" cy="14478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Font typeface="Calibri"/>
              <a:buNone/>
            </a:pPr>
            <a:r>
              <a:rPr lang="en-US"/>
              <a:t>Consider the equilibrium that exists in a saturated solution of BaSO</a:t>
            </a:r>
            <a:r>
              <a:rPr baseline="-25000" lang="en-US"/>
              <a:t>4</a:t>
            </a:r>
            <a:r>
              <a:rPr lang="en-US"/>
              <a:t> in water:</a:t>
            </a:r>
            <a:endParaRPr/>
          </a:p>
        </p:txBody>
      </p:sp>
      <p:grpSp>
        <p:nvGrpSpPr>
          <p:cNvPr id="3631" name="Google Shape;3631;g2bdae9f7030_0_1283"/>
          <p:cNvGrpSpPr/>
          <p:nvPr/>
        </p:nvGrpSpPr>
        <p:grpSpPr>
          <a:xfrm>
            <a:off x="2682388" y="1704183"/>
            <a:ext cx="7200228" cy="476251"/>
            <a:chOff x="357" y="2544"/>
            <a:chExt cx="4896" cy="300"/>
          </a:xfrm>
        </p:grpSpPr>
        <p:sp>
          <p:nvSpPr>
            <p:cNvPr id="3632" name="Google Shape;3632;g2bdae9f7030_0_1283"/>
            <p:cNvSpPr/>
            <p:nvPr/>
          </p:nvSpPr>
          <p:spPr>
            <a:xfrm>
              <a:off x="357" y="2544"/>
              <a:ext cx="12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C82E32"/>
                </a:buClr>
                <a:buSzPts val="3200"/>
                <a:buFont typeface="Noto Sans Symbols"/>
                <a:buNone/>
              </a:pPr>
              <a:r>
                <a:rPr lang="en-US" sz="3200">
                  <a:solidFill>
                    <a:srgbClr val="C82E32"/>
                  </a:solidFill>
                  <a:latin typeface="Gill Sans"/>
                  <a:ea typeface="Gill Sans"/>
                  <a:cs typeface="Gill Sans"/>
                  <a:sym typeface="Gill Sans"/>
                </a:rPr>
                <a:t>BaSO</a:t>
              </a:r>
              <a:r>
                <a:rPr baseline="-25000" lang="en-US" sz="3200">
                  <a:solidFill>
                    <a:srgbClr val="C82E32"/>
                  </a:solidFill>
                  <a:latin typeface="Gill Sans"/>
                  <a:ea typeface="Gill Sans"/>
                  <a:cs typeface="Gill Sans"/>
                  <a:sym typeface="Gill Sans"/>
                </a:rPr>
                <a:t>4</a:t>
              </a:r>
              <a:r>
                <a:rPr lang="en-US" sz="2800">
                  <a:solidFill>
                    <a:srgbClr val="C82E32"/>
                  </a:solidFill>
                  <a:latin typeface="Gill Sans"/>
                  <a:ea typeface="Gill Sans"/>
                  <a:cs typeface="Gill Sans"/>
                  <a:sym typeface="Gill Sans"/>
                </a:rPr>
                <a:t>(</a:t>
              </a:r>
              <a:r>
                <a:rPr i="1" lang="en-US" sz="2800">
                  <a:solidFill>
                    <a:srgbClr val="C82E32"/>
                  </a:solidFill>
                  <a:latin typeface="Gill Sans"/>
                  <a:ea typeface="Gill Sans"/>
                  <a:cs typeface="Gill Sans"/>
                  <a:sym typeface="Gill Sans"/>
                </a:rPr>
                <a:t>s</a:t>
              </a:r>
              <a:r>
                <a:rPr lang="en-US" sz="2800">
                  <a:solidFill>
                    <a:srgbClr val="C82E32"/>
                  </a:solidFill>
                  <a:latin typeface="Gill Sans"/>
                  <a:ea typeface="Gill Sans"/>
                  <a:cs typeface="Gill Sans"/>
                  <a:sym typeface="Gill Sans"/>
                </a:rPr>
                <a:t>)</a:t>
              </a:r>
              <a:endParaRPr sz="3200">
                <a:solidFill>
                  <a:srgbClr val="C82E32"/>
                </a:solidFill>
                <a:latin typeface="Gill Sans"/>
                <a:ea typeface="Gill Sans"/>
                <a:cs typeface="Gill Sans"/>
                <a:sym typeface="Gill Sans"/>
              </a:endParaRPr>
            </a:p>
          </p:txBody>
        </p:sp>
        <p:sp>
          <p:nvSpPr>
            <p:cNvPr id="3633" name="Google Shape;3633;g2bdae9f7030_0_1283"/>
            <p:cNvSpPr/>
            <p:nvPr/>
          </p:nvSpPr>
          <p:spPr>
            <a:xfrm>
              <a:off x="2853" y="2544"/>
              <a:ext cx="24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C82E32"/>
                </a:buClr>
                <a:buSzPts val="3200"/>
                <a:buFont typeface="Noto Sans Symbols"/>
                <a:buNone/>
              </a:pPr>
              <a:r>
                <a:rPr lang="en-US" sz="3200">
                  <a:solidFill>
                    <a:srgbClr val="C82E32"/>
                  </a:solidFill>
                  <a:latin typeface="Gill Sans"/>
                  <a:ea typeface="Gill Sans"/>
                  <a:cs typeface="Gill Sans"/>
                  <a:sym typeface="Gill Sans"/>
                </a:rPr>
                <a:t>Ba</a:t>
              </a:r>
              <a:r>
                <a:rPr baseline="30000" lang="en-US" sz="3200">
                  <a:solidFill>
                    <a:srgbClr val="C82E32"/>
                  </a:solidFill>
                  <a:latin typeface="Gill Sans"/>
                  <a:ea typeface="Gill Sans"/>
                  <a:cs typeface="Gill Sans"/>
                  <a:sym typeface="Gill Sans"/>
                </a:rPr>
                <a:t>2+</a:t>
              </a:r>
              <a:r>
                <a:rPr lang="en-US" sz="2800">
                  <a:solidFill>
                    <a:srgbClr val="C82E32"/>
                  </a:solidFill>
                  <a:latin typeface="Gill Sans"/>
                  <a:ea typeface="Gill Sans"/>
                  <a:cs typeface="Gill Sans"/>
                  <a:sym typeface="Gill Sans"/>
                </a:rPr>
                <a:t>(</a:t>
              </a:r>
              <a:r>
                <a:rPr i="1" lang="en-US" sz="2800">
                  <a:solidFill>
                    <a:srgbClr val="C82E32"/>
                  </a:solidFill>
                  <a:latin typeface="Gill Sans"/>
                  <a:ea typeface="Gill Sans"/>
                  <a:cs typeface="Gill Sans"/>
                  <a:sym typeface="Gill Sans"/>
                </a:rPr>
                <a:t>aq</a:t>
              </a:r>
              <a:r>
                <a:rPr lang="en-US" sz="2800">
                  <a:solidFill>
                    <a:srgbClr val="C82E32"/>
                  </a:solidFill>
                  <a:latin typeface="Gill Sans"/>
                  <a:ea typeface="Gill Sans"/>
                  <a:cs typeface="Gill Sans"/>
                  <a:sym typeface="Gill Sans"/>
                </a:rPr>
                <a:t>)</a:t>
              </a:r>
              <a:r>
                <a:rPr lang="en-US" sz="3200">
                  <a:solidFill>
                    <a:srgbClr val="C82E32"/>
                  </a:solidFill>
                  <a:latin typeface="Gill Sans"/>
                  <a:ea typeface="Gill Sans"/>
                  <a:cs typeface="Gill Sans"/>
                  <a:sym typeface="Gill Sans"/>
                </a:rPr>
                <a:t>  + SO</a:t>
              </a:r>
              <a:r>
                <a:rPr baseline="-25000" lang="en-US" sz="3200">
                  <a:solidFill>
                    <a:srgbClr val="C82E32"/>
                  </a:solidFill>
                  <a:latin typeface="Gill Sans"/>
                  <a:ea typeface="Gill Sans"/>
                  <a:cs typeface="Gill Sans"/>
                  <a:sym typeface="Gill Sans"/>
                </a:rPr>
                <a:t>4</a:t>
              </a:r>
              <a:r>
                <a:rPr baseline="30000" lang="en-US" sz="3200">
                  <a:solidFill>
                    <a:srgbClr val="C82E32"/>
                  </a:solidFill>
                  <a:latin typeface="Gill Sans"/>
                  <a:ea typeface="Gill Sans"/>
                  <a:cs typeface="Gill Sans"/>
                  <a:sym typeface="Gill Sans"/>
                </a:rPr>
                <a:t>2−</a:t>
              </a:r>
              <a:r>
                <a:rPr lang="en-US" sz="2800">
                  <a:solidFill>
                    <a:srgbClr val="C82E32"/>
                  </a:solidFill>
                  <a:latin typeface="Gill Sans"/>
                  <a:ea typeface="Gill Sans"/>
                  <a:cs typeface="Gill Sans"/>
                  <a:sym typeface="Gill Sans"/>
                </a:rPr>
                <a:t>(</a:t>
              </a:r>
              <a:r>
                <a:rPr i="1" lang="en-US" sz="2800">
                  <a:solidFill>
                    <a:srgbClr val="C82E32"/>
                  </a:solidFill>
                  <a:latin typeface="Gill Sans"/>
                  <a:ea typeface="Gill Sans"/>
                  <a:cs typeface="Gill Sans"/>
                  <a:sym typeface="Gill Sans"/>
                </a:rPr>
                <a:t>aq</a:t>
              </a:r>
              <a:r>
                <a:rPr lang="en-US" sz="2800">
                  <a:solidFill>
                    <a:srgbClr val="C82E32"/>
                  </a:solidFill>
                  <a:latin typeface="Gill Sans"/>
                  <a:ea typeface="Gill Sans"/>
                  <a:cs typeface="Gill Sans"/>
                  <a:sym typeface="Gill Sans"/>
                </a:rPr>
                <a:t>)</a:t>
              </a:r>
              <a:endParaRPr sz="3200">
                <a:solidFill>
                  <a:srgbClr val="C82E32"/>
                </a:solidFill>
                <a:latin typeface="Gill Sans"/>
                <a:ea typeface="Gill Sans"/>
                <a:cs typeface="Gill Sans"/>
                <a:sym typeface="Gill Sans"/>
              </a:endParaRPr>
            </a:p>
          </p:txBody>
        </p:sp>
        <p:pic>
          <p:nvPicPr>
            <p:cNvPr descr="equilibrium" id="3634" name="Google Shape;3634;g2bdae9f7030_0_1283"/>
            <p:cNvPicPr preferRelativeResize="0"/>
            <p:nvPr/>
          </p:nvPicPr>
          <p:blipFill rotWithShape="1">
            <a:blip r:embed="rId3">
              <a:alphaModFix/>
            </a:blip>
            <a:srcRect b="0" l="0" r="0" t="0"/>
            <a:stretch/>
          </p:blipFill>
          <p:spPr>
            <a:xfrm>
              <a:off x="1717" y="2651"/>
              <a:ext cx="1000" cy="152"/>
            </a:xfrm>
            <a:prstGeom prst="rect">
              <a:avLst/>
            </a:prstGeom>
            <a:noFill/>
            <a:ln>
              <a:noFill/>
            </a:ln>
          </p:spPr>
        </p:pic>
      </p:grpSp>
      <p:sp>
        <p:nvSpPr>
          <p:cNvPr id="3635" name="Google Shape;3635;g2bdae9f7030_0_1283"/>
          <p:cNvSpPr/>
          <p:nvPr/>
        </p:nvSpPr>
        <p:spPr>
          <a:xfrm>
            <a:off x="1111469" y="2694781"/>
            <a:ext cx="10121400" cy="1938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SzPts val="2400"/>
              <a:buFont typeface="Noto Sans Symbols"/>
              <a:buNone/>
            </a:pPr>
            <a:r>
              <a:rPr i="1" lang="en-US" sz="2400">
                <a:solidFill>
                  <a:schemeClr val="dk1"/>
                </a:solidFill>
                <a:latin typeface="Gill Sans"/>
                <a:ea typeface="Gill Sans"/>
                <a:cs typeface="Gill Sans"/>
                <a:sym typeface="Gill Sans"/>
              </a:rPr>
              <a:t>K</a:t>
            </a:r>
            <a:r>
              <a:rPr baseline="-25000" i="1" lang="en-US" sz="2400">
                <a:solidFill>
                  <a:schemeClr val="dk1"/>
                </a:solidFill>
                <a:latin typeface="Gill Sans"/>
                <a:ea typeface="Gill Sans"/>
                <a:cs typeface="Gill Sans"/>
                <a:sym typeface="Gill Sans"/>
              </a:rPr>
              <a:t>sp</a:t>
            </a:r>
            <a:r>
              <a:rPr lang="en-US" sz="2400">
                <a:solidFill>
                  <a:schemeClr val="dk1"/>
                </a:solidFill>
                <a:latin typeface="Gill Sans"/>
                <a:ea typeface="Gill Sans"/>
                <a:cs typeface="Gill Sans"/>
                <a:sym typeface="Gill Sans"/>
              </a:rPr>
              <a:t> = [Ba</a:t>
            </a:r>
            <a:r>
              <a:rPr baseline="30000" lang="en-US" sz="2400">
                <a:solidFill>
                  <a:schemeClr val="dk1"/>
                </a:solidFill>
                <a:latin typeface="Gill Sans"/>
                <a:ea typeface="Gill Sans"/>
                <a:cs typeface="Gill Sans"/>
                <a:sym typeface="Gill Sans"/>
              </a:rPr>
              <a:t>2+</a:t>
            </a:r>
            <a:r>
              <a:rPr lang="en-US" sz="2400">
                <a:solidFill>
                  <a:schemeClr val="dk1"/>
                </a:solidFill>
                <a:latin typeface="Gill Sans"/>
                <a:ea typeface="Gill Sans"/>
                <a:cs typeface="Gill Sans"/>
                <a:sym typeface="Gill Sans"/>
              </a:rPr>
              <a:t>] [SO</a:t>
            </a:r>
            <a:r>
              <a:rPr baseline="-25000" lang="en-US" sz="2400">
                <a:solidFill>
                  <a:schemeClr val="dk1"/>
                </a:solidFill>
                <a:latin typeface="Gill Sans"/>
                <a:ea typeface="Gill Sans"/>
                <a:cs typeface="Gill Sans"/>
                <a:sym typeface="Gill Sans"/>
              </a:rPr>
              <a:t>4</a:t>
            </a:r>
            <a:r>
              <a:rPr baseline="30000" lang="en-US" sz="2400">
                <a:solidFill>
                  <a:schemeClr val="dk1"/>
                </a:solidFill>
                <a:latin typeface="Gill Sans"/>
                <a:ea typeface="Gill Sans"/>
                <a:cs typeface="Gill Sans"/>
                <a:sym typeface="Gill Sans"/>
              </a:rPr>
              <a:t>2−</a:t>
            </a:r>
            <a:r>
              <a:rPr lang="en-US" sz="2400">
                <a:solidFill>
                  <a:schemeClr val="dk1"/>
                </a:solidFill>
                <a:latin typeface="Gill Sans"/>
                <a:ea typeface="Gill Sans"/>
                <a:cs typeface="Gill Sans"/>
                <a:sym typeface="Gill Sans"/>
              </a:rPr>
              <a:t>]</a:t>
            </a:r>
            <a:endParaRPr/>
          </a:p>
          <a:p>
            <a:pPr indent="0" lvl="0" marL="0" marR="0" rtl="0" algn="ctr">
              <a:spcBef>
                <a:spcPts val="0"/>
              </a:spcBef>
              <a:spcAft>
                <a:spcPts val="0"/>
              </a:spcAft>
              <a:buClr>
                <a:schemeClr val="dk1"/>
              </a:buClr>
              <a:buSzPts val="2400"/>
              <a:buFont typeface="Noto Sans Symbols"/>
              <a:buNone/>
            </a:pPr>
            <a:r>
              <a:t/>
            </a:r>
            <a:endParaRPr sz="2400">
              <a:solidFill>
                <a:schemeClr val="dk1"/>
              </a:solidFill>
              <a:latin typeface="Gill Sans"/>
              <a:ea typeface="Gill Sans"/>
              <a:cs typeface="Gill Sans"/>
              <a:sym typeface="Gill Sans"/>
            </a:endParaRPr>
          </a:p>
          <a:p>
            <a:pPr indent="0" lvl="0" marL="0" marR="0" rtl="0" algn="l">
              <a:spcBef>
                <a:spcPts val="0"/>
              </a:spcBef>
              <a:spcAft>
                <a:spcPts val="0"/>
              </a:spcAft>
              <a:buClr>
                <a:schemeClr val="dk1"/>
              </a:buClr>
              <a:buSzPts val="2400"/>
              <a:buFont typeface="Noto Sans Symbols"/>
              <a:buNone/>
            </a:pPr>
            <a:r>
              <a:rPr lang="en-US" sz="2400">
                <a:solidFill>
                  <a:schemeClr val="dk1"/>
                </a:solidFill>
                <a:latin typeface="Gill Sans"/>
                <a:ea typeface="Gill Sans"/>
                <a:cs typeface="Gill Sans"/>
                <a:sym typeface="Gill Sans"/>
              </a:rPr>
              <a:t>where the equilibrium constant, </a:t>
            </a:r>
            <a:r>
              <a:rPr i="1" lang="en-US" sz="2400">
                <a:solidFill>
                  <a:schemeClr val="dk1"/>
                </a:solidFill>
                <a:latin typeface="Gill Sans"/>
                <a:ea typeface="Gill Sans"/>
                <a:cs typeface="Gill Sans"/>
                <a:sym typeface="Gill Sans"/>
              </a:rPr>
              <a:t>K</a:t>
            </a:r>
            <a:r>
              <a:rPr baseline="-25000" i="1" lang="en-US" sz="2400">
                <a:solidFill>
                  <a:schemeClr val="dk1"/>
                </a:solidFill>
                <a:latin typeface="Gill Sans"/>
                <a:ea typeface="Gill Sans"/>
                <a:cs typeface="Gill Sans"/>
                <a:sym typeface="Gill Sans"/>
              </a:rPr>
              <a:t>sp</a:t>
            </a:r>
            <a:r>
              <a:rPr lang="en-US" sz="2400">
                <a:solidFill>
                  <a:schemeClr val="dk1"/>
                </a:solidFill>
                <a:latin typeface="Gill Sans"/>
                <a:ea typeface="Gill Sans"/>
                <a:cs typeface="Gill Sans"/>
                <a:sym typeface="Gill Sans"/>
              </a:rPr>
              <a:t>, is called the </a:t>
            </a:r>
            <a:r>
              <a:rPr lang="en-US" sz="2400">
                <a:solidFill>
                  <a:srgbClr val="C00000"/>
                </a:solidFill>
                <a:latin typeface="Gill Sans"/>
                <a:ea typeface="Gill Sans"/>
                <a:cs typeface="Gill Sans"/>
                <a:sym typeface="Gill Sans"/>
              </a:rPr>
              <a:t>solubility product</a:t>
            </a:r>
            <a:r>
              <a:rPr lang="en-US" sz="2400">
                <a:solidFill>
                  <a:schemeClr val="dk1"/>
                </a:solidFill>
                <a:latin typeface="Gill Sans"/>
                <a:ea typeface="Gill Sans"/>
                <a:cs typeface="Gill Sans"/>
                <a:sym typeface="Gill Sans"/>
              </a:rPr>
              <a:t>.</a:t>
            </a:r>
            <a:endParaRPr/>
          </a:p>
          <a:p>
            <a:pPr indent="0" lvl="0" marL="0" marR="0" rtl="0" algn="l">
              <a:spcBef>
                <a:spcPts val="0"/>
              </a:spcBef>
              <a:spcAft>
                <a:spcPts val="0"/>
              </a:spcAft>
              <a:buClr>
                <a:schemeClr val="dk1"/>
              </a:buClr>
              <a:buSzPts val="2400"/>
              <a:buFont typeface="Noto Sans Symbols"/>
              <a:buNone/>
            </a:pPr>
            <a:r>
              <a:t/>
            </a:r>
            <a:endParaRPr sz="2400">
              <a:solidFill>
                <a:schemeClr val="dk1"/>
              </a:solidFill>
              <a:latin typeface="Gill Sans"/>
              <a:ea typeface="Gill Sans"/>
              <a:cs typeface="Gill Sans"/>
              <a:sym typeface="Gill Sans"/>
            </a:endParaRPr>
          </a:p>
          <a:p>
            <a:pPr indent="0" lvl="0" marL="0" marR="0" rtl="0" algn="l">
              <a:spcBef>
                <a:spcPts val="0"/>
              </a:spcBef>
              <a:spcAft>
                <a:spcPts val="0"/>
              </a:spcAft>
              <a:buClr>
                <a:schemeClr val="dk1"/>
              </a:buClr>
              <a:buSzPts val="2400"/>
              <a:buFont typeface="Noto Sans Symbols"/>
              <a:buNone/>
            </a:pPr>
            <a:r>
              <a:rPr lang="en-US" sz="2400">
                <a:solidFill>
                  <a:schemeClr val="dk1"/>
                </a:solidFill>
                <a:latin typeface="Gill Sans"/>
                <a:ea typeface="Gill Sans"/>
                <a:cs typeface="Gill Sans"/>
                <a:sym typeface="Gill Sans"/>
              </a:rPr>
              <a:t>Notice: no water or Barium sulfate because they are pure liquids and solids!</a:t>
            </a:r>
            <a:endParaRPr sz="2400">
              <a:solidFill>
                <a:schemeClr val="dk1"/>
              </a:solidFill>
              <a:latin typeface="Gill Sans"/>
              <a:ea typeface="Gill Sans"/>
              <a:cs typeface="Gill Sans"/>
              <a:sym typeface="Gill Sans"/>
            </a:endParaRPr>
          </a:p>
        </p:txBody>
      </p:sp>
      <p:sp>
        <p:nvSpPr>
          <p:cNvPr id="3636" name="Google Shape;3636;g2bdae9f7030_0_1283"/>
          <p:cNvSpPr txBox="1"/>
          <p:nvPr/>
        </p:nvSpPr>
        <p:spPr>
          <a:xfrm>
            <a:off x="5054249" y="1624014"/>
            <a:ext cx="8382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Noto Sans Symbols"/>
              <a:buNone/>
            </a:pPr>
            <a:r>
              <a:rPr lang="en-US" sz="1800">
                <a:solidFill>
                  <a:schemeClr val="dk1"/>
                </a:solidFill>
                <a:latin typeface="Arial"/>
                <a:ea typeface="Arial"/>
                <a:cs typeface="Arial"/>
                <a:sym typeface="Arial"/>
              </a:rPr>
              <a:t>H</a:t>
            </a:r>
            <a:r>
              <a:rPr baseline="-25000" lang="en-US" sz="1800">
                <a:solidFill>
                  <a:schemeClr val="dk1"/>
                </a:solidFill>
                <a:latin typeface="Arial"/>
                <a:ea typeface="Arial"/>
                <a:cs typeface="Arial"/>
                <a:sym typeface="Arial"/>
              </a:rPr>
              <a:t>2</a:t>
            </a:r>
            <a:r>
              <a:rPr lang="en-US" sz="1800">
                <a:solidFill>
                  <a:schemeClr val="dk1"/>
                </a:solidFill>
                <a:latin typeface="Arial"/>
                <a:ea typeface="Arial"/>
                <a:cs typeface="Arial"/>
                <a:sym typeface="Arial"/>
              </a:rPr>
              <a:t>O</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0" name="Shape 3640"/>
        <p:cNvGrpSpPr/>
        <p:nvPr/>
      </p:nvGrpSpPr>
      <p:grpSpPr>
        <a:xfrm>
          <a:off x="0" y="0"/>
          <a:ext cx="0" cy="0"/>
          <a:chOff x="0" y="0"/>
          <a:chExt cx="0" cy="0"/>
        </a:xfrm>
      </p:grpSpPr>
      <p:sp>
        <p:nvSpPr>
          <p:cNvPr id="3641" name="Google Shape;3641;g2bdae9f7030_0_1295"/>
          <p:cNvSpPr txBox="1"/>
          <p:nvPr>
            <p:ph type="title"/>
          </p:nvPr>
        </p:nvSpPr>
        <p:spPr>
          <a:xfrm>
            <a:off x="1008992" y="15766"/>
            <a:ext cx="98220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US"/>
              <a:t>Write the solubility product expression (Ksp).</a:t>
            </a:r>
            <a:endParaRPr/>
          </a:p>
        </p:txBody>
      </p:sp>
      <p:sp>
        <p:nvSpPr>
          <p:cNvPr id="3642" name="Google Shape;3642;g2bdae9f7030_0_1295"/>
          <p:cNvSpPr txBox="1"/>
          <p:nvPr>
            <p:ph idx="1" type="body"/>
          </p:nvPr>
        </p:nvSpPr>
        <p:spPr>
          <a:xfrm>
            <a:off x="1185039" y="1584435"/>
            <a:ext cx="3962400" cy="5105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MgF</a:t>
            </a:r>
            <a:r>
              <a:rPr baseline="-25000" lang="en-US"/>
              <a:t>2</a:t>
            </a:r>
            <a:r>
              <a:rPr lang="en-US"/>
              <a:t>	</a:t>
            </a:r>
            <a:endParaRPr/>
          </a:p>
          <a:p>
            <a:pPr indent="-228600" lvl="0" marL="228600" rtl="0" algn="l">
              <a:lnSpc>
                <a:spcPct val="90000"/>
              </a:lnSpc>
              <a:spcBef>
                <a:spcPts val="1000"/>
              </a:spcBef>
              <a:spcAft>
                <a:spcPts val="0"/>
              </a:spcAft>
              <a:buClr>
                <a:schemeClr val="dk1"/>
              </a:buClr>
              <a:buSzPts val="2400"/>
              <a:buFont typeface="Noto Sans Symbols"/>
              <a:buNone/>
            </a:pPr>
            <a:r>
              <a:rPr lang="en-US"/>
              <a:t>	</a:t>
            </a:r>
            <a:endParaRPr/>
          </a:p>
          <a:p>
            <a:pPr indent="0" lvl="0" marL="0" rtl="0" algn="l">
              <a:lnSpc>
                <a:spcPct val="90000"/>
              </a:lnSpc>
              <a:spcBef>
                <a:spcPts val="1000"/>
              </a:spcBef>
              <a:spcAft>
                <a:spcPts val="0"/>
              </a:spcAft>
              <a:buClr>
                <a:schemeClr val="dk1"/>
              </a:buClr>
              <a:buSzPts val="2400"/>
              <a:buNone/>
            </a:pPr>
            <a:r>
              <a:rPr lang="en-US"/>
              <a:t>Ag</a:t>
            </a:r>
            <a:r>
              <a:rPr baseline="-25000" lang="en-US"/>
              <a:t>2</a:t>
            </a:r>
            <a:r>
              <a:rPr lang="en-US"/>
              <a:t>CO</a:t>
            </a:r>
            <a:r>
              <a:rPr baseline="-25000" lang="en-US"/>
              <a:t>3</a:t>
            </a:r>
            <a:endParaRPr/>
          </a:p>
          <a:p>
            <a:pPr indent="-228600" lvl="0" marL="228600" rtl="0" algn="l">
              <a:lnSpc>
                <a:spcPct val="90000"/>
              </a:lnSpc>
              <a:spcBef>
                <a:spcPts val="1000"/>
              </a:spcBef>
              <a:spcAft>
                <a:spcPts val="0"/>
              </a:spcAft>
              <a:buClr>
                <a:schemeClr val="dk1"/>
              </a:buClr>
              <a:buSzPts val="2400"/>
              <a:buFont typeface="Noto Sans Symbols"/>
              <a:buNone/>
            </a:pPr>
            <a:r>
              <a:t/>
            </a:r>
            <a:endParaRPr/>
          </a:p>
          <a:p>
            <a:pPr indent="0" lvl="0" marL="0" rtl="0" algn="l">
              <a:lnSpc>
                <a:spcPct val="90000"/>
              </a:lnSpc>
              <a:spcBef>
                <a:spcPts val="1000"/>
              </a:spcBef>
              <a:spcAft>
                <a:spcPts val="0"/>
              </a:spcAft>
              <a:buClr>
                <a:schemeClr val="dk1"/>
              </a:buClr>
              <a:buSzPts val="2400"/>
              <a:buNone/>
            </a:pPr>
            <a:r>
              <a:rPr lang="en-US"/>
              <a:t>Ca</a:t>
            </a:r>
            <a:r>
              <a:rPr baseline="-25000" lang="en-US"/>
              <a:t>3</a:t>
            </a:r>
            <a:r>
              <a:rPr lang="en-US"/>
              <a:t>(PO</a:t>
            </a:r>
            <a:r>
              <a:rPr baseline="-25000" lang="en-US"/>
              <a:t>4</a:t>
            </a:r>
            <a:r>
              <a:rPr lang="en-US"/>
              <a:t>)</a:t>
            </a:r>
            <a:r>
              <a:rPr baseline="-25000" lang="en-US"/>
              <a:t>2</a:t>
            </a:r>
            <a:endParaRPr/>
          </a:p>
        </p:txBody>
      </p:sp>
      <p:sp>
        <p:nvSpPr>
          <p:cNvPr id="3643" name="Google Shape;3643;g2bdae9f7030_0_1295"/>
          <p:cNvSpPr txBox="1"/>
          <p:nvPr>
            <p:ph idx="2" type="body"/>
          </p:nvPr>
        </p:nvSpPr>
        <p:spPr>
          <a:xfrm>
            <a:off x="2709039" y="1584435"/>
            <a:ext cx="4876800" cy="5334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1"/>
              </a:buClr>
              <a:buSzPts val="2400"/>
              <a:buNone/>
            </a:pPr>
            <a:r>
              <a:rPr lang="en-US">
                <a:solidFill>
                  <a:schemeClr val="accent1"/>
                </a:solidFill>
              </a:rPr>
              <a:t>Ksp= [Mg</a:t>
            </a:r>
            <a:r>
              <a:rPr baseline="30000" lang="en-US">
                <a:solidFill>
                  <a:schemeClr val="accent1"/>
                </a:solidFill>
              </a:rPr>
              <a:t>+2</a:t>
            </a:r>
            <a:r>
              <a:rPr lang="en-US">
                <a:solidFill>
                  <a:schemeClr val="accent1"/>
                </a:solidFill>
              </a:rPr>
              <a:t>][2F</a:t>
            </a:r>
            <a:r>
              <a:rPr baseline="30000" lang="en-US">
                <a:solidFill>
                  <a:schemeClr val="accent1"/>
                </a:solidFill>
              </a:rPr>
              <a:t>-</a:t>
            </a:r>
            <a:r>
              <a:rPr lang="en-US">
                <a:solidFill>
                  <a:schemeClr val="accent1"/>
                </a:solidFill>
              </a:rPr>
              <a:t>]</a:t>
            </a:r>
            <a:r>
              <a:rPr baseline="30000" lang="en-US">
                <a:solidFill>
                  <a:schemeClr val="accent1"/>
                </a:solidFill>
              </a:rPr>
              <a:t>2</a:t>
            </a:r>
            <a:endParaRPr/>
          </a:p>
          <a:p>
            <a:pPr indent="-76200" lvl="0" marL="228600" rtl="0" algn="l">
              <a:lnSpc>
                <a:spcPct val="90000"/>
              </a:lnSpc>
              <a:spcBef>
                <a:spcPts val="1000"/>
              </a:spcBef>
              <a:spcAft>
                <a:spcPts val="0"/>
              </a:spcAft>
              <a:buClr>
                <a:schemeClr val="dk1"/>
              </a:buClr>
              <a:buSzPts val="2400"/>
              <a:buNone/>
            </a:pPr>
            <a:r>
              <a:t/>
            </a:r>
            <a:endParaRPr>
              <a:solidFill>
                <a:schemeClr val="accent1"/>
              </a:solidFill>
            </a:endParaRPr>
          </a:p>
          <a:p>
            <a:pPr indent="0" lvl="0" marL="0" rtl="0" algn="l">
              <a:lnSpc>
                <a:spcPct val="90000"/>
              </a:lnSpc>
              <a:spcBef>
                <a:spcPts val="1000"/>
              </a:spcBef>
              <a:spcAft>
                <a:spcPts val="0"/>
              </a:spcAft>
              <a:buClr>
                <a:schemeClr val="accent1"/>
              </a:buClr>
              <a:buSzPts val="2400"/>
              <a:buNone/>
            </a:pPr>
            <a:r>
              <a:rPr lang="en-US">
                <a:solidFill>
                  <a:schemeClr val="accent1"/>
                </a:solidFill>
              </a:rPr>
              <a:t>Ksp=[2Ag</a:t>
            </a:r>
            <a:r>
              <a:rPr baseline="30000" lang="en-US">
                <a:solidFill>
                  <a:schemeClr val="accent1"/>
                </a:solidFill>
              </a:rPr>
              <a:t>+</a:t>
            </a:r>
            <a:r>
              <a:rPr lang="en-US">
                <a:solidFill>
                  <a:schemeClr val="accent1"/>
                </a:solidFill>
              </a:rPr>
              <a:t>]</a:t>
            </a:r>
            <a:r>
              <a:rPr baseline="30000" lang="en-US">
                <a:solidFill>
                  <a:schemeClr val="accent1"/>
                </a:solidFill>
              </a:rPr>
              <a:t>2</a:t>
            </a:r>
            <a:r>
              <a:rPr lang="en-US">
                <a:solidFill>
                  <a:schemeClr val="accent1"/>
                </a:solidFill>
              </a:rPr>
              <a:t>[CO</a:t>
            </a:r>
            <a:r>
              <a:rPr baseline="-25000" lang="en-US">
                <a:solidFill>
                  <a:schemeClr val="accent1"/>
                </a:solidFill>
              </a:rPr>
              <a:t>3</a:t>
            </a:r>
            <a:r>
              <a:rPr baseline="30000" lang="en-US">
                <a:solidFill>
                  <a:schemeClr val="accent1"/>
                </a:solidFill>
              </a:rPr>
              <a:t>-2</a:t>
            </a:r>
            <a:r>
              <a:rPr lang="en-US">
                <a:solidFill>
                  <a:schemeClr val="accent1"/>
                </a:solidFill>
              </a:rPr>
              <a:t>]</a:t>
            </a:r>
            <a:endParaRPr/>
          </a:p>
          <a:p>
            <a:pPr indent="-76200" lvl="0" marL="228600" rtl="0" algn="l">
              <a:lnSpc>
                <a:spcPct val="90000"/>
              </a:lnSpc>
              <a:spcBef>
                <a:spcPts val="1000"/>
              </a:spcBef>
              <a:spcAft>
                <a:spcPts val="0"/>
              </a:spcAft>
              <a:buClr>
                <a:schemeClr val="dk1"/>
              </a:buClr>
              <a:buSzPts val="2400"/>
              <a:buNone/>
            </a:pPr>
            <a:r>
              <a:t/>
            </a:r>
            <a:endParaRPr>
              <a:solidFill>
                <a:schemeClr val="accent1"/>
              </a:solidFill>
            </a:endParaRPr>
          </a:p>
          <a:p>
            <a:pPr indent="0" lvl="0" marL="0" rtl="0" algn="l">
              <a:lnSpc>
                <a:spcPct val="90000"/>
              </a:lnSpc>
              <a:spcBef>
                <a:spcPts val="1000"/>
              </a:spcBef>
              <a:spcAft>
                <a:spcPts val="0"/>
              </a:spcAft>
              <a:buClr>
                <a:schemeClr val="accent1"/>
              </a:buClr>
              <a:buSzPts val="2400"/>
              <a:buNone/>
            </a:pPr>
            <a:r>
              <a:rPr lang="en-US">
                <a:solidFill>
                  <a:schemeClr val="accent1"/>
                </a:solidFill>
              </a:rPr>
              <a:t>Ksp=[3Ca</a:t>
            </a:r>
            <a:r>
              <a:rPr baseline="30000" lang="en-US">
                <a:solidFill>
                  <a:schemeClr val="accent1"/>
                </a:solidFill>
              </a:rPr>
              <a:t>+2</a:t>
            </a:r>
            <a:r>
              <a:rPr lang="en-US">
                <a:solidFill>
                  <a:schemeClr val="accent1"/>
                </a:solidFill>
              </a:rPr>
              <a:t>]</a:t>
            </a:r>
            <a:r>
              <a:rPr baseline="30000" lang="en-US">
                <a:solidFill>
                  <a:schemeClr val="accent1"/>
                </a:solidFill>
              </a:rPr>
              <a:t>3</a:t>
            </a:r>
            <a:r>
              <a:rPr lang="en-US">
                <a:solidFill>
                  <a:schemeClr val="accent1"/>
                </a:solidFill>
              </a:rPr>
              <a:t>[2PO</a:t>
            </a:r>
            <a:r>
              <a:rPr baseline="-25000" lang="en-US">
                <a:solidFill>
                  <a:schemeClr val="accent1"/>
                </a:solidFill>
              </a:rPr>
              <a:t>4</a:t>
            </a:r>
            <a:r>
              <a:rPr baseline="30000" lang="en-US">
                <a:solidFill>
                  <a:schemeClr val="accent1"/>
                </a:solidFill>
              </a:rPr>
              <a:t>-3</a:t>
            </a:r>
            <a:r>
              <a:rPr lang="en-US">
                <a:solidFill>
                  <a:schemeClr val="accent1"/>
                </a:solidFill>
              </a:rPr>
              <a:t>]</a:t>
            </a:r>
            <a:r>
              <a:rPr baseline="30000" lang="en-US">
                <a:solidFill>
                  <a:schemeClr val="accent1"/>
                </a:solidFill>
              </a:rPr>
              <a:t>2</a:t>
            </a:r>
            <a:endParaRPr/>
          </a:p>
        </p:txBody>
      </p:sp>
      <p:sp>
        <p:nvSpPr>
          <p:cNvPr id="3644" name="Google Shape;3644;g2bdae9f7030_0_1295"/>
          <p:cNvSpPr txBox="1"/>
          <p:nvPr/>
        </p:nvSpPr>
        <p:spPr>
          <a:xfrm>
            <a:off x="6653048" y="2238703"/>
            <a:ext cx="4871400" cy="1323600"/>
          </a:xfrm>
          <a:prstGeom prst="rect">
            <a:avLst/>
          </a:prstGeom>
          <a:noFill/>
          <a:ln cap="flat" cmpd="sng" w="9525">
            <a:solidFill>
              <a:srgbClr val="00B05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rgbClr val="00B050"/>
                </a:solidFill>
                <a:latin typeface="Calibri"/>
                <a:ea typeface="Calibri"/>
                <a:cs typeface="Calibri"/>
                <a:sym typeface="Calibri"/>
              </a:rPr>
              <a:t>Ksp = </a:t>
            </a:r>
            <a:r>
              <a:rPr b="1" lang="en-US" sz="4000" u="sng">
                <a:solidFill>
                  <a:srgbClr val="00B050"/>
                </a:solidFill>
                <a:latin typeface="Calibri"/>
                <a:ea typeface="Calibri"/>
                <a:cs typeface="Calibri"/>
                <a:sym typeface="Calibri"/>
              </a:rPr>
              <a:t>[X product]</a:t>
            </a:r>
            <a:r>
              <a:rPr b="1" baseline="30000" lang="en-US" sz="4000" u="sng">
                <a:solidFill>
                  <a:srgbClr val="00B050"/>
                </a:solidFill>
                <a:latin typeface="Calibri"/>
                <a:ea typeface="Calibri"/>
                <a:cs typeface="Calibri"/>
                <a:sym typeface="Calibri"/>
              </a:rPr>
              <a:t>X</a:t>
            </a:r>
            <a:endParaRPr/>
          </a:p>
          <a:p>
            <a:pPr indent="0" lvl="0" marL="0" marR="0" rtl="0" algn="l">
              <a:spcBef>
                <a:spcPts val="0"/>
              </a:spcBef>
              <a:spcAft>
                <a:spcPts val="0"/>
              </a:spcAft>
              <a:buNone/>
            </a:pPr>
            <a:r>
              <a:rPr b="1" lang="en-US" sz="4000">
                <a:solidFill>
                  <a:srgbClr val="00B050"/>
                </a:solidFill>
                <a:latin typeface="Calibri"/>
                <a:ea typeface="Calibri"/>
                <a:cs typeface="Calibri"/>
                <a:sym typeface="Calibri"/>
              </a:rPr>
              <a:t>           [Y reactant]</a:t>
            </a:r>
            <a:r>
              <a:rPr b="1" baseline="30000" lang="en-US" sz="4000">
                <a:solidFill>
                  <a:srgbClr val="00B050"/>
                </a:solidFill>
                <a:latin typeface="Calibri"/>
                <a:ea typeface="Calibri"/>
                <a:cs typeface="Calibri"/>
                <a:sym typeface="Calibri"/>
              </a:rPr>
              <a:t>Y</a:t>
            </a:r>
            <a:endParaRPr b="1" baseline="30000" sz="4000">
              <a:solidFill>
                <a:srgbClr val="00B05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3">
                                            <p:txEl>
                                              <p:pRg end="0" st="0"/>
                                            </p:txEl>
                                          </p:spTgt>
                                        </p:tgtEl>
                                        <p:attrNameLst>
                                          <p:attrName>style.visibility</p:attrName>
                                        </p:attrNameLst>
                                      </p:cBhvr>
                                      <p:to>
                                        <p:strVal val="visible"/>
                                      </p:to>
                                    </p:set>
                                    <p:animEffect filter="fade" transition="in">
                                      <p:cBhvr>
                                        <p:cTn dur="500"/>
                                        <p:tgtEl>
                                          <p:spTgt spid="364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3">
                                            <p:txEl>
                                              <p:pRg end="1" st="1"/>
                                            </p:txEl>
                                          </p:spTgt>
                                        </p:tgtEl>
                                        <p:attrNameLst>
                                          <p:attrName>style.visibility</p:attrName>
                                        </p:attrNameLst>
                                      </p:cBhvr>
                                      <p:to>
                                        <p:strVal val="visible"/>
                                      </p:to>
                                    </p:set>
                                    <p:animEffect filter="fade" transition="in">
                                      <p:cBhvr>
                                        <p:cTn dur="500"/>
                                        <p:tgtEl>
                                          <p:spTgt spid="364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3">
                                            <p:txEl>
                                              <p:pRg end="2" st="2"/>
                                            </p:txEl>
                                          </p:spTgt>
                                        </p:tgtEl>
                                        <p:attrNameLst>
                                          <p:attrName>style.visibility</p:attrName>
                                        </p:attrNameLst>
                                      </p:cBhvr>
                                      <p:to>
                                        <p:strVal val="visible"/>
                                      </p:to>
                                    </p:set>
                                    <p:animEffect filter="fade" transition="in">
                                      <p:cBhvr>
                                        <p:cTn dur="500"/>
                                        <p:tgtEl>
                                          <p:spTgt spid="364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3">
                                            <p:txEl>
                                              <p:pRg end="3" st="3"/>
                                            </p:txEl>
                                          </p:spTgt>
                                        </p:tgtEl>
                                        <p:attrNameLst>
                                          <p:attrName>style.visibility</p:attrName>
                                        </p:attrNameLst>
                                      </p:cBhvr>
                                      <p:to>
                                        <p:strVal val="visible"/>
                                      </p:to>
                                    </p:set>
                                    <p:animEffect filter="fade" transition="in">
                                      <p:cBhvr>
                                        <p:cTn dur="500"/>
                                        <p:tgtEl>
                                          <p:spTgt spid="364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3">
                                            <p:txEl>
                                              <p:pRg end="4" st="4"/>
                                            </p:txEl>
                                          </p:spTgt>
                                        </p:tgtEl>
                                        <p:attrNameLst>
                                          <p:attrName>style.visibility</p:attrName>
                                        </p:attrNameLst>
                                      </p:cBhvr>
                                      <p:to>
                                        <p:strVal val="visible"/>
                                      </p:to>
                                    </p:set>
                                    <p:animEffect filter="fade" transition="in">
                                      <p:cBhvr>
                                        <p:cTn dur="500"/>
                                        <p:tgtEl>
                                          <p:spTgt spid="3643">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8" name="Shape 3648"/>
        <p:cNvGrpSpPr/>
        <p:nvPr/>
      </p:nvGrpSpPr>
      <p:grpSpPr>
        <a:xfrm>
          <a:off x="0" y="0"/>
          <a:ext cx="0" cy="0"/>
          <a:chOff x="0" y="0"/>
          <a:chExt cx="0" cy="0"/>
        </a:xfrm>
      </p:grpSpPr>
      <p:sp>
        <p:nvSpPr>
          <p:cNvPr id="3649" name="Google Shape;3649;g2bdae9f7030_0_1302"/>
          <p:cNvSpPr txBox="1"/>
          <p:nvPr>
            <p:ph type="title"/>
          </p:nvPr>
        </p:nvSpPr>
        <p:spPr>
          <a:xfrm>
            <a:off x="838200" y="80168"/>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Calibri"/>
              <a:buNone/>
            </a:pPr>
            <a:r>
              <a:rPr lang="en-US" sz="3600"/>
              <a:t>Calculate the Ksp of Cu(OH)</a:t>
            </a:r>
            <a:r>
              <a:rPr baseline="-25000" lang="en-US" sz="3600"/>
              <a:t>2.</a:t>
            </a:r>
            <a:br>
              <a:rPr baseline="-25000" lang="en-US" sz="3600"/>
            </a:br>
            <a:r>
              <a:rPr lang="en-US" sz="3600"/>
              <a:t>The molar solubility is 1.8x10</a:t>
            </a:r>
            <a:r>
              <a:rPr baseline="30000" lang="en-US" sz="3600"/>
              <a:t>-5</a:t>
            </a:r>
            <a:r>
              <a:rPr lang="en-US" sz="3600"/>
              <a:t> </a:t>
            </a:r>
            <a:endParaRPr sz="3600"/>
          </a:p>
        </p:txBody>
      </p:sp>
      <p:sp>
        <p:nvSpPr>
          <p:cNvPr id="3650" name="Google Shape;3650;g2bdae9f7030_0_1302"/>
          <p:cNvSpPr txBox="1"/>
          <p:nvPr>
            <p:ph idx="1" type="body"/>
          </p:nvPr>
        </p:nvSpPr>
        <p:spPr>
          <a:xfrm>
            <a:off x="1292772" y="2057400"/>
            <a:ext cx="9165600" cy="3050700"/>
          </a:xfrm>
          <a:prstGeom prst="rect">
            <a:avLst/>
          </a:prstGeom>
          <a:noFill/>
          <a:ln>
            <a:noFill/>
          </a:ln>
        </p:spPr>
        <p:txBody>
          <a:bodyPr anchorCtr="0" anchor="t" bIns="45700" lIns="91425" spcFirstLastPara="1" rIns="91425" wrap="square" tIns="45700">
            <a:normAutofit/>
          </a:bodyPr>
          <a:lstStyle/>
          <a:p>
            <a:pPr indent="0" lvl="0" marL="82550" rtl="0" algn="l">
              <a:lnSpc>
                <a:spcPct val="90000"/>
              </a:lnSpc>
              <a:spcBef>
                <a:spcPts val="0"/>
              </a:spcBef>
              <a:spcAft>
                <a:spcPts val="0"/>
              </a:spcAft>
              <a:buClr>
                <a:schemeClr val="dk1"/>
              </a:buClr>
              <a:buSzPts val="2400"/>
              <a:buNone/>
            </a:pPr>
            <a:r>
              <a:rPr lang="en-US"/>
              <a:t>     Cu(OH)</a:t>
            </a:r>
            <a:r>
              <a:rPr baseline="-25000" lang="en-US"/>
              <a:t>2</a:t>
            </a:r>
            <a:r>
              <a:rPr lang="en-US"/>
              <a:t> 🡪 Cu</a:t>
            </a:r>
            <a:r>
              <a:rPr baseline="30000" lang="en-US"/>
              <a:t>+2</a:t>
            </a:r>
            <a:r>
              <a:rPr lang="en-US"/>
              <a:t> + 2OH</a:t>
            </a:r>
            <a:r>
              <a:rPr baseline="30000" lang="en-US"/>
              <a:t>-</a:t>
            </a:r>
            <a:endParaRPr/>
          </a:p>
          <a:p>
            <a:pPr indent="0" lvl="0" marL="82550" rtl="0" algn="l">
              <a:lnSpc>
                <a:spcPct val="90000"/>
              </a:lnSpc>
              <a:spcBef>
                <a:spcPts val="1000"/>
              </a:spcBef>
              <a:spcAft>
                <a:spcPts val="0"/>
              </a:spcAft>
              <a:buClr>
                <a:schemeClr val="dk1"/>
              </a:buClr>
              <a:buSzPts val="2400"/>
              <a:buNone/>
            </a:pPr>
            <a:r>
              <a:rPr lang="en-US"/>
              <a:t>I    unknown        0           0 </a:t>
            </a:r>
            <a:endParaRPr/>
          </a:p>
          <a:p>
            <a:pPr indent="0" lvl="0" marL="82550" rtl="0" algn="l">
              <a:lnSpc>
                <a:spcPct val="90000"/>
              </a:lnSpc>
              <a:spcBef>
                <a:spcPts val="1000"/>
              </a:spcBef>
              <a:spcAft>
                <a:spcPts val="0"/>
              </a:spcAft>
              <a:buClr>
                <a:schemeClr val="dk1"/>
              </a:buClr>
              <a:buSzPts val="2400"/>
              <a:buNone/>
            </a:pPr>
            <a:r>
              <a:rPr lang="en-US"/>
              <a:t>C      -x                  +x	  +2x</a:t>
            </a:r>
            <a:endParaRPr/>
          </a:p>
          <a:p>
            <a:pPr indent="0" lvl="0" marL="82550" rtl="0" algn="l">
              <a:lnSpc>
                <a:spcPct val="90000"/>
              </a:lnSpc>
              <a:spcBef>
                <a:spcPts val="1000"/>
              </a:spcBef>
              <a:spcAft>
                <a:spcPts val="0"/>
              </a:spcAft>
              <a:buClr>
                <a:schemeClr val="dk1"/>
              </a:buClr>
              <a:buSzPts val="2400"/>
              <a:buNone/>
            </a:pPr>
            <a:r>
              <a:rPr lang="en-US"/>
              <a:t>E  unknown-x      x          2x</a:t>
            </a:r>
            <a:endParaRPr/>
          </a:p>
          <a:p>
            <a:pPr indent="0" lvl="0" marL="82550" rtl="0" algn="l">
              <a:lnSpc>
                <a:spcPct val="90000"/>
              </a:lnSpc>
              <a:spcBef>
                <a:spcPts val="1000"/>
              </a:spcBef>
              <a:spcAft>
                <a:spcPts val="0"/>
              </a:spcAft>
              <a:buClr>
                <a:schemeClr val="dk1"/>
              </a:buClr>
              <a:buSzPts val="2400"/>
              <a:buNone/>
            </a:pPr>
            <a:r>
              <a:t/>
            </a:r>
            <a:endParaRPr/>
          </a:p>
        </p:txBody>
      </p:sp>
      <p:sp>
        <p:nvSpPr>
          <p:cNvPr id="3651" name="Google Shape;3651;g2bdae9f7030_0_1302"/>
          <p:cNvSpPr txBox="1"/>
          <p:nvPr/>
        </p:nvSpPr>
        <p:spPr>
          <a:xfrm>
            <a:off x="5886450" y="1990725"/>
            <a:ext cx="4572000" cy="1569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Ksp=[Cu</a:t>
            </a:r>
            <a:r>
              <a:rPr baseline="30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][2OH</a:t>
            </a:r>
            <a:r>
              <a:rPr baseline="30000" lang="en-US" sz="2400">
                <a:solidFill>
                  <a:schemeClr val="accent1"/>
                </a:solidFill>
                <a:latin typeface="Arial"/>
                <a:ea typeface="Arial"/>
                <a:cs typeface="Arial"/>
                <a:sym typeface="Arial"/>
              </a:rPr>
              <a:t>-</a:t>
            </a:r>
            <a:r>
              <a:rPr lang="en-US" sz="2400">
                <a:solidFill>
                  <a:schemeClr val="accent1"/>
                </a:solidFill>
                <a:latin typeface="Arial"/>
                <a:ea typeface="Arial"/>
                <a:cs typeface="Arial"/>
                <a:sym typeface="Arial"/>
              </a:rPr>
              <a:t>]</a:t>
            </a:r>
            <a:r>
              <a:rPr baseline="30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 </a:t>
            </a:r>
            <a:endParaRPr sz="2400">
              <a:solidFill>
                <a:schemeClr val="accent1"/>
              </a:solidFill>
              <a:latin typeface="Arial"/>
              <a:ea typeface="Arial"/>
              <a:cs typeface="Arial"/>
              <a:sym typeface="Arial"/>
            </a:endParaRPr>
          </a:p>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Ksp = 4x</a:t>
            </a:r>
            <a:r>
              <a:rPr baseline="30000" lang="en-US" sz="2400">
                <a:solidFill>
                  <a:schemeClr val="accent1"/>
                </a:solidFill>
                <a:latin typeface="Arial"/>
                <a:ea typeface="Arial"/>
                <a:cs typeface="Arial"/>
                <a:sym typeface="Arial"/>
              </a:rPr>
              <a:t>3</a:t>
            </a:r>
            <a:endParaRPr/>
          </a:p>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Ksp=4(1.8x10</a:t>
            </a:r>
            <a:r>
              <a:rPr baseline="30000" lang="en-US" sz="2400">
                <a:solidFill>
                  <a:schemeClr val="accent1"/>
                </a:solidFill>
                <a:latin typeface="Arial"/>
                <a:ea typeface="Arial"/>
                <a:cs typeface="Arial"/>
                <a:sym typeface="Arial"/>
              </a:rPr>
              <a:t>-5</a:t>
            </a:r>
            <a:r>
              <a:rPr lang="en-US" sz="2400">
                <a:solidFill>
                  <a:schemeClr val="accent1"/>
                </a:solidFill>
                <a:latin typeface="Arial"/>
                <a:ea typeface="Arial"/>
                <a:cs typeface="Arial"/>
                <a:sym typeface="Arial"/>
              </a:rPr>
              <a:t>)</a:t>
            </a:r>
            <a:r>
              <a:rPr baseline="30000" lang="en-US" sz="2400">
                <a:solidFill>
                  <a:schemeClr val="accent1"/>
                </a:solidFill>
                <a:latin typeface="Arial"/>
                <a:ea typeface="Arial"/>
                <a:cs typeface="Arial"/>
                <a:sym typeface="Arial"/>
              </a:rPr>
              <a:t>3</a:t>
            </a:r>
            <a:endParaRPr baseline="30000" sz="2400">
              <a:solidFill>
                <a:schemeClr val="accent1"/>
              </a:solidFill>
              <a:latin typeface="Arial"/>
              <a:ea typeface="Arial"/>
              <a:cs typeface="Arial"/>
              <a:sym typeface="Arial"/>
            </a:endParaRPr>
          </a:p>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Ksp=2.3x10</a:t>
            </a:r>
            <a:r>
              <a:rPr baseline="30000" lang="en-US" sz="2400">
                <a:solidFill>
                  <a:schemeClr val="accent1"/>
                </a:solidFill>
                <a:latin typeface="Arial"/>
                <a:ea typeface="Arial"/>
                <a:cs typeface="Arial"/>
                <a:sym typeface="Arial"/>
              </a:rPr>
              <a:t>-20</a:t>
            </a:r>
            <a:endParaRPr/>
          </a:p>
        </p:txBody>
      </p:sp>
      <p:sp>
        <p:nvSpPr>
          <p:cNvPr id="3652" name="Google Shape;3652;g2bdae9f7030_0_1302"/>
          <p:cNvSpPr/>
          <p:nvPr/>
        </p:nvSpPr>
        <p:spPr>
          <a:xfrm>
            <a:off x="1413640" y="2481427"/>
            <a:ext cx="1752600" cy="1371600"/>
          </a:xfrm>
          <a:prstGeom prst="noSmoking">
            <a:avLst>
              <a:gd fmla="val 18750" name="adj"/>
            </a:avLst>
          </a:prstGeom>
          <a:solidFill>
            <a:srgbClr val="FF0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0000"/>
              </a:solidFill>
              <a:latin typeface="Calibri"/>
              <a:ea typeface="Calibri"/>
              <a:cs typeface="Calibri"/>
              <a:sym typeface="Calibri"/>
            </a:endParaRPr>
          </a:p>
        </p:txBody>
      </p:sp>
      <p:pic>
        <p:nvPicPr>
          <p:cNvPr descr="Image result for copper hydroxide" id="3653" name="Google Shape;3653;g2bdae9f7030_0_1302"/>
          <p:cNvPicPr preferRelativeResize="0"/>
          <p:nvPr/>
        </p:nvPicPr>
        <p:blipFill rotWithShape="1">
          <a:blip r:embed="rId3">
            <a:alphaModFix/>
          </a:blip>
          <a:srcRect b="0" l="0" r="0" t="0"/>
          <a:stretch/>
        </p:blipFill>
        <p:spPr>
          <a:xfrm>
            <a:off x="9256831" y="1372681"/>
            <a:ext cx="2935169" cy="437540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5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5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5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5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5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5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5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5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51">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7" name="Shape 3657"/>
        <p:cNvGrpSpPr/>
        <p:nvPr/>
      </p:nvGrpSpPr>
      <p:grpSpPr>
        <a:xfrm>
          <a:off x="0" y="0"/>
          <a:ext cx="0" cy="0"/>
          <a:chOff x="0" y="0"/>
          <a:chExt cx="0" cy="0"/>
        </a:xfrm>
      </p:grpSpPr>
      <p:sp>
        <p:nvSpPr>
          <p:cNvPr id="3658" name="Google Shape;3658;g2bdae9f7030_0_1310"/>
          <p:cNvSpPr txBox="1"/>
          <p:nvPr>
            <p:ph type="title"/>
          </p:nvPr>
        </p:nvSpPr>
        <p:spPr>
          <a:xfrm>
            <a:off x="2651125" y="156835"/>
            <a:ext cx="74994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Calibri"/>
              <a:buNone/>
            </a:pPr>
            <a:r>
              <a:rPr lang="en-US" sz="3600"/>
              <a:t>Calculate the Ksp of CaSO</a:t>
            </a:r>
            <a:r>
              <a:rPr baseline="-25000" lang="en-US" sz="3600"/>
              <a:t>4</a:t>
            </a:r>
            <a:r>
              <a:rPr lang="en-US" sz="3600"/>
              <a:t>.</a:t>
            </a:r>
            <a:br>
              <a:rPr lang="en-US" sz="3600"/>
            </a:br>
            <a:r>
              <a:rPr lang="en-US" sz="3600"/>
              <a:t>Molar solubility is 4.9x10</a:t>
            </a:r>
            <a:r>
              <a:rPr baseline="30000" lang="en-US" sz="3600"/>
              <a:t>-3</a:t>
            </a:r>
            <a:endParaRPr baseline="30000" sz="3600"/>
          </a:p>
        </p:txBody>
      </p:sp>
      <p:sp>
        <p:nvSpPr>
          <p:cNvPr id="3659" name="Google Shape;3659;g2bdae9f7030_0_1310"/>
          <p:cNvSpPr txBox="1"/>
          <p:nvPr>
            <p:ph idx="1" type="body"/>
          </p:nvPr>
        </p:nvSpPr>
        <p:spPr>
          <a:xfrm>
            <a:off x="1337441" y="1600200"/>
            <a:ext cx="8153400" cy="3760200"/>
          </a:xfrm>
          <a:prstGeom prst="rect">
            <a:avLst/>
          </a:prstGeom>
          <a:noFill/>
          <a:ln>
            <a:noFill/>
          </a:ln>
        </p:spPr>
        <p:txBody>
          <a:bodyPr anchorCtr="0" anchor="t" bIns="45700" lIns="91425" spcFirstLastPara="1" rIns="91425" wrap="square" tIns="45700">
            <a:normAutofit/>
          </a:bodyPr>
          <a:lstStyle/>
          <a:p>
            <a:pPr indent="0" lvl="0" marL="82550" rtl="0" algn="l">
              <a:lnSpc>
                <a:spcPct val="90000"/>
              </a:lnSpc>
              <a:spcBef>
                <a:spcPts val="0"/>
              </a:spcBef>
              <a:spcAft>
                <a:spcPts val="0"/>
              </a:spcAft>
              <a:buClr>
                <a:schemeClr val="dk1"/>
              </a:buClr>
              <a:buSzPts val="2400"/>
              <a:buNone/>
            </a:pPr>
            <a:r>
              <a:rPr lang="en-US"/>
              <a:t>CaSO</a:t>
            </a:r>
            <a:r>
              <a:rPr baseline="-25000" lang="en-US"/>
              <a:t>4</a:t>
            </a:r>
            <a:r>
              <a:rPr lang="en-US"/>
              <a:t> 🡨 🡪    Ca</a:t>
            </a:r>
            <a:r>
              <a:rPr baseline="30000" lang="en-US"/>
              <a:t>+2</a:t>
            </a:r>
            <a:r>
              <a:rPr lang="en-US"/>
              <a:t> + SO</a:t>
            </a:r>
            <a:r>
              <a:rPr baseline="-25000" lang="en-US"/>
              <a:t>4</a:t>
            </a:r>
            <a:r>
              <a:rPr baseline="30000" lang="en-US"/>
              <a:t>-2</a:t>
            </a:r>
            <a:endParaRPr/>
          </a:p>
          <a:p>
            <a:pPr indent="0" lvl="0" marL="82550" rtl="0" algn="l">
              <a:lnSpc>
                <a:spcPct val="90000"/>
              </a:lnSpc>
              <a:spcBef>
                <a:spcPts val="1000"/>
              </a:spcBef>
              <a:spcAft>
                <a:spcPts val="0"/>
              </a:spcAft>
              <a:buClr>
                <a:schemeClr val="dk1"/>
              </a:buClr>
              <a:buSzPts val="2400"/>
              <a:buNone/>
            </a:pPr>
            <a:r>
              <a:rPr lang="en-US"/>
              <a:t>amount	   0	0</a:t>
            </a:r>
            <a:endParaRPr/>
          </a:p>
          <a:p>
            <a:pPr indent="0" lvl="0" marL="82550" rtl="0" algn="l">
              <a:lnSpc>
                <a:spcPct val="90000"/>
              </a:lnSpc>
              <a:spcBef>
                <a:spcPts val="1000"/>
              </a:spcBef>
              <a:spcAft>
                <a:spcPts val="0"/>
              </a:spcAft>
              <a:buClr>
                <a:schemeClr val="dk1"/>
              </a:buClr>
              <a:buSzPts val="2400"/>
              <a:buNone/>
            </a:pPr>
            <a:r>
              <a:rPr lang="en-US"/>
              <a:t>-x	               +x       +x</a:t>
            </a:r>
            <a:endParaRPr/>
          </a:p>
          <a:p>
            <a:pPr indent="0" lvl="0" marL="82550" rtl="0" algn="l">
              <a:lnSpc>
                <a:spcPct val="90000"/>
              </a:lnSpc>
              <a:spcBef>
                <a:spcPts val="1000"/>
              </a:spcBef>
              <a:spcAft>
                <a:spcPts val="0"/>
              </a:spcAft>
              <a:buClr>
                <a:schemeClr val="dk1"/>
              </a:buClr>
              <a:buSzPts val="2400"/>
              <a:buNone/>
            </a:pPr>
            <a:r>
              <a:rPr lang="en-US"/>
              <a:t>A-x	                 x         x</a:t>
            </a:r>
            <a:endParaRPr/>
          </a:p>
        </p:txBody>
      </p:sp>
      <p:sp>
        <p:nvSpPr>
          <p:cNvPr id="3660" name="Google Shape;3660;g2bdae9f7030_0_1310"/>
          <p:cNvSpPr txBox="1"/>
          <p:nvPr/>
        </p:nvSpPr>
        <p:spPr>
          <a:xfrm>
            <a:off x="5414141" y="3230035"/>
            <a:ext cx="3515700" cy="1569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Ksp=[Ca</a:t>
            </a:r>
            <a:r>
              <a:rPr baseline="30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][SO</a:t>
            </a:r>
            <a:r>
              <a:rPr baseline="-25000" lang="en-US" sz="2400">
                <a:solidFill>
                  <a:schemeClr val="accent1"/>
                </a:solidFill>
                <a:latin typeface="Arial"/>
                <a:ea typeface="Arial"/>
                <a:cs typeface="Arial"/>
                <a:sym typeface="Arial"/>
              </a:rPr>
              <a:t>4</a:t>
            </a:r>
            <a:r>
              <a:rPr baseline="30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  </a:t>
            </a:r>
            <a:endParaRPr/>
          </a:p>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Ksp = x</a:t>
            </a:r>
            <a:r>
              <a:rPr baseline="30000" lang="en-US" sz="2400">
                <a:solidFill>
                  <a:schemeClr val="accent1"/>
                </a:solidFill>
                <a:latin typeface="Arial"/>
                <a:ea typeface="Arial"/>
                <a:cs typeface="Arial"/>
                <a:sym typeface="Arial"/>
              </a:rPr>
              <a:t>2</a:t>
            </a:r>
            <a:endParaRPr baseline="30000" sz="2400">
              <a:solidFill>
                <a:schemeClr val="accent1"/>
              </a:solidFill>
              <a:latin typeface="Arial"/>
              <a:ea typeface="Arial"/>
              <a:cs typeface="Arial"/>
              <a:sym typeface="Arial"/>
            </a:endParaRPr>
          </a:p>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Ksp=(4.9x10</a:t>
            </a:r>
            <a:r>
              <a:rPr baseline="30000" lang="en-US" sz="2400">
                <a:solidFill>
                  <a:schemeClr val="accent1"/>
                </a:solidFill>
                <a:latin typeface="Arial"/>
                <a:ea typeface="Arial"/>
                <a:cs typeface="Arial"/>
                <a:sym typeface="Arial"/>
              </a:rPr>
              <a:t>-3</a:t>
            </a:r>
            <a:r>
              <a:rPr lang="en-US" sz="2400">
                <a:solidFill>
                  <a:schemeClr val="accent1"/>
                </a:solidFill>
                <a:latin typeface="Arial"/>
                <a:ea typeface="Arial"/>
                <a:cs typeface="Arial"/>
                <a:sym typeface="Arial"/>
              </a:rPr>
              <a:t>)</a:t>
            </a:r>
            <a:r>
              <a:rPr baseline="30000" lang="en-US" sz="2400">
                <a:solidFill>
                  <a:schemeClr val="accent1"/>
                </a:solidFill>
                <a:latin typeface="Arial"/>
                <a:ea typeface="Arial"/>
                <a:cs typeface="Arial"/>
                <a:sym typeface="Arial"/>
              </a:rPr>
              <a:t>2</a:t>
            </a:r>
            <a:endParaRPr/>
          </a:p>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Ksp=2.4x10</a:t>
            </a:r>
            <a:r>
              <a:rPr baseline="30000" lang="en-US" sz="2400">
                <a:solidFill>
                  <a:schemeClr val="accent1"/>
                </a:solidFill>
                <a:latin typeface="Arial"/>
                <a:ea typeface="Arial"/>
                <a:cs typeface="Arial"/>
                <a:sym typeface="Arial"/>
              </a:rPr>
              <a:t>-5</a:t>
            </a:r>
            <a:endParaRPr/>
          </a:p>
        </p:txBody>
      </p:sp>
      <p:sp>
        <p:nvSpPr>
          <p:cNvPr id="3661" name="Google Shape;3661;g2bdae9f7030_0_1310"/>
          <p:cNvSpPr/>
          <p:nvPr/>
        </p:nvSpPr>
        <p:spPr>
          <a:xfrm>
            <a:off x="1121870" y="1963573"/>
            <a:ext cx="1752600" cy="1371600"/>
          </a:xfrm>
          <a:prstGeom prst="noSmoking">
            <a:avLst>
              <a:gd fmla="val 18750" name="adj"/>
            </a:avLst>
          </a:prstGeom>
          <a:solidFill>
            <a:srgbClr val="FF0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0000"/>
              </a:solidFill>
              <a:latin typeface="Calibri"/>
              <a:ea typeface="Calibri"/>
              <a:cs typeface="Calibri"/>
              <a:sym typeface="Calibri"/>
            </a:endParaRPr>
          </a:p>
        </p:txBody>
      </p:sp>
      <p:pic>
        <p:nvPicPr>
          <p:cNvPr descr="Image result for calcium sulfate" id="3662" name="Google Shape;3662;g2bdae9f7030_0_1310"/>
          <p:cNvPicPr preferRelativeResize="0"/>
          <p:nvPr/>
        </p:nvPicPr>
        <p:blipFill rotWithShape="1">
          <a:blip r:embed="rId3">
            <a:alphaModFix/>
          </a:blip>
          <a:srcRect b="0" l="0" r="0" t="0"/>
          <a:stretch/>
        </p:blipFill>
        <p:spPr>
          <a:xfrm>
            <a:off x="8505643" y="1299835"/>
            <a:ext cx="3463086" cy="450893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5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5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5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5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0">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g200fb5710e2_0_7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S p d orbitals</a:t>
            </a:r>
            <a:endParaRPr/>
          </a:p>
        </p:txBody>
      </p:sp>
      <p:pic>
        <p:nvPicPr>
          <p:cNvPr id="665" name="Google Shape;665;g200fb5710e2_0_72"/>
          <p:cNvPicPr preferRelativeResize="0"/>
          <p:nvPr>
            <p:ph idx="1" type="body"/>
          </p:nvPr>
        </p:nvPicPr>
        <p:blipFill rotWithShape="1">
          <a:blip r:embed="rId3">
            <a:alphaModFix/>
          </a:blip>
          <a:srcRect b="0" l="0" r="0" t="0"/>
          <a:stretch/>
        </p:blipFill>
        <p:spPr>
          <a:xfrm>
            <a:off x="1525295" y="1447799"/>
            <a:ext cx="9824100" cy="4243500"/>
          </a:xfrm>
          <a:prstGeom prst="rect">
            <a:avLst/>
          </a:prstGeom>
          <a:noFill/>
          <a:ln>
            <a:noFill/>
          </a:ln>
        </p:spPr>
      </p:pic>
    </p:spTree>
  </p:cSld>
  <p:clrMapOvr>
    <a:masterClrMapping/>
  </p:clrMapOvr>
</p:sld>
</file>

<file path=ppt/slides/slide3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6" name="Shape 3666"/>
        <p:cNvGrpSpPr/>
        <p:nvPr/>
      </p:nvGrpSpPr>
      <p:grpSpPr>
        <a:xfrm>
          <a:off x="0" y="0"/>
          <a:ext cx="0" cy="0"/>
          <a:chOff x="0" y="0"/>
          <a:chExt cx="0" cy="0"/>
        </a:xfrm>
      </p:grpSpPr>
      <p:sp>
        <p:nvSpPr>
          <p:cNvPr id="3667" name="Google Shape;3667;g2bdae9f7030_0_1318"/>
          <p:cNvSpPr txBox="1"/>
          <p:nvPr>
            <p:ph type="title"/>
          </p:nvPr>
        </p:nvSpPr>
        <p:spPr>
          <a:xfrm>
            <a:off x="1827925" y="478221"/>
            <a:ext cx="8715900" cy="114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600"/>
              <a:buFont typeface="Calibri"/>
              <a:buNone/>
            </a:pPr>
            <a:r>
              <a:rPr lang="en-US" sz="3600"/>
              <a:t>Calculate the molar solubility of compound XY</a:t>
            </a:r>
            <a:r>
              <a:rPr baseline="-25000" lang="en-US" sz="3600"/>
              <a:t>3</a:t>
            </a:r>
            <a:r>
              <a:rPr lang="en-US" sz="3600"/>
              <a:t> if the Ksp equals 1.5x10</a:t>
            </a:r>
            <a:r>
              <a:rPr baseline="30000" lang="en-US" sz="3600"/>
              <a:t>-2</a:t>
            </a:r>
            <a:br>
              <a:rPr baseline="30000" lang="en-US" sz="3600"/>
            </a:br>
            <a:endParaRPr sz="3600"/>
          </a:p>
        </p:txBody>
      </p:sp>
      <p:sp>
        <p:nvSpPr>
          <p:cNvPr id="3668" name="Google Shape;3668;g2bdae9f7030_0_1318"/>
          <p:cNvSpPr txBox="1"/>
          <p:nvPr>
            <p:ph idx="1" type="body"/>
          </p:nvPr>
        </p:nvSpPr>
        <p:spPr>
          <a:xfrm>
            <a:off x="874986" y="2094186"/>
            <a:ext cx="8153400" cy="5791200"/>
          </a:xfrm>
          <a:prstGeom prst="rect">
            <a:avLst/>
          </a:prstGeom>
          <a:noFill/>
          <a:ln>
            <a:noFill/>
          </a:ln>
        </p:spPr>
        <p:txBody>
          <a:bodyPr anchorCtr="0" anchor="t" bIns="45700" lIns="91425" spcFirstLastPara="1" rIns="91425" wrap="square" tIns="45700">
            <a:normAutofit/>
          </a:bodyPr>
          <a:lstStyle/>
          <a:p>
            <a:pPr indent="0" lvl="0" marL="82550" rtl="0" algn="l">
              <a:lnSpc>
                <a:spcPct val="90000"/>
              </a:lnSpc>
              <a:spcBef>
                <a:spcPts val="0"/>
              </a:spcBef>
              <a:spcAft>
                <a:spcPts val="0"/>
              </a:spcAft>
              <a:buClr>
                <a:schemeClr val="dk1"/>
              </a:buClr>
              <a:buSzPts val="2400"/>
              <a:buNone/>
            </a:pPr>
            <a:r>
              <a:rPr lang="en-US"/>
              <a:t>	XY</a:t>
            </a:r>
            <a:r>
              <a:rPr baseline="-25000" lang="en-US"/>
              <a:t>3</a:t>
            </a:r>
            <a:r>
              <a:rPr lang="en-US"/>
              <a:t> 🡨 🡪 X</a:t>
            </a:r>
            <a:r>
              <a:rPr baseline="30000" lang="en-US"/>
              <a:t>+3</a:t>
            </a:r>
            <a:r>
              <a:rPr lang="en-US"/>
              <a:t> + 3Y</a:t>
            </a:r>
            <a:r>
              <a:rPr baseline="30000" lang="en-US"/>
              <a:t>-1</a:t>
            </a:r>
            <a:endParaRPr/>
          </a:p>
          <a:p>
            <a:pPr indent="0" lvl="0" marL="82550" rtl="0" algn="l">
              <a:lnSpc>
                <a:spcPct val="90000"/>
              </a:lnSpc>
              <a:spcBef>
                <a:spcPts val="1000"/>
              </a:spcBef>
              <a:spcAft>
                <a:spcPts val="0"/>
              </a:spcAft>
              <a:buClr>
                <a:schemeClr val="dk1"/>
              </a:buClr>
              <a:buSzPts val="2400"/>
              <a:buNone/>
            </a:pPr>
            <a:r>
              <a:rPr lang="en-US"/>
              <a:t>	Unknown 0       0</a:t>
            </a:r>
            <a:endParaRPr/>
          </a:p>
          <a:p>
            <a:pPr indent="0" lvl="0" marL="82550" rtl="0" algn="l">
              <a:lnSpc>
                <a:spcPct val="90000"/>
              </a:lnSpc>
              <a:spcBef>
                <a:spcPts val="1000"/>
              </a:spcBef>
              <a:spcAft>
                <a:spcPts val="0"/>
              </a:spcAft>
              <a:buClr>
                <a:schemeClr val="dk1"/>
              </a:buClr>
              <a:buSzPts val="2400"/>
              <a:buNone/>
            </a:pPr>
            <a:r>
              <a:rPr lang="en-US"/>
              <a:t>	-x	   +x	+3x</a:t>
            </a:r>
            <a:endParaRPr/>
          </a:p>
          <a:p>
            <a:pPr indent="0" lvl="0" marL="82550" rtl="0" algn="l">
              <a:lnSpc>
                <a:spcPct val="90000"/>
              </a:lnSpc>
              <a:spcBef>
                <a:spcPts val="1000"/>
              </a:spcBef>
              <a:spcAft>
                <a:spcPts val="0"/>
              </a:spcAft>
              <a:buClr>
                <a:schemeClr val="dk1"/>
              </a:buClr>
              <a:buSzPts val="2400"/>
              <a:buNone/>
            </a:pPr>
            <a:r>
              <a:rPr lang="en-US"/>
              <a:t>	U-x	     x	3x</a:t>
            </a:r>
            <a:endParaRPr/>
          </a:p>
        </p:txBody>
      </p:sp>
      <p:sp>
        <p:nvSpPr>
          <p:cNvPr id="3669" name="Google Shape;3669;g2bdae9f7030_0_1318"/>
          <p:cNvSpPr txBox="1"/>
          <p:nvPr/>
        </p:nvSpPr>
        <p:spPr>
          <a:xfrm>
            <a:off x="5114597" y="2186152"/>
            <a:ext cx="6019800" cy="1569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Ksp=[x][3x]</a:t>
            </a:r>
            <a:r>
              <a:rPr baseline="30000" lang="en-US" sz="2400">
                <a:solidFill>
                  <a:schemeClr val="accent1"/>
                </a:solidFill>
                <a:latin typeface="Arial"/>
                <a:ea typeface="Arial"/>
                <a:cs typeface="Arial"/>
                <a:sym typeface="Arial"/>
              </a:rPr>
              <a:t>3</a:t>
            </a:r>
            <a:endParaRPr sz="2400">
              <a:solidFill>
                <a:schemeClr val="accent1"/>
              </a:solidFill>
              <a:latin typeface="Arial"/>
              <a:ea typeface="Arial"/>
              <a:cs typeface="Arial"/>
              <a:sym typeface="Arial"/>
            </a:endParaRPr>
          </a:p>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Ksp =  27x</a:t>
            </a:r>
            <a:r>
              <a:rPr baseline="30000" lang="en-US" sz="2400">
                <a:solidFill>
                  <a:schemeClr val="accent1"/>
                </a:solidFill>
                <a:latin typeface="Arial"/>
                <a:ea typeface="Arial"/>
                <a:cs typeface="Arial"/>
                <a:sym typeface="Arial"/>
              </a:rPr>
              <a:t>4</a:t>
            </a:r>
            <a:endParaRPr/>
          </a:p>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1.5x10</a:t>
            </a:r>
            <a:r>
              <a:rPr baseline="30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=27x</a:t>
            </a:r>
            <a:r>
              <a:rPr baseline="30000" lang="en-US" sz="2400">
                <a:solidFill>
                  <a:schemeClr val="accent1"/>
                </a:solidFill>
                <a:latin typeface="Arial"/>
                <a:ea typeface="Arial"/>
                <a:cs typeface="Arial"/>
                <a:sym typeface="Arial"/>
              </a:rPr>
              <a:t>4</a:t>
            </a:r>
            <a:endParaRPr/>
          </a:p>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x=0.15M</a:t>
            </a:r>
            <a:endParaRPr/>
          </a:p>
        </p:txBody>
      </p:sp>
      <p:sp>
        <p:nvSpPr>
          <p:cNvPr id="3670" name="Google Shape;3670;g2bdae9f7030_0_1318"/>
          <p:cNvSpPr/>
          <p:nvPr/>
        </p:nvSpPr>
        <p:spPr>
          <a:xfrm>
            <a:off x="1299561" y="2462048"/>
            <a:ext cx="1752600" cy="1371600"/>
          </a:xfrm>
          <a:prstGeom prst="noSmoking">
            <a:avLst>
              <a:gd fmla="val 18750" name="adj"/>
            </a:avLst>
          </a:prstGeom>
          <a:solidFill>
            <a:srgbClr val="FF0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0000"/>
              </a:solidFill>
              <a:latin typeface="Calibri"/>
              <a:ea typeface="Calibri"/>
              <a:cs typeface="Calibri"/>
              <a:sym typeface="Calibri"/>
            </a:endParaRPr>
          </a:p>
        </p:txBody>
      </p:sp>
      <p:pic>
        <p:nvPicPr>
          <p:cNvPr id="3671" name="Google Shape;3671;g2bdae9f7030_0_1318"/>
          <p:cNvPicPr preferRelativeResize="0"/>
          <p:nvPr/>
        </p:nvPicPr>
        <p:blipFill rotWithShape="1">
          <a:blip r:embed="rId3">
            <a:alphaModFix/>
          </a:blip>
          <a:srcRect b="9036" l="0" r="13457" t="4075"/>
          <a:stretch/>
        </p:blipFill>
        <p:spPr>
          <a:xfrm>
            <a:off x="8657677" y="1879715"/>
            <a:ext cx="2433145" cy="375219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9">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5" name="Shape 3675"/>
        <p:cNvGrpSpPr/>
        <p:nvPr/>
      </p:nvGrpSpPr>
      <p:grpSpPr>
        <a:xfrm>
          <a:off x="0" y="0"/>
          <a:ext cx="0" cy="0"/>
          <a:chOff x="0" y="0"/>
          <a:chExt cx="0" cy="0"/>
        </a:xfrm>
      </p:grpSpPr>
      <p:sp>
        <p:nvSpPr>
          <p:cNvPr id="3676" name="Google Shape;3676;g2bdae9f7030_0_1326"/>
          <p:cNvSpPr txBox="1"/>
          <p:nvPr>
            <p:ph type="title"/>
          </p:nvPr>
        </p:nvSpPr>
        <p:spPr>
          <a:xfrm>
            <a:off x="2514600" y="0"/>
            <a:ext cx="74232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Calculating Q</a:t>
            </a:r>
            <a:endParaRPr/>
          </a:p>
        </p:txBody>
      </p:sp>
      <p:sp>
        <p:nvSpPr>
          <p:cNvPr id="3677" name="Google Shape;3677;g2bdae9f7030_0_1326"/>
          <p:cNvSpPr txBox="1"/>
          <p:nvPr>
            <p:ph idx="1" type="body"/>
          </p:nvPr>
        </p:nvSpPr>
        <p:spPr>
          <a:xfrm>
            <a:off x="1308538" y="1660634"/>
            <a:ext cx="10152900" cy="28326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FF0000"/>
              </a:buClr>
              <a:buSzPts val="2400"/>
              <a:buChar char="•"/>
            </a:pPr>
            <a:r>
              <a:rPr lang="en-US">
                <a:solidFill>
                  <a:srgbClr val="FF0000"/>
                </a:solidFill>
              </a:rPr>
              <a:t>If Q is less than Ksp</a:t>
            </a:r>
            <a:r>
              <a:rPr lang="en-US"/>
              <a:t>, it is unsaturated and more solute can dissolve.</a:t>
            </a:r>
            <a:endParaRPr/>
          </a:p>
          <a:p>
            <a:pPr indent="-228600" lvl="0" marL="228600" rtl="0" algn="l">
              <a:lnSpc>
                <a:spcPct val="90000"/>
              </a:lnSpc>
              <a:spcBef>
                <a:spcPts val="1000"/>
              </a:spcBef>
              <a:spcAft>
                <a:spcPts val="0"/>
              </a:spcAft>
              <a:buClr>
                <a:srgbClr val="FF0000"/>
              </a:buClr>
              <a:buSzPts val="2400"/>
              <a:buChar char="•"/>
            </a:pPr>
            <a:r>
              <a:rPr lang="en-US">
                <a:solidFill>
                  <a:srgbClr val="FF0000"/>
                </a:solidFill>
              </a:rPr>
              <a:t>If Q is equal to Ksp</a:t>
            </a:r>
            <a:r>
              <a:rPr lang="en-US"/>
              <a:t>, it is saturated. No more will dissolve and no solute will precipitate.</a:t>
            </a:r>
            <a:endParaRPr/>
          </a:p>
          <a:p>
            <a:pPr indent="-228600" lvl="0" marL="228600" rtl="0" algn="l">
              <a:lnSpc>
                <a:spcPct val="90000"/>
              </a:lnSpc>
              <a:spcBef>
                <a:spcPts val="1000"/>
              </a:spcBef>
              <a:spcAft>
                <a:spcPts val="0"/>
              </a:spcAft>
              <a:buClr>
                <a:srgbClr val="FF0000"/>
              </a:buClr>
              <a:buSzPts val="2400"/>
              <a:buChar char="•"/>
            </a:pPr>
            <a:r>
              <a:rPr lang="en-US">
                <a:solidFill>
                  <a:srgbClr val="FF0000"/>
                </a:solidFill>
              </a:rPr>
              <a:t>If Q is more than Ksp</a:t>
            </a:r>
            <a:r>
              <a:rPr lang="en-US"/>
              <a:t>, it is supersaturated and the extra solute will precipitate out.</a:t>
            </a:r>
            <a:endParaRPr/>
          </a:p>
        </p:txBody>
      </p:sp>
      <p:sp>
        <p:nvSpPr>
          <p:cNvPr id="3678" name="Google Shape;3678;g2bdae9f7030_0_1326"/>
          <p:cNvSpPr txBox="1"/>
          <p:nvPr/>
        </p:nvSpPr>
        <p:spPr>
          <a:xfrm>
            <a:off x="3673365" y="3831452"/>
            <a:ext cx="4871400" cy="1323600"/>
          </a:xfrm>
          <a:prstGeom prst="rect">
            <a:avLst/>
          </a:prstGeom>
          <a:noFill/>
          <a:ln cap="flat" cmpd="sng" w="9525">
            <a:solidFill>
              <a:srgbClr val="00B05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rgbClr val="00B050"/>
                </a:solidFill>
                <a:latin typeface="Calibri"/>
                <a:ea typeface="Calibri"/>
                <a:cs typeface="Calibri"/>
                <a:sym typeface="Calibri"/>
              </a:rPr>
              <a:t>Qsp = </a:t>
            </a:r>
            <a:r>
              <a:rPr b="1" lang="en-US" sz="4000" u="sng">
                <a:solidFill>
                  <a:srgbClr val="00B050"/>
                </a:solidFill>
                <a:latin typeface="Calibri"/>
                <a:ea typeface="Calibri"/>
                <a:cs typeface="Calibri"/>
                <a:sym typeface="Calibri"/>
              </a:rPr>
              <a:t>[X product]</a:t>
            </a:r>
            <a:r>
              <a:rPr b="1" baseline="30000" lang="en-US" sz="4000" u="sng">
                <a:solidFill>
                  <a:srgbClr val="00B050"/>
                </a:solidFill>
                <a:latin typeface="Calibri"/>
                <a:ea typeface="Calibri"/>
                <a:cs typeface="Calibri"/>
                <a:sym typeface="Calibri"/>
              </a:rPr>
              <a:t>X</a:t>
            </a:r>
            <a:endParaRPr/>
          </a:p>
          <a:p>
            <a:pPr indent="0" lvl="0" marL="0" marR="0" rtl="0" algn="l">
              <a:spcBef>
                <a:spcPts val="0"/>
              </a:spcBef>
              <a:spcAft>
                <a:spcPts val="0"/>
              </a:spcAft>
              <a:buNone/>
            </a:pPr>
            <a:r>
              <a:rPr b="1" lang="en-US" sz="4000">
                <a:solidFill>
                  <a:srgbClr val="00B050"/>
                </a:solidFill>
                <a:latin typeface="Calibri"/>
                <a:ea typeface="Calibri"/>
                <a:cs typeface="Calibri"/>
                <a:sym typeface="Calibri"/>
              </a:rPr>
              <a:t>           [Y reactant]</a:t>
            </a:r>
            <a:r>
              <a:rPr b="1" baseline="30000" lang="en-US" sz="4000">
                <a:solidFill>
                  <a:srgbClr val="00B050"/>
                </a:solidFill>
                <a:latin typeface="Calibri"/>
                <a:ea typeface="Calibri"/>
                <a:cs typeface="Calibri"/>
                <a:sym typeface="Calibri"/>
              </a:rPr>
              <a:t>Y</a:t>
            </a:r>
            <a:endParaRPr b="1" baseline="30000" sz="4000">
              <a:solidFill>
                <a:srgbClr val="00B05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7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7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77">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2" name="Shape 3682"/>
        <p:cNvGrpSpPr/>
        <p:nvPr/>
      </p:nvGrpSpPr>
      <p:grpSpPr>
        <a:xfrm>
          <a:off x="0" y="0"/>
          <a:ext cx="0" cy="0"/>
          <a:chOff x="0" y="0"/>
          <a:chExt cx="0" cy="0"/>
        </a:xfrm>
      </p:grpSpPr>
      <p:sp>
        <p:nvSpPr>
          <p:cNvPr id="3683" name="Google Shape;3683;g2bdae9f7030_0_1332"/>
          <p:cNvSpPr txBox="1"/>
          <p:nvPr>
            <p:ph idx="1" type="body"/>
          </p:nvPr>
        </p:nvSpPr>
        <p:spPr>
          <a:xfrm>
            <a:off x="1166648" y="58738"/>
            <a:ext cx="10263300" cy="909600"/>
          </a:xfrm>
          <a:prstGeom prst="rect">
            <a:avLst/>
          </a:prstGeom>
          <a:noFill/>
          <a:ln>
            <a:noFill/>
          </a:ln>
        </p:spPr>
        <p:txBody>
          <a:bodyPr anchorCtr="0" anchor="t" bIns="45700" lIns="91425" spcFirstLastPara="1" rIns="91425" wrap="square" tIns="45700">
            <a:normAutofit fontScale="32500"/>
          </a:bodyPr>
          <a:lstStyle/>
          <a:p>
            <a:pPr indent="0" lvl="0" marL="82550" rtl="0" algn="l">
              <a:lnSpc>
                <a:spcPct val="90000"/>
              </a:lnSpc>
              <a:spcBef>
                <a:spcPts val="0"/>
              </a:spcBef>
              <a:spcAft>
                <a:spcPts val="0"/>
              </a:spcAft>
              <a:buClr>
                <a:schemeClr val="dk1"/>
              </a:buClr>
              <a:buSzPct val="38095"/>
              <a:buNone/>
            </a:pPr>
            <a:r>
              <a:rPr lang="en-US" sz="7350"/>
              <a:t>XY</a:t>
            </a:r>
            <a:r>
              <a:rPr baseline="-25000" lang="en-US" sz="7350"/>
              <a:t>2</a:t>
            </a:r>
            <a:r>
              <a:rPr lang="en-US" sz="7350"/>
              <a:t> has a Ksp equal to 1.0x10</a:t>
            </a:r>
            <a:r>
              <a:rPr baseline="30000" lang="en-US" sz="7350"/>
              <a:t>-6</a:t>
            </a:r>
            <a:r>
              <a:rPr lang="en-US" sz="7350"/>
              <a:t>. If 0.010M X</a:t>
            </a:r>
            <a:r>
              <a:rPr baseline="30000" lang="en-US" sz="7350"/>
              <a:t>+2 </a:t>
            </a:r>
            <a:r>
              <a:rPr lang="en-US" sz="7350"/>
              <a:t>reacts with 0.020M Y</a:t>
            </a:r>
            <a:r>
              <a:rPr baseline="30000" lang="en-US" sz="7350"/>
              <a:t>-</a:t>
            </a:r>
            <a:r>
              <a:rPr lang="en-US" sz="7350"/>
              <a:t>, is the solution saturated? Will it precipitate out or dissolve more?</a:t>
            </a:r>
            <a:endParaRPr sz="2800"/>
          </a:p>
        </p:txBody>
      </p:sp>
      <p:sp>
        <p:nvSpPr>
          <p:cNvPr id="3684" name="Google Shape;3684;g2bdae9f7030_0_1332"/>
          <p:cNvSpPr txBox="1"/>
          <p:nvPr/>
        </p:nvSpPr>
        <p:spPr>
          <a:xfrm>
            <a:off x="5751786" y="1661319"/>
            <a:ext cx="6248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	Q=[X</a:t>
            </a:r>
            <a:r>
              <a:rPr baseline="30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][2Y</a:t>
            </a:r>
            <a:r>
              <a:rPr baseline="30000" lang="en-US" sz="2400">
                <a:solidFill>
                  <a:schemeClr val="accent1"/>
                </a:solidFill>
                <a:latin typeface="Arial"/>
                <a:ea typeface="Arial"/>
                <a:cs typeface="Arial"/>
                <a:sym typeface="Arial"/>
              </a:rPr>
              <a:t>-</a:t>
            </a:r>
            <a:r>
              <a:rPr lang="en-US" sz="2400">
                <a:solidFill>
                  <a:schemeClr val="accent1"/>
                </a:solidFill>
                <a:latin typeface="Arial"/>
                <a:ea typeface="Arial"/>
                <a:cs typeface="Arial"/>
                <a:sym typeface="Arial"/>
              </a:rPr>
              <a:t>]</a:t>
            </a:r>
            <a:r>
              <a:rPr baseline="30000" lang="en-US" sz="2400">
                <a:solidFill>
                  <a:schemeClr val="accent1"/>
                </a:solidFill>
                <a:latin typeface="Arial"/>
                <a:ea typeface="Arial"/>
                <a:cs typeface="Arial"/>
                <a:sym typeface="Arial"/>
              </a:rPr>
              <a:t>2</a:t>
            </a:r>
            <a:endParaRPr/>
          </a:p>
        </p:txBody>
      </p:sp>
      <p:sp>
        <p:nvSpPr>
          <p:cNvPr id="3685" name="Google Shape;3685;g2bdae9f7030_0_1332"/>
          <p:cNvSpPr txBox="1"/>
          <p:nvPr/>
        </p:nvSpPr>
        <p:spPr>
          <a:xfrm>
            <a:off x="4761186" y="2151460"/>
            <a:ext cx="72390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			Q=[0.010][0.020]</a:t>
            </a:r>
            <a:r>
              <a:rPr baseline="30000" lang="en-US" sz="2400">
                <a:solidFill>
                  <a:schemeClr val="accent1"/>
                </a:solidFill>
                <a:latin typeface="Arial"/>
                <a:ea typeface="Arial"/>
                <a:cs typeface="Arial"/>
                <a:sym typeface="Arial"/>
              </a:rPr>
              <a:t>2</a:t>
            </a:r>
            <a:endParaRPr/>
          </a:p>
        </p:txBody>
      </p:sp>
      <p:sp>
        <p:nvSpPr>
          <p:cNvPr id="3686" name="Google Shape;3686;g2bdae9f7030_0_1332"/>
          <p:cNvSpPr txBox="1"/>
          <p:nvPr/>
        </p:nvSpPr>
        <p:spPr>
          <a:xfrm>
            <a:off x="4953000" y="2671121"/>
            <a:ext cx="72390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			Q=4x10</a:t>
            </a:r>
            <a:r>
              <a:rPr baseline="30000" lang="en-US" sz="2400">
                <a:solidFill>
                  <a:schemeClr val="accent1"/>
                </a:solidFill>
                <a:latin typeface="Arial"/>
                <a:ea typeface="Arial"/>
                <a:cs typeface="Arial"/>
                <a:sym typeface="Arial"/>
              </a:rPr>
              <a:t>-6</a:t>
            </a:r>
            <a:endParaRPr/>
          </a:p>
        </p:txBody>
      </p:sp>
      <p:sp>
        <p:nvSpPr>
          <p:cNvPr id="3687" name="Google Shape;3687;g2bdae9f7030_0_1332"/>
          <p:cNvSpPr txBox="1"/>
          <p:nvPr/>
        </p:nvSpPr>
        <p:spPr>
          <a:xfrm>
            <a:off x="5751786" y="3490517"/>
            <a:ext cx="76962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400"/>
              <a:buFont typeface="Noto Sans Symbols"/>
              <a:buNone/>
            </a:pPr>
            <a:r>
              <a:rPr lang="en-US" sz="2400">
                <a:solidFill>
                  <a:srgbClr val="FF0000"/>
                </a:solidFill>
                <a:latin typeface="Arial"/>
                <a:ea typeface="Arial"/>
                <a:cs typeface="Arial"/>
                <a:sym typeface="Arial"/>
              </a:rPr>
              <a:t>Ksp&lt;Q so SS and some will precipitate.</a:t>
            </a:r>
            <a:endParaRPr baseline="30000" sz="2400">
              <a:solidFill>
                <a:srgbClr val="FF0000"/>
              </a:solidFill>
              <a:latin typeface="Arial"/>
              <a:ea typeface="Arial"/>
              <a:cs typeface="Arial"/>
              <a:sym typeface="Arial"/>
            </a:endParaRPr>
          </a:p>
        </p:txBody>
      </p:sp>
      <p:sp>
        <p:nvSpPr>
          <p:cNvPr id="3688" name="Google Shape;3688;g2bdae9f7030_0_1332"/>
          <p:cNvSpPr txBox="1"/>
          <p:nvPr/>
        </p:nvSpPr>
        <p:spPr>
          <a:xfrm>
            <a:off x="609600" y="1621002"/>
            <a:ext cx="6248400" cy="1569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1400"/>
              <a:buFont typeface="Noto Sans Symbols"/>
              <a:buNone/>
            </a:pPr>
            <a:r>
              <a:rPr lang="en-US" sz="1400">
                <a:solidFill>
                  <a:schemeClr val="accent1"/>
                </a:solidFill>
                <a:latin typeface="Arial"/>
                <a:ea typeface="Arial"/>
                <a:cs typeface="Arial"/>
                <a:sym typeface="Arial"/>
              </a:rPr>
              <a:t>	</a:t>
            </a:r>
            <a:r>
              <a:rPr lang="en-US" sz="2400">
                <a:solidFill>
                  <a:schemeClr val="accent1"/>
                </a:solidFill>
                <a:latin typeface="Arial"/>
                <a:ea typeface="Arial"/>
                <a:cs typeface="Arial"/>
                <a:sym typeface="Arial"/>
              </a:rPr>
              <a:t>XY</a:t>
            </a:r>
            <a:r>
              <a:rPr baseline="-25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      🡨 🡪 X</a:t>
            </a:r>
            <a:r>
              <a:rPr baseline="30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 + 2Y</a:t>
            </a:r>
            <a:r>
              <a:rPr baseline="30000" lang="en-US" sz="2400">
                <a:solidFill>
                  <a:schemeClr val="accent1"/>
                </a:solidFill>
                <a:latin typeface="Arial"/>
                <a:ea typeface="Arial"/>
                <a:cs typeface="Arial"/>
                <a:sym typeface="Arial"/>
              </a:rPr>
              <a:t>-</a:t>
            </a:r>
            <a:endParaRPr/>
          </a:p>
          <a:p>
            <a:pPr indent="0" lvl="0" marL="0" marR="0" rtl="0" algn="l">
              <a:spcBef>
                <a:spcPts val="0"/>
              </a:spcBef>
              <a:spcAft>
                <a:spcPts val="0"/>
              </a:spcAft>
              <a:buClr>
                <a:schemeClr val="accent1"/>
              </a:buClr>
              <a:buSzPts val="2400"/>
              <a:buFont typeface="Noto Sans Symbols"/>
              <a:buNone/>
            </a:pPr>
            <a:r>
              <a:rPr baseline="30000" lang="en-US" sz="2400">
                <a:solidFill>
                  <a:schemeClr val="accent1"/>
                </a:solidFill>
                <a:latin typeface="Arial"/>
                <a:ea typeface="Arial"/>
                <a:cs typeface="Arial"/>
                <a:sym typeface="Arial"/>
              </a:rPr>
              <a:t>	</a:t>
            </a:r>
            <a:r>
              <a:rPr lang="en-US" sz="2400">
                <a:solidFill>
                  <a:schemeClr val="accent1"/>
                </a:solidFill>
                <a:latin typeface="Arial"/>
                <a:ea typeface="Arial"/>
                <a:cs typeface="Arial"/>
                <a:sym typeface="Arial"/>
              </a:rPr>
              <a:t>unknown		0		0</a:t>
            </a:r>
            <a:endParaRPr/>
          </a:p>
          <a:p>
            <a:pPr indent="0" lvl="0" marL="0" marR="0" rtl="0" algn="l">
              <a:spcBef>
                <a:spcPts val="0"/>
              </a:spcBef>
              <a:spcAft>
                <a:spcPts val="0"/>
              </a:spcAft>
              <a:buClr>
                <a:schemeClr val="accent1"/>
              </a:buClr>
              <a:buSzPts val="2400"/>
              <a:buFont typeface="Noto Sans Symbols"/>
              <a:buNone/>
            </a:pPr>
            <a:r>
              <a:rPr baseline="30000" lang="en-US" sz="2400">
                <a:solidFill>
                  <a:schemeClr val="accent1"/>
                </a:solidFill>
                <a:latin typeface="Arial"/>
                <a:ea typeface="Arial"/>
                <a:cs typeface="Arial"/>
                <a:sym typeface="Arial"/>
              </a:rPr>
              <a:t>	</a:t>
            </a:r>
            <a:r>
              <a:rPr lang="en-US" sz="2400">
                <a:solidFill>
                  <a:schemeClr val="accent1"/>
                </a:solidFill>
                <a:latin typeface="Arial"/>
                <a:ea typeface="Arial"/>
                <a:cs typeface="Arial"/>
                <a:sym typeface="Arial"/>
              </a:rPr>
              <a:t>-x				+x		+2x</a:t>
            </a:r>
            <a:endParaRPr/>
          </a:p>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	U-x			x		2x</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8">
                                            <p:txEl>
                                              <p:pRg end="0" st="0"/>
                                            </p:txEl>
                                          </p:spTgt>
                                        </p:tgtEl>
                                        <p:attrNameLst>
                                          <p:attrName>style.visibility</p:attrName>
                                        </p:attrNameLst>
                                      </p:cBhvr>
                                      <p:to>
                                        <p:strVal val="visible"/>
                                      </p:to>
                                    </p:set>
                                    <p:animEffect filter="fade" transition="in">
                                      <p:cBhvr>
                                        <p:cTn dur="500"/>
                                        <p:tgtEl>
                                          <p:spTgt spid="368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8">
                                            <p:txEl>
                                              <p:pRg end="1" st="1"/>
                                            </p:txEl>
                                          </p:spTgt>
                                        </p:tgtEl>
                                        <p:attrNameLst>
                                          <p:attrName>style.visibility</p:attrName>
                                        </p:attrNameLst>
                                      </p:cBhvr>
                                      <p:to>
                                        <p:strVal val="visible"/>
                                      </p:to>
                                    </p:set>
                                    <p:animEffect filter="fade" transition="in">
                                      <p:cBhvr>
                                        <p:cTn dur="500"/>
                                        <p:tgtEl>
                                          <p:spTgt spid="368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8">
                                            <p:txEl>
                                              <p:pRg end="2" st="2"/>
                                            </p:txEl>
                                          </p:spTgt>
                                        </p:tgtEl>
                                        <p:attrNameLst>
                                          <p:attrName>style.visibility</p:attrName>
                                        </p:attrNameLst>
                                      </p:cBhvr>
                                      <p:to>
                                        <p:strVal val="visible"/>
                                      </p:to>
                                    </p:set>
                                    <p:animEffect filter="fade" transition="in">
                                      <p:cBhvr>
                                        <p:cTn dur="500"/>
                                        <p:tgtEl>
                                          <p:spTgt spid="368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8">
                                            <p:txEl>
                                              <p:pRg end="3" st="3"/>
                                            </p:txEl>
                                          </p:spTgt>
                                        </p:tgtEl>
                                        <p:attrNameLst>
                                          <p:attrName>style.visibility</p:attrName>
                                        </p:attrNameLst>
                                      </p:cBhvr>
                                      <p:to>
                                        <p:strVal val="visible"/>
                                      </p:to>
                                    </p:set>
                                    <p:animEffect filter="fade" transition="in">
                                      <p:cBhvr>
                                        <p:cTn dur="500"/>
                                        <p:tgtEl>
                                          <p:spTgt spid="368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4">
                                            <p:txEl>
                                              <p:pRg end="0" st="0"/>
                                            </p:txEl>
                                          </p:spTgt>
                                        </p:tgtEl>
                                        <p:attrNameLst>
                                          <p:attrName>style.visibility</p:attrName>
                                        </p:attrNameLst>
                                      </p:cBhvr>
                                      <p:to>
                                        <p:strVal val="visible"/>
                                      </p:to>
                                    </p:set>
                                    <p:animEffect filter="fade" transition="in">
                                      <p:cBhvr>
                                        <p:cTn dur="500"/>
                                        <p:tgtEl>
                                          <p:spTgt spid="368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5">
                                            <p:txEl>
                                              <p:pRg end="0" st="0"/>
                                            </p:txEl>
                                          </p:spTgt>
                                        </p:tgtEl>
                                        <p:attrNameLst>
                                          <p:attrName>style.visibility</p:attrName>
                                        </p:attrNameLst>
                                      </p:cBhvr>
                                      <p:to>
                                        <p:strVal val="visible"/>
                                      </p:to>
                                    </p:set>
                                    <p:animEffect filter="fade" transition="in">
                                      <p:cBhvr>
                                        <p:cTn dur="500"/>
                                        <p:tgtEl>
                                          <p:spTgt spid="368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6">
                                            <p:txEl>
                                              <p:pRg end="0" st="0"/>
                                            </p:txEl>
                                          </p:spTgt>
                                        </p:tgtEl>
                                        <p:attrNameLst>
                                          <p:attrName>style.visibility</p:attrName>
                                        </p:attrNameLst>
                                      </p:cBhvr>
                                      <p:to>
                                        <p:strVal val="visible"/>
                                      </p:to>
                                    </p:set>
                                    <p:animEffect filter="fade" transition="in">
                                      <p:cBhvr>
                                        <p:cTn dur="500"/>
                                        <p:tgtEl>
                                          <p:spTgt spid="368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7">
                                            <p:txEl>
                                              <p:pRg end="0" st="0"/>
                                            </p:txEl>
                                          </p:spTgt>
                                        </p:tgtEl>
                                        <p:attrNameLst>
                                          <p:attrName>style.visibility</p:attrName>
                                        </p:attrNameLst>
                                      </p:cBhvr>
                                      <p:to>
                                        <p:strVal val="visible"/>
                                      </p:to>
                                    </p:set>
                                    <p:animEffect filter="fade" transition="in">
                                      <p:cBhvr>
                                        <p:cTn dur="500"/>
                                        <p:tgtEl>
                                          <p:spTgt spid="3687">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2" name="Shape 3692"/>
        <p:cNvGrpSpPr/>
        <p:nvPr/>
      </p:nvGrpSpPr>
      <p:grpSpPr>
        <a:xfrm>
          <a:off x="0" y="0"/>
          <a:ext cx="0" cy="0"/>
          <a:chOff x="0" y="0"/>
          <a:chExt cx="0" cy="0"/>
        </a:xfrm>
      </p:grpSpPr>
      <p:sp>
        <p:nvSpPr>
          <p:cNvPr id="3693" name="Google Shape;3693;g2bdae9f7030_0_1341"/>
          <p:cNvSpPr txBox="1"/>
          <p:nvPr>
            <p:ph idx="1" type="body"/>
          </p:nvPr>
        </p:nvSpPr>
        <p:spPr>
          <a:xfrm>
            <a:off x="709447" y="6350"/>
            <a:ext cx="11004300" cy="5867400"/>
          </a:xfrm>
          <a:prstGeom prst="rect">
            <a:avLst/>
          </a:prstGeom>
          <a:noFill/>
          <a:ln>
            <a:noFill/>
          </a:ln>
        </p:spPr>
        <p:txBody>
          <a:bodyPr anchorCtr="0" anchor="t" bIns="45700" lIns="91425" spcFirstLastPara="1" rIns="91425" wrap="square" tIns="45700">
            <a:normAutofit/>
          </a:bodyPr>
          <a:lstStyle/>
          <a:p>
            <a:pPr indent="0" lvl="0" marL="82550" rtl="0" algn="l">
              <a:lnSpc>
                <a:spcPct val="90000"/>
              </a:lnSpc>
              <a:spcBef>
                <a:spcPts val="0"/>
              </a:spcBef>
              <a:spcAft>
                <a:spcPts val="0"/>
              </a:spcAft>
              <a:buClr>
                <a:schemeClr val="dk1"/>
              </a:buClr>
              <a:buSzPts val="2800"/>
              <a:buNone/>
            </a:pPr>
            <a:r>
              <a:rPr lang="en-US" sz="2800"/>
              <a:t>200.0mL of 0.0040M BaCl</a:t>
            </a:r>
            <a:r>
              <a:rPr baseline="-25000" lang="en-US" sz="2800"/>
              <a:t>2</a:t>
            </a:r>
            <a:r>
              <a:rPr lang="en-US" sz="2800"/>
              <a:t> is added to 600.0mL of 0.0080M K</a:t>
            </a:r>
            <a:r>
              <a:rPr baseline="-25000" lang="en-US" sz="2800"/>
              <a:t>2</a:t>
            </a:r>
            <a:r>
              <a:rPr lang="en-US" sz="2800"/>
              <a:t>SO</a:t>
            </a:r>
            <a:r>
              <a:rPr baseline="-25000" lang="en-US" sz="2800"/>
              <a:t>4</a:t>
            </a:r>
            <a:r>
              <a:rPr lang="en-US" sz="2800"/>
              <a:t>. Will a precipitate form? (Ksp=1.1x10</a:t>
            </a:r>
            <a:r>
              <a:rPr baseline="30000" lang="en-US" sz="2800"/>
              <a:t>-10</a:t>
            </a:r>
            <a:r>
              <a:rPr lang="en-US" sz="2800"/>
              <a:t>)</a:t>
            </a:r>
            <a:endParaRPr/>
          </a:p>
          <a:p>
            <a:pPr indent="0" lvl="0" marL="82550" rtl="0" algn="l">
              <a:lnSpc>
                <a:spcPct val="90000"/>
              </a:lnSpc>
              <a:spcBef>
                <a:spcPts val="1000"/>
              </a:spcBef>
              <a:spcAft>
                <a:spcPts val="0"/>
              </a:spcAft>
              <a:buClr>
                <a:schemeClr val="dk1"/>
              </a:buClr>
              <a:buSzPts val="2800"/>
              <a:buNone/>
            </a:pPr>
            <a:r>
              <a:t/>
            </a:r>
            <a:endParaRPr sz="2800"/>
          </a:p>
          <a:p>
            <a:pPr indent="0" lvl="0" marL="82550" rtl="0" algn="l">
              <a:lnSpc>
                <a:spcPct val="90000"/>
              </a:lnSpc>
              <a:spcBef>
                <a:spcPts val="1000"/>
              </a:spcBef>
              <a:spcAft>
                <a:spcPts val="0"/>
              </a:spcAft>
              <a:buClr>
                <a:schemeClr val="accent1"/>
              </a:buClr>
              <a:buSzPts val="2400"/>
              <a:buNone/>
            </a:pPr>
            <a:r>
              <a:rPr lang="en-US">
                <a:solidFill>
                  <a:schemeClr val="accent1"/>
                </a:solidFill>
              </a:rPr>
              <a:t>BaCl</a:t>
            </a:r>
            <a:r>
              <a:rPr baseline="-25000" lang="en-US">
                <a:solidFill>
                  <a:schemeClr val="accent1"/>
                </a:solidFill>
              </a:rPr>
              <a:t>2</a:t>
            </a:r>
            <a:r>
              <a:rPr lang="en-US">
                <a:solidFill>
                  <a:schemeClr val="accent1"/>
                </a:solidFill>
              </a:rPr>
              <a:t> + K</a:t>
            </a:r>
            <a:r>
              <a:rPr baseline="-25000" lang="en-US">
                <a:solidFill>
                  <a:schemeClr val="accent1"/>
                </a:solidFill>
              </a:rPr>
              <a:t>2</a:t>
            </a:r>
            <a:r>
              <a:rPr lang="en-US">
                <a:solidFill>
                  <a:schemeClr val="accent1"/>
                </a:solidFill>
              </a:rPr>
              <a:t>SO</a:t>
            </a:r>
            <a:r>
              <a:rPr baseline="-25000" lang="en-US">
                <a:solidFill>
                  <a:schemeClr val="accent1"/>
                </a:solidFill>
              </a:rPr>
              <a:t>4</a:t>
            </a:r>
            <a:r>
              <a:rPr lang="en-US">
                <a:solidFill>
                  <a:schemeClr val="accent1"/>
                </a:solidFill>
              </a:rPr>
              <a:t> 🡪 2KCl</a:t>
            </a:r>
            <a:r>
              <a:rPr baseline="-25000" lang="en-US">
                <a:solidFill>
                  <a:schemeClr val="accent1"/>
                </a:solidFill>
              </a:rPr>
              <a:t>(aq) </a:t>
            </a:r>
            <a:r>
              <a:rPr lang="en-US">
                <a:solidFill>
                  <a:schemeClr val="accent1"/>
                </a:solidFill>
              </a:rPr>
              <a:t>+ BaSO</a:t>
            </a:r>
            <a:r>
              <a:rPr baseline="-25000" lang="en-US">
                <a:solidFill>
                  <a:schemeClr val="accent1"/>
                </a:solidFill>
              </a:rPr>
              <a:t>4(s)</a:t>
            </a:r>
            <a:endParaRPr/>
          </a:p>
          <a:p>
            <a:pPr indent="0" lvl="0" marL="82550" rtl="0" algn="l">
              <a:lnSpc>
                <a:spcPct val="90000"/>
              </a:lnSpc>
              <a:spcBef>
                <a:spcPts val="1000"/>
              </a:spcBef>
              <a:spcAft>
                <a:spcPts val="0"/>
              </a:spcAft>
              <a:buClr>
                <a:schemeClr val="dk1"/>
              </a:buClr>
              <a:buSzPts val="2400"/>
              <a:buNone/>
            </a:pPr>
            <a:r>
              <a:t/>
            </a:r>
            <a:endParaRPr baseline="-25000">
              <a:solidFill>
                <a:schemeClr val="accent1"/>
              </a:solidFill>
            </a:endParaRPr>
          </a:p>
          <a:p>
            <a:pPr indent="0" lvl="0" marL="82550" rtl="0" algn="l">
              <a:lnSpc>
                <a:spcPct val="90000"/>
              </a:lnSpc>
              <a:spcBef>
                <a:spcPts val="1000"/>
              </a:spcBef>
              <a:spcAft>
                <a:spcPts val="0"/>
              </a:spcAft>
              <a:buClr>
                <a:schemeClr val="accent1"/>
              </a:buClr>
              <a:buSzPts val="2400"/>
              <a:buNone/>
            </a:pPr>
            <a:r>
              <a:rPr lang="en-US">
                <a:solidFill>
                  <a:schemeClr val="accent1"/>
                </a:solidFill>
              </a:rPr>
              <a:t>BaSO</a:t>
            </a:r>
            <a:r>
              <a:rPr baseline="-25000" lang="en-US">
                <a:solidFill>
                  <a:schemeClr val="accent1"/>
                </a:solidFill>
              </a:rPr>
              <a:t>4</a:t>
            </a:r>
            <a:r>
              <a:rPr lang="en-US">
                <a:solidFill>
                  <a:schemeClr val="accent1"/>
                </a:solidFill>
              </a:rPr>
              <a:t> 🡨 🡪 Ba</a:t>
            </a:r>
            <a:r>
              <a:rPr baseline="30000" lang="en-US">
                <a:solidFill>
                  <a:schemeClr val="accent1"/>
                </a:solidFill>
              </a:rPr>
              <a:t>+2</a:t>
            </a:r>
            <a:r>
              <a:rPr lang="en-US">
                <a:solidFill>
                  <a:schemeClr val="accent1"/>
                </a:solidFill>
              </a:rPr>
              <a:t> + SO</a:t>
            </a:r>
            <a:r>
              <a:rPr baseline="-25000" lang="en-US">
                <a:solidFill>
                  <a:schemeClr val="accent1"/>
                </a:solidFill>
              </a:rPr>
              <a:t>4</a:t>
            </a:r>
            <a:r>
              <a:rPr baseline="30000" lang="en-US">
                <a:solidFill>
                  <a:schemeClr val="accent1"/>
                </a:solidFill>
              </a:rPr>
              <a:t>-2</a:t>
            </a:r>
            <a:endParaRPr/>
          </a:p>
          <a:p>
            <a:pPr indent="0" lvl="0" marL="82550" rtl="0" algn="l">
              <a:lnSpc>
                <a:spcPct val="90000"/>
              </a:lnSpc>
              <a:spcBef>
                <a:spcPts val="1000"/>
              </a:spcBef>
              <a:spcAft>
                <a:spcPts val="0"/>
              </a:spcAft>
              <a:buClr>
                <a:schemeClr val="accent1"/>
              </a:buClr>
              <a:buSzPts val="2400"/>
              <a:buNone/>
            </a:pPr>
            <a:r>
              <a:rPr lang="en-US">
                <a:solidFill>
                  <a:schemeClr val="accent1"/>
                </a:solidFill>
              </a:rPr>
              <a:t>U				0		0</a:t>
            </a:r>
            <a:endParaRPr/>
          </a:p>
          <a:p>
            <a:pPr indent="0" lvl="0" marL="82550" rtl="0" algn="l">
              <a:lnSpc>
                <a:spcPct val="90000"/>
              </a:lnSpc>
              <a:spcBef>
                <a:spcPts val="1000"/>
              </a:spcBef>
              <a:spcAft>
                <a:spcPts val="0"/>
              </a:spcAft>
              <a:buClr>
                <a:schemeClr val="accent1"/>
              </a:buClr>
              <a:buSzPts val="2400"/>
              <a:buNone/>
            </a:pPr>
            <a:r>
              <a:rPr lang="en-US">
                <a:solidFill>
                  <a:schemeClr val="accent1"/>
                </a:solidFill>
              </a:rPr>
              <a:t>-x				+x		+x</a:t>
            </a:r>
            <a:endParaRPr/>
          </a:p>
          <a:p>
            <a:pPr indent="0" lvl="0" marL="82550" rtl="0" algn="l">
              <a:lnSpc>
                <a:spcPct val="90000"/>
              </a:lnSpc>
              <a:spcBef>
                <a:spcPts val="1000"/>
              </a:spcBef>
              <a:spcAft>
                <a:spcPts val="0"/>
              </a:spcAft>
              <a:buClr>
                <a:schemeClr val="accent1"/>
              </a:buClr>
              <a:buSzPts val="2400"/>
              <a:buNone/>
            </a:pPr>
            <a:r>
              <a:rPr lang="en-US">
                <a:solidFill>
                  <a:schemeClr val="accent1"/>
                </a:solidFill>
              </a:rPr>
              <a:t>U-x			x		x</a:t>
            </a:r>
            <a:endParaRPr>
              <a:solidFill>
                <a:schemeClr val="accent1"/>
              </a:solidFill>
            </a:endParaRPr>
          </a:p>
        </p:txBody>
      </p:sp>
      <p:sp>
        <p:nvSpPr>
          <p:cNvPr id="3694" name="Google Shape;3694;g2bdae9f7030_0_1341"/>
          <p:cNvSpPr txBox="1"/>
          <p:nvPr/>
        </p:nvSpPr>
        <p:spPr>
          <a:xfrm>
            <a:off x="4893660" y="2108200"/>
            <a:ext cx="77724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(200)(.0040)=(800)(x)	x=1.0x10</a:t>
            </a:r>
            <a:r>
              <a:rPr baseline="30000" lang="en-US" sz="2400">
                <a:solidFill>
                  <a:schemeClr val="accent1"/>
                </a:solidFill>
                <a:latin typeface="Arial"/>
                <a:ea typeface="Arial"/>
                <a:cs typeface="Arial"/>
                <a:sym typeface="Arial"/>
              </a:rPr>
              <a:t>-3</a:t>
            </a:r>
            <a:r>
              <a:rPr lang="en-US" sz="2400">
                <a:solidFill>
                  <a:schemeClr val="accent1"/>
                </a:solidFill>
                <a:latin typeface="Arial"/>
                <a:ea typeface="Arial"/>
                <a:cs typeface="Arial"/>
                <a:sym typeface="Arial"/>
              </a:rPr>
              <a:t> Ba</a:t>
            </a:r>
            <a:r>
              <a:rPr baseline="30000" lang="en-US" sz="2400">
                <a:solidFill>
                  <a:schemeClr val="accent1"/>
                </a:solidFill>
                <a:latin typeface="Arial"/>
                <a:ea typeface="Arial"/>
                <a:cs typeface="Arial"/>
                <a:sym typeface="Arial"/>
              </a:rPr>
              <a:t>+2</a:t>
            </a:r>
            <a:endParaRPr/>
          </a:p>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(600)(0.0080)=(800)(x) 	x= 6.0x10</a:t>
            </a:r>
            <a:r>
              <a:rPr baseline="30000" lang="en-US" sz="2400">
                <a:solidFill>
                  <a:schemeClr val="accent1"/>
                </a:solidFill>
                <a:latin typeface="Arial"/>
                <a:ea typeface="Arial"/>
                <a:cs typeface="Arial"/>
                <a:sym typeface="Arial"/>
              </a:rPr>
              <a:t>-3</a:t>
            </a:r>
            <a:r>
              <a:rPr lang="en-US" sz="2400">
                <a:solidFill>
                  <a:schemeClr val="accent1"/>
                </a:solidFill>
                <a:latin typeface="Arial"/>
                <a:ea typeface="Arial"/>
                <a:cs typeface="Arial"/>
                <a:sym typeface="Arial"/>
              </a:rPr>
              <a:t> SO</a:t>
            </a:r>
            <a:r>
              <a:rPr baseline="-25000" lang="en-US" sz="2400">
                <a:solidFill>
                  <a:schemeClr val="accent1"/>
                </a:solidFill>
                <a:latin typeface="Arial"/>
                <a:ea typeface="Arial"/>
                <a:cs typeface="Arial"/>
                <a:sym typeface="Arial"/>
              </a:rPr>
              <a:t>4</a:t>
            </a:r>
            <a:r>
              <a:rPr baseline="30000" lang="en-US" sz="2400">
                <a:solidFill>
                  <a:schemeClr val="accent1"/>
                </a:solidFill>
                <a:latin typeface="Arial"/>
                <a:ea typeface="Arial"/>
                <a:cs typeface="Arial"/>
                <a:sym typeface="Arial"/>
              </a:rPr>
              <a:t>-2</a:t>
            </a:r>
            <a:endParaRPr/>
          </a:p>
        </p:txBody>
      </p:sp>
      <p:sp>
        <p:nvSpPr>
          <p:cNvPr id="3695" name="Google Shape;3695;g2bdae9f7030_0_1341"/>
          <p:cNvSpPr txBox="1"/>
          <p:nvPr/>
        </p:nvSpPr>
        <p:spPr>
          <a:xfrm>
            <a:off x="5194574" y="3280050"/>
            <a:ext cx="76200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Q=[Ba</a:t>
            </a:r>
            <a:r>
              <a:rPr baseline="30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][SO</a:t>
            </a:r>
            <a:r>
              <a:rPr baseline="-25000" lang="en-US" sz="2400">
                <a:solidFill>
                  <a:schemeClr val="accent1"/>
                </a:solidFill>
                <a:latin typeface="Arial"/>
                <a:ea typeface="Arial"/>
                <a:cs typeface="Arial"/>
                <a:sym typeface="Arial"/>
              </a:rPr>
              <a:t>4</a:t>
            </a:r>
            <a:r>
              <a:rPr baseline="30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 = (1.0x10</a:t>
            </a:r>
            <a:r>
              <a:rPr baseline="30000" lang="en-US" sz="2400">
                <a:solidFill>
                  <a:schemeClr val="accent1"/>
                </a:solidFill>
                <a:latin typeface="Arial"/>
                <a:ea typeface="Arial"/>
                <a:cs typeface="Arial"/>
                <a:sym typeface="Arial"/>
              </a:rPr>
              <a:t>-3</a:t>
            </a:r>
            <a:r>
              <a:rPr lang="en-US" sz="2400">
                <a:solidFill>
                  <a:schemeClr val="accent1"/>
                </a:solidFill>
                <a:latin typeface="Arial"/>
                <a:ea typeface="Arial"/>
                <a:cs typeface="Arial"/>
                <a:sym typeface="Arial"/>
              </a:rPr>
              <a:t>)(6.0x10</a:t>
            </a:r>
            <a:r>
              <a:rPr baseline="30000" lang="en-US" sz="2400">
                <a:solidFill>
                  <a:schemeClr val="accent1"/>
                </a:solidFill>
                <a:latin typeface="Arial"/>
                <a:ea typeface="Arial"/>
                <a:cs typeface="Arial"/>
                <a:sym typeface="Arial"/>
              </a:rPr>
              <a:t>-3</a:t>
            </a:r>
            <a:r>
              <a:rPr lang="en-US" sz="2400">
                <a:solidFill>
                  <a:schemeClr val="accent1"/>
                </a:solidFill>
                <a:latin typeface="Arial"/>
                <a:ea typeface="Arial"/>
                <a:cs typeface="Arial"/>
                <a:sym typeface="Arial"/>
              </a:rPr>
              <a:t>)  </a:t>
            </a:r>
            <a:endParaRPr sz="2400">
              <a:solidFill>
                <a:schemeClr val="accent1"/>
              </a:solidFill>
              <a:latin typeface="Arial"/>
              <a:ea typeface="Arial"/>
              <a:cs typeface="Arial"/>
              <a:sym typeface="Arial"/>
            </a:endParaRPr>
          </a:p>
        </p:txBody>
      </p:sp>
      <p:sp>
        <p:nvSpPr>
          <p:cNvPr id="3696" name="Google Shape;3696;g2bdae9f7030_0_1341"/>
          <p:cNvSpPr txBox="1"/>
          <p:nvPr/>
        </p:nvSpPr>
        <p:spPr>
          <a:xfrm>
            <a:off x="5270774" y="3991769"/>
            <a:ext cx="74676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400"/>
              <a:buFont typeface="Noto Sans Symbols"/>
              <a:buNone/>
            </a:pPr>
            <a:r>
              <a:rPr lang="en-US" sz="2400">
                <a:solidFill>
                  <a:srgbClr val="FF0000"/>
                </a:solidFill>
                <a:latin typeface="Arial"/>
                <a:ea typeface="Arial"/>
                <a:cs typeface="Arial"/>
                <a:sym typeface="Arial"/>
              </a:rPr>
              <a:t>Q= 6x10</a:t>
            </a:r>
            <a:r>
              <a:rPr baseline="30000" lang="en-US" sz="2400">
                <a:solidFill>
                  <a:srgbClr val="FF0000"/>
                </a:solidFill>
                <a:latin typeface="Arial"/>
                <a:ea typeface="Arial"/>
                <a:cs typeface="Arial"/>
                <a:sym typeface="Arial"/>
              </a:rPr>
              <a:t>-6</a:t>
            </a:r>
            <a:r>
              <a:rPr lang="en-US" sz="2400">
                <a:solidFill>
                  <a:srgbClr val="FF0000"/>
                </a:solidFill>
                <a:latin typeface="Arial"/>
                <a:ea typeface="Arial"/>
                <a:cs typeface="Arial"/>
                <a:sym typeface="Arial"/>
              </a:rPr>
              <a:t>		Q&gt;K so SS and </a:t>
            </a:r>
            <a:endParaRPr/>
          </a:p>
          <a:p>
            <a:pPr indent="0" lvl="0" marL="0" marR="0" rtl="0" algn="l">
              <a:spcBef>
                <a:spcPts val="0"/>
              </a:spcBef>
              <a:spcAft>
                <a:spcPts val="0"/>
              </a:spcAft>
              <a:buClr>
                <a:srgbClr val="FF0000"/>
              </a:buClr>
              <a:buSzPts val="2400"/>
              <a:buFont typeface="Noto Sans Symbols"/>
              <a:buNone/>
            </a:pPr>
            <a:r>
              <a:rPr lang="en-US" sz="2400">
                <a:solidFill>
                  <a:srgbClr val="FF0000"/>
                </a:solidFill>
                <a:latin typeface="Arial"/>
                <a:ea typeface="Arial"/>
                <a:cs typeface="Arial"/>
                <a:sym typeface="Arial"/>
              </a:rPr>
              <a:t>			precipitate forms.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94"/>
                                        </p:tgtEl>
                                        <p:attrNameLst>
                                          <p:attrName>style.visibility</p:attrName>
                                        </p:attrNameLst>
                                      </p:cBhvr>
                                      <p:to>
                                        <p:strVal val="visible"/>
                                      </p:to>
                                    </p:set>
                                    <p:animEffect filter="fade" transition="in">
                                      <p:cBhvr>
                                        <p:cTn dur="500"/>
                                        <p:tgtEl>
                                          <p:spTgt spid="36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95"/>
                                        </p:tgtEl>
                                        <p:attrNameLst>
                                          <p:attrName>style.visibility</p:attrName>
                                        </p:attrNameLst>
                                      </p:cBhvr>
                                      <p:to>
                                        <p:strVal val="visible"/>
                                      </p:to>
                                    </p:set>
                                    <p:animEffect filter="fade" transition="in">
                                      <p:cBhvr>
                                        <p:cTn dur="500"/>
                                        <p:tgtEl>
                                          <p:spTgt spid="36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96"/>
                                        </p:tgtEl>
                                        <p:attrNameLst>
                                          <p:attrName>style.visibility</p:attrName>
                                        </p:attrNameLst>
                                      </p:cBhvr>
                                      <p:to>
                                        <p:strVal val="visible"/>
                                      </p:to>
                                    </p:set>
                                    <p:animEffect filter="fade" transition="in">
                                      <p:cBhvr>
                                        <p:cTn dur="500"/>
                                        <p:tgtEl>
                                          <p:spTgt spid="36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0" name="Shape 3700"/>
        <p:cNvGrpSpPr/>
        <p:nvPr/>
      </p:nvGrpSpPr>
      <p:grpSpPr>
        <a:xfrm>
          <a:off x="0" y="0"/>
          <a:ext cx="0" cy="0"/>
          <a:chOff x="0" y="0"/>
          <a:chExt cx="0" cy="0"/>
        </a:xfrm>
      </p:grpSpPr>
      <p:sp>
        <p:nvSpPr>
          <p:cNvPr id="3701" name="Google Shape;3701;g2bdae9f7030_0_1348"/>
          <p:cNvSpPr txBox="1"/>
          <p:nvPr>
            <p:ph idx="1" type="body"/>
          </p:nvPr>
        </p:nvSpPr>
        <p:spPr>
          <a:xfrm>
            <a:off x="599090" y="152400"/>
            <a:ext cx="10909800" cy="6096000"/>
          </a:xfrm>
          <a:prstGeom prst="rect">
            <a:avLst/>
          </a:prstGeom>
          <a:noFill/>
          <a:ln>
            <a:noFill/>
          </a:ln>
        </p:spPr>
        <p:txBody>
          <a:bodyPr anchorCtr="0" anchor="t" bIns="45700" lIns="91425" spcFirstLastPara="1" rIns="91425" wrap="square" tIns="45700">
            <a:normAutofit/>
          </a:bodyPr>
          <a:lstStyle/>
          <a:p>
            <a:pPr indent="0" lvl="0" marL="82550" rtl="0" algn="l">
              <a:lnSpc>
                <a:spcPct val="90000"/>
              </a:lnSpc>
              <a:spcBef>
                <a:spcPts val="0"/>
              </a:spcBef>
              <a:spcAft>
                <a:spcPts val="0"/>
              </a:spcAft>
              <a:buClr>
                <a:schemeClr val="dk1"/>
              </a:buClr>
              <a:buSzPts val="2800"/>
              <a:buNone/>
            </a:pPr>
            <a:r>
              <a:rPr lang="en-US" sz="2800"/>
              <a:t>The Ksp of AgCl is 1.6x10</a:t>
            </a:r>
            <a:r>
              <a:rPr baseline="30000" lang="en-US" sz="2800"/>
              <a:t>-10</a:t>
            </a:r>
            <a:r>
              <a:rPr lang="en-US" sz="2800"/>
              <a:t>.  How many grams of AgCl must be added to a 20.00L sample of water in order for precipitation to occur? </a:t>
            </a:r>
            <a:endParaRPr/>
          </a:p>
          <a:p>
            <a:pPr indent="0" lvl="0" marL="82550" rtl="0" algn="l">
              <a:lnSpc>
                <a:spcPct val="90000"/>
              </a:lnSpc>
              <a:spcBef>
                <a:spcPts val="1000"/>
              </a:spcBef>
              <a:spcAft>
                <a:spcPts val="0"/>
              </a:spcAft>
              <a:buClr>
                <a:schemeClr val="dk1"/>
              </a:buClr>
              <a:buSzPts val="2400"/>
              <a:buNone/>
            </a:pPr>
            <a:r>
              <a:rPr lang="en-US"/>
              <a:t>	</a:t>
            </a:r>
            <a:endParaRPr/>
          </a:p>
          <a:p>
            <a:pPr indent="0" lvl="0" marL="82550" rtl="0" algn="l">
              <a:lnSpc>
                <a:spcPct val="90000"/>
              </a:lnSpc>
              <a:spcBef>
                <a:spcPts val="1000"/>
              </a:spcBef>
              <a:spcAft>
                <a:spcPts val="0"/>
              </a:spcAft>
              <a:buClr>
                <a:schemeClr val="accent1"/>
              </a:buClr>
              <a:buSzPts val="2400"/>
              <a:buNone/>
            </a:pPr>
            <a:r>
              <a:rPr lang="en-US">
                <a:solidFill>
                  <a:schemeClr val="accent1"/>
                </a:solidFill>
              </a:rPr>
              <a:t>AgCl 🡨 🡪 Ag+ + Cl-</a:t>
            </a:r>
            <a:endParaRPr/>
          </a:p>
          <a:p>
            <a:pPr indent="0" lvl="0" marL="82550" rtl="0" algn="l">
              <a:lnSpc>
                <a:spcPct val="90000"/>
              </a:lnSpc>
              <a:spcBef>
                <a:spcPts val="1000"/>
              </a:spcBef>
              <a:spcAft>
                <a:spcPts val="0"/>
              </a:spcAft>
              <a:buClr>
                <a:schemeClr val="accent1"/>
              </a:buClr>
              <a:buSzPts val="2400"/>
              <a:buNone/>
            </a:pPr>
            <a:r>
              <a:rPr lang="en-US">
                <a:solidFill>
                  <a:schemeClr val="accent1"/>
                </a:solidFill>
              </a:rPr>
              <a:t>U	       	0	      0</a:t>
            </a:r>
            <a:endParaRPr/>
          </a:p>
          <a:p>
            <a:pPr indent="0" lvl="0" marL="82550" rtl="0" algn="l">
              <a:lnSpc>
                <a:spcPct val="90000"/>
              </a:lnSpc>
              <a:spcBef>
                <a:spcPts val="1000"/>
              </a:spcBef>
              <a:spcAft>
                <a:spcPts val="0"/>
              </a:spcAft>
              <a:buClr>
                <a:schemeClr val="accent1"/>
              </a:buClr>
              <a:buSzPts val="2400"/>
              <a:buNone/>
            </a:pPr>
            <a:r>
              <a:rPr lang="en-US">
                <a:solidFill>
                  <a:schemeClr val="accent1"/>
                </a:solidFill>
              </a:rPr>
              <a:t>-x	      		+x	    +x</a:t>
            </a:r>
            <a:endParaRPr/>
          </a:p>
          <a:p>
            <a:pPr indent="0" lvl="0" marL="82550" rtl="0" algn="l">
              <a:lnSpc>
                <a:spcPct val="90000"/>
              </a:lnSpc>
              <a:spcBef>
                <a:spcPts val="1000"/>
              </a:spcBef>
              <a:spcAft>
                <a:spcPts val="0"/>
              </a:spcAft>
              <a:buClr>
                <a:schemeClr val="accent1"/>
              </a:buClr>
              <a:buSzPts val="2400"/>
              <a:buNone/>
            </a:pPr>
            <a:r>
              <a:rPr lang="en-US">
                <a:solidFill>
                  <a:schemeClr val="accent1"/>
                </a:solidFill>
              </a:rPr>
              <a:t>U-x	      x	      x</a:t>
            </a:r>
            <a:endParaRPr>
              <a:solidFill>
                <a:schemeClr val="accent1"/>
              </a:solidFill>
            </a:endParaRPr>
          </a:p>
        </p:txBody>
      </p:sp>
      <p:sp>
        <p:nvSpPr>
          <p:cNvPr id="3702" name="Google Shape;3702;g2bdae9f7030_0_1348"/>
          <p:cNvSpPr txBox="1"/>
          <p:nvPr/>
        </p:nvSpPr>
        <p:spPr>
          <a:xfrm>
            <a:off x="5031828" y="1405158"/>
            <a:ext cx="6477000" cy="2678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Ksp=[Ag</a:t>
            </a:r>
            <a:r>
              <a:rPr baseline="30000" lang="en-US" sz="2400">
                <a:solidFill>
                  <a:schemeClr val="accent1"/>
                </a:solidFill>
                <a:latin typeface="Arial"/>
                <a:ea typeface="Arial"/>
                <a:cs typeface="Arial"/>
                <a:sym typeface="Arial"/>
              </a:rPr>
              <a:t>+</a:t>
            </a:r>
            <a:r>
              <a:rPr lang="en-US" sz="2400">
                <a:solidFill>
                  <a:schemeClr val="accent1"/>
                </a:solidFill>
                <a:latin typeface="Arial"/>
                <a:ea typeface="Arial"/>
                <a:cs typeface="Arial"/>
                <a:sym typeface="Arial"/>
              </a:rPr>
              <a:t>][Cl</a:t>
            </a:r>
            <a:r>
              <a:rPr baseline="30000" lang="en-US" sz="2400">
                <a:solidFill>
                  <a:schemeClr val="accent1"/>
                </a:solidFill>
                <a:latin typeface="Arial"/>
                <a:ea typeface="Arial"/>
                <a:cs typeface="Arial"/>
                <a:sym typeface="Arial"/>
              </a:rPr>
              <a:t>-</a:t>
            </a:r>
            <a:r>
              <a:rPr lang="en-US" sz="2400">
                <a:solidFill>
                  <a:schemeClr val="accent1"/>
                </a:solidFill>
                <a:latin typeface="Arial"/>
                <a:ea typeface="Arial"/>
                <a:cs typeface="Arial"/>
                <a:sym typeface="Arial"/>
              </a:rPr>
              <a:t>]</a:t>
            </a:r>
            <a:endParaRPr baseline="30000" sz="2400">
              <a:solidFill>
                <a:schemeClr val="accent1"/>
              </a:solidFill>
              <a:latin typeface="Arial"/>
              <a:ea typeface="Arial"/>
              <a:cs typeface="Arial"/>
              <a:sym typeface="Arial"/>
            </a:endParaRPr>
          </a:p>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1.6x10</a:t>
            </a:r>
            <a:r>
              <a:rPr baseline="30000" lang="en-US" sz="2400">
                <a:solidFill>
                  <a:schemeClr val="accent1"/>
                </a:solidFill>
                <a:latin typeface="Arial"/>
                <a:ea typeface="Arial"/>
                <a:cs typeface="Arial"/>
                <a:sym typeface="Arial"/>
              </a:rPr>
              <a:t>-10</a:t>
            </a:r>
            <a:r>
              <a:rPr lang="en-US" sz="2400">
                <a:solidFill>
                  <a:schemeClr val="accent1"/>
                </a:solidFill>
                <a:latin typeface="Arial"/>
                <a:ea typeface="Arial"/>
                <a:cs typeface="Arial"/>
                <a:sym typeface="Arial"/>
              </a:rPr>
              <a:t>=x</a:t>
            </a:r>
            <a:r>
              <a:rPr baseline="30000" lang="en-US" sz="2400">
                <a:solidFill>
                  <a:schemeClr val="accent1"/>
                </a:solidFill>
                <a:latin typeface="Arial"/>
                <a:ea typeface="Arial"/>
                <a:cs typeface="Arial"/>
                <a:sym typeface="Arial"/>
              </a:rPr>
              <a:t>2</a:t>
            </a:r>
            <a:endParaRPr/>
          </a:p>
          <a:p>
            <a:pPr indent="0" lvl="0" marL="0" marR="0" rtl="0" algn="l">
              <a:spcBef>
                <a:spcPts val="0"/>
              </a:spcBef>
              <a:spcAft>
                <a:spcPts val="0"/>
              </a:spcAft>
              <a:buClr>
                <a:schemeClr val="dk1"/>
              </a:buClr>
              <a:buSzPts val="2400"/>
              <a:buFont typeface="Noto Sans Symbols"/>
              <a:buNone/>
            </a:pPr>
            <a:r>
              <a:t/>
            </a:r>
            <a:endParaRPr baseline="30000" sz="2400">
              <a:solidFill>
                <a:schemeClr val="accent1"/>
              </a:solidFill>
              <a:latin typeface="Arial"/>
              <a:ea typeface="Arial"/>
              <a:cs typeface="Arial"/>
              <a:sym typeface="Arial"/>
            </a:endParaRPr>
          </a:p>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x=1.26x10</a:t>
            </a:r>
            <a:r>
              <a:rPr baseline="30000" lang="en-US" sz="2400">
                <a:solidFill>
                  <a:schemeClr val="accent1"/>
                </a:solidFill>
                <a:latin typeface="Arial"/>
                <a:ea typeface="Arial"/>
                <a:cs typeface="Arial"/>
                <a:sym typeface="Arial"/>
              </a:rPr>
              <a:t>-5</a:t>
            </a:r>
            <a:r>
              <a:rPr lang="en-US" sz="2400">
                <a:solidFill>
                  <a:schemeClr val="accent1"/>
                </a:solidFill>
                <a:latin typeface="Arial"/>
                <a:ea typeface="Arial"/>
                <a:cs typeface="Arial"/>
                <a:sym typeface="Arial"/>
              </a:rPr>
              <a:t>M (20.00L)(143.32g/mol)</a:t>
            </a:r>
            <a:endParaRPr sz="2400">
              <a:solidFill>
                <a:schemeClr val="accent1"/>
              </a:solidFill>
              <a:latin typeface="Arial"/>
              <a:ea typeface="Arial"/>
              <a:cs typeface="Arial"/>
              <a:sym typeface="Arial"/>
            </a:endParaRPr>
          </a:p>
          <a:p>
            <a:pPr indent="0" lvl="0" marL="0" marR="0" rtl="0" algn="l">
              <a:spcBef>
                <a:spcPts val="0"/>
              </a:spcBef>
              <a:spcAft>
                <a:spcPts val="0"/>
              </a:spcAft>
              <a:buClr>
                <a:schemeClr val="dk1"/>
              </a:buClr>
              <a:buSzPts val="2400"/>
              <a:buFont typeface="Noto Sans Symbols"/>
              <a:buNone/>
            </a:pPr>
            <a:r>
              <a:t/>
            </a:r>
            <a:endParaRPr sz="2400">
              <a:solidFill>
                <a:schemeClr val="accent1"/>
              </a:solidFill>
              <a:latin typeface="Arial"/>
              <a:ea typeface="Arial"/>
              <a:cs typeface="Arial"/>
              <a:sym typeface="Arial"/>
            </a:endParaRPr>
          </a:p>
          <a:p>
            <a:pPr indent="0" lvl="0" marL="0" marR="0" rtl="0" algn="l">
              <a:spcBef>
                <a:spcPts val="0"/>
              </a:spcBef>
              <a:spcAft>
                <a:spcPts val="0"/>
              </a:spcAft>
              <a:buClr>
                <a:srgbClr val="FF0000"/>
              </a:buClr>
              <a:buSzPts val="2400"/>
              <a:buFont typeface="Noto Sans Symbols"/>
              <a:buNone/>
            </a:pPr>
            <a:r>
              <a:rPr lang="en-US" sz="2400">
                <a:solidFill>
                  <a:srgbClr val="FF0000"/>
                </a:solidFill>
                <a:latin typeface="Arial"/>
                <a:ea typeface="Arial"/>
                <a:cs typeface="Arial"/>
                <a:sym typeface="Arial"/>
              </a:rPr>
              <a:t>0.036 grams very insoluble!</a:t>
            </a:r>
            <a:endParaRPr/>
          </a:p>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 </a:t>
            </a:r>
            <a:endParaRPr/>
          </a:p>
        </p:txBody>
      </p:sp>
      <p:pic>
        <p:nvPicPr>
          <p:cNvPr descr="Image result for silver chloride" id="3703" name="Google Shape;3703;g2bdae9f7030_0_1348"/>
          <p:cNvPicPr preferRelativeResize="0"/>
          <p:nvPr/>
        </p:nvPicPr>
        <p:blipFill rotWithShape="1">
          <a:blip r:embed="rId3">
            <a:alphaModFix/>
          </a:blip>
          <a:srcRect b="18454" l="4834" r="5310" t="15846"/>
          <a:stretch/>
        </p:blipFill>
        <p:spPr>
          <a:xfrm>
            <a:off x="3121572" y="3720661"/>
            <a:ext cx="2932388" cy="214411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0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0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0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0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0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02">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02">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8" name="Shape 3708"/>
        <p:cNvGrpSpPr/>
        <p:nvPr/>
      </p:nvGrpSpPr>
      <p:grpSpPr>
        <a:xfrm>
          <a:off x="0" y="0"/>
          <a:ext cx="0" cy="0"/>
          <a:chOff x="0" y="0"/>
          <a:chExt cx="0" cy="0"/>
        </a:xfrm>
      </p:grpSpPr>
      <p:sp>
        <p:nvSpPr>
          <p:cNvPr id="3709" name="Google Shape;3709;g2bdae9f7030_0_1354"/>
          <p:cNvSpPr txBox="1"/>
          <p:nvPr>
            <p:ph idx="1" type="body"/>
          </p:nvPr>
        </p:nvSpPr>
        <p:spPr>
          <a:xfrm>
            <a:off x="693683" y="152400"/>
            <a:ext cx="11004300" cy="4800600"/>
          </a:xfrm>
          <a:prstGeom prst="rect">
            <a:avLst/>
          </a:prstGeom>
          <a:noFill/>
          <a:ln>
            <a:noFill/>
          </a:ln>
        </p:spPr>
        <p:txBody>
          <a:bodyPr anchorCtr="0" anchor="t" bIns="45700" lIns="91425" spcFirstLastPara="1" rIns="91425" wrap="square" tIns="45700">
            <a:normAutofit/>
          </a:bodyPr>
          <a:lstStyle/>
          <a:p>
            <a:pPr indent="0" lvl="0" marL="82550" rtl="0" algn="l">
              <a:lnSpc>
                <a:spcPct val="90000"/>
              </a:lnSpc>
              <a:spcBef>
                <a:spcPts val="0"/>
              </a:spcBef>
              <a:spcAft>
                <a:spcPts val="0"/>
              </a:spcAft>
              <a:buClr>
                <a:schemeClr val="dk1"/>
              </a:buClr>
              <a:buSzPts val="2800"/>
              <a:buNone/>
            </a:pPr>
            <a:r>
              <a:rPr lang="en-US" sz="2800"/>
              <a:t>The Ksp of Lead (II) fluoride is 4.1x10</a:t>
            </a:r>
            <a:r>
              <a:rPr baseline="30000" lang="en-US" sz="2800"/>
              <a:t>-8</a:t>
            </a:r>
            <a:r>
              <a:rPr lang="en-US" sz="2800"/>
              <a:t>. 4.50 grams of lithium fluoride is added to 4000.mL of water and it dissolves completely.  After the addition of how many grams of Lead (II) nitrate does the lead(II)fluoride precipitate?</a:t>
            </a:r>
            <a:endParaRPr/>
          </a:p>
          <a:p>
            <a:pPr indent="0" lvl="0" marL="82550" rtl="0" algn="l">
              <a:lnSpc>
                <a:spcPct val="90000"/>
              </a:lnSpc>
              <a:spcBef>
                <a:spcPts val="1000"/>
              </a:spcBef>
              <a:spcAft>
                <a:spcPts val="0"/>
              </a:spcAft>
              <a:buClr>
                <a:schemeClr val="dk1"/>
              </a:buClr>
              <a:buSzPts val="2800"/>
              <a:buNone/>
            </a:pPr>
            <a:r>
              <a:t/>
            </a:r>
            <a:endParaRPr sz="2800"/>
          </a:p>
          <a:p>
            <a:pPr indent="0" lvl="0" marL="82550" rtl="0" algn="l">
              <a:lnSpc>
                <a:spcPct val="90000"/>
              </a:lnSpc>
              <a:spcBef>
                <a:spcPts val="1000"/>
              </a:spcBef>
              <a:spcAft>
                <a:spcPts val="0"/>
              </a:spcAft>
              <a:buClr>
                <a:schemeClr val="accent1"/>
              </a:buClr>
              <a:buSzPts val="2400"/>
              <a:buNone/>
            </a:pPr>
            <a:r>
              <a:rPr lang="en-US">
                <a:solidFill>
                  <a:schemeClr val="accent1"/>
                </a:solidFill>
              </a:rPr>
              <a:t>PbF</a:t>
            </a:r>
            <a:r>
              <a:rPr baseline="-25000" lang="en-US">
                <a:solidFill>
                  <a:schemeClr val="accent1"/>
                </a:solidFill>
              </a:rPr>
              <a:t>2</a:t>
            </a:r>
            <a:r>
              <a:rPr lang="en-US">
                <a:solidFill>
                  <a:schemeClr val="accent1"/>
                </a:solidFill>
              </a:rPr>
              <a:t> 🡨 🡪 Pb</a:t>
            </a:r>
            <a:r>
              <a:rPr baseline="30000" lang="en-US">
                <a:solidFill>
                  <a:schemeClr val="accent1"/>
                </a:solidFill>
              </a:rPr>
              <a:t>+2</a:t>
            </a:r>
            <a:r>
              <a:rPr lang="en-US">
                <a:solidFill>
                  <a:schemeClr val="accent1"/>
                </a:solidFill>
              </a:rPr>
              <a:t> + 2F-</a:t>
            </a:r>
            <a:endParaRPr/>
          </a:p>
          <a:p>
            <a:pPr indent="0" lvl="0" marL="82550" rtl="0" algn="l">
              <a:lnSpc>
                <a:spcPct val="90000"/>
              </a:lnSpc>
              <a:spcBef>
                <a:spcPts val="1000"/>
              </a:spcBef>
              <a:spcAft>
                <a:spcPts val="0"/>
              </a:spcAft>
              <a:buClr>
                <a:schemeClr val="accent1"/>
              </a:buClr>
              <a:buSzPts val="2400"/>
              <a:buNone/>
            </a:pPr>
            <a:r>
              <a:rPr lang="en-US">
                <a:solidFill>
                  <a:schemeClr val="accent1"/>
                </a:solidFill>
              </a:rPr>
              <a:t>U	      		0	      0</a:t>
            </a:r>
            <a:endParaRPr/>
          </a:p>
          <a:p>
            <a:pPr indent="0" lvl="0" marL="82550" rtl="0" algn="l">
              <a:lnSpc>
                <a:spcPct val="90000"/>
              </a:lnSpc>
              <a:spcBef>
                <a:spcPts val="1000"/>
              </a:spcBef>
              <a:spcAft>
                <a:spcPts val="0"/>
              </a:spcAft>
              <a:buClr>
                <a:schemeClr val="accent1"/>
              </a:buClr>
              <a:buSzPts val="2400"/>
              <a:buNone/>
            </a:pPr>
            <a:r>
              <a:rPr lang="en-US">
                <a:solidFill>
                  <a:schemeClr val="accent1"/>
                </a:solidFill>
              </a:rPr>
              <a:t>-x	     		+x	    +2x</a:t>
            </a:r>
            <a:endParaRPr/>
          </a:p>
          <a:p>
            <a:pPr indent="0" lvl="0" marL="82550" rtl="0" algn="l">
              <a:lnSpc>
                <a:spcPct val="90000"/>
              </a:lnSpc>
              <a:spcBef>
                <a:spcPts val="1000"/>
              </a:spcBef>
              <a:spcAft>
                <a:spcPts val="0"/>
              </a:spcAft>
              <a:buClr>
                <a:schemeClr val="accent1"/>
              </a:buClr>
              <a:buSzPts val="2400"/>
              <a:buNone/>
            </a:pPr>
            <a:r>
              <a:rPr lang="en-US">
                <a:solidFill>
                  <a:schemeClr val="accent1"/>
                </a:solidFill>
              </a:rPr>
              <a:t>U-x	      x	     2x</a:t>
            </a:r>
            <a:endParaRPr>
              <a:solidFill>
                <a:schemeClr val="accent1"/>
              </a:solidFill>
            </a:endParaRPr>
          </a:p>
        </p:txBody>
      </p:sp>
      <p:sp>
        <p:nvSpPr>
          <p:cNvPr id="3710" name="Google Shape;3710;g2bdae9f7030_0_1354"/>
          <p:cNvSpPr txBox="1"/>
          <p:nvPr/>
        </p:nvSpPr>
        <p:spPr>
          <a:xfrm>
            <a:off x="4230414" y="2697769"/>
            <a:ext cx="7467600" cy="3417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Ksp=[Pb</a:t>
            </a:r>
            <a:r>
              <a:rPr baseline="30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][2F</a:t>
            </a:r>
            <a:r>
              <a:rPr baseline="30000" lang="en-US" sz="2400">
                <a:solidFill>
                  <a:schemeClr val="accent1"/>
                </a:solidFill>
                <a:latin typeface="Arial"/>
                <a:ea typeface="Arial"/>
                <a:cs typeface="Arial"/>
                <a:sym typeface="Arial"/>
              </a:rPr>
              <a:t>-</a:t>
            </a:r>
            <a:r>
              <a:rPr lang="en-US" sz="2400">
                <a:solidFill>
                  <a:schemeClr val="accent1"/>
                </a:solidFill>
                <a:latin typeface="Arial"/>
                <a:ea typeface="Arial"/>
                <a:cs typeface="Arial"/>
                <a:sym typeface="Arial"/>
              </a:rPr>
              <a:t>]</a:t>
            </a:r>
            <a:r>
              <a:rPr baseline="30000" lang="en-US" sz="2400">
                <a:solidFill>
                  <a:schemeClr val="accent1"/>
                </a:solidFill>
                <a:latin typeface="Arial"/>
                <a:ea typeface="Arial"/>
                <a:cs typeface="Arial"/>
                <a:sym typeface="Arial"/>
              </a:rPr>
              <a:t>2</a:t>
            </a:r>
            <a:r>
              <a:rPr lang="en-US" sz="2400">
                <a:solidFill>
                  <a:schemeClr val="accent1"/>
                </a:solidFill>
                <a:latin typeface="Arial"/>
                <a:ea typeface="Arial"/>
                <a:cs typeface="Arial"/>
                <a:sym typeface="Arial"/>
              </a:rPr>
              <a:t>		</a:t>
            </a:r>
            <a:endParaRPr sz="2400">
              <a:solidFill>
                <a:schemeClr val="accent1"/>
              </a:solidFill>
              <a:latin typeface="Arial"/>
              <a:ea typeface="Arial"/>
              <a:cs typeface="Arial"/>
              <a:sym typeface="Arial"/>
            </a:endParaRPr>
          </a:p>
          <a:p>
            <a:pPr indent="0" lvl="0" marL="0" marR="0" rtl="0" algn="l">
              <a:spcBef>
                <a:spcPts val="0"/>
              </a:spcBef>
              <a:spcAft>
                <a:spcPts val="0"/>
              </a:spcAft>
              <a:buClr>
                <a:schemeClr val="dk1"/>
              </a:buClr>
              <a:buSzPts val="2400"/>
              <a:buFont typeface="Noto Sans Symbols"/>
              <a:buNone/>
            </a:pPr>
            <a:r>
              <a:t/>
            </a:r>
            <a:endParaRPr sz="2400">
              <a:solidFill>
                <a:schemeClr val="accent1"/>
              </a:solidFill>
              <a:latin typeface="Arial"/>
              <a:ea typeface="Arial"/>
              <a:cs typeface="Arial"/>
              <a:sym typeface="Arial"/>
            </a:endParaRPr>
          </a:p>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4.5g/25.94g/mol/4.0L=0.043M </a:t>
            </a:r>
            <a:endParaRPr/>
          </a:p>
          <a:p>
            <a:pPr indent="0" lvl="0" marL="0" marR="0" rtl="0" algn="l">
              <a:spcBef>
                <a:spcPts val="0"/>
              </a:spcBef>
              <a:spcAft>
                <a:spcPts val="0"/>
              </a:spcAft>
              <a:buClr>
                <a:schemeClr val="dk1"/>
              </a:buClr>
              <a:buSzPts val="2400"/>
              <a:buFont typeface="Noto Sans Symbols"/>
              <a:buNone/>
            </a:pPr>
            <a:r>
              <a:t/>
            </a:r>
            <a:endParaRPr baseline="30000" sz="2400">
              <a:solidFill>
                <a:schemeClr val="accent1"/>
              </a:solidFill>
              <a:latin typeface="Arial"/>
              <a:ea typeface="Arial"/>
              <a:cs typeface="Arial"/>
              <a:sym typeface="Arial"/>
            </a:endParaRPr>
          </a:p>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4.1x10</a:t>
            </a:r>
            <a:r>
              <a:rPr baseline="30000" lang="en-US" sz="2400">
                <a:solidFill>
                  <a:schemeClr val="accent1"/>
                </a:solidFill>
                <a:latin typeface="Arial"/>
                <a:ea typeface="Arial"/>
                <a:cs typeface="Arial"/>
                <a:sym typeface="Arial"/>
              </a:rPr>
              <a:t>-8</a:t>
            </a:r>
            <a:r>
              <a:rPr lang="en-US" sz="2400">
                <a:solidFill>
                  <a:schemeClr val="accent1"/>
                </a:solidFill>
                <a:latin typeface="Arial"/>
                <a:ea typeface="Arial"/>
                <a:cs typeface="Arial"/>
                <a:sym typeface="Arial"/>
              </a:rPr>
              <a:t>=[x][0.043]</a:t>
            </a:r>
            <a:r>
              <a:rPr baseline="30000" lang="en-US" sz="2400">
                <a:solidFill>
                  <a:schemeClr val="accent1"/>
                </a:solidFill>
                <a:latin typeface="Arial"/>
                <a:ea typeface="Arial"/>
                <a:cs typeface="Arial"/>
                <a:sym typeface="Arial"/>
              </a:rPr>
              <a:t>2</a:t>
            </a:r>
            <a:endParaRPr/>
          </a:p>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x=2.22x10</a:t>
            </a:r>
            <a:r>
              <a:rPr baseline="30000" lang="en-US" sz="2400">
                <a:solidFill>
                  <a:schemeClr val="accent1"/>
                </a:solidFill>
                <a:latin typeface="Arial"/>
                <a:ea typeface="Arial"/>
                <a:cs typeface="Arial"/>
                <a:sym typeface="Arial"/>
              </a:rPr>
              <a:t>-5</a:t>
            </a:r>
            <a:r>
              <a:rPr lang="en-US" sz="2400">
                <a:solidFill>
                  <a:schemeClr val="accent1"/>
                </a:solidFill>
                <a:latin typeface="Arial"/>
                <a:ea typeface="Arial"/>
                <a:cs typeface="Arial"/>
                <a:sym typeface="Arial"/>
              </a:rPr>
              <a:t>M (4.0L)(331.22g/mol) </a:t>
            </a:r>
            <a:endParaRPr/>
          </a:p>
          <a:p>
            <a:pPr indent="0" lvl="0" marL="0" marR="0" rtl="0" algn="l">
              <a:spcBef>
                <a:spcPts val="0"/>
              </a:spcBef>
              <a:spcAft>
                <a:spcPts val="0"/>
              </a:spcAft>
              <a:buClr>
                <a:schemeClr val="dk1"/>
              </a:buClr>
              <a:buSzPts val="2400"/>
              <a:buFont typeface="Noto Sans Symbols"/>
              <a:buNone/>
            </a:pPr>
            <a:r>
              <a:t/>
            </a:r>
            <a:endParaRPr sz="2400">
              <a:solidFill>
                <a:schemeClr val="accent1"/>
              </a:solidFill>
              <a:latin typeface="Arial"/>
              <a:ea typeface="Arial"/>
              <a:cs typeface="Arial"/>
              <a:sym typeface="Arial"/>
            </a:endParaRPr>
          </a:p>
          <a:p>
            <a:pPr indent="0" lvl="0" marL="0" marR="0" rtl="0" algn="l">
              <a:spcBef>
                <a:spcPts val="0"/>
              </a:spcBef>
              <a:spcAft>
                <a:spcPts val="0"/>
              </a:spcAft>
              <a:buClr>
                <a:srgbClr val="FF0000"/>
              </a:buClr>
              <a:buSzPts val="2400"/>
              <a:buFont typeface="Noto Sans Symbols"/>
              <a:buNone/>
            </a:pPr>
            <a:r>
              <a:rPr lang="en-US" sz="2400">
                <a:solidFill>
                  <a:srgbClr val="FF0000"/>
                </a:solidFill>
                <a:latin typeface="Arial"/>
                <a:ea typeface="Arial"/>
                <a:cs typeface="Arial"/>
                <a:sym typeface="Arial"/>
              </a:rPr>
              <a:t>0.029 grams</a:t>
            </a:r>
            <a:endParaRPr/>
          </a:p>
          <a:p>
            <a:pPr indent="0" lvl="0" marL="0" marR="0" rtl="0" algn="l">
              <a:spcBef>
                <a:spcPts val="0"/>
              </a:spcBef>
              <a:spcAft>
                <a:spcPts val="0"/>
              </a:spcAft>
              <a:buClr>
                <a:schemeClr val="dk1"/>
              </a:buClr>
              <a:buSzPts val="2400"/>
              <a:buFont typeface="Noto Sans Symbols"/>
              <a:buNone/>
            </a:pPr>
            <a:r>
              <a:t/>
            </a:r>
            <a:endParaRPr sz="2400">
              <a:solidFill>
                <a:schemeClr val="accent1"/>
              </a:solidFill>
              <a:latin typeface="Arial"/>
              <a:ea typeface="Arial"/>
              <a:cs typeface="Arial"/>
              <a:sym typeface="Arial"/>
            </a:endParaRPr>
          </a:p>
        </p:txBody>
      </p:sp>
      <p:pic>
        <p:nvPicPr>
          <p:cNvPr descr="Image result for lead fluoride" id="3711" name="Google Shape;3711;g2bdae9f7030_0_1354"/>
          <p:cNvPicPr preferRelativeResize="0"/>
          <p:nvPr/>
        </p:nvPicPr>
        <p:blipFill rotWithShape="1">
          <a:blip r:embed="rId3">
            <a:alphaModFix/>
          </a:blip>
          <a:srcRect b="0" l="0" r="0" t="0"/>
          <a:stretch/>
        </p:blipFill>
        <p:spPr>
          <a:xfrm>
            <a:off x="7880678" y="1537304"/>
            <a:ext cx="3407432" cy="133974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10"/>
                                        </p:tgtEl>
                                        <p:attrNameLst>
                                          <p:attrName>style.visibility</p:attrName>
                                        </p:attrNameLst>
                                      </p:cBhvr>
                                      <p:to>
                                        <p:strVal val="visible"/>
                                      </p:to>
                                    </p:set>
                                    <p:animEffect filter="fade" transition="in">
                                      <p:cBhvr>
                                        <p:cTn dur="500"/>
                                        <p:tgtEl>
                                          <p:spTgt spid="37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1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1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1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1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1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1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10">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10">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10">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6" name="Shape 3716"/>
        <p:cNvGrpSpPr/>
        <p:nvPr/>
      </p:nvGrpSpPr>
      <p:grpSpPr>
        <a:xfrm>
          <a:off x="0" y="0"/>
          <a:ext cx="0" cy="0"/>
          <a:chOff x="0" y="0"/>
          <a:chExt cx="0" cy="0"/>
        </a:xfrm>
      </p:grpSpPr>
      <p:sp>
        <p:nvSpPr>
          <p:cNvPr id="3717" name="Google Shape;3717;g2bdae9f7030_0_1361"/>
          <p:cNvSpPr txBox="1"/>
          <p:nvPr>
            <p:ph type="title"/>
          </p:nvPr>
        </p:nvSpPr>
        <p:spPr>
          <a:xfrm>
            <a:off x="278150" y="23950"/>
            <a:ext cx="11609100" cy="1325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The addition of a common ion will decrease solubility of a salt.</a:t>
            </a:r>
            <a:endParaRPr/>
          </a:p>
        </p:txBody>
      </p:sp>
      <p:sp>
        <p:nvSpPr>
          <p:cNvPr id="3718" name="Google Shape;3718;g2bdae9f7030_0_1361"/>
          <p:cNvSpPr txBox="1"/>
          <p:nvPr>
            <p:ph idx="1" type="body"/>
          </p:nvPr>
        </p:nvSpPr>
        <p:spPr>
          <a:xfrm>
            <a:off x="2926150" y="1690825"/>
            <a:ext cx="8427600" cy="44859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When CaF</a:t>
            </a:r>
            <a:r>
              <a:rPr baseline="-25000" lang="en-US"/>
              <a:t>2</a:t>
            </a:r>
            <a:r>
              <a:rPr lang="en-US"/>
              <a:t> is the only substance in the water Ksp = 3.9x10</a:t>
            </a:r>
            <a:r>
              <a:rPr baseline="30000" lang="en-US"/>
              <a:t>-11</a:t>
            </a:r>
            <a:r>
              <a:rPr lang="en-US"/>
              <a:t>. calculate the concentration of Ca</a:t>
            </a:r>
            <a:r>
              <a:rPr baseline="30000" lang="en-US"/>
              <a:t>+2</a:t>
            </a:r>
            <a:r>
              <a:rPr lang="en-US"/>
              <a:t>.</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US"/>
              <a:t>If 0.50M NaF is also present, recalculate the [Ca</a:t>
            </a:r>
            <a:r>
              <a:rPr baseline="30000" lang="en-US"/>
              <a:t>+2</a:t>
            </a:r>
            <a:r>
              <a:rPr lang="en-US"/>
              <a:t>].</a:t>
            </a:r>
            <a:endParaRPr/>
          </a:p>
        </p:txBody>
      </p:sp>
      <p:pic>
        <p:nvPicPr>
          <p:cNvPr id="3719" name="Google Shape;3719;g2bdae9f7030_0_1361"/>
          <p:cNvPicPr preferRelativeResize="0"/>
          <p:nvPr/>
        </p:nvPicPr>
        <p:blipFill rotWithShape="1">
          <a:blip r:embed="rId3">
            <a:alphaModFix/>
          </a:blip>
          <a:srcRect b="32288" l="29440" r="50716" t="38515"/>
          <a:stretch/>
        </p:blipFill>
        <p:spPr>
          <a:xfrm>
            <a:off x="278150" y="1418250"/>
            <a:ext cx="2419402" cy="2002301"/>
          </a:xfrm>
          <a:prstGeom prst="rect">
            <a:avLst/>
          </a:prstGeom>
          <a:noFill/>
          <a:ln>
            <a:noFill/>
          </a:ln>
        </p:spPr>
      </p:pic>
      <p:pic>
        <p:nvPicPr>
          <p:cNvPr id="3720" name="Google Shape;3720;g2bdae9f7030_0_1361"/>
          <p:cNvPicPr preferRelativeResize="0"/>
          <p:nvPr/>
        </p:nvPicPr>
        <p:blipFill rotWithShape="1">
          <a:blip r:embed="rId3">
            <a:alphaModFix/>
          </a:blip>
          <a:srcRect b="32288" l="49813" r="31093" t="38515"/>
          <a:stretch/>
        </p:blipFill>
        <p:spPr>
          <a:xfrm>
            <a:off x="434399" y="3489150"/>
            <a:ext cx="2327875" cy="2002301"/>
          </a:xfrm>
          <a:prstGeom prst="rect">
            <a:avLst/>
          </a:prstGeom>
          <a:noFill/>
          <a:ln>
            <a:noFill/>
          </a:ln>
        </p:spPr>
      </p:pic>
      <p:sp>
        <p:nvSpPr>
          <p:cNvPr id="3721" name="Google Shape;3721;g2bdae9f7030_0_1361"/>
          <p:cNvSpPr txBox="1"/>
          <p:nvPr/>
        </p:nvSpPr>
        <p:spPr>
          <a:xfrm>
            <a:off x="3417625" y="2447250"/>
            <a:ext cx="7818000" cy="81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accent1"/>
                </a:solidFill>
                <a:latin typeface="Calibri"/>
                <a:ea typeface="Calibri"/>
                <a:cs typeface="Calibri"/>
                <a:sym typeface="Calibri"/>
              </a:rPr>
              <a:t>Ksp = [Ca</a:t>
            </a:r>
            <a:r>
              <a:rPr baseline="30000" lang="en-US" sz="2400">
                <a:solidFill>
                  <a:schemeClr val="accent1"/>
                </a:solidFill>
                <a:latin typeface="Calibri"/>
                <a:ea typeface="Calibri"/>
                <a:cs typeface="Calibri"/>
                <a:sym typeface="Calibri"/>
              </a:rPr>
              <a:t>+2</a:t>
            </a:r>
            <a:r>
              <a:rPr lang="en-US" sz="2400">
                <a:solidFill>
                  <a:schemeClr val="accent1"/>
                </a:solidFill>
                <a:latin typeface="Calibri"/>
                <a:ea typeface="Calibri"/>
                <a:cs typeface="Calibri"/>
                <a:sym typeface="Calibri"/>
              </a:rPr>
              <a:t>][2F</a:t>
            </a:r>
            <a:r>
              <a:rPr baseline="30000" lang="en-US" sz="2400">
                <a:solidFill>
                  <a:schemeClr val="accent1"/>
                </a:solidFill>
                <a:latin typeface="Calibri"/>
                <a:ea typeface="Calibri"/>
                <a:cs typeface="Calibri"/>
                <a:sym typeface="Calibri"/>
              </a:rPr>
              <a:t>-</a:t>
            </a:r>
            <a:r>
              <a:rPr lang="en-US" sz="2400">
                <a:solidFill>
                  <a:schemeClr val="accent1"/>
                </a:solidFill>
                <a:latin typeface="Calibri"/>
                <a:ea typeface="Calibri"/>
                <a:cs typeface="Calibri"/>
                <a:sym typeface="Calibri"/>
              </a:rPr>
              <a:t>]</a:t>
            </a:r>
            <a:r>
              <a:rPr baseline="30000" lang="en-US" sz="2400">
                <a:solidFill>
                  <a:schemeClr val="accent1"/>
                </a:solidFill>
                <a:latin typeface="Calibri"/>
                <a:ea typeface="Calibri"/>
                <a:cs typeface="Calibri"/>
                <a:sym typeface="Calibri"/>
              </a:rPr>
              <a:t>2</a:t>
            </a:r>
            <a:r>
              <a:rPr lang="en-US" sz="2400">
                <a:solidFill>
                  <a:schemeClr val="accent1"/>
                </a:solidFill>
                <a:latin typeface="Calibri"/>
                <a:ea typeface="Calibri"/>
                <a:cs typeface="Calibri"/>
                <a:sym typeface="Calibri"/>
              </a:rPr>
              <a:t> = x(2x)</a:t>
            </a:r>
            <a:r>
              <a:rPr baseline="30000" lang="en-US" sz="2400">
                <a:solidFill>
                  <a:schemeClr val="accent1"/>
                </a:solidFill>
                <a:latin typeface="Calibri"/>
                <a:ea typeface="Calibri"/>
                <a:cs typeface="Calibri"/>
                <a:sym typeface="Calibri"/>
              </a:rPr>
              <a:t>2</a:t>
            </a:r>
            <a:r>
              <a:rPr lang="en-US" sz="2400">
                <a:solidFill>
                  <a:schemeClr val="accent1"/>
                </a:solidFill>
                <a:latin typeface="Calibri"/>
                <a:ea typeface="Calibri"/>
                <a:cs typeface="Calibri"/>
                <a:sym typeface="Calibri"/>
              </a:rPr>
              <a:t> = 4x</a:t>
            </a:r>
            <a:r>
              <a:rPr baseline="30000" lang="en-US" sz="2400">
                <a:solidFill>
                  <a:schemeClr val="accent1"/>
                </a:solidFill>
                <a:latin typeface="Calibri"/>
                <a:ea typeface="Calibri"/>
                <a:cs typeface="Calibri"/>
                <a:sym typeface="Calibri"/>
              </a:rPr>
              <a:t>3</a:t>
            </a:r>
            <a:r>
              <a:rPr lang="en-US" sz="2400">
                <a:solidFill>
                  <a:schemeClr val="accent1"/>
                </a:solidFill>
                <a:latin typeface="Calibri"/>
                <a:ea typeface="Calibri"/>
                <a:cs typeface="Calibri"/>
                <a:sym typeface="Calibri"/>
              </a:rPr>
              <a:t> = 3.9x10</a:t>
            </a:r>
            <a:r>
              <a:rPr baseline="30000" lang="en-US" sz="2400">
                <a:solidFill>
                  <a:schemeClr val="accent1"/>
                </a:solidFill>
                <a:latin typeface="Calibri"/>
                <a:ea typeface="Calibri"/>
                <a:cs typeface="Calibri"/>
                <a:sym typeface="Calibri"/>
              </a:rPr>
              <a:t>-11</a:t>
            </a:r>
            <a:endParaRPr baseline="30000" sz="2400">
              <a:solidFill>
                <a:schemeClr val="accent1"/>
              </a:solidFill>
              <a:latin typeface="Calibri"/>
              <a:ea typeface="Calibri"/>
              <a:cs typeface="Calibri"/>
              <a:sym typeface="Calibri"/>
            </a:endParaRPr>
          </a:p>
          <a:p>
            <a:pPr indent="0" lvl="0" marL="0" rtl="0" algn="l">
              <a:spcBef>
                <a:spcPts val="0"/>
              </a:spcBef>
              <a:spcAft>
                <a:spcPts val="0"/>
              </a:spcAft>
              <a:buNone/>
            </a:pPr>
            <a:r>
              <a:rPr lang="en-US" sz="2400">
                <a:solidFill>
                  <a:schemeClr val="accent1"/>
                </a:solidFill>
                <a:latin typeface="Calibri"/>
                <a:ea typeface="Calibri"/>
                <a:cs typeface="Calibri"/>
                <a:sym typeface="Calibri"/>
              </a:rPr>
              <a:t>x = 2.14x10</a:t>
            </a:r>
            <a:r>
              <a:rPr baseline="30000" lang="en-US" sz="2400">
                <a:solidFill>
                  <a:schemeClr val="accent1"/>
                </a:solidFill>
                <a:latin typeface="Calibri"/>
                <a:ea typeface="Calibri"/>
                <a:cs typeface="Calibri"/>
                <a:sym typeface="Calibri"/>
              </a:rPr>
              <a:t>-4</a:t>
            </a:r>
            <a:r>
              <a:rPr lang="en-US" sz="2400">
                <a:solidFill>
                  <a:schemeClr val="accent1"/>
                </a:solidFill>
                <a:latin typeface="Calibri"/>
                <a:ea typeface="Calibri"/>
                <a:cs typeface="Calibri"/>
                <a:sym typeface="Calibri"/>
              </a:rPr>
              <a:t>M</a:t>
            </a:r>
            <a:endParaRPr sz="2400">
              <a:solidFill>
                <a:schemeClr val="accent1"/>
              </a:solidFill>
              <a:latin typeface="Calibri"/>
              <a:ea typeface="Calibri"/>
              <a:cs typeface="Calibri"/>
              <a:sym typeface="Calibri"/>
            </a:endParaRPr>
          </a:p>
        </p:txBody>
      </p:sp>
      <p:sp>
        <p:nvSpPr>
          <p:cNvPr id="3722" name="Google Shape;3722;g2bdae9f7030_0_1361"/>
          <p:cNvSpPr txBox="1"/>
          <p:nvPr/>
        </p:nvSpPr>
        <p:spPr>
          <a:xfrm>
            <a:off x="3341425" y="4356350"/>
            <a:ext cx="7818000" cy="12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accent1"/>
                </a:solidFill>
                <a:latin typeface="Calibri"/>
                <a:ea typeface="Calibri"/>
                <a:cs typeface="Calibri"/>
                <a:sym typeface="Calibri"/>
              </a:rPr>
              <a:t>Ksp = [Ca</a:t>
            </a:r>
            <a:r>
              <a:rPr baseline="30000" lang="en-US" sz="2400">
                <a:solidFill>
                  <a:schemeClr val="accent1"/>
                </a:solidFill>
                <a:latin typeface="Calibri"/>
                <a:ea typeface="Calibri"/>
                <a:cs typeface="Calibri"/>
                <a:sym typeface="Calibri"/>
              </a:rPr>
              <a:t>+2</a:t>
            </a:r>
            <a:r>
              <a:rPr lang="en-US" sz="2400">
                <a:solidFill>
                  <a:schemeClr val="accent1"/>
                </a:solidFill>
                <a:latin typeface="Calibri"/>
                <a:ea typeface="Calibri"/>
                <a:cs typeface="Calibri"/>
                <a:sym typeface="Calibri"/>
              </a:rPr>
              <a:t>][2F</a:t>
            </a:r>
            <a:r>
              <a:rPr baseline="30000" lang="en-US" sz="2400">
                <a:solidFill>
                  <a:schemeClr val="accent1"/>
                </a:solidFill>
                <a:latin typeface="Calibri"/>
                <a:ea typeface="Calibri"/>
                <a:cs typeface="Calibri"/>
                <a:sym typeface="Calibri"/>
              </a:rPr>
              <a:t>-</a:t>
            </a:r>
            <a:r>
              <a:rPr lang="en-US" sz="2400">
                <a:solidFill>
                  <a:schemeClr val="accent1"/>
                </a:solidFill>
                <a:latin typeface="Calibri"/>
                <a:ea typeface="Calibri"/>
                <a:cs typeface="Calibri"/>
                <a:sym typeface="Calibri"/>
              </a:rPr>
              <a:t>]</a:t>
            </a:r>
            <a:r>
              <a:rPr baseline="30000" lang="en-US" sz="2400">
                <a:solidFill>
                  <a:schemeClr val="accent1"/>
                </a:solidFill>
                <a:latin typeface="Calibri"/>
                <a:ea typeface="Calibri"/>
                <a:cs typeface="Calibri"/>
                <a:sym typeface="Calibri"/>
              </a:rPr>
              <a:t>2</a:t>
            </a:r>
            <a:r>
              <a:rPr lang="en-US" sz="2400">
                <a:solidFill>
                  <a:schemeClr val="accent1"/>
                </a:solidFill>
                <a:latin typeface="Calibri"/>
                <a:ea typeface="Calibri"/>
                <a:cs typeface="Calibri"/>
                <a:sym typeface="Calibri"/>
              </a:rPr>
              <a:t>  </a:t>
            </a:r>
            <a:endParaRPr sz="2400">
              <a:solidFill>
                <a:schemeClr val="accent1"/>
              </a:solidFill>
              <a:latin typeface="Calibri"/>
              <a:ea typeface="Calibri"/>
              <a:cs typeface="Calibri"/>
              <a:sym typeface="Calibri"/>
            </a:endParaRPr>
          </a:p>
          <a:p>
            <a:pPr indent="0" lvl="0" marL="0" rtl="0" algn="l">
              <a:spcBef>
                <a:spcPts val="0"/>
              </a:spcBef>
              <a:spcAft>
                <a:spcPts val="0"/>
              </a:spcAft>
              <a:buNone/>
            </a:pPr>
            <a:r>
              <a:rPr lang="en-US" sz="2400">
                <a:solidFill>
                  <a:schemeClr val="accent1"/>
                </a:solidFill>
                <a:latin typeface="Calibri"/>
                <a:ea typeface="Calibri"/>
                <a:cs typeface="Calibri"/>
                <a:sym typeface="Calibri"/>
              </a:rPr>
              <a:t>3.9x10</a:t>
            </a:r>
            <a:r>
              <a:rPr baseline="30000" lang="en-US" sz="2400">
                <a:solidFill>
                  <a:schemeClr val="accent1"/>
                </a:solidFill>
                <a:latin typeface="Calibri"/>
                <a:ea typeface="Calibri"/>
                <a:cs typeface="Calibri"/>
                <a:sym typeface="Calibri"/>
              </a:rPr>
              <a:t>-11</a:t>
            </a:r>
            <a:r>
              <a:rPr lang="en-US" sz="2400">
                <a:solidFill>
                  <a:schemeClr val="accent1"/>
                </a:solidFill>
                <a:latin typeface="Calibri"/>
                <a:ea typeface="Calibri"/>
                <a:cs typeface="Calibri"/>
                <a:sym typeface="Calibri"/>
              </a:rPr>
              <a:t> = x(0.50)</a:t>
            </a:r>
            <a:r>
              <a:rPr baseline="30000" lang="en-US" sz="2400">
                <a:solidFill>
                  <a:schemeClr val="accent1"/>
                </a:solidFill>
                <a:latin typeface="Calibri"/>
                <a:ea typeface="Calibri"/>
                <a:cs typeface="Calibri"/>
                <a:sym typeface="Calibri"/>
              </a:rPr>
              <a:t>2</a:t>
            </a:r>
            <a:r>
              <a:rPr lang="en-US" sz="2400">
                <a:solidFill>
                  <a:schemeClr val="accent1"/>
                </a:solidFill>
                <a:latin typeface="Calibri"/>
                <a:ea typeface="Calibri"/>
                <a:cs typeface="Calibri"/>
                <a:sym typeface="Calibri"/>
              </a:rPr>
              <a:t> </a:t>
            </a:r>
            <a:endParaRPr sz="2400">
              <a:solidFill>
                <a:schemeClr val="accent1"/>
              </a:solidFill>
              <a:latin typeface="Calibri"/>
              <a:ea typeface="Calibri"/>
              <a:cs typeface="Calibri"/>
              <a:sym typeface="Calibri"/>
            </a:endParaRPr>
          </a:p>
          <a:p>
            <a:pPr indent="0" lvl="0" marL="0" rtl="0" algn="l">
              <a:spcBef>
                <a:spcPts val="0"/>
              </a:spcBef>
              <a:spcAft>
                <a:spcPts val="0"/>
              </a:spcAft>
              <a:buNone/>
            </a:pPr>
            <a:r>
              <a:rPr lang="en-US" sz="2400">
                <a:solidFill>
                  <a:schemeClr val="accent1"/>
                </a:solidFill>
                <a:latin typeface="Calibri"/>
                <a:ea typeface="Calibri"/>
                <a:cs typeface="Calibri"/>
                <a:sym typeface="Calibri"/>
              </a:rPr>
              <a:t>x = 1.56x10</a:t>
            </a:r>
            <a:r>
              <a:rPr baseline="30000" lang="en-US" sz="2400">
                <a:solidFill>
                  <a:schemeClr val="accent1"/>
                </a:solidFill>
                <a:latin typeface="Calibri"/>
                <a:ea typeface="Calibri"/>
                <a:cs typeface="Calibri"/>
                <a:sym typeface="Calibri"/>
              </a:rPr>
              <a:t>-10</a:t>
            </a:r>
            <a:r>
              <a:rPr lang="en-US" sz="2400">
                <a:solidFill>
                  <a:schemeClr val="accent1"/>
                </a:solidFill>
                <a:latin typeface="Calibri"/>
                <a:ea typeface="Calibri"/>
                <a:cs typeface="Calibri"/>
                <a:sym typeface="Calibri"/>
              </a:rPr>
              <a:t>M</a:t>
            </a:r>
            <a:endParaRPr sz="2400">
              <a:solidFill>
                <a:schemeClr val="accen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7" name="Shape 3727"/>
        <p:cNvGrpSpPr/>
        <p:nvPr/>
      </p:nvGrpSpPr>
      <p:grpSpPr>
        <a:xfrm>
          <a:off x="0" y="0"/>
          <a:ext cx="0" cy="0"/>
          <a:chOff x="0" y="0"/>
          <a:chExt cx="0" cy="0"/>
        </a:xfrm>
      </p:grpSpPr>
      <p:sp>
        <p:nvSpPr>
          <p:cNvPr id="3728" name="Google Shape;3728;g2bdae9f7030_0_1371"/>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The addition of an acid or base can affect solution pH and salt solubility. </a:t>
            </a:r>
            <a:endParaRPr/>
          </a:p>
        </p:txBody>
      </p:sp>
      <p:sp>
        <p:nvSpPr>
          <p:cNvPr id="3729" name="Google Shape;3729;g2bdae9f7030_0_1371"/>
          <p:cNvSpPr txBox="1"/>
          <p:nvPr>
            <p:ph idx="1" type="body"/>
          </p:nvPr>
        </p:nvSpPr>
        <p:spPr>
          <a:xfrm>
            <a:off x="838200" y="1825625"/>
            <a:ext cx="108090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solidFill>
                  <a:schemeClr val="accent1"/>
                </a:solidFill>
              </a:rPr>
              <a:t>Recall that bases have pH values higher than 7 and acids have pH values lower than 7.</a:t>
            </a:r>
            <a:endParaRPr>
              <a:solidFill>
                <a:schemeClr val="accent1"/>
              </a:solidFill>
            </a:endParaRPr>
          </a:p>
          <a:p>
            <a:pPr indent="0" lvl="0" marL="0" rtl="0" algn="ctr">
              <a:spcBef>
                <a:spcPts val="1000"/>
              </a:spcBef>
              <a:spcAft>
                <a:spcPts val="0"/>
              </a:spcAft>
              <a:buNone/>
            </a:pPr>
            <a:r>
              <a:rPr lang="en-US"/>
              <a:t>Mg(OH)</a:t>
            </a:r>
            <a:r>
              <a:rPr baseline="-25000" lang="en-US"/>
              <a:t>2</a:t>
            </a:r>
            <a:r>
              <a:rPr lang="en-US"/>
              <a:t>(s) → Mg</a:t>
            </a:r>
            <a:r>
              <a:rPr baseline="30000" lang="en-US"/>
              <a:t>+2</a:t>
            </a:r>
            <a:r>
              <a:rPr lang="en-US"/>
              <a:t>(aq) + 2OH</a:t>
            </a:r>
            <a:r>
              <a:rPr baseline="30000" lang="en-US"/>
              <a:t>-</a:t>
            </a:r>
            <a:r>
              <a:rPr lang="en-US"/>
              <a:t>(aq)</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US"/>
              <a:t>If any base containing OH</a:t>
            </a:r>
            <a:r>
              <a:rPr baseline="30000" lang="en-US"/>
              <a:t>-</a:t>
            </a:r>
            <a:r>
              <a:rPr lang="en-US"/>
              <a:t> is added, the pH increases and the additional OH</a:t>
            </a:r>
            <a:r>
              <a:rPr baseline="30000" lang="en-US"/>
              <a:t>-</a:t>
            </a:r>
            <a:r>
              <a:rPr lang="en-US"/>
              <a:t> can shift the reaction in the reverse direction, Mg(OH)</a:t>
            </a:r>
            <a:r>
              <a:rPr baseline="-25000" lang="en-US"/>
              <a:t>2 </a:t>
            </a:r>
            <a:r>
              <a:rPr lang="en-US"/>
              <a:t>decreasing the amount of that dissolves. </a:t>
            </a:r>
            <a:endParaRPr/>
          </a:p>
          <a:p>
            <a:pPr indent="0" lvl="0" marL="0" rtl="0" algn="l">
              <a:spcBef>
                <a:spcPts val="1000"/>
              </a:spcBef>
              <a:spcAft>
                <a:spcPts val="0"/>
              </a:spcAft>
              <a:buNone/>
            </a:pPr>
            <a:r>
              <a:t/>
            </a:r>
            <a:endParaRPr/>
          </a:p>
          <a:p>
            <a:pPr indent="0" lvl="0" marL="0" rtl="0" algn="l">
              <a:spcBef>
                <a:spcPts val="1000"/>
              </a:spcBef>
              <a:spcAft>
                <a:spcPts val="0"/>
              </a:spcAft>
              <a:buClr>
                <a:schemeClr val="dk1"/>
              </a:buClr>
              <a:buSzPts val="1100"/>
              <a:buFont typeface="Arial"/>
              <a:buNone/>
            </a:pPr>
            <a:r>
              <a:rPr lang="en-US"/>
              <a:t>If any acid containing H</a:t>
            </a:r>
            <a:r>
              <a:rPr baseline="-25000" lang="en-US"/>
              <a:t>3</a:t>
            </a:r>
            <a:r>
              <a:rPr lang="en-US"/>
              <a:t>O</a:t>
            </a:r>
            <a:r>
              <a:rPr baseline="30000" lang="en-US"/>
              <a:t>+</a:t>
            </a:r>
            <a:r>
              <a:rPr lang="en-US"/>
              <a:t> is added, the pH decreases and the additional H</a:t>
            </a:r>
            <a:r>
              <a:rPr baseline="-25000" lang="en-US"/>
              <a:t>3</a:t>
            </a:r>
            <a:r>
              <a:rPr lang="en-US"/>
              <a:t>O</a:t>
            </a:r>
            <a:r>
              <a:rPr baseline="30000" lang="en-US"/>
              <a:t>+</a:t>
            </a:r>
            <a:r>
              <a:rPr lang="en-US"/>
              <a:t> reacts with OH</a:t>
            </a:r>
            <a:r>
              <a:rPr baseline="30000" lang="en-US"/>
              <a:t>-</a:t>
            </a:r>
            <a:r>
              <a:rPr lang="en-US"/>
              <a:t> can shift the reaction in the forward direction, Mg(OH)</a:t>
            </a:r>
            <a:r>
              <a:rPr baseline="-25000" lang="en-US"/>
              <a:t>2 </a:t>
            </a:r>
            <a:r>
              <a:rPr lang="en-US"/>
              <a:t>increasing the amount of that dissolves. </a:t>
            </a:r>
            <a:endParaRPr/>
          </a:p>
        </p:txBody>
      </p:sp>
    </p:spTree>
  </p:cSld>
  <p:clrMapOvr>
    <a:masterClrMapping/>
  </p:clrMapOvr>
</p:sld>
</file>

<file path=ppt/slides/slide3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4" name="Shape 3734"/>
        <p:cNvGrpSpPr/>
        <p:nvPr/>
      </p:nvGrpSpPr>
      <p:grpSpPr>
        <a:xfrm>
          <a:off x="0" y="0"/>
          <a:ext cx="0" cy="0"/>
          <a:chOff x="0" y="0"/>
          <a:chExt cx="0" cy="0"/>
        </a:xfrm>
      </p:grpSpPr>
      <p:sp>
        <p:nvSpPr>
          <p:cNvPr id="3735" name="Google Shape;3735;g2bdae9f7030_0_1377"/>
          <p:cNvSpPr txBox="1"/>
          <p:nvPr>
            <p:ph type="title"/>
          </p:nvPr>
        </p:nvSpPr>
        <p:spPr>
          <a:xfrm>
            <a:off x="838200" y="-46350"/>
            <a:ext cx="10515600" cy="1325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Enthalpy</a:t>
            </a:r>
            <a:endParaRPr/>
          </a:p>
        </p:txBody>
      </p:sp>
      <p:sp>
        <p:nvSpPr>
          <p:cNvPr id="3736" name="Google Shape;3736;g2bdae9f7030_0_1377"/>
          <p:cNvSpPr txBox="1"/>
          <p:nvPr>
            <p:ph idx="1" type="body"/>
          </p:nvPr>
        </p:nvSpPr>
        <p:spPr>
          <a:xfrm>
            <a:off x="228675" y="1167100"/>
            <a:ext cx="11692800" cy="5009700"/>
          </a:xfrm>
          <a:prstGeom prst="rect">
            <a:avLst/>
          </a:prstGeom>
        </p:spPr>
        <p:txBody>
          <a:bodyPr anchorCtr="0" anchor="t" bIns="45700" lIns="91425" spcFirstLastPara="1" rIns="91425" wrap="square" tIns="45700">
            <a:normAutofit lnSpcReduction="20000"/>
          </a:bodyPr>
          <a:lstStyle/>
          <a:p>
            <a:pPr indent="0" lvl="0" marL="0" rtl="0" algn="l">
              <a:spcBef>
                <a:spcPts val="1000"/>
              </a:spcBef>
              <a:spcAft>
                <a:spcPts val="0"/>
              </a:spcAft>
              <a:buNone/>
            </a:pPr>
            <a:r>
              <a:rPr lang="en-US"/>
              <a:t>The change in enthalpy (ΔH) represents the change in energy, usually in the form of heat, that is associated with a physical or chemical change.  </a:t>
            </a:r>
            <a:endParaRPr/>
          </a:p>
          <a:p>
            <a:pPr indent="-381000" lvl="0" marL="457200" rtl="0" algn="l">
              <a:spcBef>
                <a:spcPts val="1000"/>
              </a:spcBef>
              <a:spcAft>
                <a:spcPts val="0"/>
              </a:spcAft>
              <a:buSzPts val="2400"/>
              <a:buChar char="•"/>
            </a:pPr>
            <a:r>
              <a:rPr lang="en-US"/>
              <a:t>If ΔH is positive, energy is absorbed by the system.  </a:t>
            </a:r>
            <a:r>
              <a:rPr lang="en-US">
                <a:solidFill>
                  <a:schemeClr val="accent1"/>
                </a:solidFill>
              </a:rPr>
              <a:t>endothermic</a:t>
            </a:r>
            <a:endParaRPr>
              <a:solidFill>
                <a:schemeClr val="accent1"/>
              </a:solidFill>
            </a:endParaRPr>
          </a:p>
          <a:p>
            <a:pPr indent="-381000" lvl="0" marL="457200" rtl="0" algn="l">
              <a:spcBef>
                <a:spcPts val="0"/>
              </a:spcBef>
              <a:spcAft>
                <a:spcPts val="0"/>
              </a:spcAft>
              <a:buSzPts val="2400"/>
              <a:buChar char="•"/>
            </a:pPr>
            <a:r>
              <a:rPr lang="en-US"/>
              <a:t>If ΔH is negative, energy is released by the system.  </a:t>
            </a:r>
            <a:r>
              <a:rPr lang="en-US">
                <a:solidFill>
                  <a:srgbClr val="CC0000"/>
                </a:solidFill>
              </a:rPr>
              <a:t>exothermic</a:t>
            </a:r>
            <a:endParaRPr>
              <a:solidFill>
                <a:srgbClr val="CC0000"/>
              </a:solidFill>
            </a:endParaRPr>
          </a:p>
          <a:p>
            <a:pPr indent="0" lvl="0" marL="0" rtl="0" algn="l">
              <a:spcBef>
                <a:spcPts val="1000"/>
              </a:spcBef>
              <a:spcAft>
                <a:spcPts val="0"/>
              </a:spcAft>
              <a:buNone/>
            </a:pPr>
            <a:r>
              <a:t/>
            </a:r>
            <a:endParaRPr/>
          </a:p>
          <a:p>
            <a:pPr indent="0" lvl="0" marL="0" rtl="0" algn="l">
              <a:spcBef>
                <a:spcPts val="1000"/>
              </a:spcBef>
              <a:spcAft>
                <a:spcPts val="0"/>
              </a:spcAft>
              <a:buNone/>
            </a:pPr>
            <a:r>
              <a:rPr lang="en-US"/>
              <a:t>Recall that Enthalpy can be the net heat change of multiple steps (Hess’ law). </a:t>
            </a:r>
            <a:endParaRPr/>
          </a:p>
          <a:p>
            <a:pPr indent="-381000" lvl="0" marL="457200" rtl="0" algn="l">
              <a:spcBef>
                <a:spcPts val="1000"/>
              </a:spcBef>
              <a:spcAft>
                <a:spcPts val="0"/>
              </a:spcAft>
              <a:buSzPts val="2400"/>
              <a:buChar char="•"/>
            </a:pPr>
            <a:r>
              <a:rPr lang="en-US"/>
              <a:t>When NaCl dissolves in water it must break </a:t>
            </a:r>
            <a:endParaRPr/>
          </a:p>
          <a:p>
            <a:pPr indent="0" lvl="0" marL="457200" rtl="0" algn="l">
              <a:spcBef>
                <a:spcPts val="1000"/>
              </a:spcBef>
              <a:spcAft>
                <a:spcPts val="0"/>
              </a:spcAft>
              <a:buNone/>
            </a:pPr>
            <a:r>
              <a:rPr lang="en-US"/>
              <a:t>lattice energy (endo) and hydrate with water (exo). </a:t>
            </a:r>
            <a:endParaRPr/>
          </a:p>
          <a:p>
            <a:pPr indent="0" lvl="0" marL="457200" rtl="0" algn="l">
              <a:spcBef>
                <a:spcPts val="1000"/>
              </a:spcBef>
              <a:spcAft>
                <a:spcPts val="0"/>
              </a:spcAft>
              <a:buNone/>
            </a:pPr>
            <a:r>
              <a:t/>
            </a:r>
            <a:endParaRPr/>
          </a:p>
          <a:p>
            <a:pPr indent="-381000" lvl="0" marL="457200" rtl="0" algn="l">
              <a:spcBef>
                <a:spcPts val="1000"/>
              </a:spcBef>
              <a:spcAft>
                <a:spcPts val="0"/>
              </a:spcAft>
              <a:buSzPts val="2400"/>
              <a:buChar char="•"/>
            </a:pPr>
            <a:r>
              <a:rPr lang="en-US"/>
              <a:t>Thus some substance have a net exo (hot) reaction </a:t>
            </a:r>
            <a:endParaRPr/>
          </a:p>
          <a:p>
            <a:pPr indent="0" lvl="0" marL="457200" rtl="0" algn="l">
              <a:spcBef>
                <a:spcPts val="1000"/>
              </a:spcBef>
              <a:spcAft>
                <a:spcPts val="0"/>
              </a:spcAft>
              <a:buNone/>
            </a:pPr>
            <a:r>
              <a:rPr lang="en-US"/>
              <a:t>and others have a net endo (cold) dissolving process. </a:t>
            </a:r>
            <a:endParaRPr/>
          </a:p>
          <a:p>
            <a:pPr indent="0" lvl="0" marL="0" rtl="0" algn="l">
              <a:spcBef>
                <a:spcPts val="1000"/>
              </a:spcBef>
              <a:spcAft>
                <a:spcPts val="0"/>
              </a:spcAft>
              <a:buNone/>
            </a:pPr>
            <a:r>
              <a:t/>
            </a:r>
            <a:endParaRPr/>
          </a:p>
          <a:p>
            <a:pPr indent="457200" lvl="0" marL="0" rtl="0" algn="l">
              <a:spcBef>
                <a:spcPts val="1000"/>
              </a:spcBef>
              <a:spcAft>
                <a:spcPts val="0"/>
              </a:spcAft>
              <a:buNone/>
            </a:pPr>
            <a:r>
              <a:t/>
            </a:r>
            <a:endParaRPr/>
          </a:p>
        </p:txBody>
      </p:sp>
      <p:pic>
        <p:nvPicPr>
          <p:cNvPr id="3737" name="Google Shape;3737;g2bdae9f7030_0_1377"/>
          <p:cNvPicPr preferRelativeResize="0"/>
          <p:nvPr/>
        </p:nvPicPr>
        <p:blipFill rotWithShape="1">
          <a:blip r:embed="rId3">
            <a:alphaModFix/>
          </a:blip>
          <a:srcRect b="4120" l="2830" r="-2829" t="-4120"/>
          <a:stretch/>
        </p:blipFill>
        <p:spPr>
          <a:xfrm>
            <a:off x="7991450" y="3611850"/>
            <a:ext cx="3638550" cy="1943100"/>
          </a:xfrm>
          <a:prstGeom prst="rect">
            <a:avLst/>
          </a:prstGeom>
          <a:noFill/>
          <a:ln>
            <a:noFill/>
          </a:ln>
        </p:spPr>
      </p:pic>
    </p:spTree>
  </p:cSld>
  <p:clrMapOvr>
    <a:masterClrMapping/>
  </p:clrMapOvr>
</p:sld>
</file>

<file path=ppt/slides/slide3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2" name="Shape 3742"/>
        <p:cNvGrpSpPr/>
        <p:nvPr/>
      </p:nvGrpSpPr>
      <p:grpSpPr>
        <a:xfrm>
          <a:off x="0" y="0"/>
          <a:ext cx="0" cy="0"/>
          <a:chOff x="0" y="0"/>
          <a:chExt cx="0" cy="0"/>
        </a:xfrm>
      </p:grpSpPr>
      <p:sp>
        <p:nvSpPr>
          <p:cNvPr id="3743" name="Google Shape;3743;g2bdae9f7030_0_1384"/>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Entropy</a:t>
            </a:r>
            <a:endParaRPr/>
          </a:p>
        </p:txBody>
      </p:sp>
      <p:sp>
        <p:nvSpPr>
          <p:cNvPr id="3744" name="Google Shape;3744;g2bdae9f7030_0_1384"/>
          <p:cNvSpPr txBox="1"/>
          <p:nvPr>
            <p:ph idx="1" type="body"/>
          </p:nvPr>
        </p:nvSpPr>
        <p:spPr>
          <a:xfrm>
            <a:off x="883925" y="13341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The change in entropy (ΔS) is related to changes associated with the dispersal of matter and/or energy.  Entropy increases when:</a:t>
            </a:r>
            <a:endParaRPr/>
          </a:p>
          <a:p>
            <a:pPr indent="-381000" lvl="0" marL="457200" rtl="0" algn="l">
              <a:spcBef>
                <a:spcPts val="1000"/>
              </a:spcBef>
              <a:spcAft>
                <a:spcPts val="0"/>
              </a:spcAft>
              <a:buSzPts val="2400"/>
              <a:buChar char="•"/>
            </a:pPr>
            <a:r>
              <a:rPr lang="en-US"/>
              <a:t>matter becomes more dispersed and the particles have more freedom to move around.  </a:t>
            </a:r>
            <a:endParaRPr/>
          </a:p>
          <a:p>
            <a:pPr indent="-381000" lvl="0" marL="457200" rtl="0" algn="l">
              <a:spcBef>
                <a:spcPts val="0"/>
              </a:spcBef>
              <a:spcAft>
                <a:spcPts val="0"/>
              </a:spcAft>
              <a:buSzPts val="2400"/>
              <a:buChar char="•"/>
            </a:pPr>
            <a:r>
              <a:rPr lang="en-US"/>
              <a:t>the number of possible arrangements of the particles increases.  </a:t>
            </a:r>
            <a:endParaRPr/>
          </a:p>
          <a:p>
            <a:pPr indent="-381000" lvl="0" marL="457200" rtl="0" algn="l">
              <a:spcBef>
                <a:spcPts val="0"/>
              </a:spcBef>
              <a:spcAft>
                <a:spcPts val="0"/>
              </a:spcAft>
              <a:buSzPts val="2400"/>
              <a:buChar char="•"/>
            </a:pPr>
            <a:r>
              <a:rPr lang="en-US"/>
              <a:t>energy is dispersed (e.g., the temperature of a sample of matter increases, resulting in a broader distribution of the kinetic energies of the particles).  </a:t>
            </a:r>
            <a:endParaRPr/>
          </a:p>
        </p:txBody>
      </p:sp>
      <p:pic>
        <p:nvPicPr>
          <p:cNvPr id="3745" name="Google Shape;3745;g2bdae9f7030_0_1384"/>
          <p:cNvPicPr preferRelativeResize="0"/>
          <p:nvPr/>
        </p:nvPicPr>
        <p:blipFill>
          <a:blip r:embed="rId3">
            <a:alphaModFix/>
          </a:blip>
          <a:stretch>
            <a:fillRect/>
          </a:stretch>
        </p:blipFill>
        <p:spPr>
          <a:xfrm>
            <a:off x="4176713" y="3940513"/>
            <a:ext cx="4029075" cy="21621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g200fb5710e2_0_7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S orbitals</a:t>
            </a:r>
            <a:endParaRPr/>
          </a:p>
        </p:txBody>
      </p:sp>
      <p:pic>
        <p:nvPicPr>
          <p:cNvPr id="671" name="Google Shape;671;g200fb5710e2_0_78"/>
          <p:cNvPicPr preferRelativeResize="0"/>
          <p:nvPr/>
        </p:nvPicPr>
        <p:blipFill rotWithShape="1">
          <a:blip r:embed="rId3">
            <a:alphaModFix/>
          </a:blip>
          <a:srcRect b="32866" l="4635" r="9209" t="44072"/>
          <a:stretch/>
        </p:blipFill>
        <p:spPr>
          <a:xfrm>
            <a:off x="1686909" y="1375377"/>
            <a:ext cx="8403021" cy="1686910"/>
          </a:xfrm>
          <a:prstGeom prst="rect">
            <a:avLst/>
          </a:prstGeom>
          <a:noFill/>
          <a:ln>
            <a:noFill/>
          </a:ln>
        </p:spPr>
      </p:pic>
      <p:pic>
        <p:nvPicPr>
          <p:cNvPr id="672" name="Google Shape;672;g200fb5710e2_0_78"/>
          <p:cNvPicPr preferRelativeResize="0"/>
          <p:nvPr/>
        </p:nvPicPr>
        <p:blipFill rotWithShape="1">
          <a:blip r:embed="rId4">
            <a:alphaModFix/>
          </a:blip>
          <a:srcRect b="22305" l="2369" r="9864" t="54202"/>
          <a:stretch/>
        </p:blipFill>
        <p:spPr>
          <a:xfrm>
            <a:off x="1529255" y="5139559"/>
            <a:ext cx="8560676" cy="1718440"/>
          </a:xfrm>
          <a:prstGeom prst="rect">
            <a:avLst/>
          </a:prstGeom>
          <a:noFill/>
          <a:ln>
            <a:noFill/>
          </a:ln>
        </p:spPr>
      </p:pic>
      <p:pic>
        <p:nvPicPr>
          <p:cNvPr id="673" name="Google Shape;673;g200fb5710e2_0_78"/>
          <p:cNvPicPr preferRelativeResize="0"/>
          <p:nvPr/>
        </p:nvPicPr>
        <p:blipFill rotWithShape="1">
          <a:blip r:embed="rId4">
            <a:alphaModFix/>
          </a:blip>
          <a:srcRect b="51832" l="3820" r="9539" t="24677"/>
          <a:stretch/>
        </p:blipFill>
        <p:spPr>
          <a:xfrm>
            <a:off x="1663260" y="3310042"/>
            <a:ext cx="8450317" cy="1718440"/>
          </a:xfrm>
          <a:prstGeom prst="rect">
            <a:avLst/>
          </a:prstGeom>
          <a:noFill/>
          <a:ln>
            <a:noFill/>
          </a:ln>
        </p:spPr>
      </p:pic>
      <p:sp>
        <p:nvSpPr>
          <p:cNvPr id="674" name="Google Shape;674;g200fb5710e2_0_78"/>
          <p:cNvSpPr txBox="1"/>
          <p:nvPr/>
        </p:nvSpPr>
        <p:spPr>
          <a:xfrm>
            <a:off x="1269123" y="1363389"/>
            <a:ext cx="520200" cy="4525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1s</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2s</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3s</a:t>
            </a:r>
            <a:endParaRPr sz="2400">
              <a:solidFill>
                <a:schemeClr val="dk1"/>
              </a:solidFill>
              <a:latin typeface="Calibri"/>
              <a:ea typeface="Calibri"/>
              <a:cs typeface="Calibri"/>
              <a:sym typeface="Calibri"/>
            </a:endParaRPr>
          </a:p>
        </p:txBody>
      </p:sp>
      <p:sp>
        <p:nvSpPr>
          <p:cNvPr id="675" name="Google Shape;675;g200fb5710e2_0_78"/>
          <p:cNvSpPr txBox="1"/>
          <p:nvPr/>
        </p:nvSpPr>
        <p:spPr>
          <a:xfrm rot="5400000">
            <a:off x="9704960" y="3373723"/>
            <a:ext cx="20811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00B0F0"/>
                </a:solidFill>
                <a:latin typeface="Calibri"/>
                <a:ea typeface="Calibri"/>
                <a:cs typeface="Calibri"/>
                <a:sym typeface="Calibri"/>
              </a:rPr>
              <a:t>Lowest magnification</a:t>
            </a:r>
            <a:endParaRPr sz="2400">
              <a:solidFill>
                <a:srgbClr val="00B0F0"/>
              </a:solidFill>
              <a:latin typeface="Calibri"/>
              <a:ea typeface="Calibri"/>
              <a:cs typeface="Calibri"/>
              <a:sym typeface="Calibri"/>
            </a:endParaRPr>
          </a:p>
        </p:txBody>
      </p:sp>
      <p:sp>
        <p:nvSpPr>
          <p:cNvPr id="676" name="Google Shape;676;g200fb5710e2_0_78"/>
          <p:cNvSpPr txBox="1"/>
          <p:nvPr/>
        </p:nvSpPr>
        <p:spPr>
          <a:xfrm rot="-5400000">
            <a:off x="-202011" y="3210021"/>
            <a:ext cx="20811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00B0F0"/>
                </a:solidFill>
                <a:latin typeface="Calibri"/>
                <a:ea typeface="Calibri"/>
                <a:cs typeface="Calibri"/>
                <a:sym typeface="Calibri"/>
              </a:rPr>
              <a:t>Highest magnification</a:t>
            </a:r>
            <a:endParaRPr sz="2400">
              <a:solidFill>
                <a:srgbClr val="00B0F0"/>
              </a:solidFill>
              <a:latin typeface="Calibri"/>
              <a:ea typeface="Calibri"/>
              <a:cs typeface="Calibri"/>
              <a:sym typeface="Calibri"/>
            </a:endParaRPr>
          </a:p>
        </p:txBody>
      </p:sp>
    </p:spTree>
  </p:cSld>
  <p:clrMapOvr>
    <a:masterClrMapping/>
  </p:clrMapOvr>
</p:sld>
</file>

<file path=ppt/slides/slide3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0" name="Shape 3750"/>
        <p:cNvGrpSpPr/>
        <p:nvPr/>
      </p:nvGrpSpPr>
      <p:grpSpPr>
        <a:xfrm>
          <a:off x="0" y="0"/>
          <a:ext cx="0" cy="0"/>
          <a:chOff x="0" y="0"/>
          <a:chExt cx="0" cy="0"/>
        </a:xfrm>
      </p:grpSpPr>
      <p:sp>
        <p:nvSpPr>
          <p:cNvPr id="3751" name="Google Shape;3751;g2bdae9f7030_0_1391"/>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Entropy</a:t>
            </a:r>
            <a:endParaRPr/>
          </a:p>
        </p:txBody>
      </p:sp>
      <p:sp>
        <p:nvSpPr>
          <p:cNvPr id="3752" name="Google Shape;3752;g2bdae9f7030_0_1391"/>
          <p:cNvSpPr txBox="1"/>
          <p:nvPr>
            <p:ph idx="1" type="body"/>
          </p:nvPr>
        </p:nvSpPr>
        <p:spPr>
          <a:xfrm>
            <a:off x="906775" y="2104350"/>
            <a:ext cx="6271200" cy="3546600"/>
          </a:xfrm>
          <a:prstGeom prst="rect">
            <a:avLst/>
          </a:prstGeom>
        </p:spPr>
        <p:txBody>
          <a:bodyPr anchorCtr="0" anchor="t" bIns="45700" lIns="91425" spcFirstLastPara="1" rIns="91425" wrap="square" tIns="45700">
            <a:normAutofit/>
          </a:bodyPr>
          <a:lstStyle/>
          <a:p>
            <a:pPr indent="-381000" lvl="0" marL="457200" rtl="0" algn="l">
              <a:spcBef>
                <a:spcPts val="1000"/>
              </a:spcBef>
              <a:spcAft>
                <a:spcPts val="0"/>
              </a:spcAft>
              <a:buSzPts val="2400"/>
              <a:buChar char="•"/>
            </a:pPr>
            <a:r>
              <a:rPr lang="en-US"/>
              <a:t>If ΔS is positive, the particles of matter are more dispersed and more disordered. There is a greater number of possible arrangements of the particles. </a:t>
            </a:r>
            <a:endParaRPr/>
          </a:p>
          <a:p>
            <a:pPr indent="-381000" lvl="0" marL="457200" rtl="0" algn="l">
              <a:spcBef>
                <a:spcPts val="0"/>
              </a:spcBef>
              <a:spcAft>
                <a:spcPts val="0"/>
              </a:spcAft>
              <a:buSzPts val="2400"/>
              <a:buChar char="•"/>
            </a:pPr>
            <a:r>
              <a:rPr lang="en-US"/>
              <a:t> If ΔS is negative, the particles of matter are less dispersed and more ordered. There is a smaller number of possible arrangements of the particles. </a:t>
            </a:r>
            <a:endParaRPr/>
          </a:p>
        </p:txBody>
      </p:sp>
      <p:pic>
        <p:nvPicPr>
          <p:cNvPr id="3753" name="Google Shape;3753;g2bdae9f7030_0_1391"/>
          <p:cNvPicPr preferRelativeResize="0"/>
          <p:nvPr/>
        </p:nvPicPr>
        <p:blipFill>
          <a:blip r:embed="rId3">
            <a:alphaModFix/>
          </a:blip>
          <a:stretch>
            <a:fillRect/>
          </a:stretch>
        </p:blipFill>
        <p:spPr>
          <a:xfrm>
            <a:off x="8227076" y="974550"/>
            <a:ext cx="2678974" cy="4351200"/>
          </a:xfrm>
          <a:prstGeom prst="rect">
            <a:avLst/>
          </a:prstGeom>
          <a:noFill/>
          <a:ln>
            <a:noFill/>
          </a:ln>
        </p:spPr>
      </p:pic>
    </p:spTree>
  </p:cSld>
  <p:clrMapOvr>
    <a:masterClrMapping/>
  </p:clrMapOvr>
</p:sld>
</file>

<file path=ppt/slides/slide3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8" name="Shape 3758"/>
        <p:cNvGrpSpPr/>
        <p:nvPr/>
      </p:nvGrpSpPr>
      <p:grpSpPr>
        <a:xfrm>
          <a:off x="0" y="0"/>
          <a:ext cx="0" cy="0"/>
          <a:chOff x="0" y="0"/>
          <a:chExt cx="0" cy="0"/>
        </a:xfrm>
      </p:grpSpPr>
      <p:sp>
        <p:nvSpPr>
          <p:cNvPr id="3759" name="Google Shape;3759;g2bdae9f7030_0_1398"/>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Gibbs Free Energy</a:t>
            </a:r>
            <a:endParaRPr/>
          </a:p>
        </p:txBody>
      </p:sp>
      <p:sp>
        <p:nvSpPr>
          <p:cNvPr id="3760" name="Google Shape;3760;g2bdae9f7030_0_1398"/>
          <p:cNvSpPr txBox="1"/>
          <p:nvPr>
            <p:ph idx="1" type="body"/>
          </p:nvPr>
        </p:nvSpPr>
        <p:spPr>
          <a:xfrm>
            <a:off x="838200" y="1494150"/>
            <a:ext cx="4533900" cy="4351200"/>
          </a:xfrm>
          <a:prstGeom prst="rect">
            <a:avLst/>
          </a:prstGeom>
        </p:spPr>
        <p:txBody>
          <a:bodyPr anchorCtr="0" anchor="t" bIns="45700" lIns="91425" spcFirstLastPara="1" rIns="91425" wrap="square" tIns="45700">
            <a:normAutofit lnSpcReduction="10000"/>
          </a:bodyPr>
          <a:lstStyle/>
          <a:p>
            <a:pPr indent="0" lvl="0" marL="0" rtl="0" algn="l">
              <a:spcBef>
                <a:spcPts val="1000"/>
              </a:spcBef>
              <a:spcAft>
                <a:spcPts val="0"/>
              </a:spcAft>
              <a:buNone/>
            </a:pPr>
            <a:r>
              <a:rPr lang="en-US"/>
              <a:t>Gibbs Free energy can be calculated to determine if  a reaction actually takes place. It takes into account both the Enthalpy and Entropy of the reaction as well as the temperature. </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US"/>
              <a:t>For example, more salts dissolve better at higher temperatures.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p:txBody>
      </p:sp>
      <p:pic>
        <p:nvPicPr>
          <p:cNvPr id="3761" name="Google Shape;3761;g2bdae9f7030_0_1398"/>
          <p:cNvPicPr preferRelativeResize="0"/>
          <p:nvPr/>
        </p:nvPicPr>
        <p:blipFill rotWithShape="1">
          <a:blip r:embed="rId3">
            <a:alphaModFix/>
          </a:blip>
          <a:srcRect b="0" l="0" r="0" t="13963"/>
          <a:stretch/>
        </p:blipFill>
        <p:spPr>
          <a:xfrm>
            <a:off x="5817850" y="1943725"/>
            <a:ext cx="6137974" cy="2970551"/>
          </a:xfrm>
          <a:prstGeom prst="rect">
            <a:avLst/>
          </a:prstGeom>
          <a:noFill/>
          <a:ln>
            <a:noFill/>
          </a:ln>
        </p:spPr>
      </p:pic>
    </p:spTree>
  </p:cSld>
  <p:clrMapOvr>
    <a:masterClrMapping/>
  </p:clrMapOvr>
</p:sld>
</file>

<file path=ppt/slides/slide3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6" name="Shape 3766"/>
        <p:cNvGrpSpPr/>
        <p:nvPr/>
      </p:nvGrpSpPr>
      <p:grpSpPr>
        <a:xfrm>
          <a:off x="0" y="0"/>
          <a:ext cx="0" cy="0"/>
          <a:chOff x="0" y="0"/>
          <a:chExt cx="0" cy="0"/>
        </a:xfrm>
      </p:grpSpPr>
      <p:sp>
        <p:nvSpPr>
          <p:cNvPr id="3767" name="Google Shape;3767;g2bdae9f7030_0_1405"/>
          <p:cNvSpPr txBox="1"/>
          <p:nvPr>
            <p:ph type="title"/>
          </p:nvPr>
        </p:nvSpPr>
        <p:spPr>
          <a:xfrm>
            <a:off x="838188" y="0"/>
            <a:ext cx="10515600" cy="1325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Gibbs</a:t>
            </a:r>
            <a:endParaRPr/>
          </a:p>
        </p:txBody>
      </p:sp>
      <p:sp>
        <p:nvSpPr>
          <p:cNvPr id="3768" name="Google Shape;3768;g2bdae9f7030_0_1405"/>
          <p:cNvSpPr txBox="1"/>
          <p:nvPr>
            <p:ph idx="1" type="body"/>
          </p:nvPr>
        </p:nvSpPr>
        <p:spPr>
          <a:xfrm>
            <a:off x="839788" y="915363"/>
            <a:ext cx="5157900" cy="823800"/>
          </a:xfrm>
          <a:prstGeom prst="rect">
            <a:avLst/>
          </a:prstGeom>
        </p:spPr>
        <p:txBody>
          <a:bodyPr anchorCtr="0" anchor="b" bIns="45700" lIns="91425" spcFirstLastPara="1" rIns="91425" wrap="square" tIns="45700">
            <a:normAutofit/>
          </a:bodyPr>
          <a:lstStyle/>
          <a:p>
            <a:pPr indent="0" lvl="0" marL="0" rtl="0" algn="ctr">
              <a:spcBef>
                <a:spcPts val="1000"/>
              </a:spcBef>
              <a:spcAft>
                <a:spcPts val="0"/>
              </a:spcAft>
              <a:buNone/>
            </a:pPr>
            <a:r>
              <a:rPr lang="en-US" u="sng">
                <a:solidFill>
                  <a:srgbClr val="C00000"/>
                </a:solidFill>
              </a:rPr>
              <a:t>NaOH</a:t>
            </a:r>
            <a:endParaRPr u="sng">
              <a:solidFill>
                <a:srgbClr val="C00000"/>
              </a:solidFill>
            </a:endParaRPr>
          </a:p>
        </p:txBody>
      </p:sp>
      <p:sp>
        <p:nvSpPr>
          <p:cNvPr id="3769" name="Google Shape;3769;g2bdae9f7030_0_1405"/>
          <p:cNvSpPr txBox="1"/>
          <p:nvPr>
            <p:ph idx="2" type="body"/>
          </p:nvPr>
        </p:nvSpPr>
        <p:spPr>
          <a:xfrm>
            <a:off x="839800" y="1887875"/>
            <a:ext cx="5332500" cy="3684600"/>
          </a:xfrm>
          <a:prstGeom prst="rect">
            <a:avLst/>
          </a:prstGeom>
        </p:spPr>
        <p:txBody>
          <a:bodyPr anchorCtr="0" anchor="t" bIns="45700" lIns="91425" spcFirstLastPara="1" rIns="91425" wrap="square" tIns="45700">
            <a:normAutofit lnSpcReduction="20000"/>
          </a:bodyPr>
          <a:lstStyle/>
          <a:p>
            <a:pPr indent="0" lvl="0" marL="0" rtl="0" algn="l">
              <a:spcBef>
                <a:spcPts val="1000"/>
              </a:spcBef>
              <a:spcAft>
                <a:spcPts val="0"/>
              </a:spcAft>
              <a:buNone/>
            </a:pPr>
            <a:r>
              <a:rPr lang="en-US">
                <a:solidFill>
                  <a:srgbClr val="C00000"/>
                </a:solidFill>
              </a:rPr>
              <a:t>ΔH = -		hot/exo/</a:t>
            </a:r>
            <a:r>
              <a:rPr b="1" lang="en-US">
                <a:solidFill>
                  <a:srgbClr val="C00000"/>
                </a:solidFill>
              </a:rPr>
              <a:t>favorable</a:t>
            </a:r>
            <a:endParaRPr b="1">
              <a:solidFill>
                <a:srgbClr val="C00000"/>
              </a:solidFill>
            </a:endParaRPr>
          </a:p>
          <a:p>
            <a:pPr indent="0" lvl="0" marL="0" rtl="0" algn="l">
              <a:spcBef>
                <a:spcPts val="1000"/>
              </a:spcBef>
              <a:spcAft>
                <a:spcPts val="0"/>
              </a:spcAft>
              <a:buNone/>
            </a:pPr>
            <a:r>
              <a:t/>
            </a:r>
            <a:endParaRPr>
              <a:solidFill>
                <a:srgbClr val="C00000"/>
              </a:solidFill>
            </a:endParaRPr>
          </a:p>
          <a:p>
            <a:pPr indent="0" lvl="0" marL="0" rtl="0" algn="l">
              <a:spcBef>
                <a:spcPts val="1000"/>
              </a:spcBef>
              <a:spcAft>
                <a:spcPts val="0"/>
              </a:spcAft>
              <a:buNone/>
            </a:pPr>
            <a:r>
              <a:rPr lang="en-US">
                <a:solidFill>
                  <a:srgbClr val="C00000"/>
                </a:solidFill>
              </a:rPr>
              <a:t>ΔS = -		decrease in entropy due to </a:t>
            </a:r>
            <a:endParaRPr>
              <a:solidFill>
                <a:srgbClr val="C00000"/>
              </a:solidFill>
            </a:endParaRPr>
          </a:p>
          <a:p>
            <a:pPr indent="457200" lvl="0" marL="914400" rtl="0" algn="l">
              <a:spcBef>
                <a:spcPts val="1000"/>
              </a:spcBef>
              <a:spcAft>
                <a:spcPts val="0"/>
              </a:spcAft>
              <a:buNone/>
            </a:pPr>
            <a:r>
              <a:rPr lang="en-US">
                <a:solidFill>
                  <a:srgbClr val="C00000"/>
                </a:solidFill>
              </a:rPr>
              <a:t>order with water/</a:t>
            </a:r>
            <a:r>
              <a:rPr b="1" lang="en-US">
                <a:solidFill>
                  <a:srgbClr val="C00000"/>
                </a:solidFill>
              </a:rPr>
              <a:t>unfavorable</a:t>
            </a:r>
            <a:endParaRPr b="1">
              <a:solidFill>
                <a:srgbClr val="C00000"/>
              </a:solidFill>
            </a:endParaRPr>
          </a:p>
          <a:p>
            <a:pPr indent="0" lvl="0" marL="0" rtl="0" algn="l">
              <a:spcBef>
                <a:spcPts val="1000"/>
              </a:spcBef>
              <a:spcAft>
                <a:spcPts val="0"/>
              </a:spcAft>
              <a:buNone/>
            </a:pPr>
            <a:r>
              <a:t/>
            </a:r>
            <a:endParaRPr>
              <a:solidFill>
                <a:srgbClr val="C00000"/>
              </a:solidFill>
            </a:endParaRPr>
          </a:p>
          <a:p>
            <a:pPr indent="0" lvl="0" marL="0" rtl="0" algn="l">
              <a:spcBef>
                <a:spcPts val="1000"/>
              </a:spcBef>
              <a:spcAft>
                <a:spcPts val="0"/>
              </a:spcAft>
              <a:buNone/>
            </a:pPr>
            <a:r>
              <a:rPr lang="en-US">
                <a:solidFill>
                  <a:srgbClr val="C00000"/>
                </a:solidFill>
              </a:rPr>
              <a:t>ΔG= - 		</a:t>
            </a:r>
            <a:r>
              <a:rPr b="1" lang="en-US">
                <a:solidFill>
                  <a:srgbClr val="C00000"/>
                </a:solidFill>
              </a:rPr>
              <a:t>spontaneous</a:t>
            </a:r>
            <a:r>
              <a:rPr lang="en-US">
                <a:solidFill>
                  <a:srgbClr val="C00000"/>
                </a:solidFill>
              </a:rPr>
              <a:t> (observed </a:t>
            </a:r>
            <a:endParaRPr>
              <a:solidFill>
                <a:srgbClr val="C00000"/>
              </a:solidFill>
            </a:endParaRPr>
          </a:p>
          <a:p>
            <a:pPr indent="0" lvl="0" marL="1371600" rtl="0" algn="l">
              <a:spcBef>
                <a:spcPts val="1000"/>
              </a:spcBef>
              <a:spcAft>
                <a:spcPts val="0"/>
              </a:spcAft>
              <a:buNone/>
            </a:pPr>
            <a:r>
              <a:rPr lang="en-US">
                <a:solidFill>
                  <a:srgbClr val="C00000"/>
                </a:solidFill>
              </a:rPr>
              <a:t>dissolving) at room and other temperatures so enthalpy value  must be larger than entropy value.</a:t>
            </a:r>
            <a:endParaRPr>
              <a:solidFill>
                <a:srgbClr val="C00000"/>
              </a:solidFill>
            </a:endParaRPr>
          </a:p>
        </p:txBody>
      </p:sp>
      <p:sp>
        <p:nvSpPr>
          <p:cNvPr id="3770" name="Google Shape;3770;g2bdae9f7030_0_1405"/>
          <p:cNvSpPr txBox="1"/>
          <p:nvPr>
            <p:ph idx="3" type="body"/>
          </p:nvPr>
        </p:nvSpPr>
        <p:spPr>
          <a:xfrm>
            <a:off x="6172300" y="915363"/>
            <a:ext cx="5183100" cy="823800"/>
          </a:xfrm>
          <a:prstGeom prst="rect">
            <a:avLst/>
          </a:prstGeom>
        </p:spPr>
        <p:txBody>
          <a:bodyPr anchorCtr="0" anchor="b" bIns="45700" lIns="91425" spcFirstLastPara="1" rIns="91425" wrap="square" tIns="45700">
            <a:normAutofit/>
          </a:bodyPr>
          <a:lstStyle/>
          <a:p>
            <a:pPr indent="0" lvl="0" marL="0" rtl="0" algn="ctr">
              <a:spcBef>
                <a:spcPts val="1000"/>
              </a:spcBef>
              <a:spcAft>
                <a:spcPts val="0"/>
              </a:spcAft>
              <a:buNone/>
            </a:pPr>
            <a:r>
              <a:rPr lang="en-US" u="sng">
                <a:solidFill>
                  <a:schemeClr val="accent1"/>
                </a:solidFill>
              </a:rPr>
              <a:t>NH</a:t>
            </a:r>
            <a:r>
              <a:rPr baseline="-25000" lang="en-US" u="sng">
                <a:solidFill>
                  <a:schemeClr val="accent1"/>
                </a:solidFill>
              </a:rPr>
              <a:t>4</a:t>
            </a:r>
            <a:r>
              <a:rPr lang="en-US" u="sng">
                <a:solidFill>
                  <a:schemeClr val="accent1"/>
                </a:solidFill>
              </a:rPr>
              <a:t>Cl</a:t>
            </a:r>
            <a:endParaRPr u="sng">
              <a:solidFill>
                <a:schemeClr val="accent1"/>
              </a:solidFill>
            </a:endParaRPr>
          </a:p>
        </p:txBody>
      </p:sp>
      <p:sp>
        <p:nvSpPr>
          <p:cNvPr id="3771" name="Google Shape;3771;g2bdae9f7030_0_1405"/>
          <p:cNvSpPr txBox="1"/>
          <p:nvPr>
            <p:ph idx="4" type="body"/>
          </p:nvPr>
        </p:nvSpPr>
        <p:spPr>
          <a:xfrm>
            <a:off x="6469375" y="1967875"/>
            <a:ext cx="5183100" cy="3684600"/>
          </a:xfrm>
          <a:prstGeom prst="rect">
            <a:avLst/>
          </a:prstGeom>
        </p:spPr>
        <p:txBody>
          <a:bodyPr anchorCtr="0" anchor="t" bIns="45700" lIns="91425" spcFirstLastPara="1" rIns="91425" wrap="square" tIns="45700">
            <a:normAutofit lnSpcReduction="20000"/>
          </a:bodyPr>
          <a:lstStyle/>
          <a:p>
            <a:pPr indent="0" lvl="0" marL="0" rtl="0" algn="l">
              <a:spcBef>
                <a:spcPts val="1000"/>
              </a:spcBef>
              <a:spcAft>
                <a:spcPts val="0"/>
              </a:spcAft>
              <a:buNone/>
            </a:pPr>
            <a:r>
              <a:rPr lang="en-US">
                <a:solidFill>
                  <a:schemeClr val="accent1"/>
                </a:solidFill>
              </a:rPr>
              <a:t>ΔH = +	 	cold/endo/</a:t>
            </a:r>
            <a:r>
              <a:rPr b="1" lang="en-US">
                <a:solidFill>
                  <a:schemeClr val="accent1"/>
                </a:solidFill>
              </a:rPr>
              <a:t>unfavorable</a:t>
            </a:r>
            <a:endParaRPr b="1">
              <a:solidFill>
                <a:schemeClr val="accent1"/>
              </a:solidFill>
            </a:endParaRPr>
          </a:p>
          <a:p>
            <a:pPr indent="0" lvl="0" marL="0" rtl="0" algn="l">
              <a:spcBef>
                <a:spcPts val="1000"/>
              </a:spcBef>
              <a:spcAft>
                <a:spcPts val="0"/>
              </a:spcAft>
              <a:buNone/>
            </a:pPr>
            <a:r>
              <a:t/>
            </a:r>
            <a:endParaRPr>
              <a:solidFill>
                <a:schemeClr val="accent1"/>
              </a:solidFill>
            </a:endParaRPr>
          </a:p>
          <a:p>
            <a:pPr indent="0" lvl="0" marL="0" rtl="0" algn="l">
              <a:spcBef>
                <a:spcPts val="1000"/>
              </a:spcBef>
              <a:spcAft>
                <a:spcPts val="0"/>
              </a:spcAft>
              <a:buNone/>
            </a:pPr>
            <a:r>
              <a:rPr lang="en-US">
                <a:solidFill>
                  <a:schemeClr val="accent1"/>
                </a:solidFill>
              </a:rPr>
              <a:t>ΔS = +		increase in entropy due to </a:t>
            </a:r>
            <a:endParaRPr>
              <a:solidFill>
                <a:schemeClr val="accent1"/>
              </a:solidFill>
            </a:endParaRPr>
          </a:p>
          <a:p>
            <a:pPr indent="0" lvl="0" marL="1371600" rtl="0" algn="l">
              <a:spcBef>
                <a:spcPts val="1000"/>
              </a:spcBef>
              <a:spcAft>
                <a:spcPts val="0"/>
              </a:spcAft>
              <a:buNone/>
            </a:pPr>
            <a:r>
              <a:rPr lang="en-US">
                <a:solidFill>
                  <a:schemeClr val="accent1"/>
                </a:solidFill>
              </a:rPr>
              <a:t>disorder with water /</a:t>
            </a:r>
            <a:r>
              <a:rPr b="1" lang="en-US">
                <a:solidFill>
                  <a:schemeClr val="accent1"/>
                </a:solidFill>
              </a:rPr>
              <a:t>favorable</a:t>
            </a:r>
            <a:endParaRPr b="1">
              <a:solidFill>
                <a:schemeClr val="accent1"/>
              </a:solidFill>
            </a:endParaRPr>
          </a:p>
          <a:p>
            <a:pPr indent="0" lvl="0" marL="0" rtl="0" algn="l">
              <a:spcBef>
                <a:spcPts val="1000"/>
              </a:spcBef>
              <a:spcAft>
                <a:spcPts val="0"/>
              </a:spcAft>
              <a:buNone/>
            </a:pPr>
            <a:r>
              <a:t/>
            </a:r>
            <a:endParaRPr>
              <a:solidFill>
                <a:schemeClr val="accent1"/>
              </a:solidFill>
            </a:endParaRPr>
          </a:p>
          <a:p>
            <a:pPr indent="0" lvl="0" marL="0" rtl="0" algn="l">
              <a:spcBef>
                <a:spcPts val="1000"/>
              </a:spcBef>
              <a:spcAft>
                <a:spcPts val="0"/>
              </a:spcAft>
              <a:buNone/>
            </a:pPr>
            <a:r>
              <a:rPr lang="en-US">
                <a:solidFill>
                  <a:schemeClr val="accent1"/>
                </a:solidFill>
              </a:rPr>
              <a:t>ΔG= - 		</a:t>
            </a:r>
            <a:r>
              <a:rPr b="1" lang="en-US">
                <a:solidFill>
                  <a:schemeClr val="accent1"/>
                </a:solidFill>
              </a:rPr>
              <a:t>spontaneous</a:t>
            </a:r>
            <a:r>
              <a:rPr lang="en-US">
                <a:solidFill>
                  <a:schemeClr val="accent1"/>
                </a:solidFill>
              </a:rPr>
              <a:t> (observed </a:t>
            </a:r>
            <a:endParaRPr>
              <a:solidFill>
                <a:schemeClr val="accent1"/>
              </a:solidFill>
            </a:endParaRPr>
          </a:p>
          <a:p>
            <a:pPr indent="0" lvl="0" marL="1371600" rtl="0" algn="l">
              <a:spcBef>
                <a:spcPts val="1000"/>
              </a:spcBef>
              <a:spcAft>
                <a:spcPts val="0"/>
              </a:spcAft>
              <a:buClr>
                <a:schemeClr val="dk1"/>
              </a:buClr>
              <a:buSzPts val="1100"/>
              <a:buFont typeface="Arial"/>
              <a:buNone/>
            </a:pPr>
            <a:r>
              <a:rPr lang="en-US">
                <a:solidFill>
                  <a:schemeClr val="accent1"/>
                </a:solidFill>
              </a:rPr>
              <a:t>dissolving) at room and other temperatures so entropy value  must be larger than enthalpy value.</a:t>
            </a:r>
            <a:endParaRPr>
              <a:solidFill>
                <a:schemeClr val="accent1"/>
              </a:solidFill>
            </a:endParaRPr>
          </a:p>
        </p:txBody>
      </p:sp>
    </p:spTree>
  </p:cSld>
  <p:clrMapOvr>
    <a:masterClrMapping/>
  </p:clrMapOvr>
</p:sld>
</file>

<file path=ppt/slides/slide3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5" name="Shape 3775"/>
        <p:cNvGrpSpPr/>
        <p:nvPr/>
      </p:nvGrpSpPr>
      <p:grpSpPr>
        <a:xfrm>
          <a:off x="0" y="0"/>
          <a:ext cx="0" cy="0"/>
          <a:chOff x="0" y="0"/>
          <a:chExt cx="0" cy="0"/>
        </a:xfrm>
      </p:grpSpPr>
      <p:sp>
        <p:nvSpPr>
          <p:cNvPr id="3776" name="Google Shape;3776;g200ff56c607_0_905"/>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5400"/>
              <a:buFont typeface="Calibri"/>
              <a:buNone/>
            </a:pPr>
            <a:br>
              <a:rPr lang="en-US"/>
            </a:br>
            <a:r>
              <a:rPr lang="en-US"/>
              <a:t>Acids and Bases</a:t>
            </a:r>
            <a:endParaRPr/>
          </a:p>
        </p:txBody>
      </p:sp>
      <p:sp>
        <p:nvSpPr>
          <p:cNvPr id="3777" name="Google Shape;3777;g200ff56c607_0_905"/>
          <p:cNvSpPr txBox="1"/>
          <p:nvPr>
            <p:ph idx="1" type="body"/>
          </p:nvPr>
        </p:nvSpPr>
        <p:spPr>
          <a:xfrm>
            <a:off x="831850" y="4589463"/>
            <a:ext cx="10515600" cy="15003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t/>
            </a:r>
            <a:endParaRPr/>
          </a:p>
        </p:txBody>
      </p:sp>
    </p:spTree>
  </p:cSld>
  <p:clrMapOvr>
    <a:masterClrMapping/>
  </p:clrMapOvr>
</p:sld>
</file>

<file path=ppt/slides/slide3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2" name="Shape 3782"/>
        <p:cNvGrpSpPr/>
        <p:nvPr/>
      </p:nvGrpSpPr>
      <p:grpSpPr>
        <a:xfrm>
          <a:off x="0" y="0"/>
          <a:ext cx="0" cy="0"/>
          <a:chOff x="0" y="0"/>
          <a:chExt cx="0" cy="0"/>
        </a:xfrm>
      </p:grpSpPr>
      <p:sp>
        <p:nvSpPr>
          <p:cNvPr id="3783" name="Google Shape;3783;g200ff56c607_0_1023"/>
          <p:cNvSpPr txBox="1"/>
          <p:nvPr>
            <p:ph type="title"/>
          </p:nvPr>
        </p:nvSpPr>
        <p:spPr>
          <a:xfrm>
            <a:off x="2514600" y="0"/>
            <a:ext cx="74982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0000"/>
              </a:buClr>
              <a:buSzPts val="4400"/>
              <a:buFont typeface="Calibri"/>
              <a:buNone/>
            </a:pPr>
            <a:r>
              <a:rPr lang="en-US">
                <a:solidFill>
                  <a:srgbClr val="FF0000"/>
                </a:solidFill>
              </a:rPr>
              <a:t>Strong Acids</a:t>
            </a:r>
            <a:endParaRPr/>
          </a:p>
        </p:txBody>
      </p:sp>
      <p:sp>
        <p:nvSpPr>
          <p:cNvPr id="3784" name="Google Shape;3784;g200ff56c607_0_1023"/>
          <p:cNvSpPr txBox="1"/>
          <p:nvPr>
            <p:ph idx="1" type="body"/>
          </p:nvPr>
        </p:nvSpPr>
        <p:spPr>
          <a:xfrm>
            <a:off x="614855" y="1308538"/>
            <a:ext cx="7110300" cy="43986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400"/>
              <a:buNone/>
            </a:pPr>
            <a:r>
              <a:rPr lang="en-US"/>
              <a:t>You will recall that the seven strong acids are </a:t>
            </a:r>
            <a:r>
              <a:rPr lang="en-US">
                <a:solidFill>
                  <a:srgbClr val="FF0000"/>
                </a:solidFill>
              </a:rPr>
              <a:t>HCl, HBr, HI, HNO</a:t>
            </a:r>
            <a:r>
              <a:rPr baseline="-25000" lang="en-US">
                <a:solidFill>
                  <a:srgbClr val="FF0000"/>
                </a:solidFill>
              </a:rPr>
              <a:t>3</a:t>
            </a:r>
            <a:r>
              <a:rPr lang="en-US">
                <a:solidFill>
                  <a:srgbClr val="FF0000"/>
                </a:solidFill>
              </a:rPr>
              <a:t>, H</a:t>
            </a:r>
            <a:r>
              <a:rPr baseline="-25000" lang="en-US">
                <a:solidFill>
                  <a:srgbClr val="FF0000"/>
                </a:solidFill>
              </a:rPr>
              <a:t>2</a:t>
            </a:r>
            <a:r>
              <a:rPr lang="en-US">
                <a:solidFill>
                  <a:srgbClr val="FF0000"/>
                </a:solidFill>
              </a:rPr>
              <a:t>SO</a:t>
            </a:r>
            <a:r>
              <a:rPr baseline="-25000" lang="en-US">
                <a:solidFill>
                  <a:srgbClr val="FF0000"/>
                </a:solidFill>
              </a:rPr>
              <a:t>4</a:t>
            </a:r>
            <a:r>
              <a:rPr lang="en-US">
                <a:solidFill>
                  <a:srgbClr val="FF0000"/>
                </a:solidFill>
              </a:rPr>
              <a:t>, H</a:t>
            </a:r>
            <a:r>
              <a:rPr baseline="-25000" lang="en-US">
                <a:solidFill>
                  <a:srgbClr val="FF0000"/>
                </a:solidFill>
              </a:rPr>
              <a:t>3</a:t>
            </a:r>
            <a:r>
              <a:rPr lang="en-US">
                <a:solidFill>
                  <a:srgbClr val="FF0000"/>
                </a:solidFill>
              </a:rPr>
              <a:t>PO</a:t>
            </a:r>
            <a:r>
              <a:rPr baseline="-25000" lang="en-US">
                <a:solidFill>
                  <a:srgbClr val="FF0000"/>
                </a:solidFill>
              </a:rPr>
              <a:t>4</a:t>
            </a:r>
            <a:r>
              <a:rPr lang="en-US">
                <a:solidFill>
                  <a:srgbClr val="FF0000"/>
                </a:solidFill>
              </a:rPr>
              <a:t>, and HClO</a:t>
            </a:r>
            <a:r>
              <a:rPr baseline="-25000" lang="en-US">
                <a:solidFill>
                  <a:srgbClr val="FF0000"/>
                </a:solidFill>
              </a:rPr>
              <a:t>4</a:t>
            </a:r>
            <a:r>
              <a:rPr lang="en-US">
                <a:solidFill>
                  <a:srgbClr val="FF0000"/>
                </a:solidFill>
              </a:rPr>
              <a:t>.</a:t>
            </a:r>
            <a:endParaRPr/>
          </a:p>
          <a:p>
            <a:pPr indent="-76200" lvl="0" marL="22860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These are, by definition, strong electrolytes and exist totally as ions in aqueous solution.</a:t>
            </a:r>
            <a:endParaRPr/>
          </a:p>
          <a:p>
            <a:pPr indent="-76200" lvl="0" marL="22860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For the monoprotic strong acids,	</a:t>
            </a:r>
            <a:r>
              <a:rPr lang="en-US">
                <a:solidFill>
                  <a:srgbClr val="FF0000"/>
                </a:solidFill>
              </a:rPr>
              <a:t>[H</a:t>
            </a:r>
            <a:r>
              <a:rPr baseline="-25000" lang="en-US">
                <a:solidFill>
                  <a:srgbClr val="FF0000"/>
                </a:solidFill>
              </a:rPr>
              <a:t>3</a:t>
            </a:r>
            <a:r>
              <a:rPr lang="en-US">
                <a:solidFill>
                  <a:srgbClr val="FF0000"/>
                </a:solidFill>
              </a:rPr>
              <a:t>O</a:t>
            </a:r>
            <a:r>
              <a:rPr baseline="30000" lang="en-US">
                <a:solidFill>
                  <a:srgbClr val="FF0000"/>
                </a:solidFill>
              </a:rPr>
              <a:t>+</a:t>
            </a:r>
            <a:r>
              <a:rPr lang="en-US">
                <a:solidFill>
                  <a:srgbClr val="FF0000"/>
                </a:solidFill>
              </a:rPr>
              <a:t>] = [acid].</a:t>
            </a:r>
            <a:endParaRPr/>
          </a:p>
          <a:p>
            <a:pPr indent="-76200" lvl="0" marL="22860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To calculate the pH for strong acids use</a:t>
            </a:r>
            <a:r>
              <a:rPr lang="en-US">
                <a:solidFill>
                  <a:srgbClr val="FF0000"/>
                </a:solidFill>
              </a:rPr>
              <a:t> pH = -log [H</a:t>
            </a:r>
            <a:r>
              <a:rPr baseline="-25000" lang="en-US">
                <a:solidFill>
                  <a:srgbClr val="FF0000"/>
                </a:solidFill>
              </a:rPr>
              <a:t>3</a:t>
            </a:r>
            <a:r>
              <a:rPr lang="en-US">
                <a:solidFill>
                  <a:srgbClr val="FF0000"/>
                </a:solidFill>
              </a:rPr>
              <a:t>O</a:t>
            </a:r>
            <a:r>
              <a:rPr baseline="30000" lang="en-US">
                <a:solidFill>
                  <a:srgbClr val="FF0000"/>
                </a:solidFill>
              </a:rPr>
              <a:t>+</a:t>
            </a:r>
            <a:r>
              <a:rPr lang="en-US">
                <a:solidFill>
                  <a:srgbClr val="FF0000"/>
                </a:solidFill>
              </a:rPr>
              <a:t>]</a:t>
            </a:r>
            <a:endParaRPr/>
          </a:p>
          <a:p>
            <a:pPr indent="-228600" lvl="0" marL="228600" rtl="0" algn="l">
              <a:lnSpc>
                <a:spcPct val="90000"/>
              </a:lnSpc>
              <a:spcBef>
                <a:spcPts val="1000"/>
              </a:spcBef>
              <a:spcAft>
                <a:spcPts val="0"/>
              </a:spcAft>
              <a:buClr>
                <a:schemeClr val="dk1"/>
              </a:buClr>
              <a:buSzPts val="2400"/>
              <a:buNone/>
            </a:pPr>
            <a:r>
              <a:t/>
            </a:r>
            <a:endParaRPr/>
          </a:p>
          <a:p>
            <a:pPr indent="-228600" lvl="0" marL="228600" rtl="0" algn="ctr">
              <a:lnSpc>
                <a:spcPct val="90000"/>
              </a:lnSpc>
              <a:spcBef>
                <a:spcPts val="1000"/>
              </a:spcBef>
              <a:spcAft>
                <a:spcPts val="0"/>
              </a:spcAft>
              <a:buClr>
                <a:schemeClr val="dk1"/>
              </a:buClr>
              <a:buSzPts val="2400"/>
              <a:buFont typeface="Calibri"/>
              <a:buNone/>
            </a:pPr>
            <a:r>
              <a:t/>
            </a:r>
            <a:endParaRPr/>
          </a:p>
        </p:txBody>
      </p:sp>
      <p:pic>
        <p:nvPicPr>
          <p:cNvPr id="3785" name="Google Shape;3785;g200ff56c607_0_1023"/>
          <p:cNvPicPr preferRelativeResize="0"/>
          <p:nvPr/>
        </p:nvPicPr>
        <p:blipFill rotWithShape="1">
          <a:blip r:embed="rId3">
            <a:alphaModFix/>
          </a:blip>
          <a:srcRect b="12390" l="29460" r="32014" t="7564"/>
          <a:stretch/>
        </p:blipFill>
        <p:spPr>
          <a:xfrm>
            <a:off x="8150772" y="1450428"/>
            <a:ext cx="3247698" cy="3792342"/>
          </a:xfrm>
          <a:prstGeom prst="rect">
            <a:avLst/>
          </a:prstGeom>
          <a:noFill/>
          <a:ln>
            <a:noFill/>
          </a:ln>
        </p:spPr>
      </p:pic>
    </p:spTree>
  </p:cSld>
  <p:clrMapOvr>
    <a:masterClrMapping/>
  </p:clrMapOvr>
</p:sld>
</file>

<file path=ppt/slides/slide3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9" name="Shape 3789"/>
        <p:cNvGrpSpPr/>
        <p:nvPr/>
      </p:nvGrpSpPr>
      <p:grpSpPr>
        <a:xfrm>
          <a:off x="0" y="0"/>
          <a:ext cx="0" cy="0"/>
          <a:chOff x="0" y="0"/>
          <a:chExt cx="0" cy="0"/>
        </a:xfrm>
      </p:grpSpPr>
      <p:sp>
        <p:nvSpPr>
          <p:cNvPr id="3790" name="Google Shape;3790;g200ff56c607_0_103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0000"/>
              </a:buClr>
              <a:buSzPts val="4400"/>
              <a:buFont typeface="Calibri"/>
              <a:buNone/>
            </a:pPr>
            <a:r>
              <a:rPr lang="en-US">
                <a:solidFill>
                  <a:srgbClr val="FF0000"/>
                </a:solidFill>
              </a:rPr>
              <a:t>pH of Strong Acids</a:t>
            </a:r>
            <a:endParaRPr>
              <a:solidFill>
                <a:srgbClr val="FF0000"/>
              </a:solidFill>
            </a:endParaRPr>
          </a:p>
        </p:txBody>
      </p:sp>
      <p:sp>
        <p:nvSpPr>
          <p:cNvPr id="3791" name="Google Shape;3791;g200ff56c607_0_103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If the concentration of HA is 2.5x10</a:t>
            </a:r>
            <a:r>
              <a:rPr baseline="30000" lang="en-US"/>
              <a:t>-3</a:t>
            </a:r>
            <a:r>
              <a:rPr lang="en-US"/>
              <a:t>M calculate the pH.</a:t>
            </a:r>
            <a:endParaRPr/>
          </a:p>
          <a:p>
            <a:pPr indent="0" lvl="1" marL="457200" rtl="0" algn="l">
              <a:lnSpc>
                <a:spcPct val="90000"/>
              </a:lnSpc>
              <a:spcBef>
                <a:spcPts val="500"/>
              </a:spcBef>
              <a:spcAft>
                <a:spcPts val="0"/>
              </a:spcAft>
              <a:buClr>
                <a:schemeClr val="dk1"/>
              </a:buClr>
              <a:buSzPts val="2400"/>
              <a:buNone/>
            </a:pPr>
            <a:r>
              <a:rPr lang="en-US"/>
              <a:t>-log(2.5x10</a:t>
            </a:r>
            <a:r>
              <a:rPr baseline="30000" lang="en-US"/>
              <a:t>-3</a:t>
            </a:r>
            <a:r>
              <a:rPr lang="en-US"/>
              <a:t>) = 2.60</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If the concentration of HA is 3.5x10</a:t>
            </a:r>
            <a:r>
              <a:rPr baseline="30000" lang="en-US"/>
              <a:t>-8</a:t>
            </a:r>
            <a:r>
              <a:rPr lang="en-US"/>
              <a:t>M calculate the pH.</a:t>
            </a:r>
            <a:endParaRPr/>
          </a:p>
          <a:p>
            <a:pPr indent="0" lvl="1" marL="457200" rtl="0" algn="l">
              <a:lnSpc>
                <a:spcPct val="90000"/>
              </a:lnSpc>
              <a:spcBef>
                <a:spcPts val="500"/>
              </a:spcBef>
              <a:spcAft>
                <a:spcPts val="0"/>
              </a:spcAft>
              <a:buClr>
                <a:schemeClr val="dk1"/>
              </a:buClr>
              <a:buSzPts val="2400"/>
              <a:buNone/>
            </a:pPr>
            <a:r>
              <a:rPr lang="en-US"/>
              <a:t>-log (3.5x10</a:t>
            </a:r>
            <a:r>
              <a:rPr baseline="30000" lang="en-US"/>
              <a:t>-8</a:t>
            </a:r>
            <a:r>
              <a:rPr lang="en-US"/>
              <a:t>) = 7.46</a:t>
            </a:r>
            <a:endParaRPr/>
          </a:p>
          <a:p>
            <a:pPr indent="0" lvl="0" marL="82296" rtl="0" algn="l">
              <a:lnSpc>
                <a:spcPct val="90000"/>
              </a:lnSpc>
              <a:spcBef>
                <a:spcPts val="1000"/>
              </a:spcBef>
              <a:spcAft>
                <a:spcPts val="0"/>
              </a:spcAft>
              <a:buClr>
                <a:schemeClr val="dk1"/>
              </a:buClr>
              <a:buSzPts val="2400"/>
              <a:buNone/>
            </a:pPr>
            <a:r>
              <a:t/>
            </a:r>
            <a:endParaRPr/>
          </a:p>
        </p:txBody>
      </p:sp>
      <p:sp>
        <p:nvSpPr>
          <p:cNvPr descr="Image result for strong acid cartoon" id="3792" name="Google Shape;3792;g200ff56c607_0_1030"/>
          <p:cNvSpPr/>
          <p:nvPr/>
        </p:nvSpPr>
        <p:spPr>
          <a:xfrm>
            <a:off x="155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793" name="Google Shape;3793;g200ff56c607_0_1030"/>
          <p:cNvPicPr preferRelativeResize="0"/>
          <p:nvPr/>
        </p:nvPicPr>
        <p:blipFill rotWithShape="1">
          <a:blip r:embed="rId3">
            <a:alphaModFix/>
          </a:blip>
          <a:srcRect b="0" l="0" r="0" t="0"/>
          <a:stretch/>
        </p:blipFill>
        <p:spPr>
          <a:xfrm>
            <a:off x="8385713" y="2575773"/>
            <a:ext cx="3806287" cy="285104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9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9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9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9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9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91">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8" name="Shape 3798"/>
        <p:cNvGrpSpPr/>
        <p:nvPr/>
      </p:nvGrpSpPr>
      <p:grpSpPr>
        <a:xfrm>
          <a:off x="0" y="0"/>
          <a:ext cx="0" cy="0"/>
          <a:chOff x="0" y="0"/>
          <a:chExt cx="0" cy="0"/>
        </a:xfrm>
      </p:grpSpPr>
      <p:sp>
        <p:nvSpPr>
          <p:cNvPr id="3799" name="Google Shape;3799;g200ff56c607_0_1037"/>
          <p:cNvSpPr txBox="1"/>
          <p:nvPr>
            <p:ph type="title"/>
          </p:nvPr>
        </p:nvSpPr>
        <p:spPr>
          <a:xfrm>
            <a:off x="2514600" y="0"/>
            <a:ext cx="74982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Strong Bases</a:t>
            </a:r>
            <a:endParaRPr/>
          </a:p>
        </p:txBody>
      </p:sp>
      <p:sp>
        <p:nvSpPr>
          <p:cNvPr id="3800" name="Google Shape;3800;g200ff56c607_0_1037"/>
          <p:cNvSpPr txBox="1"/>
          <p:nvPr>
            <p:ph idx="1" type="body"/>
          </p:nvPr>
        </p:nvSpPr>
        <p:spPr>
          <a:xfrm>
            <a:off x="804041" y="1434662"/>
            <a:ext cx="6716100" cy="5423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1"/>
              </a:buClr>
              <a:buSzPts val="2400"/>
              <a:buNone/>
            </a:pPr>
            <a:r>
              <a:rPr lang="en-US">
                <a:solidFill>
                  <a:schemeClr val="accent1"/>
                </a:solidFill>
              </a:rPr>
              <a:t>Strong bases are the soluble hydroxides, which are the alkali metal and heavier alkaline earth metal hydroxides (Ca</a:t>
            </a:r>
            <a:r>
              <a:rPr baseline="30000" lang="en-US">
                <a:solidFill>
                  <a:schemeClr val="accent1"/>
                </a:solidFill>
              </a:rPr>
              <a:t>+2</a:t>
            </a:r>
            <a:r>
              <a:rPr lang="en-US">
                <a:solidFill>
                  <a:schemeClr val="accent1"/>
                </a:solidFill>
              </a:rPr>
              <a:t> and Ba</a:t>
            </a:r>
            <a:r>
              <a:rPr baseline="30000" lang="en-US">
                <a:solidFill>
                  <a:schemeClr val="accent1"/>
                </a:solidFill>
              </a:rPr>
              <a:t>2+</a:t>
            </a:r>
            <a:r>
              <a:rPr lang="en-US">
                <a:solidFill>
                  <a:schemeClr val="accent1"/>
                </a:solidFill>
              </a:rPr>
              <a:t>).</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Again, these substances dissociate completely in aqueous solution. And </a:t>
            </a:r>
            <a:r>
              <a:rPr lang="en-US">
                <a:solidFill>
                  <a:schemeClr val="accent1"/>
                </a:solidFill>
              </a:rPr>
              <a:t>[Base] = [OH</a:t>
            </a:r>
            <a:r>
              <a:rPr baseline="30000" lang="en-US">
                <a:solidFill>
                  <a:schemeClr val="accent1"/>
                </a:solidFill>
              </a:rPr>
              <a:t>-</a:t>
            </a:r>
            <a:r>
              <a:rPr lang="en-US">
                <a:solidFill>
                  <a:schemeClr val="accent1"/>
                </a:solidFill>
              </a:rPr>
              <a:t>]</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accent1"/>
              </a:buClr>
              <a:buSzPts val="2400"/>
              <a:buNone/>
            </a:pPr>
            <a:r>
              <a:rPr lang="en-US">
                <a:solidFill>
                  <a:schemeClr val="accent1"/>
                </a:solidFill>
              </a:rPr>
              <a:t>pH = 14-(-log[OH</a:t>
            </a:r>
            <a:r>
              <a:rPr baseline="30000" lang="en-US">
                <a:solidFill>
                  <a:schemeClr val="accent1"/>
                </a:solidFill>
              </a:rPr>
              <a:t>-</a:t>
            </a:r>
            <a:r>
              <a:rPr lang="en-US">
                <a:solidFill>
                  <a:schemeClr val="accent1"/>
                </a:solidFill>
              </a:rPr>
              <a:t>])</a:t>
            </a:r>
            <a:endParaRPr/>
          </a:p>
        </p:txBody>
      </p:sp>
      <p:pic>
        <p:nvPicPr>
          <p:cNvPr id="3801" name="Google Shape;3801;g200ff56c607_0_1037"/>
          <p:cNvPicPr preferRelativeResize="0"/>
          <p:nvPr/>
        </p:nvPicPr>
        <p:blipFill rotWithShape="1">
          <a:blip r:embed="rId3">
            <a:alphaModFix/>
          </a:blip>
          <a:srcRect b="24026" l="0" r="0" t="12258"/>
          <a:stretch/>
        </p:blipFill>
        <p:spPr>
          <a:xfrm>
            <a:off x="7275688" y="2112579"/>
            <a:ext cx="4916312" cy="3548037"/>
          </a:xfrm>
          <a:prstGeom prst="rect">
            <a:avLst/>
          </a:prstGeom>
          <a:noFill/>
          <a:ln>
            <a:noFill/>
          </a:ln>
        </p:spPr>
      </p:pic>
    </p:spTree>
  </p:cSld>
  <p:clrMapOvr>
    <a:masterClrMapping/>
  </p:clrMapOvr>
</p:sld>
</file>

<file path=ppt/slides/slide3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5" name="Shape 3805"/>
        <p:cNvGrpSpPr/>
        <p:nvPr/>
      </p:nvGrpSpPr>
      <p:grpSpPr>
        <a:xfrm>
          <a:off x="0" y="0"/>
          <a:ext cx="0" cy="0"/>
          <a:chOff x="0" y="0"/>
          <a:chExt cx="0" cy="0"/>
        </a:xfrm>
      </p:grpSpPr>
      <p:sp>
        <p:nvSpPr>
          <p:cNvPr id="3806" name="Google Shape;3806;g200ff56c607_0_104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pH of Strong Bases</a:t>
            </a:r>
            <a:endParaRPr>
              <a:solidFill>
                <a:schemeClr val="accent1"/>
              </a:solidFill>
            </a:endParaRPr>
          </a:p>
        </p:txBody>
      </p:sp>
      <p:sp>
        <p:nvSpPr>
          <p:cNvPr id="3807" name="Google Shape;3807;g200ff56c607_0_1044"/>
          <p:cNvSpPr txBox="1"/>
          <p:nvPr>
            <p:ph idx="1" type="body"/>
          </p:nvPr>
        </p:nvSpPr>
        <p:spPr>
          <a:xfrm>
            <a:off x="649014" y="1690688"/>
            <a:ext cx="45222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If the concentration of MOH is 1.5x10</a:t>
            </a:r>
            <a:r>
              <a:rPr baseline="30000" lang="en-US"/>
              <a:t>-4</a:t>
            </a:r>
            <a:r>
              <a:rPr lang="en-US"/>
              <a:t>M calculate the pH.</a:t>
            </a:r>
            <a:endParaRPr/>
          </a:p>
          <a:p>
            <a:pPr indent="0" lvl="1" marL="457200" rtl="0" algn="l">
              <a:lnSpc>
                <a:spcPct val="90000"/>
              </a:lnSpc>
              <a:spcBef>
                <a:spcPts val="500"/>
              </a:spcBef>
              <a:spcAft>
                <a:spcPts val="0"/>
              </a:spcAft>
              <a:buClr>
                <a:schemeClr val="dk1"/>
              </a:buClr>
              <a:buSzPts val="2400"/>
              <a:buNone/>
            </a:pPr>
            <a:r>
              <a:rPr lang="en-US"/>
              <a:t>14-[-log(1.5x10</a:t>
            </a:r>
            <a:r>
              <a:rPr baseline="30000" lang="en-US"/>
              <a:t>-4</a:t>
            </a:r>
            <a:r>
              <a:rPr lang="en-US"/>
              <a:t>)] = 10.18</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If the concentration of MOH is 2.2x10</a:t>
            </a:r>
            <a:r>
              <a:rPr baseline="30000" lang="en-US"/>
              <a:t>-13</a:t>
            </a:r>
            <a:r>
              <a:rPr lang="en-US"/>
              <a:t> M calculate the pH.</a:t>
            </a:r>
            <a:endParaRPr/>
          </a:p>
          <a:p>
            <a:pPr indent="0" lvl="1" marL="457200" rtl="0" algn="l">
              <a:lnSpc>
                <a:spcPct val="90000"/>
              </a:lnSpc>
              <a:spcBef>
                <a:spcPts val="500"/>
              </a:spcBef>
              <a:spcAft>
                <a:spcPts val="0"/>
              </a:spcAft>
              <a:buClr>
                <a:schemeClr val="dk1"/>
              </a:buClr>
              <a:buSzPts val="2400"/>
              <a:buNone/>
            </a:pPr>
            <a:r>
              <a:rPr lang="en-US"/>
              <a:t>14-[-log (2.2x10</a:t>
            </a:r>
            <a:r>
              <a:rPr baseline="30000" lang="en-US"/>
              <a:t>-13</a:t>
            </a:r>
            <a:r>
              <a:rPr lang="en-US"/>
              <a:t>)] = 1.34</a:t>
            </a:r>
            <a:endParaRPr/>
          </a:p>
          <a:p>
            <a:pPr indent="-76200" lvl="0" marL="228600" rtl="0" algn="l">
              <a:lnSpc>
                <a:spcPct val="90000"/>
              </a:lnSpc>
              <a:spcBef>
                <a:spcPts val="1000"/>
              </a:spcBef>
              <a:spcAft>
                <a:spcPts val="0"/>
              </a:spcAft>
              <a:buClr>
                <a:schemeClr val="dk1"/>
              </a:buClr>
              <a:buSzPts val="2400"/>
              <a:buNone/>
            </a:pPr>
            <a:r>
              <a:t/>
            </a:r>
            <a:endParaRPr/>
          </a:p>
        </p:txBody>
      </p:sp>
      <p:pic>
        <p:nvPicPr>
          <p:cNvPr id="3808" name="Google Shape;3808;g200ff56c607_0_1044"/>
          <p:cNvPicPr preferRelativeResize="0"/>
          <p:nvPr/>
        </p:nvPicPr>
        <p:blipFill rotWithShape="1">
          <a:blip r:embed="rId3">
            <a:alphaModFix/>
          </a:blip>
          <a:srcRect b="0" l="0" r="0" t="0"/>
          <a:stretch/>
        </p:blipFill>
        <p:spPr>
          <a:xfrm>
            <a:off x="5646683" y="1690688"/>
            <a:ext cx="5707117" cy="38095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0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0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0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0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0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07">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2" name="Shape 3812"/>
        <p:cNvGrpSpPr/>
        <p:nvPr/>
      </p:nvGrpSpPr>
      <p:grpSpPr>
        <a:xfrm>
          <a:off x="0" y="0"/>
          <a:ext cx="0" cy="0"/>
          <a:chOff x="0" y="0"/>
          <a:chExt cx="0" cy="0"/>
        </a:xfrm>
      </p:grpSpPr>
      <p:sp>
        <p:nvSpPr>
          <p:cNvPr id="3813" name="Google Shape;3813;g200ff56c607_0_105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Think</a:t>
            </a:r>
            <a:endParaRPr/>
          </a:p>
        </p:txBody>
      </p:sp>
      <p:sp>
        <p:nvSpPr>
          <p:cNvPr id="3814" name="Google Shape;3814;g200ff56c607_0_1050"/>
          <p:cNvSpPr txBox="1"/>
          <p:nvPr>
            <p:ph idx="1" type="body"/>
          </p:nvPr>
        </p:nvSpPr>
        <p:spPr>
          <a:xfrm>
            <a:off x="838200" y="1825625"/>
            <a:ext cx="5688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What’s another way to calculate the pH of 2.2x10</a:t>
            </a:r>
            <a:r>
              <a:rPr baseline="30000" lang="en-US"/>
              <a:t>-13</a:t>
            </a:r>
            <a:r>
              <a:rPr lang="en-US"/>
              <a:t> M MOH?</a:t>
            </a:r>
            <a:endParaRPr/>
          </a:p>
          <a:p>
            <a:pPr indent="0" lvl="1" marL="457200" rtl="0" algn="l">
              <a:lnSpc>
                <a:spcPct val="90000"/>
              </a:lnSpc>
              <a:spcBef>
                <a:spcPts val="500"/>
              </a:spcBef>
              <a:spcAft>
                <a:spcPts val="0"/>
              </a:spcAft>
              <a:buClr>
                <a:schemeClr val="dk1"/>
              </a:buClr>
              <a:buSzPts val="2400"/>
              <a:buNone/>
            </a:pPr>
            <a:r>
              <a:rPr lang="en-US"/>
              <a:t>1.0x10</a:t>
            </a:r>
            <a:r>
              <a:rPr baseline="30000" lang="en-US"/>
              <a:t>-14</a:t>
            </a:r>
            <a:r>
              <a:rPr lang="en-US"/>
              <a:t>/2.2x10</a:t>
            </a:r>
            <a:r>
              <a:rPr baseline="30000" lang="en-US"/>
              <a:t>-3</a:t>
            </a:r>
            <a:r>
              <a:rPr lang="en-US"/>
              <a:t> = 0.045</a:t>
            </a:r>
            <a:endParaRPr baseline="30000"/>
          </a:p>
          <a:p>
            <a:pPr indent="0" lvl="1" marL="457200" rtl="0" algn="l">
              <a:lnSpc>
                <a:spcPct val="90000"/>
              </a:lnSpc>
              <a:spcBef>
                <a:spcPts val="500"/>
              </a:spcBef>
              <a:spcAft>
                <a:spcPts val="0"/>
              </a:spcAft>
              <a:buClr>
                <a:schemeClr val="dk1"/>
              </a:buClr>
              <a:buSzPts val="2400"/>
              <a:buNone/>
            </a:pPr>
            <a:r>
              <a:rPr lang="en-US"/>
              <a:t>-log(0.045) = 1.34</a:t>
            </a:r>
            <a:endParaRPr/>
          </a:p>
        </p:txBody>
      </p:sp>
      <p:pic>
        <p:nvPicPr>
          <p:cNvPr descr="Related image" id="3815" name="Google Shape;3815;g200ff56c607_0_1050"/>
          <p:cNvPicPr preferRelativeResize="0"/>
          <p:nvPr/>
        </p:nvPicPr>
        <p:blipFill rotWithShape="1">
          <a:blip r:embed="rId3">
            <a:alphaModFix/>
          </a:blip>
          <a:srcRect b="16114" l="0" r="0" t="0"/>
          <a:stretch/>
        </p:blipFill>
        <p:spPr>
          <a:xfrm>
            <a:off x="7554309" y="1690688"/>
            <a:ext cx="3799491" cy="39586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1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1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14">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9" name="Shape 3819"/>
        <p:cNvGrpSpPr/>
        <p:nvPr/>
      </p:nvGrpSpPr>
      <p:grpSpPr>
        <a:xfrm>
          <a:off x="0" y="0"/>
          <a:ext cx="0" cy="0"/>
          <a:chOff x="0" y="0"/>
          <a:chExt cx="0" cy="0"/>
        </a:xfrm>
      </p:grpSpPr>
      <p:sp>
        <p:nvSpPr>
          <p:cNvPr id="3820" name="Google Shape;3820;g200ff56c607_0_105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pH square</a:t>
            </a:r>
            <a:endParaRPr/>
          </a:p>
        </p:txBody>
      </p:sp>
      <p:pic>
        <p:nvPicPr>
          <p:cNvPr id="3821" name="Google Shape;3821;g200ff56c607_0_1056"/>
          <p:cNvPicPr preferRelativeResize="0"/>
          <p:nvPr>
            <p:ph idx="1" type="body"/>
          </p:nvPr>
        </p:nvPicPr>
        <p:blipFill rotWithShape="1">
          <a:blip r:embed="rId3">
            <a:alphaModFix/>
          </a:blip>
          <a:srcRect b="0" l="0" r="0" t="0"/>
          <a:stretch/>
        </p:blipFill>
        <p:spPr>
          <a:xfrm>
            <a:off x="2856139" y="1463561"/>
            <a:ext cx="6479700" cy="4679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Molar Mass Examples: Elements</a:t>
            </a:r>
            <a:endParaRPr/>
          </a:p>
        </p:txBody>
      </p:sp>
      <p:sp>
        <p:nvSpPr>
          <p:cNvPr id="333" name="Google Shape;333;p1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14350" lvl="0" marL="631825" rtl="0" algn="l">
              <a:lnSpc>
                <a:spcPct val="90000"/>
              </a:lnSpc>
              <a:spcBef>
                <a:spcPts val="0"/>
              </a:spcBef>
              <a:spcAft>
                <a:spcPts val="0"/>
              </a:spcAft>
              <a:buClr>
                <a:schemeClr val="dk1"/>
              </a:buClr>
              <a:buSzPts val="2400"/>
              <a:buFont typeface="Noto Sans Symbols"/>
              <a:buAutoNum type="arabicPeriod"/>
            </a:pPr>
            <a:r>
              <a:rPr lang="en-US">
                <a:latin typeface="Corbel"/>
                <a:ea typeface="Corbel"/>
                <a:cs typeface="Corbel"/>
                <a:sym typeface="Corbel"/>
              </a:rPr>
              <a:t>What is the molar mass of iron?</a:t>
            </a:r>
            <a:endParaRPr/>
          </a:p>
          <a:p>
            <a:pPr indent="-361950" lvl="0" marL="631825" rtl="0" algn="l">
              <a:lnSpc>
                <a:spcPct val="90000"/>
              </a:lnSpc>
              <a:spcBef>
                <a:spcPts val="1000"/>
              </a:spcBef>
              <a:spcAft>
                <a:spcPts val="0"/>
              </a:spcAft>
              <a:buClr>
                <a:schemeClr val="dk1"/>
              </a:buClr>
              <a:buSzPts val="2400"/>
              <a:buFont typeface="Noto Sans Symbols"/>
              <a:buNone/>
            </a:pPr>
            <a:r>
              <a:t/>
            </a:r>
            <a:endParaRPr>
              <a:latin typeface="Corbel"/>
              <a:ea typeface="Corbel"/>
              <a:cs typeface="Corbel"/>
              <a:sym typeface="Corbel"/>
            </a:endParaRPr>
          </a:p>
          <a:p>
            <a:pPr indent="-361950" lvl="0" marL="631825" rtl="0" algn="l">
              <a:lnSpc>
                <a:spcPct val="90000"/>
              </a:lnSpc>
              <a:spcBef>
                <a:spcPts val="1000"/>
              </a:spcBef>
              <a:spcAft>
                <a:spcPts val="0"/>
              </a:spcAft>
              <a:buClr>
                <a:schemeClr val="dk1"/>
              </a:buClr>
              <a:buSzPts val="2400"/>
              <a:buFont typeface="Noto Sans Symbols"/>
              <a:buNone/>
            </a:pPr>
            <a:r>
              <a:t/>
            </a:r>
            <a:endParaRPr>
              <a:latin typeface="Corbel"/>
              <a:ea typeface="Corbel"/>
              <a:cs typeface="Corbel"/>
              <a:sym typeface="Corbel"/>
            </a:endParaRPr>
          </a:p>
          <a:p>
            <a:pPr indent="-361950" lvl="0" marL="631825" rtl="0" algn="l">
              <a:lnSpc>
                <a:spcPct val="90000"/>
              </a:lnSpc>
              <a:spcBef>
                <a:spcPts val="1000"/>
              </a:spcBef>
              <a:spcAft>
                <a:spcPts val="0"/>
              </a:spcAft>
              <a:buClr>
                <a:schemeClr val="dk1"/>
              </a:buClr>
              <a:buSzPts val="2400"/>
              <a:buFont typeface="Noto Sans Symbols"/>
              <a:buNone/>
            </a:pPr>
            <a:r>
              <a:t/>
            </a:r>
            <a:endParaRPr>
              <a:latin typeface="Corbel"/>
              <a:ea typeface="Corbel"/>
              <a:cs typeface="Corbel"/>
              <a:sym typeface="Corbel"/>
            </a:endParaRPr>
          </a:p>
          <a:p>
            <a:pPr indent="-361950" lvl="0" marL="631825" rtl="0" algn="l">
              <a:lnSpc>
                <a:spcPct val="90000"/>
              </a:lnSpc>
              <a:spcBef>
                <a:spcPts val="1000"/>
              </a:spcBef>
              <a:spcAft>
                <a:spcPts val="0"/>
              </a:spcAft>
              <a:buClr>
                <a:schemeClr val="dk1"/>
              </a:buClr>
              <a:buSzPts val="2400"/>
              <a:buFont typeface="Noto Sans Symbols"/>
              <a:buNone/>
            </a:pPr>
            <a:r>
              <a:t/>
            </a:r>
            <a:endParaRPr>
              <a:latin typeface="Corbel"/>
              <a:ea typeface="Corbel"/>
              <a:cs typeface="Corbel"/>
              <a:sym typeface="Corbel"/>
            </a:endParaRPr>
          </a:p>
          <a:p>
            <a:pPr indent="-361950" lvl="0" marL="631825" rtl="0" algn="l">
              <a:lnSpc>
                <a:spcPct val="90000"/>
              </a:lnSpc>
              <a:spcBef>
                <a:spcPts val="1000"/>
              </a:spcBef>
              <a:spcAft>
                <a:spcPts val="0"/>
              </a:spcAft>
              <a:buClr>
                <a:schemeClr val="dk1"/>
              </a:buClr>
              <a:buSzPts val="2400"/>
              <a:buFont typeface="Noto Sans Symbols"/>
              <a:buNone/>
            </a:pPr>
            <a:r>
              <a:t/>
            </a:r>
            <a:endParaRPr>
              <a:latin typeface="Corbel"/>
              <a:ea typeface="Corbel"/>
              <a:cs typeface="Corbel"/>
              <a:sym typeface="Corbel"/>
            </a:endParaRPr>
          </a:p>
          <a:p>
            <a:pPr indent="-514350" lvl="0" marL="631825" rtl="0" algn="l">
              <a:lnSpc>
                <a:spcPct val="90000"/>
              </a:lnSpc>
              <a:spcBef>
                <a:spcPts val="1000"/>
              </a:spcBef>
              <a:spcAft>
                <a:spcPts val="0"/>
              </a:spcAft>
              <a:buClr>
                <a:schemeClr val="dk1"/>
              </a:buClr>
              <a:buSzPts val="2400"/>
              <a:buFont typeface="Noto Sans Symbols"/>
              <a:buAutoNum type="arabicPeriod"/>
            </a:pPr>
            <a:r>
              <a:rPr lang="en-US">
                <a:latin typeface="Corbel"/>
                <a:ea typeface="Corbel"/>
                <a:cs typeface="Corbel"/>
                <a:sym typeface="Corbel"/>
              </a:rPr>
              <a:t>What is the molar mass of copper?</a:t>
            </a:r>
            <a:endParaRPr/>
          </a:p>
        </p:txBody>
      </p:sp>
      <p:sp>
        <p:nvSpPr>
          <p:cNvPr id="334" name="Google Shape;334;p10"/>
          <p:cNvSpPr txBox="1"/>
          <p:nvPr/>
        </p:nvSpPr>
        <p:spPr>
          <a:xfrm>
            <a:off x="8153400" y="1905001"/>
            <a:ext cx="20574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orbel"/>
                <a:ea typeface="Corbel"/>
                <a:cs typeface="Corbel"/>
                <a:sym typeface="Corbel"/>
              </a:rPr>
              <a:t>55.85 g/mol</a:t>
            </a:r>
            <a:endParaRPr sz="2400">
              <a:solidFill>
                <a:srgbClr val="FF0000"/>
              </a:solidFill>
              <a:latin typeface="Corbel"/>
              <a:ea typeface="Corbel"/>
              <a:cs typeface="Corbel"/>
              <a:sym typeface="Corbel"/>
            </a:endParaRPr>
          </a:p>
        </p:txBody>
      </p:sp>
      <p:sp>
        <p:nvSpPr>
          <p:cNvPr id="335" name="Google Shape;335;p10"/>
          <p:cNvSpPr txBox="1"/>
          <p:nvPr/>
        </p:nvSpPr>
        <p:spPr>
          <a:xfrm>
            <a:off x="8686800" y="4953001"/>
            <a:ext cx="18288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orbel"/>
                <a:ea typeface="Corbel"/>
                <a:cs typeface="Corbel"/>
                <a:sym typeface="Corbel"/>
              </a:rPr>
              <a:t>63.55 g/mol</a:t>
            </a:r>
            <a:endParaRPr sz="2400">
              <a:solidFill>
                <a:srgbClr val="FF0000"/>
              </a:solidFill>
              <a:latin typeface="Corbel"/>
              <a:ea typeface="Corbel"/>
              <a:cs typeface="Corbel"/>
              <a:sym typeface="Corbel"/>
            </a:endParaRPr>
          </a:p>
        </p:txBody>
      </p:sp>
      <p:pic>
        <p:nvPicPr>
          <p:cNvPr id="336" name="Google Shape;336;p10"/>
          <p:cNvPicPr preferRelativeResize="0"/>
          <p:nvPr/>
        </p:nvPicPr>
        <p:blipFill rotWithShape="1">
          <a:blip r:embed="rId3">
            <a:alphaModFix/>
          </a:blip>
          <a:srcRect b="46246" l="44999" r="39061" t="46254"/>
          <a:stretch/>
        </p:blipFill>
        <p:spPr>
          <a:xfrm>
            <a:off x="4038600" y="2895600"/>
            <a:ext cx="3886200" cy="1371600"/>
          </a:xfrm>
          <a:prstGeom prst="rect">
            <a:avLst/>
          </a:prstGeom>
          <a:noFill/>
          <a:ln>
            <a:noFill/>
          </a:ln>
        </p:spPr>
      </p:pic>
      <p:cxnSp>
        <p:nvCxnSpPr>
          <p:cNvPr id="337" name="Google Shape;337;p10"/>
          <p:cNvCxnSpPr/>
          <p:nvPr/>
        </p:nvCxnSpPr>
        <p:spPr>
          <a:xfrm flipH="1">
            <a:off x="4648200" y="2366666"/>
            <a:ext cx="3886200" cy="1595735"/>
          </a:xfrm>
          <a:prstGeom prst="straightConnector1">
            <a:avLst/>
          </a:prstGeom>
          <a:noFill/>
          <a:ln cap="flat" cmpd="sng" w="9525">
            <a:solidFill>
              <a:srgbClr val="FF0000"/>
            </a:solidFill>
            <a:prstDash val="solid"/>
            <a:miter lim="800000"/>
            <a:headEnd len="sm" w="sm" type="none"/>
            <a:tailEnd len="med" w="med" type="stealth"/>
          </a:ln>
        </p:spPr>
      </p:cxnSp>
      <p:cxnSp>
        <p:nvCxnSpPr>
          <p:cNvPr id="338" name="Google Shape;338;p10"/>
          <p:cNvCxnSpPr/>
          <p:nvPr/>
        </p:nvCxnSpPr>
        <p:spPr>
          <a:xfrm rot="10800000">
            <a:off x="7620000" y="4267201"/>
            <a:ext cx="1371600" cy="916781"/>
          </a:xfrm>
          <a:prstGeom prst="straightConnector1">
            <a:avLst/>
          </a:prstGeom>
          <a:noFill/>
          <a:ln cap="flat" cmpd="sng" w="9525">
            <a:solidFill>
              <a:srgbClr val="FF0000"/>
            </a:solidFill>
            <a:prstDash val="solid"/>
            <a:miter lim="800000"/>
            <a:headEnd len="sm" w="sm" type="none"/>
            <a:tailEnd len="med" w="med" type="stealth"/>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4">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g200fb5710e2_0_8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P orbitals</a:t>
            </a:r>
            <a:endParaRPr/>
          </a:p>
        </p:txBody>
      </p:sp>
      <p:pic>
        <p:nvPicPr>
          <p:cNvPr id="683" name="Google Shape;683;g200fb5710e2_0_88"/>
          <p:cNvPicPr preferRelativeResize="0"/>
          <p:nvPr>
            <p:ph idx="1" type="body"/>
          </p:nvPr>
        </p:nvPicPr>
        <p:blipFill rotWithShape="1">
          <a:blip r:embed="rId3">
            <a:alphaModFix/>
          </a:blip>
          <a:srcRect b="0" l="0" r="0" t="0"/>
          <a:stretch/>
        </p:blipFill>
        <p:spPr>
          <a:xfrm>
            <a:off x="1263869" y="1690688"/>
            <a:ext cx="9340800" cy="3610200"/>
          </a:xfrm>
          <a:prstGeom prst="rect">
            <a:avLst/>
          </a:prstGeom>
          <a:noFill/>
          <a:ln>
            <a:noFill/>
          </a:ln>
        </p:spPr>
      </p:pic>
    </p:spTree>
  </p:cSld>
  <p:clrMapOvr>
    <a:masterClrMapping/>
  </p:clrMapOvr>
</p:sld>
</file>

<file path=ppt/slides/slide4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6" name="Shape 3826"/>
        <p:cNvGrpSpPr/>
        <p:nvPr/>
      </p:nvGrpSpPr>
      <p:grpSpPr>
        <a:xfrm>
          <a:off x="0" y="0"/>
          <a:ext cx="0" cy="0"/>
          <a:chOff x="0" y="0"/>
          <a:chExt cx="0" cy="0"/>
        </a:xfrm>
      </p:grpSpPr>
      <p:sp>
        <p:nvSpPr>
          <p:cNvPr id="3827" name="Google Shape;3827;g200ff56c607_0_1061"/>
          <p:cNvSpPr txBox="1"/>
          <p:nvPr>
            <p:ph type="title"/>
          </p:nvPr>
        </p:nvSpPr>
        <p:spPr>
          <a:xfrm>
            <a:off x="2514600" y="0"/>
            <a:ext cx="73458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Dissociation Constants</a:t>
            </a:r>
            <a:endParaRPr/>
          </a:p>
        </p:txBody>
      </p:sp>
      <p:sp>
        <p:nvSpPr>
          <p:cNvPr id="3828" name="Google Shape;3828;g200ff56c607_0_1061"/>
          <p:cNvSpPr txBox="1"/>
          <p:nvPr>
            <p:ph idx="1" type="body"/>
          </p:nvPr>
        </p:nvSpPr>
        <p:spPr>
          <a:xfrm>
            <a:off x="977461" y="990600"/>
            <a:ext cx="10342200" cy="4369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For a generalized acid dissociation,</a:t>
            </a:r>
            <a:endParaRPr/>
          </a:p>
          <a:p>
            <a:pPr indent="-76200" lvl="0" marL="228600" rtl="0" algn="l">
              <a:lnSpc>
                <a:spcPct val="90000"/>
              </a:lnSpc>
              <a:spcBef>
                <a:spcPts val="1000"/>
              </a:spcBef>
              <a:spcAft>
                <a:spcPts val="0"/>
              </a:spcAft>
              <a:buClr>
                <a:schemeClr val="dk1"/>
              </a:buClr>
              <a:buSzPts val="2400"/>
              <a:buNone/>
            </a:pPr>
            <a:r>
              <a:t/>
            </a:r>
            <a:endParaRPr/>
          </a:p>
          <a:p>
            <a:pPr indent="-228600" lvl="0" marL="228600" rtl="0" algn="l">
              <a:lnSpc>
                <a:spcPct val="90000"/>
              </a:lnSpc>
              <a:spcBef>
                <a:spcPts val="1000"/>
              </a:spcBef>
              <a:spcAft>
                <a:spcPts val="0"/>
              </a:spcAft>
              <a:buClr>
                <a:schemeClr val="dk1"/>
              </a:buClr>
              <a:buSzPts val="2400"/>
              <a:buFont typeface="Calibri"/>
              <a:buNone/>
            </a:pPr>
            <a:r>
              <a:t/>
            </a:r>
            <a:endParaRPr/>
          </a:p>
          <a:p>
            <a:pPr indent="-228600" lvl="0" marL="228600" rtl="0" algn="l">
              <a:lnSpc>
                <a:spcPct val="90000"/>
              </a:lnSpc>
              <a:spcBef>
                <a:spcPts val="1000"/>
              </a:spcBef>
              <a:spcAft>
                <a:spcPts val="0"/>
              </a:spcAft>
              <a:buClr>
                <a:schemeClr val="dk1"/>
              </a:buClr>
              <a:buSzPts val="2400"/>
              <a:buFont typeface="Calibri"/>
              <a:buNone/>
            </a:pPr>
            <a:r>
              <a:rPr lang="en-US"/>
              <a:t>the equilibrium expression would be</a:t>
            </a:r>
            <a:endParaRPr/>
          </a:p>
          <a:p>
            <a:pPr indent="-228600" lvl="0" marL="228600" rtl="0" algn="l">
              <a:lnSpc>
                <a:spcPct val="90000"/>
              </a:lnSpc>
              <a:spcBef>
                <a:spcPts val="1000"/>
              </a:spcBef>
              <a:spcAft>
                <a:spcPts val="0"/>
              </a:spcAft>
              <a:buClr>
                <a:schemeClr val="dk1"/>
              </a:buClr>
              <a:buSzPts val="2400"/>
              <a:buFont typeface="Calibri"/>
              <a:buNone/>
            </a:pPr>
            <a:r>
              <a:t/>
            </a:r>
            <a:endParaRPr/>
          </a:p>
          <a:p>
            <a:pPr indent="-228600" lvl="0" marL="228600" rtl="0" algn="l">
              <a:lnSpc>
                <a:spcPct val="90000"/>
              </a:lnSpc>
              <a:spcBef>
                <a:spcPts val="1000"/>
              </a:spcBef>
              <a:spcAft>
                <a:spcPts val="0"/>
              </a:spcAft>
              <a:buClr>
                <a:schemeClr val="dk1"/>
              </a:buClr>
              <a:buSzPts val="2400"/>
              <a:buFont typeface="Calibri"/>
              <a:buNone/>
            </a:pPr>
            <a:r>
              <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This equilibrium constant is called the acid-dissociation constant, </a:t>
            </a:r>
            <a:r>
              <a:rPr i="1" lang="en-US"/>
              <a:t>K</a:t>
            </a:r>
            <a:r>
              <a:rPr baseline="-25000" i="1" lang="en-US"/>
              <a:t>a</a:t>
            </a:r>
            <a:r>
              <a:rPr lang="en-US"/>
              <a:t>.</a:t>
            </a:r>
            <a:endParaRPr/>
          </a:p>
        </p:txBody>
      </p:sp>
      <p:grpSp>
        <p:nvGrpSpPr>
          <p:cNvPr id="3829" name="Google Shape;3829;g200ff56c607_0_1061"/>
          <p:cNvGrpSpPr/>
          <p:nvPr/>
        </p:nvGrpSpPr>
        <p:grpSpPr>
          <a:xfrm>
            <a:off x="4078015" y="3028251"/>
            <a:ext cx="2859088" cy="952500"/>
            <a:chOff x="1919" y="672"/>
            <a:chExt cx="1801" cy="600"/>
          </a:xfrm>
        </p:grpSpPr>
        <p:grpSp>
          <p:nvGrpSpPr>
            <p:cNvPr id="3830" name="Google Shape;3830;g200ff56c607_0_1061"/>
            <p:cNvGrpSpPr/>
            <p:nvPr/>
          </p:nvGrpSpPr>
          <p:grpSpPr>
            <a:xfrm>
              <a:off x="2496" y="672"/>
              <a:ext cx="1224" cy="600"/>
              <a:chOff x="336" y="825"/>
              <a:chExt cx="1224" cy="600"/>
            </a:xfrm>
          </p:grpSpPr>
          <p:sp>
            <p:nvSpPr>
              <p:cNvPr id="3831" name="Google Shape;3831;g200ff56c607_0_1061"/>
              <p:cNvSpPr/>
              <p:nvPr/>
            </p:nvSpPr>
            <p:spPr>
              <a:xfrm>
                <a:off x="360" y="825"/>
                <a:ext cx="1200" cy="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800">
                    <a:solidFill>
                      <a:srgbClr val="C82E32"/>
                    </a:solidFill>
                    <a:latin typeface="Calibri"/>
                    <a:ea typeface="Calibri"/>
                    <a:cs typeface="Calibri"/>
                    <a:sym typeface="Calibri"/>
                  </a:rPr>
                  <a:t>[H</a:t>
                </a:r>
                <a:r>
                  <a:rPr baseline="-25000" lang="en-US" sz="2800">
                    <a:solidFill>
                      <a:srgbClr val="C82E32"/>
                    </a:solidFill>
                    <a:latin typeface="Calibri"/>
                    <a:ea typeface="Calibri"/>
                    <a:cs typeface="Calibri"/>
                    <a:sym typeface="Calibri"/>
                  </a:rPr>
                  <a:t>3</a:t>
                </a:r>
                <a:r>
                  <a:rPr lang="en-US" sz="2800">
                    <a:solidFill>
                      <a:srgbClr val="C82E32"/>
                    </a:solidFill>
                    <a:latin typeface="Calibri"/>
                    <a:ea typeface="Calibri"/>
                    <a:cs typeface="Calibri"/>
                    <a:sym typeface="Calibri"/>
                  </a:rPr>
                  <a:t>O</a:t>
                </a:r>
                <a:r>
                  <a:rPr baseline="30000" lang="en-US" sz="2800">
                    <a:solidFill>
                      <a:srgbClr val="C82E32"/>
                    </a:solidFill>
                    <a:latin typeface="Calibri"/>
                    <a:ea typeface="Calibri"/>
                    <a:cs typeface="Calibri"/>
                    <a:sym typeface="Calibri"/>
                  </a:rPr>
                  <a:t>+</a:t>
                </a:r>
                <a:r>
                  <a:rPr lang="en-US" sz="2800">
                    <a:solidFill>
                      <a:srgbClr val="C82E32"/>
                    </a:solidFill>
                    <a:latin typeface="Calibri"/>
                    <a:ea typeface="Calibri"/>
                    <a:cs typeface="Calibri"/>
                    <a:sym typeface="Calibri"/>
                  </a:rPr>
                  <a:t>] [A</a:t>
                </a:r>
                <a:r>
                  <a:rPr baseline="30000" lang="en-US" sz="2800">
                    <a:solidFill>
                      <a:srgbClr val="C82E32"/>
                    </a:solidFill>
                    <a:latin typeface="Calibri"/>
                    <a:ea typeface="Calibri"/>
                    <a:cs typeface="Calibri"/>
                    <a:sym typeface="Calibri"/>
                  </a:rPr>
                  <a:t>−</a:t>
                </a:r>
                <a:r>
                  <a:rPr lang="en-US" sz="2800">
                    <a:solidFill>
                      <a:srgbClr val="C82E32"/>
                    </a:solidFill>
                    <a:latin typeface="Calibri"/>
                    <a:ea typeface="Calibri"/>
                    <a:cs typeface="Calibri"/>
                    <a:sym typeface="Calibri"/>
                  </a:rPr>
                  <a:t>]</a:t>
                </a:r>
                <a:endParaRPr/>
              </a:p>
              <a:p>
                <a:pPr indent="0" lvl="0" marL="0" marR="0" rtl="0" algn="ctr">
                  <a:spcBef>
                    <a:spcPts val="0"/>
                  </a:spcBef>
                  <a:spcAft>
                    <a:spcPts val="0"/>
                  </a:spcAft>
                  <a:buNone/>
                </a:pPr>
                <a:r>
                  <a:rPr lang="en-US" sz="2800">
                    <a:solidFill>
                      <a:srgbClr val="C82E32"/>
                    </a:solidFill>
                    <a:latin typeface="Calibri"/>
                    <a:ea typeface="Calibri"/>
                    <a:cs typeface="Calibri"/>
                    <a:sym typeface="Calibri"/>
                  </a:rPr>
                  <a:t>[HA]</a:t>
                </a:r>
                <a:endParaRPr/>
              </a:p>
            </p:txBody>
          </p:sp>
          <p:cxnSp>
            <p:nvCxnSpPr>
              <p:cNvPr id="3832" name="Google Shape;3832;g200ff56c607_0_1061"/>
              <p:cNvCxnSpPr/>
              <p:nvPr/>
            </p:nvCxnSpPr>
            <p:spPr>
              <a:xfrm>
                <a:off x="336" y="1144"/>
                <a:ext cx="1200" cy="0"/>
              </a:xfrm>
              <a:prstGeom prst="straightConnector1">
                <a:avLst/>
              </a:prstGeom>
              <a:noFill/>
              <a:ln cap="flat" cmpd="sng" w="19050">
                <a:solidFill>
                  <a:srgbClr val="C82E32"/>
                </a:solidFill>
                <a:prstDash val="solid"/>
                <a:round/>
                <a:headEnd len="med" w="med" type="none"/>
                <a:tailEnd len="med" w="med" type="none"/>
              </a:ln>
            </p:spPr>
          </p:cxnSp>
        </p:grpSp>
        <p:sp>
          <p:nvSpPr>
            <p:cNvPr id="3833" name="Google Shape;3833;g200ff56c607_0_1061"/>
            <p:cNvSpPr/>
            <p:nvPr/>
          </p:nvSpPr>
          <p:spPr>
            <a:xfrm>
              <a:off x="1919" y="807"/>
              <a:ext cx="6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2800">
                  <a:solidFill>
                    <a:srgbClr val="C82E32"/>
                  </a:solidFill>
                  <a:latin typeface="Calibri"/>
                  <a:ea typeface="Calibri"/>
                  <a:cs typeface="Calibri"/>
                  <a:sym typeface="Calibri"/>
                </a:rPr>
                <a:t>K</a:t>
              </a:r>
              <a:r>
                <a:rPr baseline="-25000" i="1" lang="en-US" sz="2800">
                  <a:solidFill>
                    <a:srgbClr val="C82E32"/>
                  </a:solidFill>
                  <a:latin typeface="Calibri"/>
                  <a:ea typeface="Calibri"/>
                  <a:cs typeface="Calibri"/>
                  <a:sym typeface="Calibri"/>
                </a:rPr>
                <a:t>c</a:t>
              </a:r>
              <a:r>
                <a:rPr lang="en-US" sz="2800">
                  <a:solidFill>
                    <a:srgbClr val="C82E32"/>
                  </a:solidFill>
                  <a:latin typeface="Calibri"/>
                  <a:ea typeface="Calibri"/>
                  <a:cs typeface="Calibri"/>
                  <a:sym typeface="Calibri"/>
                </a:rPr>
                <a:t> =</a:t>
              </a:r>
              <a:endParaRPr i="1" sz="2800">
                <a:solidFill>
                  <a:srgbClr val="C82E32"/>
                </a:solidFill>
                <a:latin typeface="Calibri"/>
                <a:ea typeface="Calibri"/>
                <a:cs typeface="Calibri"/>
                <a:sym typeface="Calibri"/>
              </a:endParaRPr>
            </a:p>
          </p:txBody>
        </p:sp>
      </p:grpSp>
      <p:grpSp>
        <p:nvGrpSpPr>
          <p:cNvPr id="3834" name="Google Shape;3834;g200ff56c607_0_1061"/>
          <p:cNvGrpSpPr/>
          <p:nvPr/>
        </p:nvGrpSpPr>
        <p:grpSpPr>
          <a:xfrm>
            <a:off x="3276008" y="1456531"/>
            <a:ext cx="6660844" cy="476251"/>
            <a:chOff x="842" y="1632"/>
            <a:chExt cx="4008" cy="300"/>
          </a:xfrm>
        </p:grpSpPr>
        <p:sp>
          <p:nvSpPr>
            <p:cNvPr id="3835" name="Google Shape;3835;g200ff56c607_0_1061"/>
            <p:cNvSpPr/>
            <p:nvPr/>
          </p:nvSpPr>
          <p:spPr>
            <a:xfrm>
              <a:off x="842" y="1632"/>
              <a:ext cx="15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rgbClr val="C82E32"/>
                  </a:solidFill>
                  <a:latin typeface="Calibri"/>
                  <a:ea typeface="Calibri"/>
                  <a:cs typeface="Calibri"/>
                  <a:sym typeface="Calibri"/>
                </a:rPr>
                <a:t>HA</a:t>
              </a:r>
              <a:r>
                <a:rPr lang="en-US" sz="1800">
                  <a:solidFill>
                    <a:srgbClr val="C82E32"/>
                  </a:solidFill>
                  <a:latin typeface="Calibri"/>
                  <a:ea typeface="Calibri"/>
                  <a:cs typeface="Calibri"/>
                  <a:sym typeface="Calibri"/>
                </a:rPr>
                <a:t>(</a:t>
              </a:r>
              <a:r>
                <a:rPr i="1" lang="en-US" sz="1800">
                  <a:solidFill>
                    <a:srgbClr val="C82E32"/>
                  </a:solidFill>
                  <a:latin typeface="Calibri"/>
                  <a:ea typeface="Calibri"/>
                  <a:cs typeface="Calibri"/>
                  <a:sym typeface="Calibri"/>
                </a:rPr>
                <a:t>aq</a:t>
              </a:r>
              <a:r>
                <a:rPr lang="en-US" sz="1800">
                  <a:solidFill>
                    <a:srgbClr val="C82E32"/>
                  </a:solidFill>
                  <a:latin typeface="Calibri"/>
                  <a:ea typeface="Calibri"/>
                  <a:cs typeface="Calibri"/>
                  <a:sym typeface="Calibri"/>
                </a:rPr>
                <a:t>)</a:t>
              </a:r>
              <a:r>
                <a:rPr lang="en-US" sz="2800">
                  <a:solidFill>
                    <a:srgbClr val="C82E32"/>
                  </a:solidFill>
                  <a:latin typeface="Calibri"/>
                  <a:ea typeface="Calibri"/>
                  <a:cs typeface="Calibri"/>
                  <a:sym typeface="Calibri"/>
                </a:rPr>
                <a:t> + H</a:t>
              </a:r>
              <a:r>
                <a:rPr baseline="-25000" lang="en-US" sz="2800">
                  <a:solidFill>
                    <a:srgbClr val="C82E32"/>
                  </a:solidFill>
                  <a:latin typeface="Calibri"/>
                  <a:ea typeface="Calibri"/>
                  <a:cs typeface="Calibri"/>
                  <a:sym typeface="Calibri"/>
                </a:rPr>
                <a:t>2</a:t>
              </a:r>
              <a:r>
                <a:rPr lang="en-US" sz="2800">
                  <a:solidFill>
                    <a:srgbClr val="C82E32"/>
                  </a:solidFill>
                  <a:latin typeface="Calibri"/>
                  <a:ea typeface="Calibri"/>
                  <a:cs typeface="Calibri"/>
                  <a:sym typeface="Calibri"/>
                </a:rPr>
                <a:t>O</a:t>
              </a:r>
              <a:r>
                <a:rPr lang="en-US" sz="1800">
                  <a:solidFill>
                    <a:srgbClr val="C82E32"/>
                  </a:solidFill>
                  <a:latin typeface="Calibri"/>
                  <a:ea typeface="Calibri"/>
                  <a:cs typeface="Calibri"/>
                  <a:sym typeface="Calibri"/>
                </a:rPr>
                <a:t>(</a:t>
              </a:r>
              <a:r>
                <a:rPr i="1" lang="en-US" sz="1800">
                  <a:solidFill>
                    <a:srgbClr val="C82E32"/>
                  </a:solidFill>
                  <a:latin typeface="Calibri"/>
                  <a:ea typeface="Calibri"/>
                  <a:cs typeface="Calibri"/>
                  <a:sym typeface="Calibri"/>
                </a:rPr>
                <a:t>l</a:t>
              </a:r>
              <a:r>
                <a:rPr lang="en-US" sz="1800">
                  <a:solidFill>
                    <a:srgbClr val="C82E32"/>
                  </a:solidFill>
                  <a:latin typeface="Calibri"/>
                  <a:ea typeface="Calibri"/>
                  <a:cs typeface="Calibri"/>
                  <a:sym typeface="Calibri"/>
                </a:rPr>
                <a:t>)</a:t>
              </a:r>
              <a:endParaRPr sz="2800">
                <a:solidFill>
                  <a:srgbClr val="C82E32"/>
                </a:solidFill>
                <a:latin typeface="Calibri"/>
                <a:ea typeface="Calibri"/>
                <a:cs typeface="Calibri"/>
                <a:sym typeface="Calibri"/>
              </a:endParaRPr>
            </a:p>
          </p:txBody>
        </p:sp>
        <p:sp>
          <p:nvSpPr>
            <p:cNvPr id="3836" name="Google Shape;3836;g200ff56c607_0_1061"/>
            <p:cNvSpPr/>
            <p:nvPr/>
          </p:nvSpPr>
          <p:spPr>
            <a:xfrm>
              <a:off x="3350" y="1632"/>
              <a:ext cx="15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rgbClr val="C82E32"/>
                  </a:solidFill>
                  <a:latin typeface="Calibri"/>
                  <a:ea typeface="Calibri"/>
                  <a:cs typeface="Calibri"/>
                  <a:sym typeface="Calibri"/>
                </a:rPr>
                <a:t>A</a:t>
              </a:r>
              <a:r>
                <a:rPr baseline="30000" lang="en-US" sz="2800">
                  <a:solidFill>
                    <a:srgbClr val="C82E32"/>
                  </a:solidFill>
                  <a:latin typeface="Calibri"/>
                  <a:ea typeface="Calibri"/>
                  <a:cs typeface="Calibri"/>
                  <a:sym typeface="Calibri"/>
                </a:rPr>
                <a:t>−</a:t>
              </a:r>
              <a:r>
                <a:rPr lang="en-US" sz="1800">
                  <a:solidFill>
                    <a:srgbClr val="C82E32"/>
                  </a:solidFill>
                  <a:latin typeface="Calibri"/>
                  <a:ea typeface="Calibri"/>
                  <a:cs typeface="Calibri"/>
                  <a:sym typeface="Calibri"/>
                </a:rPr>
                <a:t>(</a:t>
              </a:r>
              <a:r>
                <a:rPr i="1" lang="en-US" sz="1800">
                  <a:solidFill>
                    <a:srgbClr val="C82E32"/>
                  </a:solidFill>
                  <a:latin typeface="Calibri"/>
                  <a:ea typeface="Calibri"/>
                  <a:cs typeface="Calibri"/>
                  <a:sym typeface="Calibri"/>
                </a:rPr>
                <a:t>aq</a:t>
              </a:r>
              <a:r>
                <a:rPr lang="en-US" sz="1800">
                  <a:solidFill>
                    <a:srgbClr val="C82E32"/>
                  </a:solidFill>
                  <a:latin typeface="Calibri"/>
                  <a:ea typeface="Calibri"/>
                  <a:cs typeface="Calibri"/>
                  <a:sym typeface="Calibri"/>
                </a:rPr>
                <a:t>)</a:t>
              </a:r>
              <a:r>
                <a:rPr lang="en-US" sz="2800">
                  <a:solidFill>
                    <a:srgbClr val="C82E32"/>
                  </a:solidFill>
                  <a:latin typeface="Calibri"/>
                  <a:ea typeface="Calibri"/>
                  <a:cs typeface="Calibri"/>
                  <a:sym typeface="Calibri"/>
                </a:rPr>
                <a:t> + H</a:t>
              </a:r>
              <a:r>
                <a:rPr baseline="-25000" lang="en-US" sz="2800">
                  <a:solidFill>
                    <a:srgbClr val="C82E32"/>
                  </a:solidFill>
                  <a:latin typeface="Calibri"/>
                  <a:ea typeface="Calibri"/>
                  <a:cs typeface="Calibri"/>
                  <a:sym typeface="Calibri"/>
                </a:rPr>
                <a:t>3</a:t>
              </a:r>
              <a:r>
                <a:rPr lang="en-US" sz="2800">
                  <a:solidFill>
                    <a:srgbClr val="C82E32"/>
                  </a:solidFill>
                  <a:latin typeface="Calibri"/>
                  <a:ea typeface="Calibri"/>
                  <a:cs typeface="Calibri"/>
                  <a:sym typeface="Calibri"/>
                </a:rPr>
                <a:t>O</a:t>
              </a:r>
              <a:r>
                <a:rPr baseline="30000" lang="en-US" sz="2800">
                  <a:solidFill>
                    <a:srgbClr val="C82E32"/>
                  </a:solidFill>
                  <a:latin typeface="Calibri"/>
                  <a:ea typeface="Calibri"/>
                  <a:cs typeface="Calibri"/>
                  <a:sym typeface="Calibri"/>
                </a:rPr>
                <a:t>+</a:t>
              </a:r>
              <a:r>
                <a:rPr lang="en-US" sz="1800">
                  <a:solidFill>
                    <a:srgbClr val="C82E32"/>
                  </a:solidFill>
                  <a:latin typeface="Calibri"/>
                  <a:ea typeface="Calibri"/>
                  <a:cs typeface="Calibri"/>
                  <a:sym typeface="Calibri"/>
                </a:rPr>
                <a:t>(</a:t>
              </a:r>
              <a:r>
                <a:rPr i="1" lang="en-US" sz="1800">
                  <a:solidFill>
                    <a:srgbClr val="C82E32"/>
                  </a:solidFill>
                  <a:latin typeface="Calibri"/>
                  <a:ea typeface="Calibri"/>
                  <a:cs typeface="Calibri"/>
                  <a:sym typeface="Calibri"/>
                </a:rPr>
                <a:t>aq</a:t>
              </a:r>
              <a:r>
                <a:rPr lang="en-US" sz="1800">
                  <a:solidFill>
                    <a:srgbClr val="C82E32"/>
                  </a:solidFill>
                  <a:latin typeface="Calibri"/>
                  <a:ea typeface="Calibri"/>
                  <a:cs typeface="Calibri"/>
                  <a:sym typeface="Calibri"/>
                </a:rPr>
                <a:t>)</a:t>
              </a:r>
              <a:endParaRPr sz="2800">
                <a:solidFill>
                  <a:srgbClr val="C82E32"/>
                </a:solidFill>
                <a:latin typeface="Calibri"/>
                <a:ea typeface="Calibri"/>
                <a:cs typeface="Calibri"/>
                <a:sym typeface="Calibri"/>
              </a:endParaRPr>
            </a:p>
          </p:txBody>
        </p:sp>
        <p:pic>
          <p:nvPicPr>
            <p:cNvPr descr="equilibrium" id="3837" name="Google Shape;3837;g200ff56c607_0_1061"/>
            <p:cNvPicPr preferRelativeResize="0"/>
            <p:nvPr/>
          </p:nvPicPr>
          <p:blipFill rotWithShape="1">
            <a:blip r:embed="rId3">
              <a:alphaModFix/>
            </a:blip>
            <a:srcRect b="0" l="0" r="0" t="0"/>
            <a:stretch/>
          </p:blipFill>
          <p:spPr>
            <a:xfrm>
              <a:off x="2305" y="1720"/>
              <a:ext cx="1000" cy="152"/>
            </a:xfrm>
            <a:prstGeom prst="rect">
              <a:avLst/>
            </a:prstGeom>
            <a:noFill/>
            <a:ln>
              <a:noFill/>
            </a:ln>
          </p:spPr>
        </p:pic>
      </p:grpSp>
    </p:spTree>
  </p:cSld>
  <p:clrMapOvr>
    <a:masterClrMapping/>
  </p:clrMapOvr>
</p:sld>
</file>

<file path=ppt/slides/slide4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2" name="Shape 3842"/>
        <p:cNvGrpSpPr/>
        <p:nvPr/>
      </p:nvGrpSpPr>
      <p:grpSpPr>
        <a:xfrm>
          <a:off x="0" y="0"/>
          <a:ext cx="0" cy="0"/>
          <a:chOff x="0" y="0"/>
          <a:chExt cx="0" cy="0"/>
        </a:xfrm>
      </p:grpSpPr>
      <p:sp>
        <p:nvSpPr>
          <p:cNvPr id="3843" name="Google Shape;3843;g200ff56c607_0_1076"/>
          <p:cNvSpPr txBox="1"/>
          <p:nvPr>
            <p:ph type="title"/>
          </p:nvPr>
        </p:nvSpPr>
        <p:spPr>
          <a:xfrm>
            <a:off x="2514600" y="0"/>
            <a:ext cx="7086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Dissociation Constants</a:t>
            </a:r>
            <a:endParaRPr/>
          </a:p>
        </p:txBody>
      </p:sp>
      <p:sp>
        <p:nvSpPr>
          <p:cNvPr id="3844" name="Google Shape;3844;g200ff56c607_0_1076"/>
          <p:cNvSpPr txBox="1"/>
          <p:nvPr>
            <p:ph idx="1" type="body"/>
          </p:nvPr>
        </p:nvSpPr>
        <p:spPr>
          <a:xfrm>
            <a:off x="520262" y="838200"/>
            <a:ext cx="11351100" cy="1219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Font typeface="Calibri"/>
              <a:buNone/>
            </a:pPr>
            <a:r>
              <a:rPr lang="en-US"/>
              <a:t>	The greater the value of </a:t>
            </a:r>
            <a:r>
              <a:rPr i="1" lang="en-US"/>
              <a:t>K</a:t>
            </a:r>
            <a:r>
              <a:rPr baseline="-25000" i="1" lang="en-US"/>
              <a:t>a</a:t>
            </a:r>
            <a:r>
              <a:rPr lang="en-US"/>
              <a:t>, the stronger the </a:t>
            </a:r>
            <a:r>
              <a:rPr lang="en-US">
                <a:solidFill>
                  <a:srgbClr val="FF0000"/>
                </a:solidFill>
              </a:rPr>
              <a:t>acid</a:t>
            </a:r>
            <a:r>
              <a:rPr lang="en-US"/>
              <a:t>. The strongest acids don’t report Ka values.</a:t>
            </a:r>
            <a:endParaRPr/>
          </a:p>
        </p:txBody>
      </p:sp>
      <p:pic>
        <p:nvPicPr>
          <p:cNvPr descr="16_T02" id="3845" name="Google Shape;3845;g200ff56c607_0_1076"/>
          <p:cNvPicPr preferRelativeResize="0"/>
          <p:nvPr>
            <p:ph idx="2" type="body"/>
          </p:nvPr>
        </p:nvPicPr>
        <p:blipFill rotWithShape="1">
          <a:blip r:embed="rId3">
            <a:alphaModFix/>
          </a:blip>
          <a:srcRect b="5228" l="0" r="0" t="8771"/>
          <a:stretch/>
        </p:blipFill>
        <p:spPr>
          <a:xfrm>
            <a:off x="2590800" y="1447800"/>
            <a:ext cx="8077200" cy="5029200"/>
          </a:xfrm>
          <a:prstGeom prst="rect">
            <a:avLst/>
          </a:prstGeom>
          <a:noFill/>
          <a:ln>
            <a:noFill/>
          </a:ln>
        </p:spPr>
      </p:pic>
      <p:sp>
        <p:nvSpPr>
          <p:cNvPr id="3846" name="Google Shape;3846;g200ff56c607_0_1076"/>
          <p:cNvSpPr/>
          <p:nvPr/>
        </p:nvSpPr>
        <p:spPr>
          <a:xfrm>
            <a:off x="9601200" y="2286000"/>
            <a:ext cx="1066800" cy="457200"/>
          </a:xfrm>
          <a:prstGeom prst="ellipse">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1" name="Shape 3851"/>
        <p:cNvGrpSpPr/>
        <p:nvPr/>
      </p:nvGrpSpPr>
      <p:grpSpPr>
        <a:xfrm>
          <a:off x="0" y="0"/>
          <a:ext cx="0" cy="0"/>
          <a:chOff x="0" y="0"/>
          <a:chExt cx="0" cy="0"/>
        </a:xfrm>
      </p:grpSpPr>
      <p:sp>
        <p:nvSpPr>
          <p:cNvPr id="3852" name="Google Shape;3852;g200ff56c607_0_1084"/>
          <p:cNvSpPr txBox="1"/>
          <p:nvPr>
            <p:ph type="title"/>
          </p:nvPr>
        </p:nvSpPr>
        <p:spPr>
          <a:xfrm>
            <a:off x="2514600" y="0"/>
            <a:ext cx="74982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Calculating pH from </a:t>
            </a:r>
            <a:r>
              <a:rPr i="1" lang="en-US"/>
              <a:t>K</a:t>
            </a:r>
            <a:r>
              <a:rPr baseline="-25000" i="1" lang="en-US"/>
              <a:t>a</a:t>
            </a:r>
            <a:endParaRPr/>
          </a:p>
        </p:txBody>
      </p:sp>
      <p:sp>
        <p:nvSpPr>
          <p:cNvPr id="3853" name="Google Shape;3853;g200ff56c607_0_1084"/>
          <p:cNvSpPr txBox="1"/>
          <p:nvPr>
            <p:ph idx="1" type="body"/>
          </p:nvPr>
        </p:nvSpPr>
        <p:spPr>
          <a:xfrm>
            <a:off x="614855" y="1066800"/>
            <a:ext cx="11177700" cy="579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Font typeface="Calibri"/>
              <a:buNone/>
            </a:pPr>
            <a:r>
              <a:rPr lang="en-US"/>
              <a:t>	Calculate the pH of a 0.30 </a:t>
            </a:r>
            <a:r>
              <a:rPr i="1" lang="en-US"/>
              <a:t>M</a:t>
            </a:r>
            <a:r>
              <a:rPr lang="en-US"/>
              <a:t> solution of acetic acid, HC</a:t>
            </a:r>
            <a:r>
              <a:rPr baseline="-25000" lang="en-US"/>
              <a:t>2</a:t>
            </a:r>
            <a:r>
              <a:rPr lang="en-US"/>
              <a:t>H</a:t>
            </a:r>
            <a:r>
              <a:rPr baseline="-25000" lang="en-US"/>
              <a:t>3</a:t>
            </a:r>
            <a:r>
              <a:rPr lang="en-US"/>
              <a:t>O</a:t>
            </a:r>
            <a:r>
              <a:rPr baseline="-25000" lang="en-US"/>
              <a:t>2</a:t>
            </a:r>
            <a:r>
              <a:rPr lang="en-US"/>
              <a:t>, at 25°C.</a:t>
            </a:r>
            <a:endParaRPr/>
          </a:p>
          <a:p>
            <a:pPr indent="-228600" lvl="0" marL="228600" rtl="0" algn="l">
              <a:lnSpc>
                <a:spcPct val="90000"/>
              </a:lnSpc>
              <a:spcBef>
                <a:spcPts val="1000"/>
              </a:spcBef>
              <a:spcAft>
                <a:spcPts val="0"/>
              </a:spcAft>
              <a:buClr>
                <a:schemeClr val="dk1"/>
              </a:buClr>
              <a:buSzPts val="2800"/>
              <a:buFont typeface="Calibri"/>
              <a:buNone/>
            </a:pPr>
            <a:r>
              <a:t/>
            </a:r>
            <a:endParaRPr sz="2800"/>
          </a:p>
          <a:p>
            <a:pPr indent="-228600" lvl="0" marL="228600" rtl="0" algn="l">
              <a:lnSpc>
                <a:spcPct val="90000"/>
              </a:lnSpc>
              <a:spcBef>
                <a:spcPts val="1000"/>
              </a:spcBef>
              <a:spcAft>
                <a:spcPts val="0"/>
              </a:spcAft>
              <a:buClr>
                <a:schemeClr val="dk1"/>
              </a:buClr>
              <a:buSzPts val="2400"/>
              <a:buFont typeface="Calibri"/>
              <a:buNone/>
            </a:pPr>
            <a:r>
              <a:rPr lang="en-US"/>
              <a:t>HC</a:t>
            </a:r>
            <a:r>
              <a:rPr baseline="-25000" lang="en-US"/>
              <a:t>2</a:t>
            </a:r>
            <a:r>
              <a:rPr lang="en-US"/>
              <a:t>H</a:t>
            </a:r>
            <a:r>
              <a:rPr baseline="-25000" lang="en-US"/>
              <a:t>3</a:t>
            </a:r>
            <a:r>
              <a:rPr lang="en-US"/>
              <a:t>O</a:t>
            </a:r>
            <a:r>
              <a:rPr baseline="-25000" lang="en-US"/>
              <a:t>2</a:t>
            </a:r>
            <a:r>
              <a:rPr lang="en-US" sz="2000"/>
              <a:t>(</a:t>
            </a:r>
            <a:r>
              <a:rPr i="1" lang="en-US" sz="2000"/>
              <a:t>aq</a:t>
            </a:r>
            <a:r>
              <a:rPr lang="en-US" sz="2000"/>
              <a:t>)</a:t>
            </a:r>
            <a:r>
              <a:rPr lang="en-US"/>
              <a:t> + H</a:t>
            </a:r>
            <a:r>
              <a:rPr baseline="-25000" lang="en-US"/>
              <a:t>2</a:t>
            </a:r>
            <a:r>
              <a:rPr lang="en-US"/>
              <a:t>O</a:t>
            </a:r>
            <a:r>
              <a:rPr lang="en-US" sz="2000"/>
              <a:t>(</a:t>
            </a:r>
            <a:r>
              <a:rPr i="1" lang="en-US" sz="2000"/>
              <a:t>l</a:t>
            </a:r>
            <a:r>
              <a:rPr lang="en-US" sz="2000"/>
              <a:t>)  </a:t>
            </a:r>
            <a:r>
              <a:rPr lang="en-US"/>
              <a:t>                 H</a:t>
            </a:r>
            <a:r>
              <a:rPr baseline="-25000" lang="en-US"/>
              <a:t>3</a:t>
            </a:r>
            <a:r>
              <a:rPr lang="en-US"/>
              <a:t>O</a:t>
            </a:r>
            <a:r>
              <a:rPr baseline="30000" lang="en-US"/>
              <a:t>+</a:t>
            </a:r>
            <a:r>
              <a:rPr lang="en-US" sz="2000"/>
              <a:t>(</a:t>
            </a:r>
            <a:r>
              <a:rPr i="1" lang="en-US" sz="2000"/>
              <a:t>aq</a:t>
            </a:r>
            <a:r>
              <a:rPr lang="en-US" sz="2000"/>
              <a:t>)</a:t>
            </a:r>
            <a:r>
              <a:rPr lang="en-US"/>
              <a:t> + C</a:t>
            </a:r>
            <a:r>
              <a:rPr baseline="-25000" lang="en-US"/>
              <a:t>2</a:t>
            </a:r>
            <a:r>
              <a:rPr lang="en-US"/>
              <a:t>H</a:t>
            </a:r>
            <a:r>
              <a:rPr baseline="-25000" lang="en-US"/>
              <a:t>3</a:t>
            </a:r>
            <a:r>
              <a:rPr lang="en-US"/>
              <a:t>O</a:t>
            </a:r>
            <a:r>
              <a:rPr baseline="-25000" lang="en-US"/>
              <a:t>2</a:t>
            </a:r>
            <a:r>
              <a:rPr baseline="30000" lang="en-US"/>
              <a:t>−</a:t>
            </a:r>
            <a:r>
              <a:rPr lang="en-US" sz="2000"/>
              <a:t>(</a:t>
            </a:r>
            <a:r>
              <a:rPr i="1" lang="en-US" sz="2000"/>
              <a:t>aq</a:t>
            </a:r>
            <a:r>
              <a:rPr lang="en-US" sz="2000"/>
              <a:t>)</a:t>
            </a:r>
            <a:endParaRPr/>
          </a:p>
          <a:p>
            <a:pPr indent="-228600" lvl="0" marL="228600" rtl="0" algn="ctr">
              <a:lnSpc>
                <a:spcPct val="90000"/>
              </a:lnSpc>
              <a:spcBef>
                <a:spcPts val="1000"/>
              </a:spcBef>
              <a:spcAft>
                <a:spcPts val="0"/>
              </a:spcAft>
              <a:buClr>
                <a:schemeClr val="dk1"/>
              </a:buClr>
              <a:buSzPts val="2000"/>
              <a:buFont typeface="Calibri"/>
              <a:buNone/>
            </a:pPr>
            <a:r>
              <a:t/>
            </a:r>
            <a:endParaRPr sz="2000"/>
          </a:p>
          <a:p>
            <a:pPr indent="-228600" lvl="0" marL="228600" rtl="0" algn="l">
              <a:lnSpc>
                <a:spcPct val="90000"/>
              </a:lnSpc>
              <a:spcBef>
                <a:spcPts val="1000"/>
              </a:spcBef>
              <a:spcAft>
                <a:spcPts val="0"/>
              </a:spcAft>
              <a:buClr>
                <a:schemeClr val="dk1"/>
              </a:buClr>
              <a:buSzPts val="2400"/>
              <a:buFont typeface="Calibri"/>
              <a:buNone/>
            </a:pPr>
            <a:r>
              <a:rPr i="1" lang="en-US"/>
              <a:t>	K</a:t>
            </a:r>
            <a:r>
              <a:rPr baseline="-25000" i="1" lang="en-US"/>
              <a:t>a</a:t>
            </a:r>
            <a:r>
              <a:rPr lang="en-US"/>
              <a:t> for acetic acid at 25°C is 1.8 × 10</a:t>
            </a:r>
            <a:r>
              <a:rPr baseline="30000" lang="en-US"/>
              <a:t>−5</a:t>
            </a:r>
            <a:r>
              <a:rPr lang="en-US"/>
              <a:t>.</a:t>
            </a:r>
            <a:endParaRPr/>
          </a:p>
        </p:txBody>
      </p:sp>
      <p:pic>
        <p:nvPicPr>
          <p:cNvPr descr="equilibrium" id="3854" name="Google Shape;3854;g200ff56c607_0_1084"/>
          <p:cNvPicPr preferRelativeResize="0"/>
          <p:nvPr/>
        </p:nvPicPr>
        <p:blipFill rotWithShape="1">
          <a:blip r:embed="rId3">
            <a:alphaModFix/>
          </a:blip>
          <a:srcRect b="0" l="0" r="0" t="0"/>
          <a:stretch/>
        </p:blipFill>
        <p:spPr>
          <a:xfrm>
            <a:off x="3252952" y="2209800"/>
            <a:ext cx="1051035" cy="159757"/>
          </a:xfrm>
          <a:prstGeom prst="rect">
            <a:avLst/>
          </a:prstGeom>
          <a:noFill/>
          <a:ln>
            <a:noFill/>
          </a:ln>
        </p:spPr>
      </p:pic>
    </p:spTree>
  </p:cSld>
  <p:clrMapOvr>
    <a:masterClrMapping/>
  </p:clrMapOvr>
</p:sld>
</file>

<file path=ppt/slides/slide4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9" name="Shape 3859"/>
        <p:cNvGrpSpPr/>
        <p:nvPr/>
      </p:nvGrpSpPr>
      <p:grpSpPr>
        <a:xfrm>
          <a:off x="0" y="0"/>
          <a:ext cx="0" cy="0"/>
          <a:chOff x="0" y="0"/>
          <a:chExt cx="0" cy="0"/>
        </a:xfrm>
      </p:grpSpPr>
      <p:sp>
        <p:nvSpPr>
          <p:cNvPr id="3860" name="Google Shape;3860;g200ff56c607_0_1091"/>
          <p:cNvSpPr txBox="1"/>
          <p:nvPr>
            <p:ph type="title"/>
          </p:nvPr>
        </p:nvSpPr>
        <p:spPr>
          <a:xfrm>
            <a:off x="2514600" y="0"/>
            <a:ext cx="73914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Calculating pH from </a:t>
            </a:r>
            <a:r>
              <a:rPr i="1" lang="en-US"/>
              <a:t>K</a:t>
            </a:r>
            <a:r>
              <a:rPr baseline="-25000" i="1" lang="en-US"/>
              <a:t>a</a:t>
            </a:r>
            <a:endParaRPr/>
          </a:p>
        </p:txBody>
      </p:sp>
      <p:graphicFrame>
        <p:nvGraphicFramePr>
          <p:cNvPr id="3861" name="Google Shape;3861;g200ff56c607_0_1091"/>
          <p:cNvGraphicFramePr/>
          <p:nvPr/>
        </p:nvGraphicFramePr>
        <p:xfrm>
          <a:off x="2590800" y="2590800"/>
          <a:ext cx="3000000" cy="3000000"/>
        </p:xfrm>
        <a:graphic>
          <a:graphicData uri="http://schemas.openxmlformats.org/drawingml/2006/table">
            <a:tbl>
              <a:tblPr>
                <a:noFill/>
                <a:tableStyleId>{F4B3A53D-46C7-4F9D-85E3-7C85364778C7}</a:tableStyleId>
              </a:tblPr>
              <a:tblGrid>
                <a:gridCol w="1975125"/>
                <a:gridCol w="2043250"/>
                <a:gridCol w="1634600"/>
                <a:gridCol w="2043250"/>
              </a:tblGrid>
              <a:tr h="495300">
                <a:tc>
                  <a:txBody>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lt1"/>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400"/>
                        <a:buFont typeface="Calibri"/>
                        <a:buNone/>
                      </a:pPr>
                      <a:r>
                        <a:rPr lang="en-US" sz="2400" u="none" cap="none" strike="noStrike"/>
                        <a:t>[HC</a:t>
                      </a:r>
                      <a:r>
                        <a:rPr baseline="-25000" lang="en-US" sz="2400" u="none" cap="none" strike="noStrike"/>
                        <a:t>2</a:t>
                      </a:r>
                      <a:r>
                        <a:rPr lang="en-US" sz="2400" u="none" cap="none" strike="noStrike"/>
                        <a:t>H</a:t>
                      </a:r>
                      <a:r>
                        <a:rPr baseline="-25000" lang="en-US" sz="2400" u="none" cap="none" strike="noStrike"/>
                        <a:t>3</a:t>
                      </a:r>
                      <a:r>
                        <a:rPr lang="en-US" sz="2400" u="none" cap="none" strike="noStrike"/>
                        <a:t>O</a:t>
                      </a:r>
                      <a:r>
                        <a:rPr baseline="-25000" lang="en-US" sz="2400" u="none" cap="none" strike="noStrike"/>
                        <a:t>2</a:t>
                      </a:r>
                      <a:r>
                        <a:rPr lang="en-US" sz="2400" u="none" cap="none" strike="noStrike"/>
                        <a:t>], M</a:t>
                      </a:r>
                      <a:endParaRPr b="0" i="1" sz="2400" u="none" cap="none" strike="noStrike">
                        <a:solidFill>
                          <a:schemeClr val="lt1"/>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400"/>
                        <a:buFont typeface="Calibri"/>
                        <a:buNone/>
                      </a:pPr>
                      <a:r>
                        <a:rPr lang="en-US" sz="2400" u="none" cap="none" strike="noStrike"/>
                        <a:t>[H</a:t>
                      </a:r>
                      <a:r>
                        <a:rPr baseline="-25000" lang="en-US" sz="2400" u="none" cap="none" strike="noStrike"/>
                        <a:t>3</a:t>
                      </a:r>
                      <a:r>
                        <a:rPr lang="en-US" sz="2400" u="none" cap="none" strike="noStrike"/>
                        <a:t>O</a:t>
                      </a:r>
                      <a:r>
                        <a:rPr baseline="30000" lang="en-US" sz="2400" u="none" cap="none" strike="noStrike"/>
                        <a:t>+</a:t>
                      </a:r>
                      <a:r>
                        <a:rPr lang="en-US" sz="2400" u="none" cap="none" strike="noStrike"/>
                        <a:t>], M</a:t>
                      </a:r>
                      <a:endParaRPr b="0" i="1" sz="2400" u="none" cap="none" strike="noStrike">
                        <a:solidFill>
                          <a:schemeClr val="lt1"/>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400"/>
                        <a:buFont typeface="Calibri"/>
                        <a:buNone/>
                      </a:pPr>
                      <a:r>
                        <a:rPr lang="en-US" sz="2400" u="none" cap="none" strike="noStrike"/>
                        <a:t>[C</a:t>
                      </a:r>
                      <a:r>
                        <a:rPr baseline="-25000" lang="en-US" sz="2400" u="none" cap="none" strike="noStrike"/>
                        <a:t>2</a:t>
                      </a:r>
                      <a:r>
                        <a:rPr lang="en-US" sz="2400" u="none" cap="none" strike="noStrike"/>
                        <a:t>H</a:t>
                      </a:r>
                      <a:r>
                        <a:rPr baseline="-25000" lang="en-US" sz="2400" u="none" cap="none" strike="noStrike"/>
                        <a:t>3</a:t>
                      </a:r>
                      <a:r>
                        <a:rPr lang="en-US" sz="2400" u="none" cap="none" strike="noStrike"/>
                        <a:t>O</a:t>
                      </a:r>
                      <a:r>
                        <a:rPr baseline="-25000" lang="en-US" sz="2400" u="none" cap="none" strike="noStrike"/>
                        <a:t>2</a:t>
                      </a:r>
                      <a:r>
                        <a:rPr baseline="30000" lang="en-US" sz="2400" u="none" cap="none" strike="noStrike"/>
                        <a:t>−</a:t>
                      </a:r>
                      <a:r>
                        <a:rPr lang="en-US" sz="2400" u="none" cap="none" strike="noStrike"/>
                        <a:t>], M</a:t>
                      </a:r>
                      <a:endParaRPr b="0" i="1" sz="2400" u="none" cap="none" strike="noStrike">
                        <a:solidFill>
                          <a:schemeClr val="lt1"/>
                        </a:solidFill>
                        <a:latin typeface="Arial"/>
                        <a:ea typeface="Arial"/>
                        <a:cs typeface="Arial"/>
                        <a:sym typeface="Arial"/>
                      </a:endParaRPr>
                    </a:p>
                  </a:txBody>
                  <a:tcPr marT="45725" marB="45725" marR="91450" marL="91450"/>
                </a:tc>
              </a:tr>
              <a:tr h="571500">
                <a:tc>
                  <a:txBody>
                    <a:bodyPr/>
                    <a:lstStyle/>
                    <a:p>
                      <a:pPr indent="0" lvl="0" marL="0" marR="0" rtl="0" algn="l">
                        <a:lnSpc>
                          <a:spcPct val="100000"/>
                        </a:lnSpc>
                        <a:spcBef>
                          <a:spcPts val="0"/>
                        </a:spcBef>
                        <a:spcAft>
                          <a:spcPts val="0"/>
                        </a:spcAft>
                        <a:buClr>
                          <a:schemeClr val="dk1"/>
                        </a:buClr>
                        <a:buSzPts val="2800"/>
                        <a:buFont typeface="Calibri"/>
                        <a:buNone/>
                      </a:pPr>
                      <a:r>
                        <a:rPr lang="en-US" sz="2800" u="none" cap="none" strike="noStrike"/>
                        <a:t>Initially</a:t>
                      </a:r>
                      <a:endParaRPr b="0" i="0" sz="2800" u="none" cap="none" strike="noStrike">
                        <a:solidFill>
                          <a:srgbClr val="C82E32"/>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Calibri"/>
                        <a:buNone/>
                      </a:pPr>
                      <a:r>
                        <a:rPr lang="en-US" sz="2800" u="none" cap="none" strike="noStrike"/>
                        <a:t>0.30</a:t>
                      </a:r>
                      <a:endParaRPr b="0" i="0" sz="2800" u="none" cap="none" strike="noStrike">
                        <a:solidFill>
                          <a:srgbClr val="C82E32"/>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Calibri"/>
                        <a:buNone/>
                      </a:pPr>
                      <a:r>
                        <a:rPr lang="en-US" sz="2800" u="none" cap="none" strike="noStrike"/>
                        <a:t>0</a:t>
                      </a:r>
                      <a:endParaRPr b="0" i="0" sz="2800" u="none" cap="none" strike="noStrike">
                        <a:solidFill>
                          <a:srgbClr val="C82E32"/>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Calibri"/>
                        <a:buNone/>
                      </a:pPr>
                      <a:r>
                        <a:rPr lang="en-US" sz="2800" u="none" cap="none" strike="noStrike"/>
                        <a:t>0</a:t>
                      </a:r>
                      <a:endParaRPr b="0" i="0" sz="2800" u="none" cap="none" strike="noStrike">
                        <a:solidFill>
                          <a:srgbClr val="C82E32"/>
                        </a:solidFill>
                        <a:latin typeface="Arial"/>
                        <a:ea typeface="Arial"/>
                        <a:cs typeface="Arial"/>
                        <a:sym typeface="Arial"/>
                      </a:endParaRPr>
                    </a:p>
                  </a:txBody>
                  <a:tcPr marT="45725" marB="45725" marR="91450" marL="91450"/>
                </a:tc>
              </a:tr>
              <a:tr h="533400">
                <a:tc>
                  <a:txBody>
                    <a:bodyPr/>
                    <a:lstStyle/>
                    <a:p>
                      <a:pPr indent="0" lvl="0" marL="0" marR="0" rtl="0" algn="l">
                        <a:lnSpc>
                          <a:spcPct val="100000"/>
                        </a:lnSpc>
                        <a:spcBef>
                          <a:spcPts val="0"/>
                        </a:spcBef>
                        <a:spcAft>
                          <a:spcPts val="0"/>
                        </a:spcAft>
                        <a:buClr>
                          <a:schemeClr val="dk1"/>
                        </a:buClr>
                        <a:buSzPts val="2800"/>
                        <a:buFont typeface="Calibri"/>
                        <a:buNone/>
                      </a:pPr>
                      <a:r>
                        <a:rPr lang="en-US" sz="2800" u="none" cap="none" strike="noStrike"/>
                        <a:t>Change</a:t>
                      </a:r>
                      <a:endParaRPr b="0" i="0" sz="2800" u="none" cap="none" strike="noStrike">
                        <a:solidFill>
                          <a:srgbClr val="C82E32"/>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Calibri"/>
                        <a:buNone/>
                      </a:pPr>
                      <a:r>
                        <a:rPr lang="en-US" sz="2800" u="none" cap="none" strike="noStrike"/>
                        <a:t>−x</a:t>
                      </a:r>
                      <a:endParaRPr b="0" i="1" sz="2800" u="none" cap="none" strike="noStrike">
                        <a:solidFill>
                          <a:srgbClr val="C82E32"/>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Calibri"/>
                        <a:buNone/>
                      </a:pPr>
                      <a:r>
                        <a:rPr lang="en-US" sz="2800" u="none" cap="none" strike="noStrike"/>
                        <a:t>+x</a:t>
                      </a:r>
                      <a:endParaRPr b="0" i="1" sz="2800" u="none" cap="none" strike="noStrike">
                        <a:solidFill>
                          <a:srgbClr val="C82E32"/>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Calibri"/>
                        <a:buNone/>
                      </a:pPr>
                      <a:r>
                        <a:rPr lang="en-US" sz="2800" u="none" cap="none" strike="noStrike"/>
                        <a:t>+x</a:t>
                      </a:r>
                      <a:endParaRPr b="0" i="1" sz="2800" u="none" cap="none" strike="noStrike">
                        <a:solidFill>
                          <a:srgbClr val="C82E32"/>
                        </a:solidFill>
                        <a:latin typeface="Arial"/>
                        <a:ea typeface="Arial"/>
                        <a:cs typeface="Arial"/>
                        <a:sym typeface="Arial"/>
                      </a:endParaRPr>
                    </a:p>
                  </a:txBody>
                  <a:tcPr marT="45725" marB="45725" marR="91450" marL="91450"/>
                </a:tc>
              </a:tr>
              <a:tr h="571500">
                <a:tc>
                  <a:txBody>
                    <a:bodyPr/>
                    <a:lstStyle/>
                    <a:p>
                      <a:pPr indent="0" lvl="0" marL="0" marR="0" rtl="0" algn="l">
                        <a:lnSpc>
                          <a:spcPct val="100000"/>
                        </a:lnSpc>
                        <a:spcBef>
                          <a:spcPts val="0"/>
                        </a:spcBef>
                        <a:spcAft>
                          <a:spcPts val="0"/>
                        </a:spcAft>
                        <a:buClr>
                          <a:schemeClr val="dk1"/>
                        </a:buClr>
                        <a:buSzPts val="2800"/>
                        <a:buFont typeface="Calibri"/>
                        <a:buNone/>
                      </a:pPr>
                      <a:r>
                        <a:rPr lang="en-US" sz="2800" u="none" cap="none" strike="noStrike"/>
                        <a:t>Equilibrium</a:t>
                      </a:r>
                      <a:endParaRPr b="0" i="0" sz="2800" u="none" cap="none" strike="noStrike">
                        <a:solidFill>
                          <a:srgbClr val="C82E32"/>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Calibri"/>
                        <a:buNone/>
                      </a:pPr>
                      <a:r>
                        <a:rPr lang="en-US" sz="2800" u="none" cap="none" strike="noStrike"/>
                        <a:t>0.30 − x</a:t>
                      </a:r>
                      <a:endParaRPr b="0" i="0" sz="2800" u="none" cap="none" strike="noStrike">
                        <a:solidFill>
                          <a:srgbClr val="C82E32"/>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Calibri"/>
                        <a:buNone/>
                      </a:pPr>
                      <a:r>
                        <a:rPr lang="en-US" sz="2800" u="none" cap="none" strike="noStrike"/>
                        <a:t>x</a:t>
                      </a:r>
                      <a:endParaRPr b="0" i="1" sz="2800" u="none" cap="none" strike="noStrike">
                        <a:solidFill>
                          <a:srgbClr val="C82E32"/>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Calibri"/>
                        <a:buNone/>
                      </a:pPr>
                      <a:r>
                        <a:rPr lang="en-US" sz="2800" u="none" cap="none" strike="noStrike"/>
                        <a:t>x</a:t>
                      </a:r>
                      <a:endParaRPr b="0" i="1" sz="2800" u="none" cap="none" strike="noStrike">
                        <a:solidFill>
                          <a:srgbClr val="C82E32"/>
                        </a:solidFill>
                        <a:latin typeface="Arial"/>
                        <a:ea typeface="Arial"/>
                        <a:cs typeface="Arial"/>
                        <a:sym typeface="Arial"/>
                      </a:endParaRPr>
                    </a:p>
                  </a:txBody>
                  <a:tcPr marT="45725" marB="45725" marR="91450" marL="91450"/>
                </a:tc>
              </a:tr>
            </a:tbl>
          </a:graphicData>
        </a:graphic>
      </p:graphicFrame>
      <p:grpSp>
        <p:nvGrpSpPr>
          <p:cNvPr id="3862" name="Google Shape;3862;g200ff56c607_0_1091"/>
          <p:cNvGrpSpPr/>
          <p:nvPr/>
        </p:nvGrpSpPr>
        <p:grpSpPr>
          <a:xfrm>
            <a:off x="4038600" y="1295403"/>
            <a:ext cx="4019551" cy="952500"/>
            <a:chOff x="1824" y="2321"/>
            <a:chExt cx="2532" cy="600"/>
          </a:xfrm>
        </p:grpSpPr>
        <p:grpSp>
          <p:nvGrpSpPr>
            <p:cNvPr id="3863" name="Google Shape;3863;g200ff56c607_0_1091"/>
            <p:cNvGrpSpPr/>
            <p:nvPr/>
          </p:nvGrpSpPr>
          <p:grpSpPr>
            <a:xfrm>
              <a:off x="2516" y="2321"/>
              <a:ext cx="1840" cy="600"/>
              <a:chOff x="2312" y="2321"/>
              <a:chExt cx="1840" cy="600"/>
            </a:xfrm>
          </p:grpSpPr>
          <p:sp>
            <p:nvSpPr>
              <p:cNvPr id="3864" name="Google Shape;3864;g200ff56c607_0_1091"/>
              <p:cNvSpPr/>
              <p:nvPr/>
            </p:nvSpPr>
            <p:spPr>
              <a:xfrm>
                <a:off x="2312" y="2321"/>
                <a:ext cx="1800" cy="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200">
                    <a:solidFill>
                      <a:schemeClr val="dk1"/>
                    </a:solidFill>
                    <a:latin typeface="Calibri"/>
                    <a:ea typeface="Calibri"/>
                    <a:cs typeface="Calibri"/>
                    <a:sym typeface="Calibri"/>
                  </a:rPr>
                  <a:t>[H</a:t>
                </a:r>
                <a:r>
                  <a:rPr baseline="-25000" lang="en-US" sz="3200">
                    <a:solidFill>
                      <a:schemeClr val="dk1"/>
                    </a:solidFill>
                    <a:latin typeface="Calibri"/>
                    <a:ea typeface="Calibri"/>
                    <a:cs typeface="Calibri"/>
                    <a:sym typeface="Calibri"/>
                  </a:rPr>
                  <a:t>3</a:t>
                </a:r>
                <a:r>
                  <a:rPr lang="en-US" sz="3200">
                    <a:solidFill>
                      <a:schemeClr val="dk1"/>
                    </a:solidFill>
                    <a:latin typeface="Calibri"/>
                    <a:ea typeface="Calibri"/>
                    <a:cs typeface="Calibri"/>
                    <a:sym typeface="Calibri"/>
                  </a:rPr>
                  <a:t>O</a:t>
                </a:r>
                <a:r>
                  <a:rPr baseline="30000" lang="en-US" sz="3200">
                    <a:solidFill>
                      <a:schemeClr val="dk1"/>
                    </a:solidFill>
                    <a:latin typeface="Calibri"/>
                    <a:ea typeface="Calibri"/>
                    <a:cs typeface="Calibri"/>
                    <a:sym typeface="Calibri"/>
                  </a:rPr>
                  <a:t>+</a:t>
                </a:r>
                <a:r>
                  <a:rPr lang="en-US" sz="3200">
                    <a:solidFill>
                      <a:schemeClr val="dk1"/>
                    </a:solidFill>
                    <a:latin typeface="Calibri"/>
                    <a:ea typeface="Calibri"/>
                    <a:cs typeface="Calibri"/>
                    <a:sym typeface="Calibri"/>
                  </a:rPr>
                  <a:t>] [C</a:t>
                </a:r>
                <a:r>
                  <a:rPr baseline="-25000" lang="en-US" sz="3200">
                    <a:solidFill>
                      <a:schemeClr val="dk1"/>
                    </a:solidFill>
                    <a:latin typeface="Calibri"/>
                    <a:ea typeface="Calibri"/>
                    <a:cs typeface="Calibri"/>
                    <a:sym typeface="Calibri"/>
                  </a:rPr>
                  <a:t>2</a:t>
                </a:r>
                <a:r>
                  <a:rPr lang="en-US" sz="3200">
                    <a:solidFill>
                      <a:schemeClr val="dk1"/>
                    </a:solidFill>
                    <a:latin typeface="Calibri"/>
                    <a:ea typeface="Calibri"/>
                    <a:cs typeface="Calibri"/>
                    <a:sym typeface="Calibri"/>
                  </a:rPr>
                  <a:t>H</a:t>
                </a:r>
                <a:r>
                  <a:rPr baseline="-25000" lang="en-US" sz="3200">
                    <a:solidFill>
                      <a:schemeClr val="dk1"/>
                    </a:solidFill>
                    <a:latin typeface="Calibri"/>
                    <a:ea typeface="Calibri"/>
                    <a:cs typeface="Calibri"/>
                    <a:sym typeface="Calibri"/>
                  </a:rPr>
                  <a:t>3</a:t>
                </a:r>
                <a:r>
                  <a:rPr lang="en-US" sz="3200">
                    <a:solidFill>
                      <a:schemeClr val="dk1"/>
                    </a:solidFill>
                    <a:latin typeface="Calibri"/>
                    <a:ea typeface="Calibri"/>
                    <a:cs typeface="Calibri"/>
                    <a:sym typeface="Calibri"/>
                  </a:rPr>
                  <a:t>O</a:t>
                </a:r>
                <a:r>
                  <a:rPr baseline="-25000" lang="en-US" sz="3200">
                    <a:solidFill>
                      <a:schemeClr val="dk1"/>
                    </a:solidFill>
                    <a:latin typeface="Calibri"/>
                    <a:ea typeface="Calibri"/>
                    <a:cs typeface="Calibri"/>
                    <a:sym typeface="Calibri"/>
                  </a:rPr>
                  <a:t>2</a:t>
                </a:r>
                <a:r>
                  <a:rPr baseline="30000" lang="en-US" sz="3200">
                    <a:solidFill>
                      <a:schemeClr val="dk1"/>
                    </a:solidFill>
                    <a:latin typeface="Calibri"/>
                    <a:ea typeface="Calibri"/>
                    <a:cs typeface="Calibri"/>
                    <a:sym typeface="Calibri"/>
                  </a:rPr>
                  <a:t>−</a:t>
                </a:r>
                <a:r>
                  <a:rPr lang="en-US" sz="3200">
                    <a:solidFill>
                      <a:schemeClr val="dk1"/>
                    </a:solidFill>
                    <a:latin typeface="Calibri"/>
                    <a:ea typeface="Calibri"/>
                    <a:cs typeface="Calibri"/>
                    <a:sym typeface="Calibri"/>
                  </a:rPr>
                  <a:t>]</a:t>
                </a:r>
                <a:endParaRPr/>
              </a:p>
              <a:p>
                <a:pPr indent="0" lvl="0" marL="0" marR="0" rtl="0" algn="ctr">
                  <a:spcBef>
                    <a:spcPts val="0"/>
                  </a:spcBef>
                  <a:spcAft>
                    <a:spcPts val="0"/>
                  </a:spcAft>
                  <a:buNone/>
                </a:pPr>
                <a:r>
                  <a:rPr lang="en-US" sz="3200">
                    <a:solidFill>
                      <a:schemeClr val="dk1"/>
                    </a:solidFill>
                    <a:latin typeface="Calibri"/>
                    <a:ea typeface="Calibri"/>
                    <a:cs typeface="Calibri"/>
                    <a:sym typeface="Calibri"/>
                  </a:rPr>
                  <a:t>[HC</a:t>
                </a:r>
                <a:r>
                  <a:rPr baseline="-25000" lang="en-US" sz="3200">
                    <a:solidFill>
                      <a:schemeClr val="dk1"/>
                    </a:solidFill>
                    <a:latin typeface="Calibri"/>
                    <a:ea typeface="Calibri"/>
                    <a:cs typeface="Calibri"/>
                    <a:sym typeface="Calibri"/>
                  </a:rPr>
                  <a:t>2</a:t>
                </a:r>
                <a:r>
                  <a:rPr lang="en-US" sz="3200">
                    <a:solidFill>
                      <a:schemeClr val="dk1"/>
                    </a:solidFill>
                    <a:latin typeface="Calibri"/>
                    <a:ea typeface="Calibri"/>
                    <a:cs typeface="Calibri"/>
                    <a:sym typeface="Calibri"/>
                  </a:rPr>
                  <a:t>H</a:t>
                </a:r>
                <a:r>
                  <a:rPr baseline="-25000" lang="en-US" sz="3200">
                    <a:solidFill>
                      <a:schemeClr val="dk1"/>
                    </a:solidFill>
                    <a:latin typeface="Calibri"/>
                    <a:ea typeface="Calibri"/>
                    <a:cs typeface="Calibri"/>
                    <a:sym typeface="Calibri"/>
                  </a:rPr>
                  <a:t>3</a:t>
                </a:r>
                <a:r>
                  <a:rPr lang="en-US" sz="3200">
                    <a:solidFill>
                      <a:schemeClr val="dk1"/>
                    </a:solidFill>
                    <a:latin typeface="Calibri"/>
                    <a:ea typeface="Calibri"/>
                    <a:cs typeface="Calibri"/>
                    <a:sym typeface="Calibri"/>
                  </a:rPr>
                  <a:t>O</a:t>
                </a:r>
                <a:r>
                  <a:rPr baseline="-25000" lang="en-US" sz="3200">
                    <a:solidFill>
                      <a:schemeClr val="dk1"/>
                    </a:solidFill>
                    <a:latin typeface="Calibri"/>
                    <a:ea typeface="Calibri"/>
                    <a:cs typeface="Calibri"/>
                    <a:sym typeface="Calibri"/>
                  </a:rPr>
                  <a:t>2</a:t>
                </a:r>
                <a:r>
                  <a:rPr lang="en-US" sz="3200">
                    <a:solidFill>
                      <a:schemeClr val="dk1"/>
                    </a:solidFill>
                    <a:latin typeface="Calibri"/>
                    <a:ea typeface="Calibri"/>
                    <a:cs typeface="Calibri"/>
                    <a:sym typeface="Calibri"/>
                  </a:rPr>
                  <a:t>]</a:t>
                </a:r>
                <a:endParaRPr/>
              </a:p>
            </p:txBody>
          </p:sp>
          <p:cxnSp>
            <p:nvCxnSpPr>
              <p:cNvPr id="3865" name="Google Shape;3865;g200ff56c607_0_1091"/>
              <p:cNvCxnSpPr/>
              <p:nvPr/>
            </p:nvCxnSpPr>
            <p:spPr>
              <a:xfrm>
                <a:off x="2352" y="2671"/>
                <a:ext cx="1800" cy="0"/>
              </a:xfrm>
              <a:prstGeom prst="straightConnector1">
                <a:avLst/>
              </a:prstGeom>
              <a:noFill/>
              <a:ln cap="flat" cmpd="sng" w="19050">
                <a:solidFill>
                  <a:srgbClr val="C82E32"/>
                </a:solidFill>
                <a:prstDash val="solid"/>
                <a:round/>
                <a:headEnd len="med" w="med" type="none"/>
                <a:tailEnd len="med" w="med" type="none"/>
              </a:ln>
            </p:spPr>
          </p:cxnSp>
        </p:grpSp>
        <p:sp>
          <p:nvSpPr>
            <p:cNvPr id="3866" name="Google Shape;3866;g200ff56c607_0_1091"/>
            <p:cNvSpPr/>
            <p:nvPr/>
          </p:nvSpPr>
          <p:spPr>
            <a:xfrm>
              <a:off x="1824" y="2456"/>
              <a:ext cx="6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3200">
                  <a:solidFill>
                    <a:schemeClr val="dk1"/>
                  </a:solidFill>
                  <a:latin typeface="Calibri"/>
                  <a:ea typeface="Calibri"/>
                  <a:cs typeface="Calibri"/>
                  <a:sym typeface="Calibri"/>
                </a:rPr>
                <a:t>K</a:t>
              </a:r>
              <a:r>
                <a:rPr baseline="-25000" i="1" lang="en-US" sz="3200">
                  <a:solidFill>
                    <a:schemeClr val="dk1"/>
                  </a:solidFill>
                  <a:latin typeface="Calibri"/>
                  <a:ea typeface="Calibri"/>
                  <a:cs typeface="Calibri"/>
                  <a:sym typeface="Calibri"/>
                </a:rPr>
                <a:t>a</a:t>
              </a:r>
              <a:r>
                <a:rPr lang="en-US" sz="3200">
                  <a:solidFill>
                    <a:schemeClr val="dk1"/>
                  </a:solidFill>
                  <a:latin typeface="Calibri"/>
                  <a:ea typeface="Calibri"/>
                  <a:cs typeface="Calibri"/>
                  <a:sym typeface="Calibri"/>
                </a:rPr>
                <a:t> =</a:t>
              </a:r>
              <a:endParaRPr i="1" sz="3200">
                <a:solidFill>
                  <a:schemeClr val="dk1"/>
                </a:solidFill>
                <a:latin typeface="Calibri"/>
                <a:ea typeface="Calibri"/>
                <a:cs typeface="Calibri"/>
                <a:sym typeface="Calibri"/>
              </a:endParaRPr>
            </a:p>
          </p:txBody>
        </p:sp>
      </p:gr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61"/>
                                        </p:tgtEl>
                                        <p:attrNameLst>
                                          <p:attrName>style.visibility</p:attrName>
                                        </p:attrNameLst>
                                      </p:cBhvr>
                                      <p:to>
                                        <p:strVal val="visible"/>
                                      </p:to>
                                    </p:set>
                                    <p:animEffect filter="fade" transition="in">
                                      <p:cBhvr>
                                        <p:cTn dur="500"/>
                                        <p:tgtEl>
                                          <p:spTgt spid="38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1" name="Shape 3871"/>
        <p:cNvGrpSpPr/>
        <p:nvPr/>
      </p:nvGrpSpPr>
      <p:grpSpPr>
        <a:xfrm>
          <a:off x="0" y="0"/>
          <a:ext cx="0" cy="0"/>
          <a:chOff x="0" y="0"/>
          <a:chExt cx="0" cy="0"/>
        </a:xfrm>
      </p:grpSpPr>
      <p:sp>
        <p:nvSpPr>
          <p:cNvPr id="3872" name="Google Shape;3872;g200ff56c607_0_1102"/>
          <p:cNvSpPr txBox="1"/>
          <p:nvPr>
            <p:ph type="title"/>
          </p:nvPr>
        </p:nvSpPr>
        <p:spPr>
          <a:xfrm>
            <a:off x="2092961" y="0"/>
            <a:ext cx="74982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Calculating pH from </a:t>
            </a:r>
            <a:r>
              <a:rPr i="1" lang="en-US"/>
              <a:t>K</a:t>
            </a:r>
            <a:r>
              <a:rPr baseline="-25000" i="1" lang="en-US"/>
              <a:t>a</a:t>
            </a:r>
            <a:endParaRPr/>
          </a:p>
        </p:txBody>
      </p:sp>
      <p:grpSp>
        <p:nvGrpSpPr>
          <p:cNvPr id="3873" name="Google Shape;3873;g200ff56c607_0_1102"/>
          <p:cNvGrpSpPr/>
          <p:nvPr/>
        </p:nvGrpSpPr>
        <p:grpSpPr>
          <a:xfrm>
            <a:off x="3733800" y="1066801"/>
            <a:ext cx="3741738" cy="952500"/>
            <a:chOff x="624" y="2064"/>
            <a:chExt cx="2357" cy="600"/>
          </a:xfrm>
        </p:grpSpPr>
        <p:grpSp>
          <p:nvGrpSpPr>
            <p:cNvPr id="3874" name="Google Shape;3874;g200ff56c607_0_1102"/>
            <p:cNvGrpSpPr/>
            <p:nvPr/>
          </p:nvGrpSpPr>
          <p:grpSpPr>
            <a:xfrm>
              <a:off x="2064" y="2064"/>
              <a:ext cx="917" cy="600"/>
              <a:chOff x="1440" y="2635"/>
              <a:chExt cx="917" cy="600"/>
            </a:xfrm>
          </p:grpSpPr>
          <p:sp>
            <p:nvSpPr>
              <p:cNvPr id="3875" name="Google Shape;3875;g200ff56c607_0_1102"/>
              <p:cNvSpPr/>
              <p:nvPr/>
            </p:nvSpPr>
            <p:spPr>
              <a:xfrm>
                <a:off x="1457" y="2635"/>
                <a:ext cx="900" cy="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200">
                    <a:solidFill>
                      <a:schemeClr val="dk1"/>
                    </a:solidFill>
                    <a:latin typeface="Calibri"/>
                    <a:ea typeface="Calibri"/>
                    <a:cs typeface="Calibri"/>
                    <a:sym typeface="Calibri"/>
                  </a:rPr>
                  <a:t>(</a:t>
                </a:r>
                <a:r>
                  <a:rPr i="1" lang="en-US" sz="3200">
                    <a:solidFill>
                      <a:schemeClr val="dk1"/>
                    </a:solidFill>
                    <a:latin typeface="Calibri"/>
                    <a:ea typeface="Calibri"/>
                    <a:cs typeface="Calibri"/>
                    <a:sym typeface="Calibri"/>
                  </a:rPr>
                  <a:t>x</a:t>
                </a:r>
                <a:r>
                  <a:rPr lang="en-US" sz="3200">
                    <a:solidFill>
                      <a:schemeClr val="dk1"/>
                    </a:solidFill>
                    <a:latin typeface="Calibri"/>
                    <a:ea typeface="Calibri"/>
                    <a:cs typeface="Calibri"/>
                    <a:sym typeface="Calibri"/>
                  </a:rPr>
                  <a:t>)</a:t>
                </a:r>
                <a:r>
                  <a:rPr baseline="30000" lang="en-US" sz="3200">
                    <a:solidFill>
                      <a:schemeClr val="dk1"/>
                    </a:solidFill>
                    <a:latin typeface="Calibri"/>
                    <a:ea typeface="Calibri"/>
                    <a:cs typeface="Calibri"/>
                    <a:sym typeface="Calibri"/>
                  </a:rPr>
                  <a:t>2</a:t>
                </a:r>
                <a:endParaRPr sz="3200">
                  <a:solidFill>
                    <a:schemeClr val="dk1"/>
                  </a:solidFill>
                  <a:latin typeface="Calibri"/>
                  <a:ea typeface="Calibri"/>
                  <a:cs typeface="Calibri"/>
                  <a:sym typeface="Calibri"/>
                </a:endParaRPr>
              </a:p>
              <a:p>
                <a:pPr indent="0" lvl="0" marL="0" marR="0" rtl="0" algn="ctr">
                  <a:spcBef>
                    <a:spcPts val="0"/>
                  </a:spcBef>
                  <a:spcAft>
                    <a:spcPts val="0"/>
                  </a:spcAft>
                  <a:buNone/>
                </a:pPr>
                <a:r>
                  <a:rPr lang="en-US" sz="3200">
                    <a:solidFill>
                      <a:schemeClr val="dk1"/>
                    </a:solidFill>
                    <a:latin typeface="Calibri"/>
                    <a:ea typeface="Calibri"/>
                    <a:cs typeface="Calibri"/>
                    <a:sym typeface="Calibri"/>
                  </a:rPr>
                  <a:t>(0.30-x)</a:t>
                </a:r>
                <a:endParaRPr/>
              </a:p>
            </p:txBody>
          </p:sp>
          <p:cxnSp>
            <p:nvCxnSpPr>
              <p:cNvPr id="3876" name="Google Shape;3876;g200ff56c607_0_1102"/>
              <p:cNvCxnSpPr/>
              <p:nvPr/>
            </p:nvCxnSpPr>
            <p:spPr>
              <a:xfrm>
                <a:off x="1440" y="3000"/>
                <a:ext cx="900" cy="0"/>
              </a:xfrm>
              <a:prstGeom prst="straightConnector1">
                <a:avLst/>
              </a:prstGeom>
              <a:noFill/>
              <a:ln cap="flat" cmpd="sng" w="19050">
                <a:solidFill>
                  <a:srgbClr val="C82E32"/>
                </a:solidFill>
                <a:prstDash val="solid"/>
                <a:round/>
                <a:headEnd len="med" w="med" type="none"/>
                <a:tailEnd len="med" w="med" type="none"/>
              </a:ln>
            </p:spPr>
          </p:cxnSp>
        </p:grpSp>
        <p:sp>
          <p:nvSpPr>
            <p:cNvPr id="3877" name="Google Shape;3877;g200ff56c607_0_1102"/>
            <p:cNvSpPr/>
            <p:nvPr/>
          </p:nvSpPr>
          <p:spPr>
            <a:xfrm>
              <a:off x="624" y="2218"/>
              <a:ext cx="12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1.8 × 10</a:t>
              </a:r>
              <a:r>
                <a:rPr baseline="30000" lang="en-US" sz="3200">
                  <a:solidFill>
                    <a:schemeClr val="dk1"/>
                  </a:solidFill>
                  <a:latin typeface="Calibri"/>
                  <a:ea typeface="Calibri"/>
                  <a:cs typeface="Calibri"/>
                  <a:sym typeface="Calibri"/>
                </a:rPr>
                <a:t>−5</a:t>
              </a:r>
              <a:r>
                <a:rPr lang="en-US" sz="3200">
                  <a:solidFill>
                    <a:schemeClr val="dk1"/>
                  </a:solidFill>
                  <a:latin typeface="Calibri"/>
                  <a:ea typeface="Calibri"/>
                  <a:cs typeface="Calibri"/>
                  <a:sym typeface="Calibri"/>
                </a:rPr>
                <a:t> =</a:t>
              </a:r>
              <a:endParaRPr/>
            </a:p>
          </p:txBody>
        </p:sp>
      </p:grpSp>
      <p:sp>
        <p:nvSpPr>
          <p:cNvPr id="3878" name="Google Shape;3878;g200ff56c607_0_1102"/>
          <p:cNvSpPr/>
          <p:nvPr/>
        </p:nvSpPr>
        <p:spPr>
          <a:xfrm>
            <a:off x="3564860" y="3196631"/>
            <a:ext cx="3975900" cy="10773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US" sz="3200">
                <a:solidFill>
                  <a:schemeClr val="dk1"/>
                </a:solidFill>
                <a:latin typeface="Calibri"/>
                <a:ea typeface="Calibri"/>
                <a:cs typeface="Calibri"/>
                <a:sym typeface="Calibri"/>
              </a:rPr>
              <a:t>(1.8 × 10</a:t>
            </a:r>
            <a:r>
              <a:rPr baseline="30000" lang="en-US" sz="3200">
                <a:solidFill>
                  <a:schemeClr val="dk1"/>
                </a:solidFill>
                <a:latin typeface="Calibri"/>
                <a:ea typeface="Calibri"/>
                <a:cs typeface="Calibri"/>
                <a:sym typeface="Calibri"/>
              </a:rPr>
              <a:t>−5</a:t>
            </a:r>
            <a:r>
              <a:rPr lang="en-US" sz="3200">
                <a:solidFill>
                  <a:schemeClr val="dk1"/>
                </a:solidFill>
                <a:latin typeface="Calibri"/>
                <a:ea typeface="Calibri"/>
                <a:cs typeface="Calibri"/>
                <a:sym typeface="Calibri"/>
              </a:rPr>
              <a:t>) (0.30) = </a:t>
            </a:r>
            <a:r>
              <a:rPr i="1" lang="en-US" sz="3200">
                <a:solidFill>
                  <a:schemeClr val="dk1"/>
                </a:solidFill>
                <a:latin typeface="Calibri"/>
                <a:ea typeface="Calibri"/>
                <a:cs typeface="Calibri"/>
                <a:sym typeface="Calibri"/>
              </a:rPr>
              <a:t>x</a:t>
            </a:r>
            <a:r>
              <a:rPr baseline="30000" lang="en-US" sz="3200">
                <a:solidFill>
                  <a:schemeClr val="dk1"/>
                </a:solidFill>
                <a:latin typeface="Calibri"/>
                <a:ea typeface="Calibri"/>
                <a:cs typeface="Calibri"/>
                <a:sym typeface="Calibri"/>
              </a:rPr>
              <a:t>2</a:t>
            </a:r>
            <a:endParaRPr/>
          </a:p>
          <a:p>
            <a:pPr indent="0" lvl="0" marL="0" marR="0" rtl="0" algn="r">
              <a:spcBef>
                <a:spcPts val="0"/>
              </a:spcBef>
              <a:spcAft>
                <a:spcPts val="0"/>
              </a:spcAft>
              <a:buNone/>
            </a:pPr>
            <a:r>
              <a:rPr lang="en-US" sz="3200">
                <a:solidFill>
                  <a:schemeClr val="dk1"/>
                </a:solidFill>
                <a:latin typeface="Calibri"/>
                <a:ea typeface="Calibri"/>
                <a:cs typeface="Calibri"/>
                <a:sym typeface="Calibri"/>
              </a:rPr>
              <a:t>2.3 × 10</a:t>
            </a:r>
            <a:r>
              <a:rPr baseline="30000" lang="en-US" sz="3200">
                <a:solidFill>
                  <a:schemeClr val="dk1"/>
                </a:solidFill>
                <a:latin typeface="Calibri"/>
                <a:ea typeface="Calibri"/>
                <a:cs typeface="Calibri"/>
                <a:sym typeface="Calibri"/>
              </a:rPr>
              <a:t>−3</a:t>
            </a:r>
            <a:r>
              <a:rPr lang="en-US" sz="3200">
                <a:solidFill>
                  <a:schemeClr val="dk1"/>
                </a:solidFill>
                <a:latin typeface="Calibri"/>
                <a:ea typeface="Calibri"/>
                <a:cs typeface="Calibri"/>
                <a:sym typeface="Calibri"/>
              </a:rPr>
              <a:t> = </a:t>
            </a:r>
            <a:r>
              <a:rPr i="1" lang="en-US" sz="3200">
                <a:solidFill>
                  <a:schemeClr val="dk1"/>
                </a:solidFill>
                <a:latin typeface="Calibri"/>
                <a:ea typeface="Calibri"/>
                <a:cs typeface="Calibri"/>
                <a:sym typeface="Calibri"/>
              </a:rPr>
              <a:t>x</a:t>
            </a:r>
            <a:r>
              <a:rPr lang="en-US" sz="3200">
                <a:solidFill>
                  <a:schemeClr val="dk1"/>
                </a:solidFill>
                <a:latin typeface="Calibri"/>
                <a:ea typeface="Calibri"/>
                <a:cs typeface="Calibri"/>
                <a:sym typeface="Calibri"/>
              </a:rPr>
              <a:t> </a:t>
            </a:r>
            <a:r>
              <a:rPr baseline="30000" lang="en-US" sz="3200">
                <a:solidFill>
                  <a:schemeClr val="dk1"/>
                </a:solidFill>
                <a:latin typeface="Calibri"/>
                <a:ea typeface="Calibri"/>
                <a:cs typeface="Calibri"/>
                <a:sym typeface="Calibri"/>
              </a:rPr>
              <a:t> </a:t>
            </a:r>
            <a:endParaRPr sz="3200">
              <a:solidFill>
                <a:schemeClr val="dk1"/>
              </a:solidFill>
              <a:latin typeface="Calibri"/>
              <a:ea typeface="Calibri"/>
              <a:cs typeface="Calibri"/>
              <a:sym typeface="Calibri"/>
            </a:endParaRPr>
          </a:p>
        </p:txBody>
      </p:sp>
      <p:sp>
        <p:nvSpPr>
          <p:cNvPr id="3879" name="Google Shape;3879;g200ff56c607_0_1102"/>
          <p:cNvSpPr/>
          <p:nvPr/>
        </p:nvSpPr>
        <p:spPr>
          <a:xfrm>
            <a:off x="3002280" y="4646614"/>
            <a:ext cx="7010400" cy="480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Calibri"/>
              <a:buNone/>
            </a:pPr>
            <a:r>
              <a:rPr lang="en-US" sz="2800">
                <a:solidFill>
                  <a:schemeClr val="dk1"/>
                </a:solidFill>
                <a:latin typeface="Calibri"/>
                <a:ea typeface="Calibri"/>
                <a:cs typeface="Calibri"/>
                <a:sym typeface="Calibri"/>
              </a:rPr>
              <a:t>pH = −log [H</a:t>
            </a:r>
            <a:r>
              <a:rPr baseline="-25000" lang="en-US" sz="2800">
                <a:solidFill>
                  <a:schemeClr val="dk1"/>
                </a:solidFill>
                <a:latin typeface="Calibri"/>
                <a:ea typeface="Calibri"/>
                <a:cs typeface="Calibri"/>
                <a:sym typeface="Calibri"/>
              </a:rPr>
              <a:t>3</a:t>
            </a:r>
            <a:r>
              <a:rPr lang="en-US" sz="2800">
                <a:solidFill>
                  <a:schemeClr val="dk1"/>
                </a:solidFill>
                <a:latin typeface="Calibri"/>
                <a:ea typeface="Calibri"/>
                <a:cs typeface="Calibri"/>
                <a:sym typeface="Calibri"/>
              </a:rPr>
              <a:t>O</a:t>
            </a:r>
            <a:r>
              <a:rPr baseline="30000" lang="en-US" sz="2800">
                <a:solidFill>
                  <a:schemeClr val="dk1"/>
                </a:solidFill>
                <a:latin typeface="Calibri"/>
                <a:ea typeface="Calibri"/>
                <a:cs typeface="Calibri"/>
                <a:sym typeface="Calibri"/>
              </a:rPr>
              <a:t>+</a:t>
            </a:r>
            <a:r>
              <a:rPr lang="en-US" sz="2800">
                <a:solidFill>
                  <a:schemeClr val="dk1"/>
                </a:solidFill>
                <a:latin typeface="Calibri"/>
                <a:ea typeface="Calibri"/>
                <a:cs typeface="Calibri"/>
                <a:sym typeface="Calibri"/>
              </a:rPr>
              <a:t>] = −log (2.3 × 10</a:t>
            </a:r>
            <a:r>
              <a:rPr baseline="30000" lang="en-US" sz="2800">
                <a:solidFill>
                  <a:schemeClr val="dk1"/>
                </a:solidFill>
                <a:latin typeface="Calibri"/>
                <a:ea typeface="Calibri"/>
                <a:cs typeface="Calibri"/>
                <a:sym typeface="Calibri"/>
              </a:rPr>
              <a:t>−3</a:t>
            </a:r>
            <a:r>
              <a:rPr lang="en-US" sz="2800">
                <a:solidFill>
                  <a:schemeClr val="dk1"/>
                </a:solidFill>
                <a:latin typeface="Calibri"/>
                <a:ea typeface="Calibri"/>
                <a:cs typeface="Calibri"/>
                <a:sym typeface="Calibri"/>
              </a:rPr>
              <a:t>)</a:t>
            </a:r>
            <a:r>
              <a:rPr lang="en-US" sz="2800">
                <a:solidFill>
                  <a:schemeClr val="lt1"/>
                </a:solidFill>
                <a:latin typeface="Calibri"/>
                <a:ea typeface="Calibri"/>
                <a:cs typeface="Calibri"/>
                <a:sym typeface="Calibri"/>
              </a:rPr>
              <a:t> </a:t>
            </a:r>
            <a:r>
              <a:rPr lang="en-US" sz="2800">
                <a:solidFill>
                  <a:schemeClr val="dk1"/>
                </a:solidFill>
                <a:latin typeface="Calibri"/>
                <a:ea typeface="Calibri"/>
                <a:cs typeface="Calibri"/>
                <a:sym typeface="Calibri"/>
              </a:rPr>
              <a:t>= </a:t>
            </a:r>
            <a:r>
              <a:rPr lang="en-US" sz="2800">
                <a:solidFill>
                  <a:srgbClr val="FF0000"/>
                </a:solidFill>
                <a:latin typeface="Calibri"/>
                <a:ea typeface="Calibri"/>
                <a:cs typeface="Calibri"/>
                <a:sym typeface="Calibri"/>
              </a:rPr>
              <a:t>2.64</a:t>
            </a:r>
            <a:endParaRPr sz="2800">
              <a:solidFill>
                <a:srgbClr val="FF0000"/>
              </a:solidFill>
              <a:latin typeface="Calibri"/>
              <a:ea typeface="Calibri"/>
              <a:cs typeface="Calibri"/>
              <a:sym typeface="Calibri"/>
            </a:endParaRPr>
          </a:p>
        </p:txBody>
      </p:sp>
      <p:sp>
        <p:nvSpPr>
          <p:cNvPr id="3880" name="Google Shape;3880;g200ff56c607_0_1102"/>
          <p:cNvSpPr/>
          <p:nvPr/>
        </p:nvSpPr>
        <p:spPr>
          <a:xfrm>
            <a:off x="851337" y="2362201"/>
            <a:ext cx="10815000" cy="461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We are assuming that </a:t>
            </a:r>
            <a:r>
              <a:rPr i="1" lang="en-US" sz="2400">
                <a:solidFill>
                  <a:srgbClr val="FF0000"/>
                </a:solidFill>
                <a:latin typeface="Calibri"/>
                <a:ea typeface="Calibri"/>
                <a:cs typeface="Calibri"/>
                <a:sym typeface="Calibri"/>
              </a:rPr>
              <a:t>x</a:t>
            </a:r>
            <a:r>
              <a:rPr lang="en-US" sz="2400">
                <a:solidFill>
                  <a:srgbClr val="FF0000"/>
                </a:solidFill>
                <a:latin typeface="Calibri"/>
                <a:ea typeface="Calibri"/>
                <a:cs typeface="Calibri"/>
                <a:sym typeface="Calibri"/>
              </a:rPr>
              <a:t> will be very small compared to 0.30 and can be ignored.</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3"/>
                                        </p:tgtEl>
                                        <p:attrNameLst>
                                          <p:attrName>style.visibility</p:attrName>
                                        </p:attrNameLst>
                                      </p:cBhvr>
                                      <p:to>
                                        <p:strVal val="visible"/>
                                      </p:to>
                                    </p:set>
                                    <p:animEffect filter="fade" transition="in">
                                      <p:cBhvr>
                                        <p:cTn dur="500"/>
                                        <p:tgtEl>
                                          <p:spTgt spid="38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80"/>
                                        </p:tgtEl>
                                        <p:attrNameLst>
                                          <p:attrName>style.visibility</p:attrName>
                                        </p:attrNameLst>
                                      </p:cBhvr>
                                      <p:to>
                                        <p:strVal val="visible"/>
                                      </p:to>
                                    </p:set>
                                    <p:animEffect filter="fade" transition="in">
                                      <p:cBhvr>
                                        <p:cTn dur="500"/>
                                        <p:tgtEl>
                                          <p:spTgt spid="38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8"/>
                                        </p:tgtEl>
                                        <p:attrNameLst>
                                          <p:attrName>style.visibility</p:attrName>
                                        </p:attrNameLst>
                                      </p:cBhvr>
                                      <p:to>
                                        <p:strVal val="visible"/>
                                      </p:to>
                                    </p:set>
                                    <p:animEffect filter="fade" transition="in">
                                      <p:cBhvr>
                                        <p:cTn dur="500"/>
                                        <p:tgtEl>
                                          <p:spTgt spid="38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9"/>
                                        </p:tgtEl>
                                        <p:attrNameLst>
                                          <p:attrName>style.visibility</p:attrName>
                                        </p:attrNameLst>
                                      </p:cBhvr>
                                      <p:to>
                                        <p:strVal val="visible"/>
                                      </p:to>
                                    </p:set>
                                    <p:animEffect filter="fade" transition="in">
                                      <p:cBhvr>
                                        <p:cTn dur="500"/>
                                        <p:tgtEl>
                                          <p:spTgt spid="38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4" name="Shape 3884"/>
        <p:cNvGrpSpPr/>
        <p:nvPr/>
      </p:nvGrpSpPr>
      <p:grpSpPr>
        <a:xfrm>
          <a:off x="0" y="0"/>
          <a:ext cx="0" cy="0"/>
          <a:chOff x="0" y="0"/>
          <a:chExt cx="0" cy="0"/>
        </a:xfrm>
      </p:grpSpPr>
      <p:sp>
        <p:nvSpPr>
          <p:cNvPr id="3885" name="Google Shape;3885;g200ff56c607_0_1115"/>
          <p:cNvSpPr txBox="1"/>
          <p:nvPr>
            <p:ph idx="1" type="body"/>
          </p:nvPr>
        </p:nvSpPr>
        <p:spPr>
          <a:xfrm>
            <a:off x="536027" y="304800"/>
            <a:ext cx="11051700" cy="4800600"/>
          </a:xfrm>
          <a:prstGeom prst="rect">
            <a:avLst/>
          </a:prstGeom>
          <a:noFill/>
          <a:ln>
            <a:noFill/>
          </a:ln>
        </p:spPr>
        <p:txBody>
          <a:bodyPr anchorCtr="0" anchor="t" bIns="45700" lIns="91425" spcFirstLastPara="1" rIns="91425" wrap="square" tIns="45700">
            <a:normAutofit/>
          </a:bodyPr>
          <a:lstStyle/>
          <a:p>
            <a:pPr indent="0" lvl="0" marL="82296" rtl="0" algn="ctr">
              <a:lnSpc>
                <a:spcPct val="90000"/>
              </a:lnSpc>
              <a:spcBef>
                <a:spcPts val="0"/>
              </a:spcBef>
              <a:spcAft>
                <a:spcPts val="0"/>
              </a:spcAft>
              <a:buClr>
                <a:schemeClr val="dk1"/>
              </a:buClr>
              <a:buSzPts val="4400"/>
              <a:buNone/>
            </a:pPr>
            <a:r>
              <a:rPr b="1" lang="en-US" sz="4400"/>
              <a:t>Predict the favored direction of:</a:t>
            </a:r>
            <a:endParaRPr/>
          </a:p>
          <a:p>
            <a:pPr indent="-514350" lvl="0" marL="596646" rtl="0" algn="ctr">
              <a:lnSpc>
                <a:spcPct val="90000"/>
              </a:lnSpc>
              <a:spcBef>
                <a:spcPts val="1000"/>
              </a:spcBef>
              <a:spcAft>
                <a:spcPts val="0"/>
              </a:spcAft>
              <a:buClr>
                <a:schemeClr val="dk1"/>
              </a:buClr>
              <a:buSzPts val="4400"/>
              <a:buNone/>
            </a:pPr>
            <a:r>
              <a:rPr b="1" lang="en-US" sz="4400"/>
              <a:t>		HNO</a:t>
            </a:r>
            <a:r>
              <a:rPr b="1" baseline="-25000" lang="en-US" sz="4400"/>
              <a:t>2</a:t>
            </a:r>
            <a:r>
              <a:rPr b="1" lang="en-US" sz="4400"/>
              <a:t> + F</a:t>
            </a:r>
            <a:r>
              <a:rPr b="1" baseline="30000" lang="en-US" sz="4400"/>
              <a:t>-</a:t>
            </a:r>
            <a:r>
              <a:rPr b="1" lang="en-US" sz="4400"/>
              <a:t> 🡨 🡪 NO</a:t>
            </a:r>
            <a:r>
              <a:rPr b="1" baseline="-25000" lang="en-US" sz="4400"/>
              <a:t>2</a:t>
            </a:r>
            <a:r>
              <a:rPr b="1" baseline="30000" lang="en-US" sz="4400"/>
              <a:t>-</a:t>
            </a:r>
            <a:r>
              <a:rPr b="1" lang="en-US" sz="4400"/>
              <a:t> + HF</a:t>
            </a:r>
            <a:endParaRPr/>
          </a:p>
          <a:p>
            <a:pPr indent="-514350" lvl="0" marL="596646" rtl="0" algn="ctr">
              <a:lnSpc>
                <a:spcPct val="90000"/>
              </a:lnSpc>
              <a:spcBef>
                <a:spcPts val="1000"/>
              </a:spcBef>
              <a:spcAft>
                <a:spcPts val="0"/>
              </a:spcAft>
              <a:buClr>
                <a:schemeClr val="dk1"/>
              </a:buClr>
              <a:buSzPts val="2400"/>
              <a:buNone/>
            </a:pPr>
            <a:r>
              <a:t/>
            </a:r>
            <a:endParaRPr/>
          </a:p>
          <a:p>
            <a:pPr indent="-514350" lvl="0" marL="596646" rtl="0" algn="ctr">
              <a:lnSpc>
                <a:spcPct val="90000"/>
              </a:lnSpc>
              <a:spcBef>
                <a:spcPts val="1000"/>
              </a:spcBef>
              <a:spcAft>
                <a:spcPts val="0"/>
              </a:spcAft>
              <a:buClr>
                <a:schemeClr val="dk1"/>
              </a:buClr>
              <a:buSzPts val="2400"/>
              <a:buNone/>
            </a:pPr>
            <a:r>
              <a:t/>
            </a:r>
            <a:endParaRPr/>
          </a:p>
          <a:p>
            <a:pPr indent="0" lvl="0" marL="0" rtl="0" algn="ctr">
              <a:lnSpc>
                <a:spcPct val="90000"/>
              </a:lnSpc>
              <a:spcBef>
                <a:spcPts val="1000"/>
              </a:spcBef>
              <a:spcAft>
                <a:spcPts val="0"/>
              </a:spcAft>
              <a:buClr>
                <a:srgbClr val="FF0000"/>
              </a:buClr>
              <a:buSzPts val="2400"/>
              <a:buNone/>
            </a:pPr>
            <a:r>
              <a:rPr lang="en-US">
                <a:solidFill>
                  <a:srgbClr val="FF0000"/>
                </a:solidFill>
              </a:rPr>
              <a:t>HF (Ka=6.8x10</a:t>
            </a:r>
            <a:r>
              <a:rPr baseline="30000" lang="en-US">
                <a:solidFill>
                  <a:srgbClr val="FF0000"/>
                </a:solidFill>
              </a:rPr>
              <a:t>-4</a:t>
            </a:r>
            <a:r>
              <a:rPr lang="en-US">
                <a:solidFill>
                  <a:srgbClr val="FF0000"/>
                </a:solidFill>
              </a:rPr>
              <a:t>)</a:t>
            </a:r>
            <a:endParaRPr/>
          </a:p>
          <a:p>
            <a:pPr indent="0" lvl="0" marL="0" rtl="0" algn="ctr">
              <a:lnSpc>
                <a:spcPct val="90000"/>
              </a:lnSpc>
              <a:spcBef>
                <a:spcPts val="1000"/>
              </a:spcBef>
              <a:spcAft>
                <a:spcPts val="0"/>
              </a:spcAft>
              <a:buClr>
                <a:srgbClr val="FF0000"/>
              </a:buClr>
              <a:buSzPts val="2400"/>
              <a:buNone/>
            </a:pPr>
            <a:r>
              <a:rPr lang="en-US">
                <a:solidFill>
                  <a:srgbClr val="FF0000"/>
                </a:solidFill>
              </a:rPr>
              <a:t>HNO</a:t>
            </a:r>
            <a:r>
              <a:rPr baseline="-25000" lang="en-US">
                <a:solidFill>
                  <a:srgbClr val="FF0000"/>
                </a:solidFill>
              </a:rPr>
              <a:t>2</a:t>
            </a:r>
            <a:r>
              <a:rPr lang="en-US">
                <a:solidFill>
                  <a:srgbClr val="FF0000"/>
                </a:solidFill>
              </a:rPr>
              <a:t> (Ka=4.5x10</a:t>
            </a:r>
            <a:r>
              <a:rPr baseline="30000" lang="en-US">
                <a:solidFill>
                  <a:srgbClr val="FF0000"/>
                </a:solidFill>
              </a:rPr>
              <a:t>-4</a:t>
            </a:r>
            <a:r>
              <a:rPr lang="en-US">
                <a:solidFill>
                  <a:srgbClr val="FF0000"/>
                </a:solidFill>
              </a:rPr>
              <a:t>)</a:t>
            </a:r>
            <a:endParaRPr/>
          </a:p>
          <a:p>
            <a:pPr indent="-76200" lvl="0" marL="228600" rtl="0" algn="ctr">
              <a:lnSpc>
                <a:spcPct val="90000"/>
              </a:lnSpc>
              <a:spcBef>
                <a:spcPts val="1000"/>
              </a:spcBef>
              <a:spcAft>
                <a:spcPts val="0"/>
              </a:spcAft>
              <a:buClr>
                <a:schemeClr val="dk1"/>
              </a:buClr>
              <a:buSzPts val="2400"/>
              <a:buNone/>
            </a:pPr>
            <a:r>
              <a:t/>
            </a:r>
            <a:endParaRPr/>
          </a:p>
        </p:txBody>
      </p:sp>
    </p:spTree>
  </p:cSld>
  <p:clrMapOvr>
    <a:masterClrMapping/>
  </p:clrMapOvr>
</p:sld>
</file>

<file path=ppt/slides/slide4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0" name="Shape 3890"/>
        <p:cNvGrpSpPr/>
        <p:nvPr/>
      </p:nvGrpSpPr>
      <p:grpSpPr>
        <a:xfrm>
          <a:off x="0" y="0"/>
          <a:ext cx="0" cy="0"/>
          <a:chOff x="0" y="0"/>
          <a:chExt cx="0" cy="0"/>
        </a:xfrm>
      </p:grpSpPr>
      <p:sp>
        <p:nvSpPr>
          <p:cNvPr id="3891" name="Google Shape;3891;g200ff56c607_0_1119"/>
          <p:cNvSpPr txBox="1"/>
          <p:nvPr>
            <p:ph type="title"/>
          </p:nvPr>
        </p:nvSpPr>
        <p:spPr>
          <a:xfrm>
            <a:off x="2514600" y="0"/>
            <a:ext cx="74982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Calculating Percent Ionization</a:t>
            </a:r>
            <a:endParaRPr/>
          </a:p>
        </p:txBody>
      </p:sp>
      <p:sp>
        <p:nvSpPr>
          <p:cNvPr id="3892" name="Google Shape;3892;g200ff56c607_0_1119"/>
          <p:cNvSpPr txBox="1"/>
          <p:nvPr>
            <p:ph idx="1" type="body"/>
          </p:nvPr>
        </p:nvSpPr>
        <p:spPr>
          <a:xfrm>
            <a:off x="1040524" y="1752600"/>
            <a:ext cx="10310700" cy="3657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Percent Ionization =		                 × 100</a:t>
            </a:r>
            <a:endParaRPr/>
          </a:p>
          <a:p>
            <a:pPr indent="-76200" lvl="0" marL="228600" rtl="0" algn="l">
              <a:lnSpc>
                <a:spcPct val="90000"/>
              </a:lnSpc>
              <a:spcBef>
                <a:spcPts val="1000"/>
              </a:spcBef>
              <a:spcAft>
                <a:spcPts val="0"/>
              </a:spcAft>
              <a:buClr>
                <a:schemeClr val="dk1"/>
              </a:buClr>
              <a:buSzPts val="2400"/>
              <a:buNone/>
            </a:pPr>
            <a:r>
              <a:t/>
            </a:r>
            <a:endParaRPr/>
          </a:p>
        </p:txBody>
      </p:sp>
      <p:grpSp>
        <p:nvGrpSpPr>
          <p:cNvPr id="3893" name="Google Shape;3893;g200ff56c607_0_1119"/>
          <p:cNvGrpSpPr/>
          <p:nvPr/>
        </p:nvGrpSpPr>
        <p:grpSpPr>
          <a:xfrm>
            <a:off x="3990586" y="1441414"/>
            <a:ext cx="1905001" cy="952500"/>
            <a:chOff x="1824" y="2424"/>
            <a:chExt cx="1200" cy="600"/>
          </a:xfrm>
        </p:grpSpPr>
        <p:sp>
          <p:nvSpPr>
            <p:cNvPr id="3894" name="Google Shape;3894;g200ff56c607_0_1119"/>
            <p:cNvSpPr/>
            <p:nvPr/>
          </p:nvSpPr>
          <p:spPr>
            <a:xfrm>
              <a:off x="1909" y="2424"/>
              <a:ext cx="900" cy="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200">
                  <a:solidFill>
                    <a:schemeClr val="dk1"/>
                  </a:solidFill>
                  <a:latin typeface="Calibri"/>
                  <a:ea typeface="Calibri"/>
                  <a:cs typeface="Calibri"/>
                  <a:sym typeface="Calibri"/>
                </a:rPr>
                <a:t>[H</a:t>
              </a:r>
              <a:r>
                <a:rPr baseline="-25000" lang="en-US" sz="3200">
                  <a:solidFill>
                    <a:schemeClr val="dk1"/>
                  </a:solidFill>
                  <a:latin typeface="Calibri"/>
                  <a:ea typeface="Calibri"/>
                  <a:cs typeface="Calibri"/>
                  <a:sym typeface="Calibri"/>
                </a:rPr>
                <a:t>3</a:t>
              </a:r>
              <a:r>
                <a:rPr lang="en-US" sz="3200">
                  <a:solidFill>
                    <a:schemeClr val="dk1"/>
                  </a:solidFill>
                  <a:latin typeface="Calibri"/>
                  <a:ea typeface="Calibri"/>
                  <a:cs typeface="Calibri"/>
                  <a:sym typeface="Calibri"/>
                </a:rPr>
                <a:t>O</a:t>
              </a:r>
              <a:r>
                <a:rPr baseline="30000" lang="en-US" sz="3200">
                  <a:solidFill>
                    <a:schemeClr val="dk1"/>
                  </a:solidFill>
                  <a:latin typeface="Calibri"/>
                  <a:ea typeface="Calibri"/>
                  <a:cs typeface="Calibri"/>
                  <a:sym typeface="Calibri"/>
                </a:rPr>
                <a:t>+</a:t>
              </a:r>
              <a:r>
                <a:rPr lang="en-US" sz="3200">
                  <a:solidFill>
                    <a:schemeClr val="dk1"/>
                  </a:solidFill>
                  <a:latin typeface="Calibri"/>
                  <a:ea typeface="Calibri"/>
                  <a:cs typeface="Calibri"/>
                  <a:sym typeface="Calibri"/>
                </a:rPr>
                <a:t>]</a:t>
              </a:r>
              <a:r>
                <a:rPr baseline="-25000" lang="en-US" sz="3200">
                  <a:solidFill>
                    <a:schemeClr val="dk1"/>
                  </a:solidFill>
                  <a:latin typeface="Calibri"/>
                  <a:ea typeface="Calibri"/>
                  <a:cs typeface="Calibri"/>
                  <a:sym typeface="Calibri"/>
                </a:rPr>
                <a:t>eq</a:t>
              </a:r>
              <a:endParaRPr sz="3200">
                <a:solidFill>
                  <a:schemeClr val="dk1"/>
                </a:solidFill>
                <a:latin typeface="Calibri"/>
                <a:ea typeface="Calibri"/>
                <a:cs typeface="Calibri"/>
                <a:sym typeface="Calibri"/>
              </a:endParaRPr>
            </a:p>
            <a:p>
              <a:pPr indent="0" lvl="0" marL="0" marR="0" rtl="0" algn="ctr">
                <a:spcBef>
                  <a:spcPts val="0"/>
                </a:spcBef>
                <a:spcAft>
                  <a:spcPts val="0"/>
                </a:spcAft>
                <a:buNone/>
              </a:pPr>
              <a:r>
                <a:rPr lang="en-US" sz="3200">
                  <a:solidFill>
                    <a:schemeClr val="dk1"/>
                  </a:solidFill>
                  <a:latin typeface="Calibri"/>
                  <a:ea typeface="Calibri"/>
                  <a:cs typeface="Calibri"/>
                  <a:sym typeface="Calibri"/>
                </a:rPr>
                <a:t>[HA]</a:t>
              </a:r>
              <a:r>
                <a:rPr baseline="-25000" lang="en-US" sz="3200">
                  <a:solidFill>
                    <a:schemeClr val="dk1"/>
                  </a:solidFill>
                  <a:latin typeface="Calibri"/>
                  <a:ea typeface="Calibri"/>
                  <a:cs typeface="Calibri"/>
                  <a:sym typeface="Calibri"/>
                </a:rPr>
                <a:t>initial</a:t>
              </a:r>
              <a:endParaRPr sz="3200">
                <a:solidFill>
                  <a:schemeClr val="dk1"/>
                </a:solidFill>
                <a:latin typeface="Calibri"/>
                <a:ea typeface="Calibri"/>
                <a:cs typeface="Calibri"/>
                <a:sym typeface="Calibri"/>
              </a:endParaRPr>
            </a:p>
          </p:txBody>
        </p:sp>
        <p:cxnSp>
          <p:nvCxnSpPr>
            <p:cNvPr id="3895" name="Google Shape;3895;g200ff56c607_0_1119"/>
            <p:cNvCxnSpPr/>
            <p:nvPr/>
          </p:nvCxnSpPr>
          <p:spPr>
            <a:xfrm>
              <a:off x="1824" y="2792"/>
              <a:ext cx="1200" cy="0"/>
            </a:xfrm>
            <a:prstGeom prst="straightConnector1">
              <a:avLst/>
            </a:prstGeom>
            <a:noFill/>
            <a:ln cap="flat" cmpd="sng" w="9525">
              <a:solidFill>
                <a:schemeClr val="dk1"/>
              </a:solidFill>
              <a:prstDash val="solid"/>
              <a:miter lim="800000"/>
              <a:headEnd len="med" w="med" type="none"/>
              <a:tailEnd len="med" w="med" type="none"/>
            </a:ln>
          </p:spPr>
        </p:cxnSp>
      </p:grpSp>
      <p:sp>
        <p:nvSpPr>
          <p:cNvPr id="3896" name="Google Shape;3896;g200ff56c607_0_1119"/>
          <p:cNvSpPr txBox="1"/>
          <p:nvPr/>
        </p:nvSpPr>
        <p:spPr>
          <a:xfrm>
            <a:off x="1426062" y="3178851"/>
            <a:ext cx="9144000" cy="2308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In a previous example 0.36M HNO</a:t>
            </a:r>
            <a:r>
              <a:rPr baseline="-25000" lang="en-US" sz="2400">
                <a:solidFill>
                  <a:schemeClr val="dk1"/>
                </a:solidFill>
                <a:latin typeface="Calibri"/>
                <a:ea typeface="Calibri"/>
                <a:cs typeface="Calibri"/>
                <a:sym typeface="Calibri"/>
              </a:rPr>
              <a:t>3 </a:t>
            </a:r>
            <a:r>
              <a:rPr lang="en-US" sz="2400">
                <a:solidFill>
                  <a:schemeClr val="dk1"/>
                </a:solidFill>
                <a:latin typeface="Calibri"/>
                <a:ea typeface="Calibri"/>
                <a:cs typeface="Calibri"/>
                <a:sym typeface="Calibri"/>
              </a:rPr>
              <a:t>had 1.3x10</a:t>
            </a:r>
            <a:r>
              <a:rPr baseline="30000" lang="en-US" sz="2400">
                <a:solidFill>
                  <a:schemeClr val="dk1"/>
                </a:solidFill>
                <a:latin typeface="Calibri"/>
                <a:ea typeface="Calibri"/>
                <a:cs typeface="Calibri"/>
                <a:sym typeface="Calibri"/>
              </a:rPr>
              <a:t>-2</a:t>
            </a:r>
            <a:r>
              <a:rPr lang="en-US" sz="2400">
                <a:solidFill>
                  <a:schemeClr val="dk1"/>
                </a:solidFill>
                <a:latin typeface="Calibri"/>
                <a:ea typeface="Calibri"/>
                <a:cs typeface="Calibri"/>
                <a:sym typeface="Calibri"/>
              </a:rPr>
              <a:t>M H</a:t>
            </a:r>
            <a:r>
              <a:rPr baseline="30000" lang="en-US" sz="2400">
                <a:solidFill>
                  <a:schemeClr val="dk1"/>
                </a:solidFill>
                <a:latin typeface="Calibri"/>
                <a:ea typeface="Calibri"/>
                <a:cs typeface="Calibri"/>
                <a:sym typeface="Calibri"/>
              </a:rPr>
              <a:t>+</a:t>
            </a:r>
            <a:r>
              <a:rPr lang="en-US" sz="2400">
                <a:solidFill>
                  <a:schemeClr val="dk1"/>
                </a:solidFill>
                <a:latin typeface="Calibri"/>
                <a:ea typeface="Calibri"/>
                <a:cs typeface="Calibri"/>
                <a:sym typeface="Calibri"/>
              </a:rPr>
              <a:t> ions.</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u="sng">
                <a:solidFill>
                  <a:schemeClr val="accent1"/>
                </a:solidFill>
                <a:latin typeface="Calibri"/>
                <a:ea typeface="Calibri"/>
                <a:cs typeface="Calibri"/>
                <a:sym typeface="Calibri"/>
              </a:rPr>
              <a:t>1.3x10</a:t>
            </a:r>
            <a:r>
              <a:rPr baseline="30000" lang="en-US" sz="2400">
                <a:solidFill>
                  <a:schemeClr val="accent1"/>
                </a:solidFill>
                <a:latin typeface="Calibri"/>
                <a:ea typeface="Calibri"/>
                <a:cs typeface="Calibri"/>
                <a:sym typeface="Calibri"/>
              </a:rPr>
              <a:t>-2</a:t>
            </a:r>
            <a:r>
              <a:rPr lang="en-US" sz="2400">
                <a:solidFill>
                  <a:schemeClr val="accent1"/>
                </a:solidFill>
                <a:latin typeface="Calibri"/>
                <a:ea typeface="Calibri"/>
                <a:cs typeface="Calibri"/>
                <a:sym typeface="Calibri"/>
              </a:rPr>
              <a:t>  x 100 = </a:t>
            </a:r>
            <a:r>
              <a:rPr lang="en-US" sz="2400">
                <a:solidFill>
                  <a:srgbClr val="FF0000"/>
                </a:solidFill>
                <a:latin typeface="Calibri"/>
                <a:ea typeface="Calibri"/>
                <a:cs typeface="Calibri"/>
                <a:sym typeface="Calibri"/>
              </a:rPr>
              <a:t>3.6% ionized</a:t>
            </a:r>
            <a:endParaRPr/>
          </a:p>
          <a:p>
            <a:pPr indent="0" lvl="0" marL="0" marR="0" rtl="0" algn="l">
              <a:spcBef>
                <a:spcPts val="0"/>
              </a:spcBef>
              <a:spcAft>
                <a:spcPts val="0"/>
              </a:spcAft>
              <a:buNone/>
            </a:pPr>
            <a:r>
              <a:rPr lang="en-US" sz="2400">
                <a:solidFill>
                  <a:schemeClr val="accent1"/>
                </a:solidFill>
                <a:latin typeface="Calibri"/>
                <a:ea typeface="Calibri"/>
                <a:cs typeface="Calibri"/>
                <a:sym typeface="Calibri"/>
              </a:rPr>
              <a:t>0.36 </a:t>
            </a:r>
            <a:r>
              <a:rPr lang="en-US" sz="2400">
                <a:solidFill>
                  <a:schemeClr val="dk1"/>
                </a:solidFill>
                <a:latin typeface="Calibri"/>
                <a:ea typeface="Calibri"/>
                <a:cs typeface="Calibri"/>
                <a:sym typeface="Calibri"/>
              </a:rPr>
              <a:t> </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		</a:t>
            </a:r>
            <a:r>
              <a:rPr lang="en-US" sz="2400">
                <a:solidFill>
                  <a:srgbClr val="FF0000"/>
                </a:solidFill>
                <a:latin typeface="Calibri"/>
                <a:ea typeface="Calibri"/>
                <a:cs typeface="Calibri"/>
                <a:sym typeface="Calibri"/>
              </a:rPr>
              <a:t>Weak acids tend to ionize less than 5% of the time</a:t>
            </a:r>
            <a:endParaRPr sz="2400">
              <a:solidFill>
                <a:srgbClr val="FF0000"/>
              </a:solidFill>
              <a:latin typeface="Calibri"/>
              <a:ea typeface="Calibri"/>
              <a:cs typeface="Calibri"/>
              <a:sym typeface="Calibri"/>
            </a:endParaRPr>
          </a:p>
        </p:txBody>
      </p:sp>
      <p:pic>
        <p:nvPicPr>
          <p:cNvPr id="3897" name="Google Shape;3897;g200ff56c607_0_1119"/>
          <p:cNvPicPr preferRelativeResize="0"/>
          <p:nvPr/>
        </p:nvPicPr>
        <p:blipFill rotWithShape="1">
          <a:blip r:embed="rId3">
            <a:alphaModFix/>
          </a:blip>
          <a:srcRect b="3227" l="59621" r="10655" t="56679"/>
          <a:stretch/>
        </p:blipFill>
        <p:spPr>
          <a:xfrm>
            <a:off x="9214227" y="1912882"/>
            <a:ext cx="2711669" cy="274320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2" name="Shape 3902"/>
        <p:cNvGrpSpPr/>
        <p:nvPr/>
      </p:nvGrpSpPr>
      <p:grpSpPr>
        <a:xfrm>
          <a:off x="0" y="0"/>
          <a:ext cx="0" cy="0"/>
          <a:chOff x="0" y="0"/>
          <a:chExt cx="0" cy="0"/>
        </a:xfrm>
      </p:grpSpPr>
      <p:sp>
        <p:nvSpPr>
          <p:cNvPr id="3903" name="Google Shape;3903;g200ff56c607_0_1130"/>
          <p:cNvSpPr txBox="1"/>
          <p:nvPr>
            <p:ph type="title"/>
          </p:nvPr>
        </p:nvSpPr>
        <p:spPr>
          <a:xfrm>
            <a:off x="2514600" y="0"/>
            <a:ext cx="72390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Weak Bases</a:t>
            </a:r>
            <a:endParaRPr/>
          </a:p>
        </p:txBody>
      </p:sp>
      <p:sp>
        <p:nvSpPr>
          <p:cNvPr id="3904" name="Google Shape;3904;g200ff56c607_0_1130"/>
          <p:cNvSpPr txBox="1"/>
          <p:nvPr>
            <p:ph idx="1" type="body"/>
          </p:nvPr>
        </p:nvSpPr>
        <p:spPr>
          <a:xfrm>
            <a:off x="2590800" y="1143000"/>
            <a:ext cx="7848600" cy="6858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Font typeface="Calibri"/>
              <a:buNone/>
            </a:pPr>
            <a:r>
              <a:rPr lang="en-US" sz="2800"/>
              <a:t>	Bases react with water to produce hydroxide ion.</a:t>
            </a:r>
            <a:endParaRPr/>
          </a:p>
        </p:txBody>
      </p:sp>
      <p:pic>
        <p:nvPicPr>
          <p:cNvPr descr="16_03-02UN" id="3905" name="Google Shape;3905;g200ff56c607_0_1130"/>
          <p:cNvPicPr preferRelativeResize="0"/>
          <p:nvPr>
            <p:ph idx="2" type="body"/>
          </p:nvPr>
        </p:nvPicPr>
        <p:blipFill rotWithShape="1">
          <a:blip r:embed="rId3">
            <a:alphaModFix/>
          </a:blip>
          <a:srcRect b="5015" l="0" r="0" t="0"/>
          <a:stretch/>
        </p:blipFill>
        <p:spPr>
          <a:xfrm>
            <a:off x="2971800" y="1752600"/>
            <a:ext cx="7239000" cy="2514600"/>
          </a:xfrm>
          <a:prstGeom prst="rect">
            <a:avLst/>
          </a:prstGeom>
          <a:noFill/>
          <a:ln>
            <a:noFill/>
          </a:ln>
        </p:spPr>
      </p:pic>
      <p:grpSp>
        <p:nvGrpSpPr>
          <p:cNvPr id="3906" name="Google Shape;3906;g200ff56c607_0_1130"/>
          <p:cNvGrpSpPr/>
          <p:nvPr/>
        </p:nvGrpSpPr>
        <p:grpSpPr>
          <a:xfrm>
            <a:off x="4876800" y="4724403"/>
            <a:ext cx="2916238" cy="952500"/>
            <a:chOff x="2040" y="2129"/>
            <a:chExt cx="1837" cy="600"/>
          </a:xfrm>
        </p:grpSpPr>
        <p:sp>
          <p:nvSpPr>
            <p:cNvPr id="3907" name="Google Shape;3907;g200ff56c607_0_1130"/>
            <p:cNvSpPr/>
            <p:nvPr/>
          </p:nvSpPr>
          <p:spPr>
            <a:xfrm>
              <a:off x="2677" y="2129"/>
              <a:ext cx="1200" cy="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200">
                  <a:solidFill>
                    <a:schemeClr val="dk2"/>
                  </a:solidFill>
                  <a:latin typeface="Calibri"/>
                  <a:ea typeface="Calibri"/>
                  <a:cs typeface="Calibri"/>
                  <a:sym typeface="Calibri"/>
                </a:rPr>
                <a:t>[HB] [OH</a:t>
              </a:r>
              <a:r>
                <a:rPr baseline="30000" lang="en-US" sz="3200">
                  <a:solidFill>
                    <a:schemeClr val="dk2"/>
                  </a:solidFill>
                  <a:latin typeface="Calibri"/>
                  <a:ea typeface="Calibri"/>
                  <a:cs typeface="Calibri"/>
                  <a:sym typeface="Calibri"/>
                </a:rPr>
                <a:t>−</a:t>
              </a:r>
              <a:r>
                <a:rPr lang="en-US" sz="3200">
                  <a:solidFill>
                    <a:schemeClr val="dk2"/>
                  </a:solidFill>
                  <a:latin typeface="Calibri"/>
                  <a:ea typeface="Calibri"/>
                  <a:cs typeface="Calibri"/>
                  <a:sym typeface="Calibri"/>
                </a:rPr>
                <a:t>]</a:t>
              </a:r>
              <a:endParaRPr/>
            </a:p>
            <a:p>
              <a:pPr indent="0" lvl="0" marL="0" marR="0" rtl="0" algn="ctr">
                <a:spcBef>
                  <a:spcPts val="0"/>
                </a:spcBef>
                <a:spcAft>
                  <a:spcPts val="0"/>
                </a:spcAft>
                <a:buNone/>
              </a:pPr>
              <a:r>
                <a:rPr lang="en-US" sz="3200">
                  <a:solidFill>
                    <a:schemeClr val="dk2"/>
                  </a:solidFill>
                  <a:latin typeface="Calibri"/>
                  <a:ea typeface="Calibri"/>
                  <a:cs typeface="Calibri"/>
                  <a:sym typeface="Calibri"/>
                </a:rPr>
                <a:t>[B</a:t>
              </a:r>
              <a:r>
                <a:rPr baseline="30000" lang="en-US" sz="3200">
                  <a:solidFill>
                    <a:schemeClr val="dk2"/>
                  </a:solidFill>
                  <a:latin typeface="Calibri"/>
                  <a:ea typeface="Calibri"/>
                  <a:cs typeface="Calibri"/>
                  <a:sym typeface="Calibri"/>
                </a:rPr>
                <a:t>−</a:t>
              </a:r>
              <a:r>
                <a:rPr lang="en-US" sz="3200">
                  <a:solidFill>
                    <a:schemeClr val="dk2"/>
                  </a:solidFill>
                  <a:latin typeface="Calibri"/>
                  <a:ea typeface="Calibri"/>
                  <a:cs typeface="Calibri"/>
                  <a:sym typeface="Calibri"/>
                </a:rPr>
                <a:t>]</a:t>
              </a:r>
              <a:endParaRPr/>
            </a:p>
          </p:txBody>
        </p:sp>
        <p:cxnSp>
          <p:nvCxnSpPr>
            <p:cNvPr id="3908" name="Google Shape;3908;g200ff56c607_0_1130"/>
            <p:cNvCxnSpPr/>
            <p:nvPr/>
          </p:nvCxnSpPr>
          <p:spPr>
            <a:xfrm>
              <a:off x="2648" y="2481"/>
              <a:ext cx="1200" cy="0"/>
            </a:xfrm>
            <a:prstGeom prst="straightConnector1">
              <a:avLst/>
            </a:prstGeom>
            <a:noFill/>
            <a:ln cap="flat" cmpd="sng" w="19050">
              <a:solidFill>
                <a:srgbClr val="C82E32"/>
              </a:solidFill>
              <a:prstDash val="solid"/>
              <a:round/>
              <a:headEnd len="med" w="med" type="none"/>
              <a:tailEnd len="med" w="med" type="none"/>
            </a:ln>
          </p:spPr>
        </p:cxnSp>
        <p:sp>
          <p:nvSpPr>
            <p:cNvPr id="3909" name="Google Shape;3909;g200ff56c607_0_1130"/>
            <p:cNvSpPr/>
            <p:nvPr/>
          </p:nvSpPr>
          <p:spPr>
            <a:xfrm>
              <a:off x="2040" y="2282"/>
              <a:ext cx="6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3200">
                  <a:solidFill>
                    <a:schemeClr val="dk2"/>
                  </a:solidFill>
                  <a:latin typeface="Calibri"/>
                  <a:ea typeface="Calibri"/>
                  <a:cs typeface="Calibri"/>
                  <a:sym typeface="Calibri"/>
                </a:rPr>
                <a:t>K</a:t>
              </a:r>
              <a:r>
                <a:rPr baseline="-25000" i="1" lang="en-US" sz="3200">
                  <a:solidFill>
                    <a:schemeClr val="dk2"/>
                  </a:solidFill>
                  <a:latin typeface="Calibri"/>
                  <a:ea typeface="Calibri"/>
                  <a:cs typeface="Calibri"/>
                  <a:sym typeface="Calibri"/>
                </a:rPr>
                <a:t>b</a:t>
              </a:r>
              <a:r>
                <a:rPr lang="en-US" sz="3200">
                  <a:solidFill>
                    <a:schemeClr val="dk2"/>
                  </a:solidFill>
                  <a:latin typeface="Calibri"/>
                  <a:ea typeface="Calibri"/>
                  <a:cs typeface="Calibri"/>
                  <a:sym typeface="Calibri"/>
                </a:rPr>
                <a:t> =</a:t>
              </a:r>
              <a:endParaRPr i="1" sz="3200">
                <a:solidFill>
                  <a:schemeClr val="dk2"/>
                </a:solidFill>
                <a:latin typeface="Calibri"/>
                <a:ea typeface="Calibri"/>
                <a:cs typeface="Calibri"/>
                <a:sym typeface="Calibri"/>
              </a:endParaRPr>
            </a:p>
          </p:txBody>
        </p:sp>
      </p:gr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06"/>
                                        </p:tgtEl>
                                        <p:attrNameLst>
                                          <p:attrName>style.visibility</p:attrName>
                                        </p:attrNameLst>
                                      </p:cBhvr>
                                      <p:to>
                                        <p:strVal val="visible"/>
                                      </p:to>
                                    </p:set>
                                    <p:animEffect filter="fade" transition="in">
                                      <p:cBhvr>
                                        <p:cTn dur="500"/>
                                        <p:tgtEl>
                                          <p:spTgt spid="39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4" name="Shape 3914"/>
        <p:cNvGrpSpPr/>
        <p:nvPr/>
      </p:nvGrpSpPr>
      <p:grpSpPr>
        <a:xfrm>
          <a:off x="0" y="0"/>
          <a:ext cx="0" cy="0"/>
          <a:chOff x="0" y="0"/>
          <a:chExt cx="0" cy="0"/>
        </a:xfrm>
      </p:grpSpPr>
      <p:sp>
        <p:nvSpPr>
          <p:cNvPr id="3915" name="Google Shape;3915;g200ff56c607_0_1141"/>
          <p:cNvSpPr txBox="1"/>
          <p:nvPr>
            <p:ph type="title"/>
          </p:nvPr>
        </p:nvSpPr>
        <p:spPr>
          <a:xfrm>
            <a:off x="2514600" y="0"/>
            <a:ext cx="77724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Weak Bases</a:t>
            </a:r>
            <a:endParaRPr/>
          </a:p>
        </p:txBody>
      </p:sp>
      <p:sp>
        <p:nvSpPr>
          <p:cNvPr id="3916" name="Google Shape;3916;g200ff56c607_0_1141"/>
          <p:cNvSpPr txBox="1"/>
          <p:nvPr>
            <p:ph idx="1" type="body"/>
          </p:nvPr>
        </p:nvSpPr>
        <p:spPr>
          <a:xfrm>
            <a:off x="1166647" y="914400"/>
            <a:ext cx="10547100" cy="8382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Font typeface="Calibri"/>
              <a:buNone/>
            </a:pPr>
            <a:r>
              <a:rPr i="1" lang="en-US" sz="2800"/>
              <a:t>K</a:t>
            </a:r>
            <a:r>
              <a:rPr baseline="-25000" i="1" lang="en-US" sz="2800"/>
              <a:t>b</a:t>
            </a:r>
            <a:r>
              <a:rPr lang="en-US" sz="2800"/>
              <a:t> can be used to find [OH</a:t>
            </a:r>
            <a:r>
              <a:rPr baseline="30000" lang="en-US" sz="2800"/>
              <a:t>−</a:t>
            </a:r>
            <a:r>
              <a:rPr lang="en-US" sz="2800"/>
              <a:t>] and, through it, pH of </a:t>
            </a:r>
            <a:r>
              <a:rPr lang="en-US" sz="2800">
                <a:solidFill>
                  <a:schemeClr val="accent1"/>
                </a:solidFill>
              </a:rPr>
              <a:t>weak bases</a:t>
            </a:r>
            <a:r>
              <a:rPr lang="en-US" sz="2800"/>
              <a:t>.</a:t>
            </a:r>
            <a:endParaRPr i="1" sz="2800"/>
          </a:p>
        </p:txBody>
      </p:sp>
      <p:pic>
        <p:nvPicPr>
          <p:cNvPr descr="16_T04" id="3917" name="Google Shape;3917;g200ff56c607_0_1141"/>
          <p:cNvPicPr preferRelativeResize="0"/>
          <p:nvPr>
            <p:ph idx="2" type="body"/>
          </p:nvPr>
        </p:nvPicPr>
        <p:blipFill rotWithShape="1">
          <a:blip r:embed="rId3">
            <a:alphaModFix/>
          </a:blip>
          <a:srcRect b="4810" l="0" r="0" t="7075"/>
          <a:stretch/>
        </p:blipFill>
        <p:spPr>
          <a:xfrm>
            <a:off x="2819400" y="2057400"/>
            <a:ext cx="7391400" cy="4267200"/>
          </a:xfrm>
          <a:prstGeom prst="rect">
            <a:avLst/>
          </a:prstGeom>
          <a:noFill/>
          <a:ln>
            <a:noFill/>
          </a:ln>
        </p:spPr>
      </p:pic>
    </p:spTree>
  </p:cSld>
  <p:clrMapOvr>
    <a:masterClrMapping/>
  </p:clrMapOvr>
  <p:transition spd="slow">
    <p:fade/>
  </p:transition>
</p:sld>
</file>

<file path=ppt/slides/slide4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2" name="Shape 3922"/>
        <p:cNvGrpSpPr/>
        <p:nvPr/>
      </p:nvGrpSpPr>
      <p:grpSpPr>
        <a:xfrm>
          <a:off x="0" y="0"/>
          <a:ext cx="0" cy="0"/>
          <a:chOff x="0" y="0"/>
          <a:chExt cx="0" cy="0"/>
        </a:xfrm>
      </p:grpSpPr>
      <p:sp>
        <p:nvSpPr>
          <p:cNvPr id="3923" name="Google Shape;3923;g200ff56c607_0_1148"/>
          <p:cNvSpPr txBox="1"/>
          <p:nvPr>
            <p:ph idx="1" type="body"/>
          </p:nvPr>
        </p:nvSpPr>
        <p:spPr>
          <a:xfrm>
            <a:off x="772510" y="0"/>
            <a:ext cx="10342200" cy="8382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4000"/>
              <a:buFont typeface="Calibri"/>
              <a:buNone/>
            </a:pPr>
            <a:r>
              <a:rPr b="1" lang="en-US" sz="4000"/>
              <a:t>What is the pH of a 0.15 </a:t>
            </a:r>
            <a:r>
              <a:rPr b="1" i="1" lang="en-US" sz="4000"/>
              <a:t>M</a:t>
            </a:r>
            <a:r>
              <a:rPr b="1" lang="en-US" sz="4000"/>
              <a:t> solution of NH</a:t>
            </a:r>
            <a:r>
              <a:rPr b="1" baseline="-25000" lang="en-US" sz="4000"/>
              <a:t>3</a:t>
            </a:r>
            <a:r>
              <a:rPr b="1" lang="en-US" sz="4000"/>
              <a:t>?</a:t>
            </a:r>
            <a:endParaRPr/>
          </a:p>
        </p:txBody>
      </p:sp>
      <p:grpSp>
        <p:nvGrpSpPr>
          <p:cNvPr id="3924" name="Google Shape;3924;g200ff56c607_0_1148"/>
          <p:cNvGrpSpPr/>
          <p:nvPr/>
        </p:nvGrpSpPr>
        <p:grpSpPr>
          <a:xfrm>
            <a:off x="6879951" y="736225"/>
            <a:ext cx="5351425" cy="1175550"/>
            <a:chOff x="1632" y="2400"/>
            <a:chExt cx="3960" cy="1200"/>
          </a:xfrm>
        </p:grpSpPr>
        <p:grpSp>
          <p:nvGrpSpPr>
            <p:cNvPr id="3925" name="Google Shape;3925;g200ff56c607_0_1148"/>
            <p:cNvGrpSpPr/>
            <p:nvPr/>
          </p:nvGrpSpPr>
          <p:grpSpPr>
            <a:xfrm>
              <a:off x="1632" y="2400"/>
              <a:ext cx="2282" cy="1200"/>
              <a:chOff x="2208" y="2465"/>
              <a:chExt cx="2282" cy="1200"/>
            </a:xfrm>
          </p:grpSpPr>
          <p:sp>
            <p:nvSpPr>
              <p:cNvPr id="3926" name="Google Shape;3926;g200ff56c607_0_1148"/>
              <p:cNvSpPr/>
              <p:nvPr/>
            </p:nvSpPr>
            <p:spPr>
              <a:xfrm>
                <a:off x="2690" y="2465"/>
                <a:ext cx="1800" cy="1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200">
                    <a:solidFill>
                      <a:schemeClr val="accent1"/>
                    </a:solidFill>
                    <a:latin typeface="Calibri"/>
                    <a:ea typeface="Calibri"/>
                    <a:cs typeface="Calibri"/>
                    <a:sym typeface="Calibri"/>
                  </a:rPr>
                  <a:t>[NH</a:t>
                </a:r>
                <a:r>
                  <a:rPr baseline="-25000" lang="en-US" sz="3200">
                    <a:solidFill>
                      <a:schemeClr val="accent1"/>
                    </a:solidFill>
                    <a:latin typeface="Calibri"/>
                    <a:ea typeface="Calibri"/>
                    <a:cs typeface="Calibri"/>
                    <a:sym typeface="Calibri"/>
                  </a:rPr>
                  <a:t>4</a:t>
                </a:r>
                <a:r>
                  <a:rPr baseline="30000" lang="en-US" sz="3200">
                    <a:solidFill>
                      <a:schemeClr val="accent1"/>
                    </a:solidFill>
                    <a:latin typeface="Calibri"/>
                    <a:ea typeface="Calibri"/>
                    <a:cs typeface="Calibri"/>
                    <a:sym typeface="Calibri"/>
                  </a:rPr>
                  <a:t>+</a:t>
                </a:r>
                <a:r>
                  <a:rPr lang="en-US" sz="3200">
                    <a:solidFill>
                      <a:schemeClr val="accent1"/>
                    </a:solidFill>
                    <a:latin typeface="Calibri"/>
                    <a:ea typeface="Calibri"/>
                    <a:cs typeface="Calibri"/>
                    <a:sym typeface="Calibri"/>
                  </a:rPr>
                  <a:t>] [OH</a:t>
                </a:r>
                <a:r>
                  <a:rPr baseline="30000" lang="en-US" sz="3200">
                    <a:solidFill>
                      <a:schemeClr val="accent1"/>
                    </a:solidFill>
                    <a:latin typeface="Calibri"/>
                    <a:ea typeface="Calibri"/>
                    <a:cs typeface="Calibri"/>
                    <a:sym typeface="Calibri"/>
                  </a:rPr>
                  <a:t>−</a:t>
                </a:r>
                <a:r>
                  <a:rPr lang="en-US" sz="3200">
                    <a:solidFill>
                      <a:schemeClr val="accent1"/>
                    </a:solidFill>
                    <a:latin typeface="Calibri"/>
                    <a:ea typeface="Calibri"/>
                    <a:cs typeface="Calibri"/>
                    <a:sym typeface="Calibri"/>
                  </a:rPr>
                  <a:t>]</a:t>
                </a:r>
                <a:endParaRPr/>
              </a:p>
              <a:p>
                <a:pPr indent="0" lvl="0" marL="0" marR="0" rtl="0" algn="ctr">
                  <a:spcBef>
                    <a:spcPts val="0"/>
                  </a:spcBef>
                  <a:spcAft>
                    <a:spcPts val="0"/>
                  </a:spcAft>
                  <a:buNone/>
                </a:pPr>
                <a:r>
                  <a:rPr lang="en-US" sz="3200">
                    <a:solidFill>
                      <a:schemeClr val="accent1"/>
                    </a:solidFill>
                    <a:latin typeface="Calibri"/>
                    <a:ea typeface="Calibri"/>
                    <a:cs typeface="Calibri"/>
                    <a:sym typeface="Calibri"/>
                  </a:rPr>
                  <a:t>[NH</a:t>
                </a:r>
                <a:r>
                  <a:rPr baseline="-25000" lang="en-US" sz="3200">
                    <a:solidFill>
                      <a:schemeClr val="accent1"/>
                    </a:solidFill>
                    <a:latin typeface="Calibri"/>
                    <a:ea typeface="Calibri"/>
                    <a:cs typeface="Calibri"/>
                    <a:sym typeface="Calibri"/>
                  </a:rPr>
                  <a:t>3</a:t>
                </a:r>
                <a:r>
                  <a:rPr lang="en-US" sz="3200">
                    <a:solidFill>
                      <a:schemeClr val="accent1"/>
                    </a:solidFill>
                    <a:latin typeface="Calibri"/>
                    <a:ea typeface="Calibri"/>
                    <a:cs typeface="Calibri"/>
                    <a:sym typeface="Calibri"/>
                  </a:rPr>
                  <a:t>]</a:t>
                </a:r>
                <a:endParaRPr/>
              </a:p>
            </p:txBody>
          </p:sp>
          <p:cxnSp>
            <p:nvCxnSpPr>
              <p:cNvPr id="3927" name="Google Shape;3927;g200ff56c607_0_1148"/>
              <p:cNvCxnSpPr/>
              <p:nvPr/>
            </p:nvCxnSpPr>
            <p:spPr>
              <a:xfrm>
                <a:off x="2897" y="3019"/>
                <a:ext cx="1500" cy="0"/>
              </a:xfrm>
              <a:prstGeom prst="straightConnector1">
                <a:avLst/>
              </a:prstGeom>
              <a:noFill/>
              <a:ln cap="flat" cmpd="sng" w="9525">
                <a:solidFill>
                  <a:schemeClr val="accent1"/>
                </a:solidFill>
                <a:prstDash val="solid"/>
                <a:miter lim="800000"/>
                <a:headEnd len="med" w="med" type="none"/>
                <a:tailEnd len="med" w="med" type="none"/>
              </a:ln>
            </p:spPr>
          </p:cxnSp>
          <p:sp>
            <p:nvSpPr>
              <p:cNvPr id="3928" name="Google Shape;3928;g200ff56c607_0_1148"/>
              <p:cNvSpPr/>
              <p:nvPr/>
            </p:nvSpPr>
            <p:spPr>
              <a:xfrm>
                <a:off x="2208" y="2600"/>
                <a:ext cx="600" cy="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3200">
                    <a:solidFill>
                      <a:schemeClr val="accent1"/>
                    </a:solidFill>
                    <a:latin typeface="Calibri"/>
                    <a:ea typeface="Calibri"/>
                    <a:cs typeface="Calibri"/>
                    <a:sym typeface="Calibri"/>
                  </a:rPr>
                  <a:t>K</a:t>
                </a:r>
                <a:r>
                  <a:rPr baseline="-25000" i="1" lang="en-US" sz="3200">
                    <a:solidFill>
                      <a:schemeClr val="accent1"/>
                    </a:solidFill>
                    <a:latin typeface="Calibri"/>
                    <a:ea typeface="Calibri"/>
                    <a:cs typeface="Calibri"/>
                    <a:sym typeface="Calibri"/>
                  </a:rPr>
                  <a:t>b</a:t>
                </a:r>
                <a:r>
                  <a:rPr lang="en-US" sz="3200">
                    <a:solidFill>
                      <a:schemeClr val="accent1"/>
                    </a:solidFill>
                    <a:latin typeface="Calibri"/>
                    <a:ea typeface="Calibri"/>
                    <a:cs typeface="Calibri"/>
                    <a:sym typeface="Calibri"/>
                  </a:rPr>
                  <a:t>=</a:t>
                </a:r>
                <a:endParaRPr i="1" sz="3200">
                  <a:solidFill>
                    <a:schemeClr val="accent1"/>
                  </a:solidFill>
                  <a:latin typeface="Calibri"/>
                  <a:ea typeface="Calibri"/>
                  <a:cs typeface="Calibri"/>
                  <a:sym typeface="Calibri"/>
                </a:endParaRPr>
              </a:p>
            </p:txBody>
          </p:sp>
        </p:grpSp>
        <p:sp>
          <p:nvSpPr>
            <p:cNvPr id="3929" name="Google Shape;3929;g200ff56c607_0_1148"/>
            <p:cNvSpPr/>
            <p:nvPr/>
          </p:nvSpPr>
          <p:spPr>
            <a:xfrm>
              <a:off x="3792" y="2554"/>
              <a:ext cx="1800" cy="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chemeClr val="accent1"/>
                  </a:solidFill>
                  <a:latin typeface="Calibri"/>
                  <a:ea typeface="Calibri"/>
                  <a:cs typeface="Calibri"/>
                  <a:sym typeface="Calibri"/>
                </a:rPr>
                <a:t>= 1.8 × 10</a:t>
              </a:r>
              <a:r>
                <a:rPr baseline="30000" lang="en-US" sz="3200">
                  <a:solidFill>
                    <a:schemeClr val="accent1"/>
                  </a:solidFill>
                  <a:latin typeface="Calibri"/>
                  <a:ea typeface="Calibri"/>
                  <a:cs typeface="Calibri"/>
                  <a:sym typeface="Calibri"/>
                </a:rPr>
                <a:t>−5</a:t>
              </a:r>
              <a:endParaRPr sz="3200">
                <a:solidFill>
                  <a:schemeClr val="accent1"/>
                </a:solidFill>
                <a:latin typeface="Calibri"/>
                <a:ea typeface="Calibri"/>
                <a:cs typeface="Calibri"/>
                <a:sym typeface="Calibri"/>
              </a:endParaRPr>
            </a:p>
          </p:txBody>
        </p:sp>
      </p:grpSp>
      <p:grpSp>
        <p:nvGrpSpPr>
          <p:cNvPr id="3930" name="Google Shape;3930;g200ff56c607_0_1148"/>
          <p:cNvGrpSpPr/>
          <p:nvPr/>
        </p:nvGrpSpPr>
        <p:grpSpPr>
          <a:xfrm>
            <a:off x="362600" y="869950"/>
            <a:ext cx="6780275" cy="772050"/>
            <a:chOff x="632" y="1832"/>
            <a:chExt cx="4188" cy="486"/>
          </a:xfrm>
        </p:grpSpPr>
        <p:sp>
          <p:nvSpPr>
            <p:cNvPr id="3931" name="Google Shape;3931;g200ff56c607_0_1148"/>
            <p:cNvSpPr/>
            <p:nvPr/>
          </p:nvSpPr>
          <p:spPr>
            <a:xfrm>
              <a:off x="632" y="2018"/>
              <a:ext cx="15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NH</a:t>
              </a:r>
              <a:r>
                <a:rPr baseline="-25000" lang="en-US" sz="2800">
                  <a:solidFill>
                    <a:schemeClr val="dk1"/>
                  </a:solidFill>
                  <a:latin typeface="Calibri"/>
                  <a:ea typeface="Calibri"/>
                  <a:cs typeface="Calibri"/>
                  <a:sym typeface="Calibri"/>
                </a:rPr>
                <a:t>3</a:t>
              </a:r>
              <a:r>
                <a:rPr lang="en-US" sz="1800">
                  <a:solidFill>
                    <a:schemeClr val="dk1"/>
                  </a:solidFill>
                  <a:latin typeface="Calibri"/>
                  <a:ea typeface="Calibri"/>
                  <a:cs typeface="Calibri"/>
                  <a:sym typeface="Calibri"/>
                </a:rPr>
                <a:t>(</a:t>
              </a:r>
              <a:r>
                <a:rPr i="1" lang="en-US" sz="1800">
                  <a:solidFill>
                    <a:schemeClr val="dk1"/>
                  </a:solidFill>
                  <a:latin typeface="Calibri"/>
                  <a:ea typeface="Calibri"/>
                  <a:cs typeface="Calibri"/>
                  <a:sym typeface="Calibri"/>
                </a:rPr>
                <a:t>aq</a:t>
              </a:r>
              <a:r>
                <a:rPr lang="en-US" sz="1800">
                  <a:solidFill>
                    <a:schemeClr val="dk1"/>
                  </a:solidFill>
                  <a:latin typeface="Calibri"/>
                  <a:ea typeface="Calibri"/>
                  <a:cs typeface="Calibri"/>
                  <a:sym typeface="Calibri"/>
                </a:rPr>
                <a:t>)</a:t>
              </a:r>
              <a:r>
                <a:rPr lang="en-US" sz="2800">
                  <a:solidFill>
                    <a:schemeClr val="dk1"/>
                  </a:solidFill>
                  <a:latin typeface="Calibri"/>
                  <a:ea typeface="Calibri"/>
                  <a:cs typeface="Calibri"/>
                  <a:sym typeface="Calibri"/>
                </a:rPr>
                <a:t> + H</a:t>
              </a:r>
              <a:r>
                <a:rPr baseline="-25000" lang="en-US" sz="2800">
                  <a:solidFill>
                    <a:schemeClr val="dk1"/>
                  </a:solidFill>
                  <a:latin typeface="Calibri"/>
                  <a:ea typeface="Calibri"/>
                  <a:cs typeface="Calibri"/>
                  <a:sym typeface="Calibri"/>
                </a:rPr>
                <a:t>2</a:t>
              </a:r>
              <a:r>
                <a:rPr lang="en-US" sz="2800">
                  <a:solidFill>
                    <a:schemeClr val="dk1"/>
                  </a:solidFill>
                  <a:latin typeface="Calibri"/>
                  <a:ea typeface="Calibri"/>
                  <a:cs typeface="Calibri"/>
                  <a:sym typeface="Calibri"/>
                </a:rPr>
                <a:t>O</a:t>
              </a:r>
              <a:r>
                <a:rPr lang="en-US" sz="1800">
                  <a:solidFill>
                    <a:schemeClr val="dk1"/>
                  </a:solidFill>
                  <a:latin typeface="Calibri"/>
                  <a:ea typeface="Calibri"/>
                  <a:cs typeface="Calibri"/>
                  <a:sym typeface="Calibri"/>
                </a:rPr>
                <a:t>(</a:t>
              </a:r>
              <a:r>
                <a:rPr i="1" lang="en-US" sz="1800">
                  <a:solidFill>
                    <a:schemeClr val="dk1"/>
                  </a:solidFill>
                  <a:latin typeface="Calibri"/>
                  <a:ea typeface="Calibri"/>
                  <a:cs typeface="Calibri"/>
                  <a:sym typeface="Calibri"/>
                </a:rPr>
                <a:t>l</a:t>
              </a:r>
              <a:r>
                <a:rPr lang="en-US" sz="1800">
                  <a:solidFill>
                    <a:schemeClr val="dk1"/>
                  </a:solidFill>
                  <a:latin typeface="Calibri"/>
                  <a:ea typeface="Calibri"/>
                  <a:cs typeface="Calibri"/>
                  <a:sym typeface="Calibri"/>
                </a:rPr>
                <a:t>)</a:t>
              </a:r>
              <a:endParaRPr sz="2800">
                <a:solidFill>
                  <a:schemeClr val="dk1"/>
                </a:solidFill>
                <a:latin typeface="Calibri"/>
                <a:ea typeface="Calibri"/>
                <a:cs typeface="Calibri"/>
                <a:sym typeface="Calibri"/>
              </a:endParaRPr>
            </a:p>
          </p:txBody>
        </p:sp>
        <p:sp>
          <p:nvSpPr>
            <p:cNvPr id="3932" name="Google Shape;3932;g200ff56c607_0_1148"/>
            <p:cNvSpPr/>
            <p:nvPr/>
          </p:nvSpPr>
          <p:spPr>
            <a:xfrm>
              <a:off x="3320" y="1832"/>
              <a:ext cx="15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NH</a:t>
              </a:r>
              <a:r>
                <a:rPr baseline="-25000" lang="en-US" sz="2800">
                  <a:solidFill>
                    <a:schemeClr val="dk1"/>
                  </a:solidFill>
                  <a:latin typeface="Calibri"/>
                  <a:ea typeface="Calibri"/>
                  <a:cs typeface="Calibri"/>
                  <a:sym typeface="Calibri"/>
                </a:rPr>
                <a:t>4</a:t>
              </a:r>
              <a:r>
                <a:rPr baseline="30000" lang="en-US" sz="2800">
                  <a:solidFill>
                    <a:schemeClr val="dk1"/>
                  </a:solidFill>
                  <a:latin typeface="Calibri"/>
                  <a:ea typeface="Calibri"/>
                  <a:cs typeface="Calibri"/>
                  <a:sym typeface="Calibri"/>
                </a:rPr>
                <a:t>+</a:t>
              </a:r>
              <a:r>
                <a:rPr lang="en-US" sz="1800">
                  <a:solidFill>
                    <a:schemeClr val="dk1"/>
                  </a:solidFill>
                  <a:latin typeface="Calibri"/>
                  <a:ea typeface="Calibri"/>
                  <a:cs typeface="Calibri"/>
                  <a:sym typeface="Calibri"/>
                </a:rPr>
                <a:t>(</a:t>
              </a:r>
              <a:r>
                <a:rPr i="1" lang="en-US" sz="1800">
                  <a:solidFill>
                    <a:schemeClr val="dk1"/>
                  </a:solidFill>
                  <a:latin typeface="Calibri"/>
                  <a:ea typeface="Calibri"/>
                  <a:cs typeface="Calibri"/>
                  <a:sym typeface="Calibri"/>
                </a:rPr>
                <a:t>aq</a:t>
              </a:r>
              <a:r>
                <a:rPr lang="en-US" sz="1800">
                  <a:solidFill>
                    <a:schemeClr val="dk1"/>
                  </a:solidFill>
                  <a:latin typeface="Calibri"/>
                  <a:ea typeface="Calibri"/>
                  <a:cs typeface="Calibri"/>
                  <a:sym typeface="Calibri"/>
                </a:rPr>
                <a:t>)</a:t>
              </a:r>
              <a:r>
                <a:rPr lang="en-US" sz="2800">
                  <a:solidFill>
                    <a:schemeClr val="dk1"/>
                  </a:solidFill>
                  <a:latin typeface="Calibri"/>
                  <a:ea typeface="Calibri"/>
                  <a:cs typeface="Calibri"/>
                  <a:sym typeface="Calibri"/>
                </a:rPr>
                <a:t> +OH</a:t>
              </a:r>
              <a:r>
                <a:rPr baseline="30000" lang="en-US" sz="2800">
                  <a:solidFill>
                    <a:schemeClr val="dk1"/>
                  </a:solidFill>
                  <a:latin typeface="Calibri"/>
                  <a:ea typeface="Calibri"/>
                  <a:cs typeface="Calibri"/>
                  <a:sym typeface="Calibri"/>
                </a:rPr>
                <a:t>−</a:t>
              </a:r>
              <a:r>
                <a:rPr lang="en-US" sz="1800">
                  <a:solidFill>
                    <a:schemeClr val="dk1"/>
                  </a:solidFill>
                  <a:latin typeface="Calibri"/>
                  <a:ea typeface="Calibri"/>
                  <a:cs typeface="Calibri"/>
                  <a:sym typeface="Calibri"/>
                </a:rPr>
                <a:t>(</a:t>
              </a:r>
              <a:r>
                <a:rPr i="1" lang="en-US" sz="1800">
                  <a:solidFill>
                    <a:schemeClr val="dk1"/>
                  </a:solidFill>
                  <a:latin typeface="Calibri"/>
                  <a:ea typeface="Calibri"/>
                  <a:cs typeface="Calibri"/>
                  <a:sym typeface="Calibri"/>
                </a:rPr>
                <a:t>aq</a:t>
              </a:r>
              <a:r>
                <a:rPr lang="en-US" sz="1800">
                  <a:solidFill>
                    <a:schemeClr val="dk1"/>
                  </a:solidFill>
                  <a:latin typeface="Calibri"/>
                  <a:ea typeface="Calibri"/>
                  <a:cs typeface="Calibri"/>
                  <a:sym typeface="Calibri"/>
                </a:rPr>
                <a:t>)</a:t>
              </a:r>
              <a:endParaRPr sz="2800">
                <a:solidFill>
                  <a:schemeClr val="dk1"/>
                </a:solidFill>
                <a:latin typeface="Calibri"/>
                <a:ea typeface="Calibri"/>
                <a:cs typeface="Calibri"/>
                <a:sym typeface="Calibri"/>
              </a:endParaRPr>
            </a:p>
          </p:txBody>
        </p:sp>
        <p:pic>
          <p:nvPicPr>
            <p:cNvPr descr="equilibrium" id="3933" name="Google Shape;3933;g200ff56c607_0_1148"/>
            <p:cNvPicPr preferRelativeResize="0"/>
            <p:nvPr/>
          </p:nvPicPr>
          <p:blipFill rotWithShape="1">
            <a:blip r:embed="rId3">
              <a:alphaModFix/>
            </a:blip>
            <a:srcRect b="0" l="0" r="0" t="0"/>
            <a:stretch/>
          </p:blipFill>
          <p:spPr>
            <a:xfrm>
              <a:off x="2298" y="1920"/>
              <a:ext cx="1000" cy="152"/>
            </a:xfrm>
            <a:prstGeom prst="rect">
              <a:avLst/>
            </a:prstGeom>
            <a:noFill/>
            <a:ln>
              <a:noFill/>
            </a:ln>
          </p:spPr>
        </p:pic>
      </p:grpSp>
      <p:graphicFrame>
        <p:nvGraphicFramePr>
          <p:cNvPr id="3934" name="Google Shape;3934;g200ff56c607_0_1148"/>
          <p:cNvGraphicFramePr/>
          <p:nvPr/>
        </p:nvGraphicFramePr>
        <p:xfrm>
          <a:off x="362608" y="1797914"/>
          <a:ext cx="3000000" cy="3000000"/>
        </p:xfrm>
        <a:graphic>
          <a:graphicData uri="http://schemas.openxmlformats.org/drawingml/2006/table">
            <a:tbl>
              <a:tblPr>
                <a:noFill/>
                <a:tableStyleId>{D533B086-56C0-4DDA-98C6-D6F1CE70B1A4}</a:tableStyleId>
              </a:tblPr>
              <a:tblGrid>
                <a:gridCol w="1707375"/>
                <a:gridCol w="1235475"/>
                <a:gridCol w="1101900"/>
                <a:gridCol w="1168675"/>
              </a:tblGrid>
              <a:tr h="920350">
                <a:tc>
                  <a:txBody>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400"/>
                        <a:buFont typeface="Calibri"/>
                        <a:buNone/>
                      </a:pPr>
                      <a:r>
                        <a:rPr lang="en-US" sz="2400" u="none" cap="none" strike="noStrike"/>
                        <a:t>[NH</a:t>
                      </a:r>
                      <a:r>
                        <a:rPr baseline="-25000" lang="en-US" sz="2400" u="none" cap="none" strike="noStrike"/>
                        <a:t>3</a:t>
                      </a:r>
                      <a:r>
                        <a:rPr lang="en-US" sz="2400" u="none" cap="none" strike="noStrike"/>
                        <a:t>], M</a:t>
                      </a:r>
                      <a:endParaRPr b="0" i="1" sz="2400" u="none" cap="none" strike="noStrike">
                        <a:solidFill>
                          <a:schemeClr val="dk1"/>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400"/>
                        <a:buFont typeface="Calibri"/>
                        <a:buNone/>
                      </a:pPr>
                      <a:r>
                        <a:rPr lang="en-US" sz="2400" u="none" cap="none" strike="noStrike"/>
                        <a:t>[NH</a:t>
                      </a:r>
                      <a:r>
                        <a:rPr baseline="-25000" lang="en-US" sz="2400" u="none" cap="none" strike="noStrike"/>
                        <a:t>4</a:t>
                      </a:r>
                      <a:r>
                        <a:rPr baseline="30000" lang="en-US" sz="2400" u="none" cap="none" strike="noStrike"/>
                        <a:t>+</a:t>
                      </a:r>
                      <a:r>
                        <a:rPr lang="en-US" sz="2400" u="none" cap="none" strike="noStrike"/>
                        <a:t>], M</a:t>
                      </a:r>
                      <a:endParaRPr b="0" i="1" sz="2400" u="none" cap="none" strike="noStrike">
                        <a:solidFill>
                          <a:schemeClr val="dk1"/>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400"/>
                        <a:buFont typeface="Calibri"/>
                        <a:buNone/>
                      </a:pPr>
                      <a:r>
                        <a:rPr lang="en-US" sz="2400" u="none" cap="none" strike="noStrike"/>
                        <a:t>[OH</a:t>
                      </a:r>
                      <a:r>
                        <a:rPr baseline="30000" lang="en-US" sz="2400" u="none" cap="none" strike="noStrike"/>
                        <a:t>−</a:t>
                      </a:r>
                      <a:r>
                        <a:rPr lang="en-US" sz="2400" u="none" cap="none" strike="noStrike"/>
                        <a:t>], M</a:t>
                      </a:r>
                      <a:endParaRPr b="0" i="1" sz="2400" u="none" cap="none" strike="noStrike">
                        <a:solidFill>
                          <a:schemeClr val="dk1"/>
                        </a:solidFill>
                        <a:latin typeface="Arial"/>
                        <a:ea typeface="Arial"/>
                        <a:cs typeface="Arial"/>
                        <a:sym typeface="Arial"/>
                      </a:endParaRPr>
                    </a:p>
                  </a:txBody>
                  <a:tcPr marT="45725" marB="45725" marR="91450" marL="91450"/>
                </a:tc>
              </a:tr>
              <a:tr h="667975">
                <a:tc>
                  <a:txBody>
                    <a:bodyPr/>
                    <a:lstStyle/>
                    <a:p>
                      <a:pPr indent="0" lvl="0" marL="0" marR="0" rtl="0" algn="l">
                        <a:lnSpc>
                          <a:spcPct val="100000"/>
                        </a:lnSpc>
                        <a:spcBef>
                          <a:spcPts val="0"/>
                        </a:spcBef>
                        <a:spcAft>
                          <a:spcPts val="0"/>
                        </a:spcAft>
                        <a:buClr>
                          <a:schemeClr val="dk1"/>
                        </a:buClr>
                        <a:buSzPts val="2400"/>
                        <a:buFont typeface="Calibri"/>
                        <a:buNone/>
                      </a:pPr>
                      <a:r>
                        <a:rPr lang="en-US" sz="2400" u="none" cap="none" strike="noStrike"/>
                        <a:t>Initially</a:t>
                      </a:r>
                      <a:endParaRPr b="0" i="0" sz="2400" u="none" cap="none" strike="noStrike">
                        <a:solidFill>
                          <a:schemeClr val="dk1"/>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400"/>
                        <a:buFont typeface="Calibri"/>
                        <a:buNone/>
                      </a:pPr>
                      <a:r>
                        <a:rPr lang="en-US" sz="2400" u="none" cap="none" strike="noStrike"/>
                        <a:t>0.15</a:t>
                      </a:r>
                      <a:endParaRPr b="0" i="0" sz="2400" u="none" cap="none" strike="noStrike">
                        <a:solidFill>
                          <a:schemeClr val="dk1"/>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400"/>
                        <a:buFont typeface="Calibri"/>
                        <a:buNone/>
                      </a:pPr>
                      <a:r>
                        <a:rPr lang="en-US" sz="2400" u="none" cap="none" strike="noStrike"/>
                        <a:t>0</a:t>
                      </a:r>
                      <a:endParaRPr b="0" i="0" sz="2400" u="none" cap="none" strike="noStrike">
                        <a:solidFill>
                          <a:schemeClr val="dk1"/>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400"/>
                        <a:buFont typeface="Calibri"/>
                        <a:buNone/>
                      </a:pPr>
                      <a:r>
                        <a:rPr lang="en-US" sz="2400" u="none" cap="none" strike="noStrike"/>
                        <a:t>0</a:t>
                      </a:r>
                      <a:endParaRPr b="0" i="0" sz="2400" u="none" cap="none" strike="noStrike">
                        <a:solidFill>
                          <a:schemeClr val="dk1"/>
                        </a:solidFill>
                        <a:latin typeface="Arial"/>
                        <a:ea typeface="Arial"/>
                        <a:cs typeface="Arial"/>
                        <a:sym typeface="Arial"/>
                      </a:endParaRPr>
                    </a:p>
                  </a:txBody>
                  <a:tcPr marT="45725" marB="45725" marR="91450" marL="91450"/>
                </a:tc>
              </a:tr>
              <a:tr h="920350">
                <a:tc>
                  <a:txBody>
                    <a:bodyPr/>
                    <a:lstStyle/>
                    <a:p>
                      <a:pPr indent="0" lvl="0" marL="0" marR="0" rtl="0" algn="l">
                        <a:spcBef>
                          <a:spcPts val="0"/>
                        </a:spcBef>
                        <a:spcAft>
                          <a:spcPts val="0"/>
                        </a:spcAft>
                        <a:buNone/>
                      </a:pPr>
                      <a:r>
                        <a:rPr lang="en-US" sz="2400" u="none" cap="none" strike="noStrike"/>
                        <a:t>Change</a:t>
                      </a:r>
                      <a:endParaRPr sz="2400" u="none" cap="none" strike="noStrike"/>
                    </a:p>
                  </a:txBody>
                  <a:tcPr marT="45725" marB="45725" marR="91450" marL="91450"/>
                </a:tc>
                <a:tc>
                  <a:txBody>
                    <a:bodyPr/>
                    <a:lstStyle/>
                    <a:p>
                      <a:pPr indent="0" lvl="0" marL="0" marR="0" rtl="0" algn="ctr">
                        <a:spcBef>
                          <a:spcPts val="0"/>
                        </a:spcBef>
                        <a:spcAft>
                          <a:spcPts val="0"/>
                        </a:spcAft>
                        <a:buNone/>
                      </a:pPr>
                      <a:r>
                        <a:rPr lang="en-US" sz="2400" u="none" cap="none" strike="noStrike"/>
                        <a:t>-x</a:t>
                      </a:r>
                      <a:endParaRPr sz="2400" u="none" cap="none" strike="noStrike"/>
                    </a:p>
                  </a:txBody>
                  <a:tcPr marT="45725" marB="45725" marR="91450" marL="91450"/>
                </a:tc>
                <a:tc>
                  <a:txBody>
                    <a:bodyPr/>
                    <a:lstStyle/>
                    <a:p>
                      <a:pPr indent="0" lvl="0" marL="0" marR="0" rtl="0" algn="ctr">
                        <a:spcBef>
                          <a:spcPts val="0"/>
                        </a:spcBef>
                        <a:spcAft>
                          <a:spcPts val="0"/>
                        </a:spcAft>
                        <a:buNone/>
                      </a:pPr>
                      <a:r>
                        <a:rPr lang="en-US" sz="2400" u="none" cap="none" strike="noStrike"/>
                        <a:t>+x</a:t>
                      </a:r>
                      <a:endParaRPr sz="2400" u="none" cap="none" strike="noStrike"/>
                    </a:p>
                  </a:txBody>
                  <a:tcPr marT="45725" marB="45725" marR="91450" marL="91450"/>
                </a:tc>
                <a:tc>
                  <a:txBody>
                    <a:bodyPr/>
                    <a:lstStyle/>
                    <a:p>
                      <a:pPr indent="0" lvl="0" marL="0" marR="0" rtl="0" algn="ctr">
                        <a:spcBef>
                          <a:spcPts val="0"/>
                        </a:spcBef>
                        <a:spcAft>
                          <a:spcPts val="0"/>
                        </a:spcAft>
                        <a:buNone/>
                      </a:pPr>
                      <a:r>
                        <a:rPr lang="en-US" sz="2400" u="none" cap="none" strike="noStrike"/>
                        <a:t>+x</a:t>
                      </a:r>
                      <a:endParaRPr sz="2400" u="none" cap="none" strike="noStrike"/>
                    </a:p>
                  </a:txBody>
                  <a:tcPr marT="45725" marB="45725" marR="91450" marL="91450"/>
                </a:tc>
              </a:tr>
              <a:tr h="1188725">
                <a:tc>
                  <a:txBody>
                    <a:bodyPr/>
                    <a:lstStyle/>
                    <a:p>
                      <a:pPr indent="0" lvl="0" marL="0" marR="0" rtl="0" algn="l">
                        <a:lnSpc>
                          <a:spcPct val="100000"/>
                        </a:lnSpc>
                        <a:spcBef>
                          <a:spcPts val="0"/>
                        </a:spcBef>
                        <a:spcAft>
                          <a:spcPts val="0"/>
                        </a:spcAft>
                        <a:buClr>
                          <a:schemeClr val="dk1"/>
                        </a:buClr>
                        <a:buSzPts val="2400"/>
                        <a:buFont typeface="Calibri"/>
                        <a:buNone/>
                      </a:pPr>
                      <a:r>
                        <a:rPr lang="en-US" sz="2400" u="none" cap="none" strike="noStrike"/>
                        <a:t>Equilibrium</a:t>
                      </a:r>
                      <a:endParaRPr b="0" i="0" sz="2400" u="none" cap="none" strike="noStrike">
                        <a:solidFill>
                          <a:schemeClr val="dk1"/>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400"/>
                        <a:buFont typeface="Calibri"/>
                        <a:buNone/>
                      </a:pPr>
                      <a:r>
                        <a:rPr lang="en-US" sz="2400" u="none" cap="none" strike="noStrike"/>
                        <a:t>0.15 - x ≈ 0.15</a:t>
                      </a:r>
                      <a:endParaRPr b="0" i="0" sz="2400" u="none" cap="none" strike="noStrike">
                        <a:solidFill>
                          <a:schemeClr val="dk1"/>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400"/>
                        <a:buFont typeface="Calibri"/>
                        <a:buNone/>
                      </a:pPr>
                      <a:r>
                        <a:rPr lang="en-US" sz="2400" u="none" cap="none" strike="noStrike"/>
                        <a:t>x</a:t>
                      </a:r>
                      <a:endParaRPr b="0" i="1" sz="2400" u="none" cap="none" strike="noStrike">
                        <a:solidFill>
                          <a:schemeClr val="dk1"/>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400"/>
                        <a:buFont typeface="Calibri"/>
                        <a:buNone/>
                      </a:pPr>
                      <a:r>
                        <a:rPr lang="en-US" sz="2400" u="none" cap="none" strike="noStrike"/>
                        <a:t>x</a:t>
                      </a:r>
                      <a:endParaRPr b="0" i="1" sz="2400" u="none" cap="none" strike="noStrike">
                        <a:solidFill>
                          <a:schemeClr val="dk1"/>
                        </a:solidFill>
                        <a:latin typeface="Arial"/>
                        <a:ea typeface="Arial"/>
                        <a:cs typeface="Arial"/>
                        <a:sym typeface="Arial"/>
                      </a:endParaRPr>
                    </a:p>
                  </a:txBody>
                  <a:tcPr marT="45725" marB="45725" marR="91450" marL="91450"/>
                </a:tc>
              </a:tr>
            </a:tbl>
          </a:graphicData>
        </a:graphic>
      </p:graphicFrame>
      <p:grpSp>
        <p:nvGrpSpPr>
          <p:cNvPr id="3935" name="Google Shape;3935;g200ff56c607_0_1148"/>
          <p:cNvGrpSpPr/>
          <p:nvPr/>
        </p:nvGrpSpPr>
        <p:grpSpPr>
          <a:xfrm>
            <a:off x="7909725" y="1835050"/>
            <a:ext cx="3361850" cy="952500"/>
            <a:chOff x="624" y="2071"/>
            <a:chExt cx="1876" cy="600"/>
          </a:xfrm>
        </p:grpSpPr>
        <p:grpSp>
          <p:nvGrpSpPr>
            <p:cNvPr id="3936" name="Google Shape;3936;g200ff56c607_0_1148"/>
            <p:cNvGrpSpPr/>
            <p:nvPr/>
          </p:nvGrpSpPr>
          <p:grpSpPr>
            <a:xfrm>
              <a:off x="1600" y="2071"/>
              <a:ext cx="900" cy="600"/>
              <a:chOff x="976" y="2642"/>
              <a:chExt cx="900" cy="600"/>
            </a:xfrm>
          </p:grpSpPr>
          <p:sp>
            <p:nvSpPr>
              <p:cNvPr id="3937" name="Google Shape;3937;g200ff56c607_0_1148"/>
              <p:cNvSpPr/>
              <p:nvPr/>
            </p:nvSpPr>
            <p:spPr>
              <a:xfrm>
                <a:off x="994" y="2642"/>
                <a:ext cx="600" cy="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chemeClr val="accent1"/>
                    </a:solidFill>
                    <a:latin typeface="Calibri"/>
                    <a:ea typeface="Calibri"/>
                    <a:cs typeface="Calibri"/>
                    <a:sym typeface="Calibri"/>
                  </a:rPr>
                  <a:t>(</a:t>
                </a:r>
                <a:r>
                  <a:rPr i="1" lang="en-US" sz="2400">
                    <a:solidFill>
                      <a:schemeClr val="accent1"/>
                    </a:solidFill>
                    <a:latin typeface="Calibri"/>
                    <a:ea typeface="Calibri"/>
                    <a:cs typeface="Calibri"/>
                    <a:sym typeface="Calibri"/>
                  </a:rPr>
                  <a:t>x</a:t>
                </a:r>
                <a:r>
                  <a:rPr lang="en-US" sz="2400">
                    <a:solidFill>
                      <a:schemeClr val="accent1"/>
                    </a:solidFill>
                    <a:latin typeface="Calibri"/>
                    <a:ea typeface="Calibri"/>
                    <a:cs typeface="Calibri"/>
                    <a:sym typeface="Calibri"/>
                  </a:rPr>
                  <a:t>)</a:t>
                </a:r>
                <a:r>
                  <a:rPr baseline="30000" lang="en-US" sz="2400">
                    <a:solidFill>
                      <a:schemeClr val="accent1"/>
                    </a:solidFill>
                    <a:latin typeface="Calibri"/>
                    <a:ea typeface="Calibri"/>
                    <a:cs typeface="Calibri"/>
                    <a:sym typeface="Calibri"/>
                  </a:rPr>
                  <a:t>2</a:t>
                </a:r>
                <a:endParaRPr sz="2400">
                  <a:solidFill>
                    <a:schemeClr val="accent1"/>
                  </a:solidFill>
                  <a:latin typeface="Calibri"/>
                  <a:ea typeface="Calibri"/>
                  <a:cs typeface="Calibri"/>
                  <a:sym typeface="Calibri"/>
                </a:endParaRPr>
              </a:p>
              <a:p>
                <a:pPr indent="0" lvl="0" marL="0" marR="0" rtl="0" algn="ctr">
                  <a:spcBef>
                    <a:spcPts val="0"/>
                  </a:spcBef>
                  <a:spcAft>
                    <a:spcPts val="0"/>
                  </a:spcAft>
                  <a:buNone/>
                </a:pPr>
                <a:r>
                  <a:rPr lang="en-US" sz="2400">
                    <a:solidFill>
                      <a:schemeClr val="accent1"/>
                    </a:solidFill>
                    <a:latin typeface="Calibri"/>
                    <a:ea typeface="Calibri"/>
                    <a:cs typeface="Calibri"/>
                    <a:sym typeface="Calibri"/>
                  </a:rPr>
                  <a:t>(0.15)</a:t>
                </a:r>
                <a:endParaRPr/>
              </a:p>
            </p:txBody>
          </p:sp>
          <p:cxnSp>
            <p:nvCxnSpPr>
              <p:cNvPr id="3938" name="Google Shape;3938;g200ff56c607_0_1148"/>
              <p:cNvCxnSpPr/>
              <p:nvPr/>
            </p:nvCxnSpPr>
            <p:spPr>
              <a:xfrm>
                <a:off x="976" y="2934"/>
                <a:ext cx="900" cy="0"/>
              </a:xfrm>
              <a:prstGeom prst="straightConnector1">
                <a:avLst/>
              </a:prstGeom>
              <a:noFill/>
              <a:ln cap="flat" cmpd="sng" w="9525">
                <a:solidFill>
                  <a:schemeClr val="accent1"/>
                </a:solidFill>
                <a:prstDash val="solid"/>
                <a:miter lim="800000"/>
                <a:headEnd len="med" w="med" type="none"/>
                <a:tailEnd len="med" w="med" type="none"/>
              </a:ln>
            </p:spPr>
          </p:cxnSp>
        </p:grpSp>
        <p:sp>
          <p:nvSpPr>
            <p:cNvPr id="3939" name="Google Shape;3939;g200ff56c607_0_1148"/>
            <p:cNvSpPr/>
            <p:nvPr/>
          </p:nvSpPr>
          <p:spPr>
            <a:xfrm>
              <a:off x="624" y="2218"/>
              <a:ext cx="9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1.8 × 10</a:t>
              </a:r>
              <a:r>
                <a:rPr baseline="30000" lang="en-US" sz="2400">
                  <a:solidFill>
                    <a:schemeClr val="accent1"/>
                  </a:solidFill>
                  <a:latin typeface="Calibri"/>
                  <a:ea typeface="Calibri"/>
                  <a:cs typeface="Calibri"/>
                  <a:sym typeface="Calibri"/>
                </a:rPr>
                <a:t>−5</a:t>
              </a:r>
              <a:r>
                <a:rPr lang="en-US" sz="2400">
                  <a:solidFill>
                    <a:schemeClr val="accent1"/>
                  </a:solidFill>
                  <a:latin typeface="Calibri"/>
                  <a:ea typeface="Calibri"/>
                  <a:cs typeface="Calibri"/>
                  <a:sym typeface="Calibri"/>
                </a:rPr>
                <a:t> =</a:t>
              </a:r>
              <a:endParaRPr/>
            </a:p>
          </p:txBody>
        </p:sp>
      </p:grpSp>
      <p:sp>
        <p:nvSpPr>
          <p:cNvPr id="3940" name="Google Shape;3940;g200ff56c607_0_1148"/>
          <p:cNvSpPr txBox="1"/>
          <p:nvPr/>
        </p:nvSpPr>
        <p:spPr>
          <a:xfrm>
            <a:off x="6695090" y="2864715"/>
            <a:ext cx="4419600" cy="2362200"/>
          </a:xfrm>
          <a:prstGeom prst="rect">
            <a:avLst/>
          </a:prstGeom>
          <a:noFill/>
          <a:ln>
            <a:noFill/>
          </a:ln>
        </p:spPr>
        <p:txBody>
          <a:bodyPr anchorCtr="0" anchor="t" bIns="45700" lIns="91425" spcFirstLastPara="1" rIns="91425" wrap="square" tIns="45700">
            <a:normAutofit/>
          </a:bodyPr>
          <a:lstStyle/>
          <a:p>
            <a:pPr indent="-228600" lvl="0" marL="228600" marR="0" rtl="0" algn="r">
              <a:lnSpc>
                <a:spcPct val="90000"/>
              </a:lnSpc>
              <a:spcBef>
                <a:spcPts val="0"/>
              </a:spcBef>
              <a:spcAft>
                <a:spcPts val="0"/>
              </a:spcAft>
              <a:buClr>
                <a:schemeClr val="accent1"/>
              </a:buClr>
              <a:buSzPts val="2400"/>
              <a:buFont typeface="Arial"/>
              <a:buNone/>
            </a:pPr>
            <a:r>
              <a:rPr lang="en-US" sz="2400">
                <a:solidFill>
                  <a:schemeClr val="accent1"/>
                </a:solidFill>
                <a:latin typeface="Calibri"/>
                <a:ea typeface="Calibri"/>
                <a:cs typeface="Calibri"/>
                <a:sym typeface="Calibri"/>
              </a:rPr>
              <a:t>(1.8 × 10</a:t>
            </a:r>
            <a:r>
              <a:rPr baseline="30000" lang="en-US" sz="2400">
                <a:solidFill>
                  <a:schemeClr val="accent1"/>
                </a:solidFill>
                <a:latin typeface="Calibri"/>
                <a:ea typeface="Calibri"/>
                <a:cs typeface="Calibri"/>
                <a:sym typeface="Calibri"/>
              </a:rPr>
              <a:t>−5</a:t>
            </a:r>
            <a:r>
              <a:rPr lang="en-US" sz="2400">
                <a:solidFill>
                  <a:schemeClr val="accent1"/>
                </a:solidFill>
                <a:latin typeface="Calibri"/>
                <a:ea typeface="Calibri"/>
                <a:cs typeface="Calibri"/>
                <a:sym typeface="Calibri"/>
              </a:rPr>
              <a:t>) (0.15) = </a:t>
            </a:r>
            <a:r>
              <a:rPr i="1" lang="en-US" sz="2400">
                <a:solidFill>
                  <a:schemeClr val="accent1"/>
                </a:solidFill>
                <a:latin typeface="Calibri"/>
                <a:ea typeface="Calibri"/>
                <a:cs typeface="Calibri"/>
                <a:sym typeface="Calibri"/>
              </a:rPr>
              <a:t>x</a:t>
            </a:r>
            <a:r>
              <a:rPr baseline="30000" lang="en-US" sz="2400">
                <a:solidFill>
                  <a:schemeClr val="accent1"/>
                </a:solidFill>
                <a:latin typeface="Calibri"/>
                <a:ea typeface="Calibri"/>
                <a:cs typeface="Calibri"/>
                <a:sym typeface="Calibri"/>
              </a:rPr>
              <a:t>2</a:t>
            </a:r>
            <a:endParaRPr sz="2400">
              <a:solidFill>
                <a:schemeClr val="accent1"/>
              </a:solidFill>
              <a:latin typeface="Calibri"/>
              <a:ea typeface="Calibri"/>
              <a:cs typeface="Calibri"/>
              <a:sym typeface="Calibri"/>
            </a:endParaRPr>
          </a:p>
          <a:p>
            <a:pPr indent="-228600" lvl="0" marL="228600" marR="0" rtl="0" algn="r">
              <a:lnSpc>
                <a:spcPct val="90000"/>
              </a:lnSpc>
              <a:spcBef>
                <a:spcPts val="1000"/>
              </a:spcBef>
              <a:spcAft>
                <a:spcPts val="0"/>
              </a:spcAft>
              <a:buClr>
                <a:schemeClr val="accent1"/>
              </a:buClr>
              <a:buSzPts val="2400"/>
              <a:buFont typeface="Arial"/>
              <a:buNone/>
            </a:pPr>
            <a:r>
              <a:rPr lang="en-US" sz="2400">
                <a:solidFill>
                  <a:schemeClr val="accent1"/>
                </a:solidFill>
                <a:latin typeface="Calibri"/>
                <a:ea typeface="Calibri"/>
                <a:cs typeface="Calibri"/>
                <a:sym typeface="Calibri"/>
              </a:rPr>
              <a:t>2.7 × 10</a:t>
            </a:r>
            <a:r>
              <a:rPr baseline="30000" lang="en-US" sz="2400">
                <a:solidFill>
                  <a:schemeClr val="accent1"/>
                </a:solidFill>
                <a:latin typeface="Calibri"/>
                <a:ea typeface="Calibri"/>
                <a:cs typeface="Calibri"/>
                <a:sym typeface="Calibri"/>
              </a:rPr>
              <a:t>−6</a:t>
            </a:r>
            <a:r>
              <a:rPr lang="en-US" sz="2400">
                <a:solidFill>
                  <a:schemeClr val="accent1"/>
                </a:solidFill>
                <a:latin typeface="Calibri"/>
                <a:ea typeface="Calibri"/>
                <a:cs typeface="Calibri"/>
                <a:sym typeface="Calibri"/>
              </a:rPr>
              <a:t> = </a:t>
            </a:r>
            <a:r>
              <a:rPr i="1" lang="en-US" sz="2400">
                <a:solidFill>
                  <a:schemeClr val="accent1"/>
                </a:solidFill>
                <a:latin typeface="Calibri"/>
                <a:ea typeface="Calibri"/>
                <a:cs typeface="Calibri"/>
                <a:sym typeface="Calibri"/>
              </a:rPr>
              <a:t>x</a:t>
            </a:r>
            <a:r>
              <a:rPr baseline="30000" lang="en-US" sz="2400">
                <a:solidFill>
                  <a:schemeClr val="accent1"/>
                </a:solidFill>
                <a:latin typeface="Calibri"/>
                <a:ea typeface="Calibri"/>
                <a:cs typeface="Calibri"/>
                <a:sym typeface="Calibri"/>
              </a:rPr>
              <a:t>2</a:t>
            </a:r>
            <a:endParaRPr sz="2400">
              <a:solidFill>
                <a:schemeClr val="accent1"/>
              </a:solidFill>
              <a:latin typeface="Calibri"/>
              <a:ea typeface="Calibri"/>
              <a:cs typeface="Calibri"/>
              <a:sym typeface="Calibri"/>
            </a:endParaRPr>
          </a:p>
          <a:p>
            <a:pPr indent="-228600" lvl="0" marL="228600" marR="0" rtl="0" algn="r">
              <a:lnSpc>
                <a:spcPct val="90000"/>
              </a:lnSpc>
              <a:spcBef>
                <a:spcPts val="1000"/>
              </a:spcBef>
              <a:spcAft>
                <a:spcPts val="0"/>
              </a:spcAft>
              <a:buClr>
                <a:schemeClr val="accent1"/>
              </a:buClr>
              <a:buSzPts val="2400"/>
              <a:buFont typeface="Arial"/>
              <a:buNone/>
            </a:pPr>
            <a:r>
              <a:rPr lang="en-US" sz="2400">
                <a:solidFill>
                  <a:schemeClr val="accent1"/>
                </a:solidFill>
                <a:latin typeface="Calibri"/>
                <a:ea typeface="Calibri"/>
                <a:cs typeface="Calibri"/>
                <a:sym typeface="Calibri"/>
              </a:rPr>
              <a:t>1.6 × 10</a:t>
            </a:r>
            <a:r>
              <a:rPr baseline="30000" lang="en-US" sz="2400">
                <a:solidFill>
                  <a:schemeClr val="accent1"/>
                </a:solidFill>
                <a:latin typeface="Calibri"/>
                <a:ea typeface="Calibri"/>
                <a:cs typeface="Calibri"/>
                <a:sym typeface="Calibri"/>
              </a:rPr>
              <a:t>−3</a:t>
            </a:r>
            <a:r>
              <a:rPr lang="en-US" sz="2400">
                <a:solidFill>
                  <a:schemeClr val="accent1"/>
                </a:solidFill>
                <a:latin typeface="Calibri"/>
                <a:ea typeface="Calibri"/>
                <a:cs typeface="Calibri"/>
                <a:sym typeface="Calibri"/>
              </a:rPr>
              <a:t> = </a:t>
            </a:r>
            <a:r>
              <a:rPr i="1" lang="en-US" sz="2400">
                <a:solidFill>
                  <a:schemeClr val="accent1"/>
                </a:solidFill>
                <a:latin typeface="Calibri"/>
                <a:ea typeface="Calibri"/>
                <a:cs typeface="Calibri"/>
                <a:sym typeface="Calibri"/>
              </a:rPr>
              <a:t>x</a:t>
            </a:r>
            <a:endParaRPr sz="2400">
              <a:solidFill>
                <a:schemeClr val="accent1"/>
              </a:solidFill>
              <a:latin typeface="Calibri"/>
              <a:ea typeface="Calibri"/>
              <a:cs typeface="Calibri"/>
              <a:sym typeface="Calibri"/>
            </a:endParaRPr>
          </a:p>
        </p:txBody>
      </p:sp>
      <p:sp>
        <p:nvSpPr>
          <p:cNvPr id="3941" name="Google Shape;3941;g200ff56c607_0_1148"/>
          <p:cNvSpPr txBox="1"/>
          <p:nvPr/>
        </p:nvSpPr>
        <p:spPr>
          <a:xfrm>
            <a:off x="5894990" y="4259405"/>
            <a:ext cx="6019800" cy="2438400"/>
          </a:xfrm>
          <a:prstGeom prst="rect">
            <a:avLst/>
          </a:prstGeom>
          <a:noFill/>
          <a:ln>
            <a:noFill/>
          </a:ln>
        </p:spPr>
        <p:txBody>
          <a:bodyPr anchorCtr="0" anchor="t" bIns="45700" lIns="91425" spcFirstLastPara="1" rIns="91425" wrap="square" tIns="45700">
            <a:normAutofit/>
          </a:bodyPr>
          <a:lstStyle/>
          <a:p>
            <a:pPr indent="-1365250" lvl="0" marL="1365250" marR="0" rtl="0" algn="l">
              <a:spcBef>
                <a:spcPts val="0"/>
              </a:spcBef>
              <a:spcAft>
                <a:spcPts val="0"/>
              </a:spcAft>
              <a:buNone/>
            </a:pPr>
            <a:r>
              <a:rPr lang="en-US" sz="2400">
                <a:solidFill>
                  <a:schemeClr val="accent1"/>
                </a:solidFill>
                <a:latin typeface="Calibri"/>
                <a:ea typeface="Calibri"/>
                <a:cs typeface="Calibri"/>
                <a:sym typeface="Calibri"/>
              </a:rPr>
              <a:t>[OH</a:t>
            </a:r>
            <a:r>
              <a:rPr baseline="30000" lang="en-US" sz="2400">
                <a:solidFill>
                  <a:schemeClr val="accent1"/>
                </a:solidFill>
                <a:latin typeface="Calibri"/>
                <a:ea typeface="Calibri"/>
                <a:cs typeface="Calibri"/>
                <a:sym typeface="Calibri"/>
              </a:rPr>
              <a:t>−</a:t>
            </a:r>
            <a:r>
              <a:rPr lang="en-US" sz="2400">
                <a:solidFill>
                  <a:schemeClr val="accent1"/>
                </a:solidFill>
                <a:latin typeface="Calibri"/>
                <a:ea typeface="Calibri"/>
                <a:cs typeface="Calibri"/>
                <a:sym typeface="Calibri"/>
              </a:rPr>
              <a:t>] = 1.6 × 10</a:t>
            </a:r>
            <a:r>
              <a:rPr baseline="30000" lang="en-US" sz="2400">
                <a:solidFill>
                  <a:schemeClr val="accent1"/>
                </a:solidFill>
                <a:latin typeface="Calibri"/>
                <a:ea typeface="Calibri"/>
                <a:cs typeface="Calibri"/>
                <a:sym typeface="Calibri"/>
              </a:rPr>
              <a:t>−3</a:t>
            </a:r>
            <a:r>
              <a:rPr lang="en-US" sz="2400">
                <a:solidFill>
                  <a:schemeClr val="accent1"/>
                </a:solidFill>
                <a:latin typeface="Calibri"/>
                <a:ea typeface="Calibri"/>
                <a:cs typeface="Calibri"/>
                <a:sym typeface="Calibri"/>
              </a:rPr>
              <a:t> </a:t>
            </a:r>
            <a:r>
              <a:rPr i="1" lang="en-US" sz="2400">
                <a:solidFill>
                  <a:schemeClr val="accent1"/>
                </a:solidFill>
                <a:latin typeface="Calibri"/>
                <a:ea typeface="Calibri"/>
                <a:cs typeface="Calibri"/>
                <a:sym typeface="Calibri"/>
              </a:rPr>
              <a:t>M</a:t>
            </a:r>
            <a:endParaRPr/>
          </a:p>
          <a:p>
            <a:pPr indent="-1365250" lvl="0" marL="1365250" marR="0" rtl="0" algn="l">
              <a:spcBef>
                <a:spcPts val="600"/>
              </a:spcBef>
              <a:spcAft>
                <a:spcPts val="0"/>
              </a:spcAft>
              <a:buNone/>
            </a:pPr>
            <a:r>
              <a:rPr lang="en-US" sz="2400">
                <a:solidFill>
                  <a:schemeClr val="accent1"/>
                </a:solidFill>
                <a:latin typeface="Calibri"/>
                <a:ea typeface="Calibri"/>
                <a:cs typeface="Calibri"/>
                <a:sym typeface="Calibri"/>
              </a:rPr>
              <a:t>pOH = −log (1.6 × 10</a:t>
            </a:r>
            <a:r>
              <a:rPr baseline="30000" lang="en-US" sz="2400">
                <a:solidFill>
                  <a:schemeClr val="accent1"/>
                </a:solidFill>
                <a:latin typeface="Calibri"/>
                <a:ea typeface="Calibri"/>
                <a:cs typeface="Calibri"/>
                <a:sym typeface="Calibri"/>
              </a:rPr>
              <a:t>−3</a:t>
            </a:r>
            <a:r>
              <a:rPr lang="en-US" sz="2400">
                <a:solidFill>
                  <a:schemeClr val="accent1"/>
                </a:solidFill>
                <a:latin typeface="Calibri"/>
                <a:ea typeface="Calibri"/>
                <a:cs typeface="Calibri"/>
                <a:sym typeface="Calibri"/>
              </a:rPr>
              <a:t>)= 2.80</a:t>
            </a:r>
            <a:endParaRPr/>
          </a:p>
          <a:p>
            <a:pPr indent="-1365250" lvl="0" marL="1365250" marR="0" rtl="0" algn="l">
              <a:spcBef>
                <a:spcPts val="600"/>
              </a:spcBef>
              <a:spcAft>
                <a:spcPts val="0"/>
              </a:spcAft>
              <a:buNone/>
            </a:pPr>
            <a:r>
              <a:rPr lang="en-US" sz="2400">
                <a:solidFill>
                  <a:schemeClr val="accent1"/>
                </a:solidFill>
                <a:latin typeface="Calibri"/>
                <a:ea typeface="Calibri"/>
                <a:cs typeface="Calibri"/>
                <a:sym typeface="Calibri"/>
              </a:rPr>
              <a:t>pH = 14.00 − 2.80  = 11.20</a:t>
            </a:r>
            <a:endParaRPr sz="2400">
              <a:solidFill>
                <a:schemeClr val="accen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24"/>
                                        </p:tgtEl>
                                        <p:attrNameLst>
                                          <p:attrName>style.visibility</p:attrName>
                                        </p:attrNameLst>
                                      </p:cBhvr>
                                      <p:to>
                                        <p:strVal val="visible"/>
                                      </p:to>
                                    </p:set>
                                    <p:animEffect filter="fade" transition="in">
                                      <p:cBhvr>
                                        <p:cTn dur="500"/>
                                        <p:tgtEl>
                                          <p:spTgt spid="39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34"/>
                                        </p:tgtEl>
                                        <p:attrNameLst>
                                          <p:attrName>style.visibility</p:attrName>
                                        </p:attrNameLst>
                                      </p:cBhvr>
                                      <p:to>
                                        <p:strVal val="visible"/>
                                      </p:to>
                                    </p:set>
                                    <p:animEffect filter="fade" transition="in">
                                      <p:cBhvr>
                                        <p:cTn dur="500"/>
                                        <p:tgtEl>
                                          <p:spTgt spid="39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40">
                                            <p:txEl>
                                              <p:pRg end="0" st="0"/>
                                            </p:txEl>
                                          </p:spTgt>
                                        </p:tgtEl>
                                        <p:attrNameLst>
                                          <p:attrName>style.visibility</p:attrName>
                                        </p:attrNameLst>
                                      </p:cBhvr>
                                      <p:to>
                                        <p:strVal val="visible"/>
                                      </p:to>
                                    </p:set>
                                    <p:animEffect filter="fade" transition="in">
                                      <p:cBhvr>
                                        <p:cTn dur="500"/>
                                        <p:tgtEl>
                                          <p:spTgt spid="394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40">
                                            <p:txEl>
                                              <p:pRg end="1" st="1"/>
                                            </p:txEl>
                                          </p:spTgt>
                                        </p:tgtEl>
                                        <p:attrNameLst>
                                          <p:attrName>style.visibility</p:attrName>
                                        </p:attrNameLst>
                                      </p:cBhvr>
                                      <p:to>
                                        <p:strVal val="visible"/>
                                      </p:to>
                                    </p:set>
                                    <p:animEffect filter="fade" transition="in">
                                      <p:cBhvr>
                                        <p:cTn dur="500"/>
                                        <p:tgtEl>
                                          <p:spTgt spid="394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40">
                                            <p:txEl>
                                              <p:pRg end="2" st="2"/>
                                            </p:txEl>
                                          </p:spTgt>
                                        </p:tgtEl>
                                        <p:attrNameLst>
                                          <p:attrName>style.visibility</p:attrName>
                                        </p:attrNameLst>
                                      </p:cBhvr>
                                      <p:to>
                                        <p:strVal val="visible"/>
                                      </p:to>
                                    </p:set>
                                    <p:animEffect filter="fade" transition="in">
                                      <p:cBhvr>
                                        <p:cTn dur="500"/>
                                        <p:tgtEl>
                                          <p:spTgt spid="394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41">
                                            <p:txEl>
                                              <p:pRg end="0" st="0"/>
                                            </p:txEl>
                                          </p:spTgt>
                                        </p:tgtEl>
                                        <p:attrNameLst>
                                          <p:attrName>style.visibility</p:attrName>
                                        </p:attrNameLst>
                                      </p:cBhvr>
                                      <p:to>
                                        <p:strVal val="visible"/>
                                      </p:to>
                                    </p:set>
                                    <p:animEffect filter="fade" transition="in">
                                      <p:cBhvr>
                                        <p:cTn dur="2000"/>
                                        <p:tgtEl>
                                          <p:spTgt spid="394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41">
                                            <p:txEl>
                                              <p:pRg end="1" st="1"/>
                                            </p:txEl>
                                          </p:spTgt>
                                        </p:tgtEl>
                                        <p:attrNameLst>
                                          <p:attrName>style.visibility</p:attrName>
                                        </p:attrNameLst>
                                      </p:cBhvr>
                                      <p:to>
                                        <p:strVal val="visible"/>
                                      </p:to>
                                    </p:set>
                                    <p:animEffect filter="fade" transition="in">
                                      <p:cBhvr>
                                        <p:cTn dur="2000"/>
                                        <p:tgtEl>
                                          <p:spTgt spid="394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41">
                                            <p:txEl>
                                              <p:pRg end="2" st="2"/>
                                            </p:txEl>
                                          </p:spTgt>
                                        </p:tgtEl>
                                        <p:attrNameLst>
                                          <p:attrName>style.visibility</p:attrName>
                                        </p:attrNameLst>
                                      </p:cBhvr>
                                      <p:to>
                                        <p:strVal val="visible"/>
                                      </p:to>
                                    </p:set>
                                    <p:animEffect filter="fade" transition="in">
                                      <p:cBhvr>
                                        <p:cTn dur="2000"/>
                                        <p:tgtEl>
                                          <p:spTgt spid="3941">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g200fb5710e2_0_9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P orbitals</a:t>
            </a:r>
            <a:endParaRPr/>
          </a:p>
        </p:txBody>
      </p:sp>
      <p:pic>
        <p:nvPicPr>
          <p:cNvPr id="689" name="Google Shape;689;g200fb5710e2_0_94"/>
          <p:cNvPicPr preferRelativeResize="0"/>
          <p:nvPr/>
        </p:nvPicPr>
        <p:blipFill rotWithShape="1">
          <a:blip r:embed="rId3">
            <a:alphaModFix/>
          </a:blip>
          <a:srcRect b="53125" l="4147" r="10346" t="22951"/>
          <a:stretch/>
        </p:blipFill>
        <p:spPr>
          <a:xfrm>
            <a:off x="1926020" y="1277008"/>
            <a:ext cx="8339958" cy="1749972"/>
          </a:xfrm>
          <a:prstGeom prst="rect">
            <a:avLst/>
          </a:prstGeom>
          <a:noFill/>
          <a:ln>
            <a:noFill/>
          </a:ln>
        </p:spPr>
      </p:pic>
      <p:pic>
        <p:nvPicPr>
          <p:cNvPr id="690" name="Google Shape;690;g200fb5710e2_0_94"/>
          <p:cNvPicPr preferRelativeResize="0"/>
          <p:nvPr/>
        </p:nvPicPr>
        <p:blipFill rotWithShape="1">
          <a:blip r:embed="rId3">
            <a:alphaModFix/>
          </a:blip>
          <a:srcRect b="22090" l="2696" r="11148" t="54848"/>
          <a:stretch/>
        </p:blipFill>
        <p:spPr>
          <a:xfrm>
            <a:off x="1734208" y="3095408"/>
            <a:ext cx="8403021" cy="1686910"/>
          </a:xfrm>
          <a:prstGeom prst="rect">
            <a:avLst/>
          </a:prstGeom>
          <a:noFill/>
          <a:ln>
            <a:noFill/>
          </a:ln>
        </p:spPr>
      </p:pic>
      <p:pic>
        <p:nvPicPr>
          <p:cNvPr id="691" name="Google Shape;691;g200fb5710e2_0_94"/>
          <p:cNvPicPr preferRelativeResize="0"/>
          <p:nvPr/>
        </p:nvPicPr>
        <p:blipFill rotWithShape="1">
          <a:blip r:embed="rId4">
            <a:alphaModFix/>
          </a:blip>
          <a:srcRect b="28770" l="2693" r="10988" t="47737"/>
          <a:stretch/>
        </p:blipFill>
        <p:spPr>
          <a:xfrm>
            <a:off x="1718442" y="4782318"/>
            <a:ext cx="8418785" cy="1718440"/>
          </a:xfrm>
          <a:prstGeom prst="rect">
            <a:avLst/>
          </a:prstGeom>
          <a:noFill/>
          <a:ln>
            <a:noFill/>
          </a:ln>
        </p:spPr>
      </p:pic>
      <p:sp>
        <p:nvSpPr>
          <p:cNvPr id="692" name="Google Shape;692;g200fb5710e2_0_94"/>
          <p:cNvSpPr txBox="1"/>
          <p:nvPr/>
        </p:nvSpPr>
        <p:spPr>
          <a:xfrm rot="-5400000">
            <a:off x="-202011" y="3210021"/>
            <a:ext cx="20811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00B0F0"/>
                </a:solidFill>
                <a:latin typeface="Calibri"/>
                <a:ea typeface="Calibri"/>
                <a:cs typeface="Calibri"/>
                <a:sym typeface="Calibri"/>
              </a:rPr>
              <a:t>Highest magnification</a:t>
            </a:r>
            <a:endParaRPr sz="2400">
              <a:solidFill>
                <a:srgbClr val="00B0F0"/>
              </a:solidFill>
              <a:latin typeface="Calibri"/>
              <a:ea typeface="Calibri"/>
              <a:cs typeface="Calibri"/>
              <a:sym typeface="Calibri"/>
            </a:endParaRPr>
          </a:p>
        </p:txBody>
      </p:sp>
      <p:sp>
        <p:nvSpPr>
          <p:cNvPr id="693" name="Google Shape;693;g200fb5710e2_0_94"/>
          <p:cNvSpPr txBox="1"/>
          <p:nvPr/>
        </p:nvSpPr>
        <p:spPr>
          <a:xfrm rot="5400000">
            <a:off x="10073804" y="3523390"/>
            <a:ext cx="20811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00B0F0"/>
                </a:solidFill>
                <a:latin typeface="Calibri"/>
                <a:ea typeface="Calibri"/>
                <a:cs typeface="Calibri"/>
                <a:sym typeface="Calibri"/>
              </a:rPr>
              <a:t>Lowest magnification</a:t>
            </a:r>
            <a:endParaRPr sz="2400">
              <a:solidFill>
                <a:srgbClr val="00B0F0"/>
              </a:solidFill>
              <a:latin typeface="Calibri"/>
              <a:ea typeface="Calibri"/>
              <a:cs typeface="Calibri"/>
              <a:sym typeface="Calibri"/>
            </a:endParaRPr>
          </a:p>
        </p:txBody>
      </p:sp>
      <p:sp>
        <p:nvSpPr>
          <p:cNvPr id="694" name="Google Shape;694;g200fb5710e2_0_94"/>
          <p:cNvSpPr txBox="1"/>
          <p:nvPr/>
        </p:nvSpPr>
        <p:spPr>
          <a:xfrm>
            <a:off x="1269123" y="1363389"/>
            <a:ext cx="520200" cy="4525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2p</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3p</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4p</a:t>
            </a:r>
            <a:endParaRPr sz="2400">
              <a:solidFill>
                <a:schemeClr val="dk1"/>
              </a:solidFill>
              <a:latin typeface="Calibri"/>
              <a:ea typeface="Calibri"/>
              <a:cs typeface="Calibri"/>
              <a:sym typeface="Calibri"/>
            </a:endParaRPr>
          </a:p>
        </p:txBody>
      </p:sp>
    </p:spTree>
  </p:cSld>
  <p:clrMapOvr>
    <a:masterClrMapping/>
  </p:clrMapOvr>
</p:sld>
</file>

<file path=ppt/slides/slide4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6" name="Shape 3946"/>
        <p:cNvGrpSpPr/>
        <p:nvPr/>
      </p:nvGrpSpPr>
      <p:grpSpPr>
        <a:xfrm>
          <a:off x="0" y="0"/>
          <a:ext cx="0" cy="0"/>
          <a:chOff x="0" y="0"/>
          <a:chExt cx="0" cy="0"/>
        </a:xfrm>
      </p:grpSpPr>
      <p:sp>
        <p:nvSpPr>
          <p:cNvPr id="3947" name="Google Shape;3947;g200ff56c607_0_1171"/>
          <p:cNvSpPr txBox="1"/>
          <p:nvPr>
            <p:ph type="title"/>
          </p:nvPr>
        </p:nvSpPr>
        <p:spPr>
          <a:xfrm>
            <a:off x="2514600" y="0"/>
            <a:ext cx="71628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i="1" lang="en-US"/>
              <a:t>K</a:t>
            </a:r>
            <a:r>
              <a:rPr baseline="-25000" i="1" lang="en-US"/>
              <a:t>a</a:t>
            </a:r>
            <a:r>
              <a:rPr i="1" lang="en-US"/>
              <a:t> </a:t>
            </a:r>
            <a:r>
              <a:rPr lang="en-US"/>
              <a:t>and</a:t>
            </a:r>
            <a:r>
              <a:rPr i="1" lang="en-US"/>
              <a:t> K</a:t>
            </a:r>
            <a:r>
              <a:rPr baseline="-25000" i="1" lang="en-US"/>
              <a:t>b</a:t>
            </a:r>
            <a:endParaRPr i="1"/>
          </a:p>
        </p:txBody>
      </p:sp>
      <p:pic>
        <p:nvPicPr>
          <p:cNvPr descr="16_T05" id="3948" name="Google Shape;3948;g200ff56c607_0_1171"/>
          <p:cNvPicPr preferRelativeResize="0"/>
          <p:nvPr>
            <p:ph idx="1" type="body"/>
          </p:nvPr>
        </p:nvPicPr>
        <p:blipFill rotWithShape="1">
          <a:blip r:embed="rId3">
            <a:alphaModFix/>
          </a:blip>
          <a:srcRect b="5953" l="0" r="0" t="16629"/>
          <a:stretch/>
        </p:blipFill>
        <p:spPr>
          <a:xfrm>
            <a:off x="2476500" y="1219200"/>
            <a:ext cx="8153400" cy="3657600"/>
          </a:xfrm>
          <a:prstGeom prst="rect">
            <a:avLst/>
          </a:prstGeom>
          <a:noFill/>
          <a:ln>
            <a:noFill/>
          </a:ln>
        </p:spPr>
      </p:pic>
      <p:sp>
        <p:nvSpPr>
          <p:cNvPr id="3949" name="Google Shape;3949;g200ff56c607_0_1171"/>
          <p:cNvSpPr txBox="1"/>
          <p:nvPr>
            <p:ph idx="2" type="body"/>
          </p:nvPr>
        </p:nvSpPr>
        <p:spPr>
          <a:xfrm>
            <a:off x="2514600" y="5065987"/>
            <a:ext cx="6858000" cy="609600"/>
          </a:xfrm>
          <a:prstGeom prst="rect">
            <a:avLst/>
          </a:prstGeom>
          <a:noFill/>
          <a:ln>
            <a:noFill/>
          </a:ln>
        </p:spPr>
        <p:txBody>
          <a:bodyPr anchorCtr="0" anchor="t" bIns="45700" lIns="91425" spcFirstLastPara="1" rIns="91425" wrap="square" tIns="45700">
            <a:normAutofit/>
          </a:bodyPr>
          <a:lstStyle/>
          <a:p>
            <a:pPr indent="-228600" lvl="0" marL="228600" rtl="0" algn="ctr">
              <a:lnSpc>
                <a:spcPct val="90000"/>
              </a:lnSpc>
              <a:spcBef>
                <a:spcPts val="0"/>
              </a:spcBef>
              <a:spcAft>
                <a:spcPts val="0"/>
              </a:spcAft>
              <a:buClr>
                <a:srgbClr val="FF0000"/>
              </a:buClr>
              <a:buSzPts val="2800"/>
              <a:buFont typeface="Calibri"/>
              <a:buNone/>
            </a:pPr>
            <a:r>
              <a:rPr i="1" lang="en-US" sz="2800">
                <a:solidFill>
                  <a:srgbClr val="FF0000"/>
                </a:solidFill>
              </a:rPr>
              <a:t>K</a:t>
            </a:r>
            <a:r>
              <a:rPr baseline="-25000" i="1" lang="en-US" sz="2800">
                <a:solidFill>
                  <a:srgbClr val="FF0000"/>
                </a:solidFill>
              </a:rPr>
              <a:t>a</a:t>
            </a:r>
            <a:r>
              <a:rPr lang="en-US" sz="2800">
                <a:solidFill>
                  <a:schemeClr val="dk2"/>
                </a:solidFill>
              </a:rPr>
              <a:t> </a:t>
            </a:r>
            <a:r>
              <a:rPr lang="en-US" sz="2800"/>
              <a:t>×</a:t>
            </a:r>
            <a:r>
              <a:rPr lang="en-US" sz="2800">
                <a:solidFill>
                  <a:schemeClr val="dk2"/>
                </a:solidFill>
              </a:rPr>
              <a:t> </a:t>
            </a:r>
            <a:r>
              <a:rPr i="1" lang="en-US" sz="2800">
                <a:solidFill>
                  <a:schemeClr val="accent1"/>
                </a:solidFill>
              </a:rPr>
              <a:t>K</a:t>
            </a:r>
            <a:r>
              <a:rPr baseline="-25000" i="1" lang="en-US" sz="2800">
                <a:solidFill>
                  <a:schemeClr val="accent1"/>
                </a:solidFill>
              </a:rPr>
              <a:t>b</a:t>
            </a:r>
            <a:r>
              <a:rPr lang="en-US" sz="2800">
                <a:solidFill>
                  <a:schemeClr val="dk2"/>
                </a:solidFill>
              </a:rPr>
              <a:t> </a:t>
            </a:r>
            <a:r>
              <a:rPr lang="en-US" sz="2800"/>
              <a:t>= </a:t>
            </a:r>
            <a:r>
              <a:rPr i="1" lang="en-US" sz="2800"/>
              <a:t>K</a:t>
            </a:r>
            <a:r>
              <a:rPr baseline="-25000" i="1" lang="en-US" sz="2800"/>
              <a:t>w </a:t>
            </a:r>
            <a:r>
              <a:rPr i="1" lang="en-US" sz="2800"/>
              <a:t>= 1.0x10</a:t>
            </a:r>
            <a:r>
              <a:rPr baseline="30000" i="1" lang="en-US" sz="2800"/>
              <a:t>-14</a:t>
            </a:r>
            <a:endParaRPr baseline="30000" sz="2800"/>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49">
                                            <p:txEl>
                                              <p:pRg end="0" st="0"/>
                                            </p:txEl>
                                          </p:spTgt>
                                        </p:tgtEl>
                                        <p:attrNameLst>
                                          <p:attrName>style.visibility</p:attrName>
                                        </p:attrNameLst>
                                      </p:cBhvr>
                                      <p:to>
                                        <p:strVal val="visible"/>
                                      </p:to>
                                    </p:set>
                                    <p:animEffect filter="fade" transition="in">
                                      <p:cBhvr>
                                        <p:cTn dur="500"/>
                                        <p:tgtEl>
                                          <p:spTgt spid="3949">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4" name="Shape 3954"/>
        <p:cNvGrpSpPr/>
        <p:nvPr/>
      </p:nvGrpSpPr>
      <p:grpSpPr>
        <a:xfrm>
          <a:off x="0" y="0"/>
          <a:ext cx="0" cy="0"/>
          <a:chOff x="0" y="0"/>
          <a:chExt cx="0" cy="0"/>
        </a:xfrm>
      </p:grpSpPr>
      <p:sp>
        <p:nvSpPr>
          <p:cNvPr id="3955" name="Google Shape;3955;g200ff56c607_0_1178"/>
          <p:cNvSpPr txBox="1"/>
          <p:nvPr>
            <p:ph type="title"/>
          </p:nvPr>
        </p:nvSpPr>
        <p:spPr>
          <a:xfrm>
            <a:off x="2514600" y="0"/>
            <a:ext cx="73152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Polyprotic Acids</a:t>
            </a:r>
            <a:endParaRPr/>
          </a:p>
        </p:txBody>
      </p:sp>
      <p:sp>
        <p:nvSpPr>
          <p:cNvPr id="3956" name="Google Shape;3956;g200ff56c607_0_1178"/>
          <p:cNvSpPr txBox="1"/>
          <p:nvPr>
            <p:ph idx="1" type="body"/>
          </p:nvPr>
        </p:nvSpPr>
        <p:spPr>
          <a:xfrm>
            <a:off x="709447" y="990600"/>
            <a:ext cx="11020200" cy="2743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If the difference between the </a:t>
            </a:r>
            <a:r>
              <a:rPr i="1" lang="en-US"/>
              <a:t>K</a:t>
            </a:r>
            <a:r>
              <a:rPr baseline="-25000" i="1" lang="en-US"/>
              <a:t>a</a:t>
            </a:r>
            <a:r>
              <a:rPr lang="en-US"/>
              <a:t> for the first dissociation and subsequent </a:t>
            </a:r>
            <a:r>
              <a:rPr i="1" lang="en-US"/>
              <a:t>K</a:t>
            </a:r>
            <a:r>
              <a:rPr baseline="-25000" i="1" lang="en-US"/>
              <a:t>a</a:t>
            </a:r>
            <a:r>
              <a:rPr lang="en-US"/>
              <a:t> values is 10</a:t>
            </a:r>
            <a:r>
              <a:rPr baseline="30000" lang="en-US"/>
              <a:t>3</a:t>
            </a:r>
            <a:r>
              <a:rPr lang="en-US"/>
              <a:t> or more, the pH generally depends </a:t>
            </a:r>
            <a:r>
              <a:rPr i="1" lang="en-US"/>
              <a:t>only</a:t>
            </a:r>
            <a:r>
              <a:rPr lang="en-US"/>
              <a:t> on the first dissociation.</a:t>
            </a:r>
            <a:endParaRPr/>
          </a:p>
        </p:txBody>
      </p:sp>
      <p:pic>
        <p:nvPicPr>
          <p:cNvPr descr="16_T03" id="3957" name="Google Shape;3957;g200ff56c607_0_1178"/>
          <p:cNvPicPr preferRelativeResize="0"/>
          <p:nvPr>
            <p:ph idx="2" type="body"/>
          </p:nvPr>
        </p:nvPicPr>
        <p:blipFill rotWithShape="1">
          <a:blip r:embed="rId3">
            <a:alphaModFix/>
          </a:blip>
          <a:srcRect b="7728" l="0" r="0" t="13244"/>
          <a:stretch/>
        </p:blipFill>
        <p:spPr>
          <a:xfrm>
            <a:off x="2133600" y="1768365"/>
            <a:ext cx="8077200" cy="4191000"/>
          </a:xfrm>
          <a:prstGeom prst="rect">
            <a:avLst/>
          </a:prstGeom>
          <a:noFill/>
          <a:ln>
            <a:noFill/>
          </a:ln>
        </p:spPr>
      </p:pic>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57"/>
                                        </p:tgtEl>
                                        <p:attrNameLst>
                                          <p:attrName>style.visibility</p:attrName>
                                        </p:attrNameLst>
                                      </p:cBhvr>
                                      <p:to>
                                        <p:strVal val="visible"/>
                                      </p:to>
                                    </p:set>
                                    <p:animEffect filter="fade" transition="in">
                                      <p:cBhvr>
                                        <p:cTn dur="500"/>
                                        <p:tgtEl>
                                          <p:spTgt spid="39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1" name="Shape 3961"/>
        <p:cNvGrpSpPr/>
        <p:nvPr/>
      </p:nvGrpSpPr>
      <p:grpSpPr>
        <a:xfrm>
          <a:off x="0" y="0"/>
          <a:ext cx="0" cy="0"/>
          <a:chOff x="0" y="0"/>
          <a:chExt cx="0" cy="0"/>
        </a:xfrm>
      </p:grpSpPr>
      <p:sp>
        <p:nvSpPr>
          <p:cNvPr id="3962" name="Google Shape;3962;g200ff56c607_0_1185"/>
          <p:cNvSpPr txBox="1"/>
          <p:nvPr>
            <p:ph type="title"/>
          </p:nvPr>
        </p:nvSpPr>
        <p:spPr>
          <a:xfrm>
            <a:off x="2514600" y="252248"/>
            <a:ext cx="74982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US"/>
              <a:t>Calculate the pH of 0.10M H</a:t>
            </a:r>
            <a:r>
              <a:rPr baseline="-25000" lang="en-US"/>
              <a:t>2</a:t>
            </a:r>
            <a:r>
              <a:rPr lang="en-US"/>
              <a:t>SO</a:t>
            </a:r>
            <a:r>
              <a:rPr baseline="-25000" lang="en-US"/>
              <a:t>4</a:t>
            </a:r>
            <a:r>
              <a:rPr lang="en-US"/>
              <a:t> assuming it ionizes only once.</a:t>
            </a:r>
            <a:endParaRPr/>
          </a:p>
        </p:txBody>
      </p:sp>
      <p:sp>
        <p:nvSpPr>
          <p:cNvPr id="3963" name="Google Shape;3963;g200ff56c607_0_1185"/>
          <p:cNvSpPr txBox="1"/>
          <p:nvPr>
            <p:ph idx="1" type="body"/>
          </p:nvPr>
        </p:nvSpPr>
        <p:spPr>
          <a:xfrm>
            <a:off x="1797269" y="1647495"/>
            <a:ext cx="9753600" cy="2120400"/>
          </a:xfrm>
          <a:prstGeom prst="rect">
            <a:avLst/>
          </a:prstGeom>
          <a:noFill/>
          <a:ln>
            <a:noFill/>
          </a:ln>
        </p:spPr>
        <p:txBody>
          <a:bodyPr anchorCtr="0" anchor="t" bIns="45700" lIns="91425" spcFirstLastPara="1" rIns="91425" wrap="square" tIns="45700">
            <a:normAutofit/>
          </a:bodyPr>
          <a:lstStyle/>
          <a:p>
            <a:pPr indent="0" lvl="0" marL="82296" rtl="0" algn="l">
              <a:lnSpc>
                <a:spcPct val="90000"/>
              </a:lnSpc>
              <a:spcBef>
                <a:spcPts val="0"/>
              </a:spcBef>
              <a:spcAft>
                <a:spcPts val="0"/>
              </a:spcAft>
              <a:buClr>
                <a:schemeClr val="dk1"/>
              </a:buClr>
              <a:buSzPts val="2400"/>
              <a:buNone/>
            </a:pPr>
            <a:r>
              <a:t/>
            </a:r>
            <a:endParaRPr>
              <a:solidFill>
                <a:schemeClr val="accent1"/>
              </a:solidFill>
            </a:endParaRPr>
          </a:p>
          <a:p>
            <a:pPr indent="0" lvl="0" marL="82296" rtl="0" algn="l">
              <a:lnSpc>
                <a:spcPct val="90000"/>
              </a:lnSpc>
              <a:spcBef>
                <a:spcPts val="1000"/>
              </a:spcBef>
              <a:spcAft>
                <a:spcPts val="0"/>
              </a:spcAft>
              <a:buClr>
                <a:schemeClr val="accent1"/>
              </a:buClr>
              <a:buSzPts val="2400"/>
              <a:buNone/>
            </a:pPr>
            <a:r>
              <a:rPr lang="en-US">
                <a:solidFill>
                  <a:schemeClr val="accent1"/>
                </a:solidFill>
              </a:rPr>
              <a:t>H</a:t>
            </a:r>
            <a:r>
              <a:rPr baseline="-25000" lang="en-US">
                <a:solidFill>
                  <a:schemeClr val="accent1"/>
                </a:solidFill>
              </a:rPr>
              <a:t>2</a:t>
            </a:r>
            <a:r>
              <a:rPr lang="en-US">
                <a:solidFill>
                  <a:schemeClr val="accent1"/>
                </a:solidFill>
              </a:rPr>
              <a:t>SO</a:t>
            </a:r>
            <a:r>
              <a:rPr baseline="-25000" lang="en-US">
                <a:solidFill>
                  <a:schemeClr val="accent1"/>
                </a:solidFill>
              </a:rPr>
              <a:t>4</a:t>
            </a:r>
            <a:r>
              <a:rPr lang="en-US">
                <a:solidFill>
                  <a:schemeClr val="accent1"/>
                </a:solidFill>
              </a:rPr>
              <a:t> 🡪 H</a:t>
            </a:r>
            <a:r>
              <a:rPr baseline="30000" lang="en-US">
                <a:solidFill>
                  <a:schemeClr val="accent1"/>
                </a:solidFill>
              </a:rPr>
              <a:t>+</a:t>
            </a:r>
            <a:r>
              <a:rPr lang="en-US">
                <a:solidFill>
                  <a:schemeClr val="accent1"/>
                </a:solidFill>
              </a:rPr>
              <a:t> + HSO</a:t>
            </a:r>
            <a:r>
              <a:rPr baseline="-25000" lang="en-US">
                <a:solidFill>
                  <a:schemeClr val="accent1"/>
                </a:solidFill>
              </a:rPr>
              <a:t>4</a:t>
            </a:r>
            <a:r>
              <a:rPr baseline="30000" lang="en-US">
                <a:solidFill>
                  <a:schemeClr val="accent1"/>
                </a:solidFill>
              </a:rPr>
              <a:t>-</a:t>
            </a:r>
            <a:endParaRPr/>
          </a:p>
          <a:p>
            <a:pPr indent="0" lvl="0" marL="82296" rtl="0" algn="l">
              <a:lnSpc>
                <a:spcPct val="90000"/>
              </a:lnSpc>
              <a:spcBef>
                <a:spcPts val="1000"/>
              </a:spcBef>
              <a:spcAft>
                <a:spcPts val="0"/>
              </a:spcAft>
              <a:buClr>
                <a:schemeClr val="dk1"/>
              </a:buClr>
              <a:buSzPts val="2400"/>
              <a:buNone/>
            </a:pPr>
            <a:r>
              <a:t/>
            </a:r>
            <a:endParaRPr baseline="30000">
              <a:solidFill>
                <a:schemeClr val="accent1"/>
              </a:solidFill>
            </a:endParaRPr>
          </a:p>
          <a:p>
            <a:pPr indent="0" lvl="0" marL="82296" rtl="0" algn="l">
              <a:lnSpc>
                <a:spcPct val="90000"/>
              </a:lnSpc>
              <a:spcBef>
                <a:spcPts val="1000"/>
              </a:spcBef>
              <a:spcAft>
                <a:spcPts val="0"/>
              </a:spcAft>
              <a:buClr>
                <a:schemeClr val="accent1"/>
              </a:buClr>
              <a:buSzPts val="2400"/>
              <a:buNone/>
            </a:pPr>
            <a:r>
              <a:rPr lang="en-US">
                <a:solidFill>
                  <a:schemeClr val="accent1"/>
                </a:solidFill>
              </a:rPr>
              <a:t>pH = -log(0.10) = </a:t>
            </a:r>
            <a:r>
              <a:rPr lang="en-US">
                <a:solidFill>
                  <a:srgbClr val="FF0000"/>
                </a:solidFill>
              </a:rPr>
              <a:t>1.0</a:t>
            </a:r>
            <a:endParaRPr/>
          </a:p>
        </p:txBody>
      </p:sp>
      <p:pic>
        <p:nvPicPr>
          <p:cNvPr id="3964" name="Google Shape;3964;g200ff56c607_0_1185"/>
          <p:cNvPicPr preferRelativeResize="0"/>
          <p:nvPr/>
        </p:nvPicPr>
        <p:blipFill rotWithShape="1">
          <a:blip r:embed="rId3">
            <a:alphaModFix/>
          </a:blip>
          <a:srcRect b="517" l="0" r="50433" t="0"/>
          <a:stretch/>
        </p:blipFill>
        <p:spPr>
          <a:xfrm>
            <a:off x="5967904" y="1868212"/>
            <a:ext cx="3002674" cy="2710027"/>
          </a:xfrm>
          <a:prstGeom prst="rect">
            <a:avLst/>
          </a:prstGeom>
          <a:noFill/>
          <a:ln>
            <a:noFill/>
          </a:ln>
        </p:spPr>
      </p:pic>
    </p:spTree>
  </p:cSld>
  <p:clrMapOvr>
    <a:masterClrMapping/>
  </p:clrMapOvr>
</p:sld>
</file>

<file path=ppt/slides/slide4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8" name="Shape 3968"/>
        <p:cNvGrpSpPr/>
        <p:nvPr/>
      </p:nvGrpSpPr>
      <p:grpSpPr>
        <a:xfrm>
          <a:off x="0" y="0"/>
          <a:ext cx="0" cy="0"/>
          <a:chOff x="0" y="0"/>
          <a:chExt cx="0" cy="0"/>
        </a:xfrm>
      </p:grpSpPr>
      <p:sp>
        <p:nvSpPr>
          <p:cNvPr id="3969" name="Google Shape;3969;g200ff56c607_0_119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Calculate the pH of 0.10M H</a:t>
            </a:r>
            <a:r>
              <a:rPr baseline="-25000" lang="en-US"/>
              <a:t>2</a:t>
            </a:r>
            <a:r>
              <a:rPr lang="en-US"/>
              <a:t>SO</a:t>
            </a:r>
            <a:r>
              <a:rPr baseline="-25000" lang="en-US"/>
              <a:t>4</a:t>
            </a:r>
            <a:r>
              <a:rPr lang="en-US"/>
              <a:t> assuming it fully ionizes.</a:t>
            </a:r>
            <a:endParaRPr/>
          </a:p>
        </p:txBody>
      </p:sp>
      <p:sp>
        <p:nvSpPr>
          <p:cNvPr id="3970" name="Google Shape;3970;g200ff56c607_0_1191"/>
          <p:cNvSpPr txBox="1"/>
          <p:nvPr>
            <p:ph idx="1" type="body"/>
          </p:nvPr>
        </p:nvSpPr>
        <p:spPr>
          <a:xfrm>
            <a:off x="2162503" y="2424715"/>
            <a:ext cx="5357700" cy="1847700"/>
          </a:xfrm>
          <a:prstGeom prst="rect">
            <a:avLst/>
          </a:prstGeom>
          <a:noFill/>
          <a:ln>
            <a:noFill/>
          </a:ln>
        </p:spPr>
        <p:txBody>
          <a:bodyPr anchorCtr="0" anchor="t" bIns="45700" lIns="91425" spcFirstLastPara="1" rIns="91425" wrap="square" tIns="45700">
            <a:normAutofit/>
          </a:bodyPr>
          <a:lstStyle/>
          <a:p>
            <a:pPr indent="0" lvl="0" marL="82296" rtl="0" algn="l">
              <a:lnSpc>
                <a:spcPct val="90000"/>
              </a:lnSpc>
              <a:spcBef>
                <a:spcPts val="0"/>
              </a:spcBef>
              <a:spcAft>
                <a:spcPts val="0"/>
              </a:spcAft>
              <a:buClr>
                <a:schemeClr val="accent1"/>
              </a:buClr>
              <a:buSzPts val="2400"/>
              <a:buNone/>
            </a:pPr>
            <a:r>
              <a:rPr lang="en-US">
                <a:solidFill>
                  <a:schemeClr val="accent1"/>
                </a:solidFill>
              </a:rPr>
              <a:t>H</a:t>
            </a:r>
            <a:r>
              <a:rPr baseline="-25000" lang="en-US">
                <a:solidFill>
                  <a:schemeClr val="accent1"/>
                </a:solidFill>
              </a:rPr>
              <a:t>2</a:t>
            </a:r>
            <a:r>
              <a:rPr lang="en-US">
                <a:solidFill>
                  <a:schemeClr val="accent1"/>
                </a:solidFill>
              </a:rPr>
              <a:t>SO</a:t>
            </a:r>
            <a:r>
              <a:rPr baseline="-25000" lang="en-US">
                <a:solidFill>
                  <a:schemeClr val="accent1"/>
                </a:solidFill>
              </a:rPr>
              <a:t>4</a:t>
            </a:r>
            <a:r>
              <a:rPr lang="en-US">
                <a:solidFill>
                  <a:schemeClr val="accent1"/>
                </a:solidFill>
              </a:rPr>
              <a:t> 🡪 2H</a:t>
            </a:r>
            <a:r>
              <a:rPr baseline="30000" lang="en-US">
                <a:solidFill>
                  <a:schemeClr val="accent1"/>
                </a:solidFill>
              </a:rPr>
              <a:t>+</a:t>
            </a:r>
            <a:r>
              <a:rPr lang="en-US">
                <a:solidFill>
                  <a:schemeClr val="accent1"/>
                </a:solidFill>
              </a:rPr>
              <a:t> + SO</a:t>
            </a:r>
            <a:r>
              <a:rPr baseline="-25000" lang="en-US">
                <a:solidFill>
                  <a:schemeClr val="accent1"/>
                </a:solidFill>
              </a:rPr>
              <a:t>4</a:t>
            </a:r>
            <a:r>
              <a:rPr baseline="30000" lang="en-US">
                <a:solidFill>
                  <a:schemeClr val="accent1"/>
                </a:solidFill>
              </a:rPr>
              <a:t>-2</a:t>
            </a:r>
            <a:endParaRPr baseline="30000">
              <a:solidFill>
                <a:schemeClr val="accent1"/>
              </a:solidFill>
            </a:endParaRPr>
          </a:p>
          <a:p>
            <a:pPr indent="0" lvl="0" marL="82296" rtl="0" algn="l">
              <a:lnSpc>
                <a:spcPct val="90000"/>
              </a:lnSpc>
              <a:spcBef>
                <a:spcPts val="1000"/>
              </a:spcBef>
              <a:spcAft>
                <a:spcPts val="0"/>
              </a:spcAft>
              <a:buClr>
                <a:schemeClr val="dk1"/>
              </a:buClr>
              <a:buSzPts val="2400"/>
              <a:buNone/>
            </a:pPr>
            <a:r>
              <a:t/>
            </a:r>
            <a:endParaRPr>
              <a:solidFill>
                <a:schemeClr val="accent1"/>
              </a:solidFill>
            </a:endParaRPr>
          </a:p>
          <a:p>
            <a:pPr indent="0" lvl="0" marL="82296" rtl="0" algn="l">
              <a:lnSpc>
                <a:spcPct val="90000"/>
              </a:lnSpc>
              <a:spcBef>
                <a:spcPts val="1000"/>
              </a:spcBef>
              <a:spcAft>
                <a:spcPts val="0"/>
              </a:spcAft>
              <a:buClr>
                <a:schemeClr val="accent1"/>
              </a:buClr>
              <a:buSzPts val="2400"/>
              <a:buNone/>
            </a:pPr>
            <a:r>
              <a:rPr lang="en-US">
                <a:solidFill>
                  <a:schemeClr val="accent1"/>
                </a:solidFill>
              </a:rPr>
              <a:t>pH = -log(0.20) = </a:t>
            </a:r>
            <a:r>
              <a:rPr lang="en-US">
                <a:solidFill>
                  <a:srgbClr val="FF0000"/>
                </a:solidFill>
              </a:rPr>
              <a:t>0.70</a:t>
            </a:r>
            <a:endParaRPr>
              <a:solidFill>
                <a:srgbClr val="FF0000"/>
              </a:solidFill>
            </a:endParaRPr>
          </a:p>
          <a:p>
            <a:pPr indent="-76200" lvl="0" marL="228600" rtl="0" algn="l">
              <a:lnSpc>
                <a:spcPct val="90000"/>
              </a:lnSpc>
              <a:spcBef>
                <a:spcPts val="1000"/>
              </a:spcBef>
              <a:spcAft>
                <a:spcPts val="0"/>
              </a:spcAft>
              <a:buClr>
                <a:schemeClr val="dk1"/>
              </a:buClr>
              <a:buSzPts val="2400"/>
              <a:buNone/>
            </a:pPr>
            <a:r>
              <a:t/>
            </a:r>
            <a:endParaRPr/>
          </a:p>
        </p:txBody>
      </p:sp>
      <p:pic>
        <p:nvPicPr>
          <p:cNvPr id="3971" name="Google Shape;3971;g200ff56c607_0_1191"/>
          <p:cNvPicPr preferRelativeResize="0"/>
          <p:nvPr/>
        </p:nvPicPr>
        <p:blipFill rotWithShape="1">
          <a:blip r:embed="rId3">
            <a:alphaModFix/>
          </a:blip>
          <a:srcRect b="517" l="0" r="50433" t="0"/>
          <a:stretch/>
        </p:blipFill>
        <p:spPr>
          <a:xfrm>
            <a:off x="6096000" y="1804384"/>
            <a:ext cx="3002674" cy="271002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0">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5" name="Shape 3975"/>
        <p:cNvGrpSpPr/>
        <p:nvPr/>
      </p:nvGrpSpPr>
      <p:grpSpPr>
        <a:xfrm>
          <a:off x="0" y="0"/>
          <a:ext cx="0" cy="0"/>
          <a:chOff x="0" y="0"/>
          <a:chExt cx="0" cy="0"/>
        </a:xfrm>
      </p:grpSpPr>
      <p:sp>
        <p:nvSpPr>
          <p:cNvPr id="3976" name="Google Shape;3976;g200ff56c607_0_119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Calculate the actual pH of 0.10M H</a:t>
            </a:r>
            <a:r>
              <a:rPr baseline="-25000" lang="en-US"/>
              <a:t>2</a:t>
            </a:r>
            <a:r>
              <a:rPr lang="en-US"/>
              <a:t>SO</a:t>
            </a:r>
            <a:r>
              <a:rPr baseline="-25000" lang="en-US"/>
              <a:t>4</a:t>
            </a:r>
            <a:r>
              <a:rPr lang="en-US"/>
              <a:t> (Ka</a:t>
            </a:r>
            <a:r>
              <a:rPr baseline="-25000" lang="en-US"/>
              <a:t>2</a:t>
            </a:r>
            <a:r>
              <a:rPr lang="en-US"/>
              <a:t>= 1.2x10</a:t>
            </a:r>
            <a:r>
              <a:rPr baseline="30000" lang="en-US"/>
              <a:t>-2</a:t>
            </a:r>
            <a:r>
              <a:rPr lang="en-US"/>
              <a:t>)</a:t>
            </a:r>
            <a:endParaRPr/>
          </a:p>
        </p:txBody>
      </p:sp>
      <p:sp>
        <p:nvSpPr>
          <p:cNvPr id="3977" name="Google Shape;3977;g200ff56c607_0_1197"/>
          <p:cNvSpPr txBox="1"/>
          <p:nvPr>
            <p:ph idx="1" type="body"/>
          </p:nvPr>
        </p:nvSpPr>
        <p:spPr>
          <a:xfrm>
            <a:off x="2438400" y="1690688"/>
            <a:ext cx="8229600" cy="4800600"/>
          </a:xfrm>
          <a:prstGeom prst="rect">
            <a:avLst/>
          </a:prstGeom>
          <a:noFill/>
          <a:ln>
            <a:noFill/>
          </a:ln>
        </p:spPr>
        <p:txBody>
          <a:bodyPr anchorCtr="0" anchor="t" bIns="45700" lIns="91425" spcFirstLastPara="1" rIns="91425" wrap="square" tIns="45700">
            <a:normAutofit lnSpcReduction="20000"/>
          </a:bodyPr>
          <a:lstStyle/>
          <a:p>
            <a:pPr indent="0" lvl="0" marL="82296" rtl="0" algn="l">
              <a:lnSpc>
                <a:spcPct val="90000"/>
              </a:lnSpc>
              <a:spcBef>
                <a:spcPts val="0"/>
              </a:spcBef>
              <a:spcAft>
                <a:spcPts val="0"/>
              </a:spcAft>
              <a:buClr>
                <a:schemeClr val="accent1"/>
              </a:buClr>
              <a:buSzPts val="2400"/>
              <a:buNone/>
            </a:pPr>
            <a:r>
              <a:rPr lang="en-US">
                <a:solidFill>
                  <a:schemeClr val="accent1"/>
                </a:solidFill>
              </a:rPr>
              <a:t>H</a:t>
            </a:r>
            <a:r>
              <a:rPr baseline="-25000" lang="en-US">
                <a:solidFill>
                  <a:schemeClr val="accent1"/>
                </a:solidFill>
              </a:rPr>
              <a:t>2</a:t>
            </a:r>
            <a:r>
              <a:rPr lang="en-US">
                <a:solidFill>
                  <a:schemeClr val="accent1"/>
                </a:solidFill>
              </a:rPr>
              <a:t>SO</a:t>
            </a:r>
            <a:r>
              <a:rPr baseline="-25000" lang="en-US">
                <a:solidFill>
                  <a:schemeClr val="accent1"/>
                </a:solidFill>
              </a:rPr>
              <a:t>4</a:t>
            </a:r>
            <a:r>
              <a:rPr lang="en-US">
                <a:solidFill>
                  <a:schemeClr val="accent1"/>
                </a:solidFill>
              </a:rPr>
              <a:t> 🡪 H</a:t>
            </a:r>
            <a:r>
              <a:rPr baseline="30000" lang="en-US">
                <a:solidFill>
                  <a:schemeClr val="accent1"/>
                </a:solidFill>
              </a:rPr>
              <a:t>+</a:t>
            </a:r>
            <a:r>
              <a:rPr lang="en-US">
                <a:solidFill>
                  <a:schemeClr val="accent1"/>
                </a:solidFill>
              </a:rPr>
              <a:t> + HSO</a:t>
            </a:r>
            <a:r>
              <a:rPr baseline="-25000" lang="en-US">
                <a:solidFill>
                  <a:schemeClr val="accent1"/>
                </a:solidFill>
              </a:rPr>
              <a:t>4</a:t>
            </a:r>
            <a:r>
              <a:rPr baseline="30000" lang="en-US">
                <a:solidFill>
                  <a:schemeClr val="accent1"/>
                </a:solidFill>
              </a:rPr>
              <a:t>-</a:t>
            </a:r>
            <a:r>
              <a:rPr lang="en-US">
                <a:solidFill>
                  <a:schemeClr val="accent1"/>
                </a:solidFill>
              </a:rPr>
              <a:t>	          Strong acid fully ionizes</a:t>
            </a:r>
            <a:endParaRPr/>
          </a:p>
          <a:p>
            <a:pPr indent="0" lvl="0" marL="82296" rtl="0" algn="l">
              <a:lnSpc>
                <a:spcPct val="90000"/>
              </a:lnSpc>
              <a:spcBef>
                <a:spcPts val="1000"/>
              </a:spcBef>
              <a:spcAft>
                <a:spcPts val="0"/>
              </a:spcAft>
              <a:buClr>
                <a:schemeClr val="accent1"/>
              </a:buClr>
              <a:buSzPts val="2400"/>
              <a:buNone/>
            </a:pPr>
            <a:r>
              <a:rPr lang="en-US">
                <a:solidFill>
                  <a:schemeClr val="accent1"/>
                </a:solidFill>
              </a:rPr>
              <a:t>0.10</a:t>
            </a:r>
            <a:r>
              <a:rPr baseline="30000" lang="en-US">
                <a:solidFill>
                  <a:schemeClr val="accent1"/>
                </a:solidFill>
              </a:rPr>
              <a:t>	</a:t>
            </a:r>
            <a:r>
              <a:rPr lang="en-US">
                <a:solidFill>
                  <a:schemeClr val="accent1"/>
                </a:solidFill>
              </a:rPr>
              <a:t>     0.10    0.10	</a:t>
            </a:r>
            <a:endParaRPr/>
          </a:p>
          <a:p>
            <a:pPr indent="0" lvl="0" marL="82296" rtl="0" algn="l">
              <a:lnSpc>
                <a:spcPct val="90000"/>
              </a:lnSpc>
              <a:spcBef>
                <a:spcPts val="1000"/>
              </a:spcBef>
              <a:spcAft>
                <a:spcPts val="0"/>
              </a:spcAft>
              <a:buClr>
                <a:schemeClr val="dk1"/>
              </a:buClr>
              <a:buSzPts val="2400"/>
              <a:buNone/>
            </a:pPr>
            <a:r>
              <a:t/>
            </a:r>
            <a:endParaRPr baseline="30000">
              <a:solidFill>
                <a:schemeClr val="accent1"/>
              </a:solidFill>
            </a:endParaRPr>
          </a:p>
          <a:p>
            <a:pPr indent="0" lvl="0" marL="82296" rtl="0" algn="l">
              <a:lnSpc>
                <a:spcPct val="90000"/>
              </a:lnSpc>
              <a:spcBef>
                <a:spcPts val="1000"/>
              </a:spcBef>
              <a:spcAft>
                <a:spcPts val="0"/>
              </a:spcAft>
              <a:buClr>
                <a:schemeClr val="accent1"/>
              </a:buClr>
              <a:buSzPts val="2400"/>
              <a:buNone/>
            </a:pPr>
            <a:r>
              <a:rPr lang="en-US">
                <a:solidFill>
                  <a:schemeClr val="accent1"/>
                </a:solidFill>
              </a:rPr>
              <a:t>HSO</a:t>
            </a:r>
            <a:r>
              <a:rPr baseline="-25000" lang="en-US">
                <a:solidFill>
                  <a:schemeClr val="accent1"/>
                </a:solidFill>
              </a:rPr>
              <a:t>4</a:t>
            </a:r>
            <a:r>
              <a:rPr baseline="30000" lang="en-US">
                <a:solidFill>
                  <a:schemeClr val="accent1"/>
                </a:solidFill>
              </a:rPr>
              <a:t>-</a:t>
            </a:r>
            <a:r>
              <a:rPr lang="en-US">
                <a:solidFill>
                  <a:schemeClr val="accent1"/>
                </a:solidFill>
              </a:rPr>
              <a:t> 🡪 H</a:t>
            </a:r>
            <a:r>
              <a:rPr baseline="30000" lang="en-US">
                <a:solidFill>
                  <a:schemeClr val="accent1"/>
                </a:solidFill>
              </a:rPr>
              <a:t>+</a:t>
            </a:r>
            <a:r>
              <a:rPr lang="en-US">
                <a:solidFill>
                  <a:schemeClr val="accent1"/>
                </a:solidFill>
              </a:rPr>
              <a:t> + SO</a:t>
            </a:r>
            <a:r>
              <a:rPr baseline="-25000" lang="en-US">
                <a:solidFill>
                  <a:schemeClr val="accent1"/>
                </a:solidFill>
              </a:rPr>
              <a:t>4</a:t>
            </a:r>
            <a:r>
              <a:rPr baseline="30000" lang="en-US">
                <a:solidFill>
                  <a:schemeClr val="accent1"/>
                </a:solidFill>
              </a:rPr>
              <a:t>-2</a:t>
            </a:r>
            <a:r>
              <a:rPr lang="en-US">
                <a:solidFill>
                  <a:schemeClr val="accent1"/>
                </a:solidFill>
              </a:rPr>
              <a:t>		Weak acid ice box</a:t>
            </a:r>
            <a:endParaRPr/>
          </a:p>
          <a:p>
            <a:pPr indent="0" lvl="0" marL="82296" rtl="0" algn="l">
              <a:lnSpc>
                <a:spcPct val="90000"/>
              </a:lnSpc>
              <a:spcBef>
                <a:spcPts val="1000"/>
              </a:spcBef>
              <a:spcAft>
                <a:spcPts val="0"/>
              </a:spcAft>
              <a:buClr>
                <a:schemeClr val="accent1"/>
              </a:buClr>
              <a:buSzPts val="2400"/>
              <a:buNone/>
            </a:pPr>
            <a:r>
              <a:rPr lang="en-US">
                <a:solidFill>
                  <a:schemeClr val="accent1"/>
                </a:solidFill>
              </a:rPr>
              <a:t>0.10	     0.10       0</a:t>
            </a:r>
            <a:endParaRPr/>
          </a:p>
          <a:p>
            <a:pPr indent="0" lvl="0" marL="82296" rtl="0" algn="l">
              <a:lnSpc>
                <a:spcPct val="90000"/>
              </a:lnSpc>
              <a:spcBef>
                <a:spcPts val="1000"/>
              </a:spcBef>
              <a:spcAft>
                <a:spcPts val="0"/>
              </a:spcAft>
              <a:buClr>
                <a:schemeClr val="accent1"/>
              </a:buClr>
              <a:buSzPts val="2400"/>
              <a:buNone/>
            </a:pPr>
            <a:r>
              <a:rPr lang="en-US">
                <a:solidFill>
                  <a:schemeClr val="accent1"/>
                </a:solidFill>
              </a:rPr>
              <a:t>-x             +x         +x</a:t>
            </a:r>
            <a:endParaRPr/>
          </a:p>
          <a:p>
            <a:pPr indent="0" lvl="0" marL="82296" rtl="0" algn="l">
              <a:lnSpc>
                <a:spcPct val="90000"/>
              </a:lnSpc>
              <a:spcBef>
                <a:spcPts val="1000"/>
              </a:spcBef>
              <a:spcAft>
                <a:spcPts val="0"/>
              </a:spcAft>
              <a:buClr>
                <a:schemeClr val="accent1"/>
              </a:buClr>
              <a:buSzPts val="2400"/>
              <a:buNone/>
            </a:pPr>
            <a:r>
              <a:rPr lang="en-US">
                <a:solidFill>
                  <a:schemeClr val="accent1"/>
                </a:solidFill>
              </a:rPr>
              <a:t>0.10-x     0.10+x    x</a:t>
            </a:r>
            <a:endParaRPr/>
          </a:p>
          <a:p>
            <a:pPr indent="0" lvl="0" marL="82296" rtl="0" algn="l">
              <a:lnSpc>
                <a:spcPct val="90000"/>
              </a:lnSpc>
              <a:spcBef>
                <a:spcPts val="1000"/>
              </a:spcBef>
              <a:spcAft>
                <a:spcPts val="0"/>
              </a:spcAft>
              <a:buClr>
                <a:schemeClr val="dk1"/>
              </a:buClr>
              <a:buSzPts val="2400"/>
              <a:buNone/>
            </a:pPr>
            <a:r>
              <a:t/>
            </a:r>
            <a:endParaRPr>
              <a:solidFill>
                <a:schemeClr val="accent1"/>
              </a:solidFill>
            </a:endParaRPr>
          </a:p>
          <a:p>
            <a:pPr indent="0" lvl="0" marL="82296" rtl="0" algn="l">
              <a:lnSpc>
                <a:spcPct val="90000"/>
              </a:lnSpc>
              <a:spcBef>
                <a:spcPts val="1000"/>
              </a:spcBef>
              <a:spcAft>
                <a:spcPts val="0"/>
              </a:spcAft>
              <a:buClr>
                <a:schemeClr val="accent1"/>
              </a:buClr>
              <a:buSzPts val="2400"/>
              <a:buNone/>
            </a:pPr>
            <a:r>
              <a:rPr lang="en-US">
                <a:solidFill>
                  <a:schemeClr val="accent1"/>
                </a:solidFill>
              </a:rPr>
              <a:t>[x(0.10+x)]/(0.10-x) = 1.2x10</a:t>
            </a:r>
            <a:r>
              <a:rPr baseline="30000" lang="en-US">
                <a:solidFill>
                  <a:schemeClr val="accent1"/>
                </a:solidFill>
              </a:rPr>
              <a:t>-2</a:t>
            </a:r>
            <a:endParaRPr/>
          </a:p>
          <a:p>
            <a:pPr indent="0" lvl="0" marL="82296" rtl="0" algn="l">
              <a:lnSpc>
                <a:spcPct val="90000"/>
              </a:lnSpc>
              <a:spcBef>
                <a:spcPts val="1000"/>
              </a:spcBef>
              <a:spcAft>
                <a:spcPts val="0"/>
              </a:spcAft>
              <a:buClr>
                <a:schemeClr val="accent1"/>
              </a:buClr>
              <a:buSzPts val="2400"/>
              <a:buNone/>
            </a:pPr>
            <a:r>
              <a:rPr lang="en-US">
                <a:solidFill>
                  <a:schemeClr val="accent1"/>
                </a:solidFill>
              </a:rPr>
              <a:t>0.10x/0.10 = 1.2x10</a:t>
            </a:r>
            <a:r>
              <a:rPr baseline="30000" lang="en-US">
                <a:solidFill>
                  <a:schemeClr val="accent1"/>
                </a:solidFill>
              </a:rPr>
              <a:t>-2</a:t>
            </a:r>
            <a:endParaRPr/>
          </a:p>
          <a:p>
            <a:pPr indent="0" lvl="0" marL="82296" rtl="0" algn="l">
              <a:lnSpc>
                <a:spcPct val="90000"/>
              </a:lnSpc>
              <a:spcBef>
                <a:spcPts val="1000"/>
              </a:spcBef>
              <a:spcAft>
                <a:spcPts val="0"/>
              </a:spcAft>
              <a:buClr>
                <a:schemeClr val="accent1"/>
              </a:buClr>
              <a:buSzPts val="2400"/>
              <a:buNone/>
            </a:pPr>
            <a:r>
              <a:rPr lang="en-US">
                <a:solidFill>
                  <a:schemeClr val="accent1"/>
                </a:solidFill>
              </a:rPr>
              <a:t>X = 1.2x10</a:t>
            </a:r>
            <a:r>
              <a:rPr baseline="30000" lang="en-US">
                <a:solidFill>
                  <a:schemeClr val="accent1"/>
                </a:solidFill>
              </a:rPr>
              <a:t>-2</a:t>
            </a:r>
            <a:endParaRPr baseline="30000">
              <a:solidFill>
                <a:schemeClr val="accent1"/>
              </a:solidFill>
            </a:endParaRPr>
          </a:p>
          <a:p>
            <a:pPr indent="-76200" lvl="0" marL="228600" rtl="0" algn="l">
              <a:lnSpc>
                <a:spcPct val="90000"/>
              </a:lnSpc>
              <a:spcBef>
                <a:spcPts val="1000"/>
              </a:spcBef>
              <a:spcAft>
                <a:spcPts val="0"/>
              </a:spcAft>
              <a:buClr>
                <a:schemeClr val="dk1"/>
              </a:buClr>
              <a:buSzPts val="2400"/>
              <a:buNone/>
            </a:pPr>
            <a:r>
              <a:t/>
            </a:r>
            <a:endParaRPr>
              <a:solidFill>
                <a:schemeClr val="accent1"/>
              </a:solidFill>
            </a:endParaRPr>
          </a:p>
        </p:txBody>
      </p:sp>
      <p:sp>
        <p:nvSpPr>
          <p:cNvPr id="3978" name="Google Shape;3978;g200ff56c607_0_1197"/>
          <p:cNvSpPr/>
          <p:nvPr/>
        </p:nvSpPr>
        <p:spPr>
          <a:xfrm>
            <a:off x="3470504" y="4700287"/>
            <a:ext cx="381000" cy="304800"/>
          </a:xfrm>
          <a:prstGeom prst="ellipse">
            <a:avLst/>
          </a:prstGeom>
          <a:no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79" name="Google Shape;3979;g200ff56c607_0_1197"/>
          <p:cNvSpPr/>
          <p:nvPr/>
        </p:nvSpPr>
        <p:spPr>
          <a:xfrm>
            <a:off x="4791658" y="4764049"/>
            <a:ext cx="381000" cy="304800"/>
          </a:xfrm>
          <a:prstGeom prst="ellipse">
            <a:avLst/>
          </a:prstGeom>
          <a:no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80" name="Google Shape;3980;g200ff56c607_0_1197"/>
          <p:cNvSpPr txBox="1"/>
          <p:nvPr/>
        </p:nvSpPr>
        <p:spPr>
          <a:xfrm>
            <a:off x="7238999" y="4286310"/>
            <a:ext cx="39546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[H</a:t>
            </a:r>
            <a:r>
              <a:rPr baseline="30000" lang="en-US" sz="2400">
                <a:solidFill>
                  <a:schemeClr val="accent1"/>
                </a:solidFill>
                <a:latin typeface="Calibri"/>
                <a:ea typeface="Calibri"/>
                <a:cs typeface="Calibri"/>
                <a:sym typeface="Calibri"/>
              </a:rPr>
              <a:t>+</a:t>
            </a:r>
            <a:r>
              <a:rPr lang="en-US" sz="2400">
                <a:solidFill>
                  <a:schemeClr val="accent1"/>
                </a:solidFill>
                <a:latin typeface="Calibri"/>
                <a:ea typeface="Calibri"/>
                <a:cs typeface="Calibri"/>
                <a:sym typeface="Calibri"/>
              </a:rPr>
              <a:t>] = 0.10 +1.2x10</a:t>
            </a:r>
            <a:r>
              <a:rPr baseline="30000" lang="en-US" sz="2400">
                <a:solidFill>
                  <a:schemeClr val="accent1"/>
                </a:solidFill>
                <a:latin typeface="Calibri"/>
                <a:ea typeface="Calibri"/>
                <a:cs typeface="Calibri"/>
                <a:sym typeface="Calibri"/>
              </a:rPr>
              <a:t>-2</a:t>
            </a:r>
            <a:r>
              <a:rPr lang="en-US" sz="2400">
                <a:solidFill>
                  <a:schemeClr val="accent1"/>
                </a:solidFill>
                <a:latin typeface="Calibri"/>
                <a:ea typeface="Calibri"/>
                <a:cs typeface="Calibri"/>
                <a:sym typeface="Calibri"/>
              </a:rPr>
              <a:t> = 0.112 </a:t>
            </a:r>
            <a:endParaRPr/>
          </a:p>
          <a:p>
            <a:pPr indent="0" lvl="0" marL="0" marR="0" rtl="0" algn="l">
              <a:spcBef>
                <a:spcPts val="0"/>
              </a:spcBef>
              <a:spcAft>
                <a:spcPts val="0"/>
              </a:spcAft>
              <a:buNone/>
            </a:pPr>
            <a:r>
              <a:rPr lang="en-US" sz="2400">
                <a:solidFill>
                  <a:schemeClr val="accent1"/>
                </a:solidFill>
                <a:latin typeface="Calibri"/>
                <a:ea typeface="Calibri"/>
                <a:cs typeface="Calibri"/>
                <a:sym typeface="Calibri"/>
              </a:rPr>
              <a:t>pH = -log(0.112) = .95</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7">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7">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7">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7">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7">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7">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8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80">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5" name="Shape 3985"/>
        <p:cNvGrpSpPr/>
        <p:nvPr/>
      </p:nvGrpSpPr>
      <p:grpSpPr>
        <a:xfrm>
          <a:off x="0" y="0"/>
          <a:ext cx="0" cy="0"/>
          <a:chOff x="0" y="0"/>
          <a:chExt cx="0" cy="0"/>
        </a:xfrm>
      </p:grpSpPr>
      <p:sp>
        <p:nvSpPr>
          <p:cNvPr id="3986" name="Google Shape;3986;g200ff56c607_0_1205"/>
          <p:cNvSpPr txBox="1"/>
          <p:nvPr>
            <p:ph type="title"/>
          </p:nvPr>
        </p:nvSpPr>
        <p:spPr>
          <a:xfrm>
            <a:off x="2514600" y="0"/>
            <a:ext cx="7734300" cy="9144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Factors Affecting Acid Strength</a:t>
            </a:r>
            <a:endParaRPr/>
          </a:p>
        </p:txBody>
      </p:sp>
      <p:pic>
        <p:nvPicPr>
          <p:cNvPr descr="16_12" id="3987" name="Google Shape;3987;g200ff56c607_0_1205"/>
          <p:cNvPicPr preferRelativeResize="0"/>
          <p:nvPr>
            <p:ph idx="1" type="body"/>
          </p:nvPr>
        </p:nvPicPr>
        <p:blipFill rotWithShape="1">
          <a:blip r:embed="rId3">
            <a:alphaModFix/>
          </a:blip>
          <a:srcRect b="7166" l="0" r="0" t="0"/>
          <a:stretch/>
        </p:blipFill>
        <p:spPr>
          <a:xfrm>
            <a:off x="2514600" y="914400"/>
            <a:ext cx="8153400" cy="2971800"/>
          </a:xfrm>
          <a:prstGeom prst="rect">
            <a:avLst/>
          </a:prstGeom>
          <a:noFill/>
          <a:ln>
            <a:noFill/>
          </a:ln>
        </p:spPr>
      </p:pic>
      <p:sp>
        <p:nvSpPr>
          <p:cNvPr id="3988" name="Google Shape;3988;g200ff56c607_0_1205"/>
          <p:cNvSpPr txBox="1"/>
          <p:nvPr>
            <p:ph idx="2" type="body"/>
          </p:nvPr>
        </p:nvSpPr>
        <p:spPr>
          <a:xfrm>
            <a:off x="2514600" y="4114800"/>
            <a:ext cx="8153400" cy="2743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The more polar the bond between H and it’s neighboring element (or the weaker the H-X bond/IMF) the more </a:t>
            </a:r>
            <a:r>
              <a:rPr lang="en-US">
                <a:solidFill>
                  <a:srgbClr val="FF0000"/>
                </a:solidFill>
              </a:rPr>
              <a:t>acidic</a:t>
            </a:r>
            <a:r>
              <a:rPr lang="en-US"/>
              <a:t> the compound (it will lose H</a:t>
            </a:r>
            <a:r>
              <a:rPr baseline="30000" lang="en-US"/>
              <a:t>+</a:t>
            </a:r>
            <a:r>
              <a:rPr lang="en-US"/>
              <a:t> better because the other bond is more attracted).</a:t>
            </a:r>
            <a:endParaRPr/>
          </a:p>
        </p:txBody>
      </p:sp>
    </p:spTree>
  </p:cSld>
  <p:clrMapOvr>
    <a:masterClrMapping/>
  </p:clrMapOvr>
  <p:transition spd="slow">
    <p:fade/>
  </p:transition>
</p:sld>
</file>

<file path=ppt/slides/slide4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3" name="Shape 3993"/>
        <p:cNvGrpSpPr/>
        <p:nvPr/>
      </p:nvGrpSpPr>
      <p:grpSpPr>
        <a:xfrm>
          <a:off x="0" y="0"/>
          <a:ext cx="0" cy="0"/>
          <a:chOff x="0" y="0"/>
          <a:chExt cx="0" cy="0"/>
        </a:xfrm>
      </p:grpSpPr>
      <p:sp>
        <p:nvSpPr>
          <p:cNvPr id="3994" name="Google Shape;3994;g200ff56c607_0_1212"/>
          <p:cNvSpPr txBox="1"/>
          <p:nvPr>
            <p:ph type="title"/>
          </p:nvPr>
        </p:nvSpPr>
        <p:spPr>
          <a:xfrm>
            <a:off x="2514600" y="0"/>
            <a:ext cx="7658100" cy="9144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Factors Affecting Acid Strength</a:t>
            </a:r>
            <a:endParaRPr/>
          </a:p>
        </p:txBody>
      </p:sp>
      <p:sp>
        <p:nvSpPr>
          <p:cNvPr id="3995" name="Google Shape;3995;g200ff56c607_0_1212"/>
          <p:cNvSpPr txBox="1"/>
          <p:nvPr>
            <p:ph idx="1" type="body"/>
          </p:nvPr>
        </p:nvSpPr>
        <p:spPr>
          <a:xfrm>
            <a:off x="1277007" y="838200"/>
            <a:ext cx="10247700" cy="14478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Font typeface="Calibri"/>
              <a:buNone/>
            </a:pPr>
            <a:r>
              <a:rPr lang="en-US"/>
              <a:t>	In </a:t>
            </a:r>
            <a:r>
              <a:rPr lang="en-US">
                <a:solidFill>
                  <a:srgbClr val="FF0000"/>
                </a:solidFill>
              </a:rPr>
              <a:t>oxyacids</a:t>
            </a:r>
            <a:r>
              <a:rPr lang="en-US"/>
              <a:t>, in which an OH is bonded to another atom,  Y,  the more electronegative Y is, the more </a:t>
            </a:r>
            <a:r>
              <a:rPr lang="en-US">
                <a:solidFill>
                  <a:srgbClr val="FF0000"/>
                </a:solidFill>
              </a:rPr>
              <a:t>acidic</a:t>
            </a:r>
            <a:r>
              <a:rPr lang="en-US"/>
              <a:t> the </a:t>
            </a:r>
            <a:r>
              <a:rPr lang="en-US">
                <a:solidFill>
                  <a:srgbClr val="FF0000"/>
                </a:solidFill>
              </a:rPr>
              <a:t>acid</a:t>
            </a:r>
            <a:r>
              <a:rPr lang="en-US"/>
              <a:t>.</a:t>
            </a:r>
            <a:endParaRPr/>
          </a:p>
        </p:txBody>
      </p:sp>
      <p:pic>
        <p:nvPicPr>
          <p:cNvPr descr="16_13" id="3996" name="Google Shape;3996;g200ff56c607_0_1212"/>
          <p:cNvPicPr preferRelativeResize="0"/>
          <p:nvPr>
            <p:ph idx="2" type="body"/>
          </p:nvPr>
        </p:nvPicPr>
        <p:blipFill rotWithShape="1">
          <a:blip r:embed="rId3">
            <a:alphaModFix/>
          </a:blip>
          <a:srcRect b="5580" l="0" r="0" t="0"/>
          <a:stretch/>
        </p:blipFill>
        <p:spPr>
          <a:xfrm>
            <a:off x="2324100" y="1918137"/>
            <a:ext cx="8153400" cy="4419600"/>
          </a:xfrm>
          <a:prstGeom prst="rect">
            <a:avLst/>
          </a:prstGeom>
          <a:noFill/>
          <a:ln>
            <a:noFill/>
          </a:ln>
        </p:spPr>
      </p:pic>
    </p:spTree>
  </p:cSld>
  <p:clrMapOvr>
    <a:masterClrMapping/>
  </p:clrMapOvr>
  <p:transition spd="slow">
    <p:fade/>
  </p:transition>
</p:sld>
</file>

<file path=ppt/slides/slide4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1" name="Shape 4001"/>
        <p:cNvGrpSpPr/>
        <p:nvPr/>
      </p:nvGrpSpPr>
      <p:grpSpPr>
        <a:xfrm>
          <a:off x="0" y="0"/>
          <a:ext cx="0" cy="0"/>
          <a:chOff x="0" y="0"/>
          <a:chExt cx="0" cy="0"/>
        </a:xfrm>
      </p:grpSpPr>
      <p:sp>
        <p:nvSpPr>
          <p:cNvPr id="4002" name="Google Shape;4002;g200ff56c607_0_1219"/>
          <p:cNvSpPr txBox="1"/>
          <p:nvPr>
            <p:ph type="title"/>
          </p:nvPr>
        </p:nvSpPr>
        <p:spPr>
          <a:xfrm>
            <a:off x="2438400" y="0"/>
            <a:ext cx="75819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Factors Affecting Acid Strength</a:t>
            </a:r>
            <a:endParaRPr/>
          </a:p>
        </p:txBody>
      </p:sp>
      <p:pic>
        <p:nvPicPr>
          <p:cNvPr descr="16_13-01UN" id="4003" name="Google Shape;4003;g200ff56c607_0_1219"/>
          <p:cNvPicPr preferRelativeResize="0"/>
          <p:nvPr>
            <p:ph idx="1" type="body"/>
          </p:nvPr>
        </p:nvPicPr>
        <p:blipFill rotWithShape="1">
          <a:blip r:embed="rId3">
            <a:alphaModFix/>
          </a:blip>
          <a:srcRect b="7621" l="0" r="0" t="0"/>
          <a:stretch/>
        </p:blipFill>
        <p:spPr>
          <a:xfrm>
            <a:off x="2514601" y="1066800"/>
            <a:ext cx="8153400" cy="3505200"/>
          </a:xfrm>
          <a:prstGeom prst="rect">
            <a:avLst/>
          </a:prstGeom>
          <a:noFill/>
          <a:ln>
            <a:noFill/>
          </a:ln>
        </p:spPr>
      </p:pic>
      <p:sp>
        <p:nvSpPr>
          <p:cNvPr id="4004" name="Google Shape;4004;g200ff56c607_0_1219"/>
          <p:cNvSpPr txBox="1"/>
          <p:nvPr>
            <p:ph idx="2" type="body"/>
          </p:nvPr>
        </p:nvSpPr>
        <p:spPr>
          <a:xfrm>
            <a:off x="2152650" y="4784834"/>
            <a:ext cx="8153400" cy="990600"/>
          </a:xfrm>
          <a:prstGeom prst="rect">
            <a:avLst/>
          </a:prstGeom>
          <a:noFill/>
          <a:ln>
            <a:noFill/>
          </a:ln>
        </p:spPr>
        <p:txBody>
          <a:bodyPr anchorCtr="0" anchor="t" bIns="45700" lIns="91425" spcFirstLastPara="1" rIns="91425" wrap="square" tIns="45700">
            <a:normAutofit fontScale="85000" lnSpcReduction="10000"/>
          </a:bodyPr>
          <a:lstStyle/>
          <a:p>
            <a:pPr indent="-228600" lvl="0" marL="228600" rtl="0" algn="l">
              <a:lnSpc>
                <a:spcPct val="90000"/>
              </a:lnSpc>
              <a:spcBef>
                <a:spcPts val="0"/>
              </a:spcBef>
              <a:spcAft>
                <a:spcPts val="0"/>
              </a:spcAft>
              <a:buClr>
                <a:schemeClr val="dk1"/>
              </a:buClr>
              <a:buSzPct val="100000"/>
              <a:buFont typeface="Calibri"/>
              <a:buNone/>
            </a:pPr>
            <a:r>
              <a:rPr lang="en-US" sz="2800"/>
              <a:t>	For a series of </a:t>
            </a:r>
            <a:r>
              <a:rPr lang="en-US" sz="2800">
                <a:solidFill>
                  <a:srgbClr val="FF0000"/>
                </a:solidFill>
              </a:rPr>
              <a:t>oxyacids</a:t>
            </a:r>
            <a:r>
              <a:rPr lang="en-US" sz="2800"/>
              <a:t>, acidity increases with the number of oxygens atoms. The increased polarity and strength of the O-X bonds makes the O-H bonds will be weaker and lose H</a:t>
            </a:r>
            <a:r>
              <a:rPr baseline="30000" lang="en-US" sz="2800"/>
              <a:t>+</a:t>
            </a:r>
            <a:r>
              <a:rPr lang="en-US" sz="2800"/>
              <a:t> easier.</a:t>
            </a:r>
            <a:endParaRPr/>
          </a:p>
        </p:txBody>
      </p:sp>
    </p:spTree>
  </p:cSld>
  <p:clrMapOvr>
    <a:masterClrMapping/>
  </p:clrMapOvr>
  <p:transition spd="slow">
    <p:fade/>
  </p:transition>
</p:sld>
</file>

<file path=ppt/slides/slide4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8" name="Shape 4008"/>
        <p:cNvGrpSpPr/>
        <p:nvPr/>
      </p:nvGrpSpPr>
      <p:grpSpPr>
        <a:xfrm>
          <a:off x="0" y="0"/>
          <a:ext cx="0" cy="0"/>
          <a:chOff x="0" y="0"/>
          <a:chExt cx="0" cy="0"/>
        </a:xfrm>
      </p:grpSpPr>
      <p:sp>
        <p:nvSpPr>
          <p:cNvPr id="4009" name="Google Shape;4009;g200ff56c607_0_1239"/>
          <p:cNvSpPr txBox="1"/>
          <p:nvPr>
            <p:ph type="title"/>
          </p:nvPr>
        </p:nvSpPr>
        <p:spPr>
          <a:xfrm>
            <a:off x="2514600" y="0"/>
            <a:ext cx="74982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pH of salts</a:t>
            </a:r>
            <a:endParaRPr/>
          </a:p>
        </p:txBody>
      </p:sp>
      <p:sp>
        <p:nvSpPr>
          <p:cNvPr id="4010" name="Google Shape;4010;g200ff56c607_0_1239"/>
          <p:cNvSpPr txBox="1"/>
          <p:nvPr>
            <p:ph idx="1" type="body"/>
          </p:nvPr>
        </p:nvSpPr>
        <p:spPr>
          <a:xfrm>
            <a:off x="1150883" y="990600"/>
            <a:ext cx="10830900" cy="5867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a:t>The cation of a salt comes from the base in a reaction. The anion of the salt comes from the acid.</a:t>
            </a:r>
            <a:endParaRPr/>
          </a:p>
          <a:p>
            <a:pPr indent="-228600" lvl="0" marL="228600" rtl="0" algn="l">
              <a:lnSpc>
                <a:spcPct val="90000"/>
              </a:lnSpc>
              <a:spcBef>
                <a:spcPts val="1000"/>
              </a:spcBef>
              <a:spcAft>
                <a:spcPts val="0"/>
              </a:spcAft>
              <a:buClr>
                <a:schemeClr val="dk1"/>
              </a:buClr>
              <a:buSzPts val="2400"/>
              <a:buNone/>
            </a:pPr>
            <a:r>
              <a:rPr lang="en-US"/>
              <a:t>	</a:t>
            </a:r>
            <a:r>
              <a:rPr lang="en-US">
                <a:solidFill>
                  <a:schemeClr val="dk2"/>
                </a:solidFill>
              </a:rPr>
              <a:t>	NaOH + HCl 🡪 NaCl + H</a:t>
            </a:r>
            <a:r>
              <a:rPr baseline="-25000" lang="en-US">
                <a:solidFill>
                  <a:schemeClr val="dk2"/>
                </a:solidFill>
              </a:rPr>
              <a:t>2</a:t>
            </a:r>
            <a:r>
              <a:rPr lang="en-US">
                <a:solidFill>
                  <a:schemeClr val="dk2"/>
                </a:solidFill>
              </a:rPr>
              <a:t>O</a:t>
            </a:r>
            <a:endParaRPr/>
          </a:p>
          <a:p>
            <a:pPr indent="-228600" lvl="0" marL="228600" rtl="0" algn="l">
              <a:lnSpc>
                <a:spcPct val="90000"/>
              </a:lnSpc>
              <a:spcBef>
                <a:spcPts val="1000"/>
              </a:spcBef>
              <a:spcAft>
                <a:spcPts val="0"/>
              </a:spcAft>
              <a:buClr>
                <a:schemeClr val="dk1"/>
              </a:buClr>
              <a:buSzPts val="2400"/>
              <a:buNone/>
            </a:pPr>
            <a:r>
              <a:t/>
            </a:r>
            <a:endParaRPr>
              <a:solidFill>
                <a:schemeClr val="dk2"/>
              </a:solidFill>
            </a:endParaRPr>
          </a:p>
          <a:p>
            <a:pPr indent="0" lvl="0" marL="82296" rtl="0" algn="l">
              <a:lnSpc>
                <a:spcPct val="90000"/>
              </a:lnSpc>
              <a:spcBef>
                <a:spcPts val="1000"/>
              </a:spcBef>
              <a:spcAft>
                <a:spcPts val="0"/>
              </a:spcAft>
              <a:buClr>
                <a:schemeClr val="dk1"/>
              </a:buClr>
              <a:buSzPts val="2400"/>
              <a:buNone/>
            </a:pPr>
            <a:r>
              <a:t/>
            </a:r>
            <a:endParaRPr/>
          </a:p>
          <a:p>
            <a:pPr indent="-228600" lvl="0" marL="228600" rtl="0" algn="l">
              <a:lnSpc>
                <a:spcPct val="90000"/>
              </a:lnSpc>
              <a:spcBef>
                <a:spcPts val="1000"/>
              </a:spcBef>
              <a:spcAft>
                <a:spcPts val="0"/>
              </a:spcAft>
              <a:buClr>
                <a:schemeClr val="dk1"/>
              </a:buClr>
              <a:buSzPts val="2400"/>
              <a:buChar char="•"/>
            </a:pPr>
            <a:r>
              <a:rPr lang="en-US"/>
              <a:t>SA + SB 🡪 Neutral Salt</a:t>
            </a:r>
            <a:endParaRPr/>
          </a:p>
          <a:p>
            <a:pPr indent="-228600" lvl="0" marL="228600" rtl="0" algn="l">
              <a:lnSpc>
                <a:spcPct val="90000"/>
              </a:lnSpc>
              <a:spcBef>
                <a:spcPts val="1000"/>
              </a:spcBef>
              <a:spcAft>
                <a:spcPts val="0"/>
              </a:spcAft>
              <a:buClr>
                <a:schemeClr val="dk1"/>
              </a:buClr>
              <a:buSzPts val="2400"/>
              <a:buChar char="•"/>
            </a:pPr>
            <a:r>
              <a:rPr lang="en-US"/>
              <a:t>WA + SB 🡪 </a:t>
            </a:r>
            <a:r>
              <a:rPr lang="en-US">
                <a:solidFill>
                  <a:schemeClr val="accent1"/>
                </a:solidFill>
              </a:rPr>
              <a:t>Basic</a:t>
            </a:r>
            <a:r>
              <a:rPr lang="en-US"/>
              <a:t> </a:t>
            </a:r>
            <a:r>
              <a:rPr lang="en-US">
                <a:solidFill>
                  <a:schemeClr val="accent1"/>
                </a:solidFill>
              </a:rPr>
              <a:t>Salt</a:t>
            </a:r>
            <a:endParaRPr>
              <a:solidFill>
                <a:schemeClr val="accent1"/>
              </a:solidFill>
            </a:endParaRPr>
          </a:p>
          <a:p>
            <a:pPr indent="-228600" lvl="0" marL="228600" rtl="0" algn="l">
              <a:lnSpc>
                <a:spcPct val="90000"/>
              </a:lnSpc>
              <a:spcBef>
                <a:spcPts val="1000"/>
              </a:spcBef>
              <a:spcAft>
                <a:spcPts val="0"/>
              </a:spcAft>
              <a:buClr>
                <a:schemeClr val="dk1"/>
              </a:buClr>
              <a:buSzPts val="2400"/>
              <a:buChar char="•"/>
            </a:pPr>
            <a:r>
              <a:rPr lang="en-US"/>
              <a:t>SA+WB🡪 </a:t>
            </a:r>
            <a:r>
              <a:rPr lang="en-US">
                <a:solidFill>
                  <a:srgbClr val="FF0000"/>
                </a:solidFill>
              </a:rPr>
              <a:t>Acidic</a:t>
            </a:r>
            <a:r>
              <a:rPr lang="en-US"/>
              <a:t> </a:t>
            </a:r>
            <a:r>
              <a:rPr lang="en-US">
                <a:solidFill>
                  <a:srgbClr val="FF0000"/>
                </a:solidFill>
              </a:rPr>
              <a:t>Salt</a:t>
            </a:r>
            <a:endParaRPr>
              <a:solidFill>
                <a:srgbClr val="FF0000"/>
              </a:solidFill>
            </a:endParaRPr>
          </a:p>
          <a:p>
            <a:pPr indent="-228600" lvl="0" marL="228600" rtl="0" algn="l">
              <a:lnSpc>
                <a:spcPct val="90000"/>
              </a:lnSpc>
              <a:spcBef>
                <a:spcPts val="1000"/>
              </a:spcBef>
              <a:spcAft>
                <a:spcPts val="0"/>
              </a:spcAft>
              <a:buClr>
                <a:schemeClr val="dk1"/>
              </a:buClr>
              <a:buSzPts val="2400"/>
              <a:buChar char="•"/>
            </a:pPr>
            <a:r>
              <a:rPr lang="en-US"/>
              <a:t>WA + WB🡪 depends on Ka and Kb values.</a:t>
            </a:r>
            <a:endParaRPr/>
          </a:p>
          <a:p>
            <a:pPr indent="0" lvl="0" marL="0" rtl="0" algn="l">
              <a:lnSpc>
                <a:spcPct val="90000"/>
              </a:lnSpc>
              <a:spcBef>
                <a:spcPts val="1000"/>
              </a:spcBef>
              <a:spcAft>
                <a:spcPts val="0"/>
              </a:spcAft>
              <a:buClr>
                <a:schemeClr val="dk1"/>
              </a:buClr>
              <a:buSzPts val="2400"/>
              <a:buNone/>
            </a:pPr>
            <a:r>
              <a:rPr lang="en-US"/>
              <a:t>Any weak particles will react with the water (hydrolysis)</a:t>
            </a:r>
            <a:endParaRPr/>
          </a:p>
        </p:txBody>
      </p:sp>
      <p:sp>
        <p:nvSpPr>
          <p:cNvPr id="4011" name="Google Shape;4011;g200ff56c607_0_1239"/>
          <p:cNvSpPr/>
          <p:nvPr/>
        </p:nvSpPr>
        <p:spPr>
          <a:xfrm>
            <a:off x="2257096" y="2133600"/>
            <a:ext cx="2046900" cy="609600"/>
          </a:xfrm>
          <a:prstGeom prst="curvedUpArrow">
            <a:avLst>
              <a:gd fmla="val 25000" name="adj1"/>
              <a:gd fmla="val 50000" name="adj2"/>
              <a:gd fmla="val 25000" name="adj3"/>
            </a:avLst>
          </a:prstGeom>
          <a:solidFill>
            <a:srgbClr val="0070C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012" name="Google Shape;4012;g200ff56c607_0_1239"/>
          <p:cNvSpPr/>
          <p:nvPr/>
        </p:nvSpPr>
        <p:spPr>
          <a:xfrm>
            <a:off x="3280541" y="2120462"/>
            <a:ext cx="1447800" cy="381000"/>
          </a:xfrm>
          <a:prstGeom prst="curvedUpArrow">
            <a:avLst>
              <a:gd fmla="val 25000" name="adj1"/>
              <a:gd fmla="val 50000" name="adj2"/>
              <a:gd fmla="val 25000" name="adj3"/>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id="4013" name="Google Shape;4013;g200ff56c607_0_1239"/>
          <p:cNvPicPr preferRelativeResize="0"/>
          <p:nvPr/>
        </p:nvPicPr>
        <p:blipFill rotWithShape="1">
          <a:blip r:embed="rId3">
            <a:alphaModFix/>
          </a:blip>
          <a:srcRect b="0" l="0" r="0" t="0"/>
          <a:stretch/>
        </p:blipFill>
        <p:spPr>
          <a:xfrm>
            <a:off x="8334375" y="1732236"/>
            <a:ext cx="2838450" cy="2857500"/>
          </a:xfrm>
          <a:prstGeom prst="rect">
            <a:avLst/>
          </a:prstGeom>
          <a:noFill/>
          <a:ln>
            <a:noFill/>
          </a:ln>
        </p:spPr>
      </p:pic>
    </p:spTree>
  </p:cSld>
  <p:clrMapOvr>
    <a:masterClrMapping/>
  </p:clrMapOvr>
</p:sld>
</file>

<file path=ppt/slides/slide4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7" name="Shape 4017"/>
        <p:cNvGrpSpPr/>
        <p:nvPr/>
      </p:nvGrpSpPr>
      <p:grpSpPr>
        <a:xfrm>
          <a:off x="0" y="0"/>
          <a:ext cx="0" cy="0"/>
          <a:chOff x="0" y="0"/>
          <a:chExt cx="0" cy="0"/>
        </a:xfrm>
      </p:grpSpPr>
      <p:sp>
        <p:nvSpPr>
          <p:cNvPr id="4018" name="Google Shape;4018;g200ff56c607_0_1247"/>
          <p:cNvSpPr txBox="1"/>
          <p:nvPr>
            <p:ph type="title"/>
          </p:nvPr>
        </p:nvSpPr>
        <p:spPr>
          <a:xfrm>
            <a:off x="812800" y="274638"/>
            <a:ext cx="105663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pH of salts</a:t>
            </a:r>
            <a:endParaRPr/>
          </a:p>
        </p:txBody>
      </p:sp>
      <p:sp>
        <p:nvSpPr>
          <p:cNvPr id="4019" name="Google Shape;4019;g200ff56c607_0_1247"/>
          <p:cNvSpPr txBox="1"/>
          <p:nvPr>
            <p:ph idx="1" type="body"/>
          </p:nvPr>
        </p:nvSpPr>
        <p:spPr>
          <a:xfrm>
            <a:off x="812800" y="1600200"/>
            <a:ext cx="4978500" cy="4114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Are these salts acidic, basic, or neutral?</a:t>
            </a:r>
            <a:endParaRPr/>
          </a:p>
          <a:p>
            <a:pPr indent="0" lvl="0" marL="0" rtl="0" algn="l">
              <a:lnSpc>
                <a:spcPct val="90000"/>
              </a:lnSpc>
              <a:spcBef>
                <a:spcPts val="1000"/>
              </a:spcBef>
              <a:spcAft>
                <a:spcPts val="0"/>
              </a:spcAft>
              <a:buClr>
                <a:schemeClr val="dk1"/>
              </a:buClr>
              <a:buSzPts val="2400"/>
              <a:buNone/>
            </a:pPr>
            <a:r>
              <a:t/>
            </a:r>
            <a:endParaRPr/>
          </a:p>
          <a:p>
            <a:pPr indent="-228600" lvl="0" marL="228600" rtl="0" algn="l">
              <a:lnSpc>
                <a:spcPct val="90000"/>
              </a:lnSpc>
              <a:spcBef>
                <a:spcPts val="1000"/>
              </a:spcBef>
              <a:spcAft>
                <a:spcPts val="0"/>
              </a:spcAft>
              <a:buClr>
                <a:schemeClr val="dk1"/>
              </a:buClr>
              <a:buSzPts val="2400"/>
              <a:buChar char="•"/>
            </a:pPr>
            <a:r>
              <a:rPr lang="en-US"/>
              <a:t>NaBr</a:t>
            </a:r>
            <a:endParaRPr/>
          </a:p>
          <a:p>
            <a:pPr indent="-228600" lvl="0" marL="228600" rtl="0" algn="l">
              <a:lnSpc>
                <a:spcPct val="90000"/>
              </a:lnSpc>
              <a:spcBef>
                <a:spcPts val="1000"/>
              </a:spcBef>
              <a:spcAft>
                <a:spcPts val="0"/>
              </a:spcAft>
              <a:buClr>
                <a:schemeClr val="dk1"/>
              </a:buClr>
              <a:buSzPts val="2400"/>
              <a:buChar char="•"/>
            </a:pPr>
            <a:r>
              <a:rPr lang="en-US"/>
              <a:t>Li</a:t>
            </a:r>
            <a:r>
              <a:rPr baseline="-25000" lang="en-US"/>
              <a:t>2</a:t>
            </a:r>
            <a:r>
              <a:rPr lang="en-US"/>
              <a:t>CO</a:t>
            </a:r>
            <a:r>
              <a:rPr baseline="-25000" lang="en-US"/>
              <a:t>3</a:t>
            </a:r>
            <a:endParaRPr/>
          </a:p>
          <a:p>
            <a:pPr indent="-228600" lvl="0" marL="228600" rtl="0" algn="l">
              <a:lnSpc>
                <a:spcPct val="90000"/>
              </a:lnSpc>
              <a:spcBef>
                <a:spcPts val="1000"/>
              </a:spcBef>
              <a:spcAft>
                <a:spcPts val="0"/>
              </a:spcAft>
              <a:buClr>
                <a:schemeClr val="dk1"/>
              </a:buClr>
              <a:buSzPts val="2400"/>
              <a:buChar char="•"/>
            </a:pPr>
            <a:r>
              <a:rPr lang="en-US"/>
              <a:t>KF</a:t>
            </a:r>
            <a:endParaRPr/>
          </a:p>
          <a:p>
            <a:pPr indent="-228600" lvl="0" marL="228600" rtl="0" algn="l">
              <a:lnSpc>
                <a:spcPct val="90000"/>
              </a:lnSpc>
              <a:spcBef>
                <a:spcPts val="1000"/>
              </a:spcBef>
              <a:spcAft>
                <a:spcPts val="0"/>
              </a:spcAft>
              <a:buClr>
                <a:schemeClr val="dk1"/>
              </a:buClr>
              <a:buSzPts val="2400"/>
              <a:buChar char="•"/>
            </a:pPr>
            <a:r>
              <a:rPr lang="en-US"/>
              <a:t>Mg(NO</a:t>
            </a:r>
            <a:r>
              <a:rPr baseline="-25000" lang="en-US"/>
              <a:t>3</a:t>
            </a:r>
            <a:r>
              <a:rPr lang="en-US"/>
              <a:t>)</a:t>
            </a:r>
            <a:r>
              <a:rPr baseline="-25000" lang="en-US"/>
              <a:t>2</a:t>
            </a:r>
            <a:endParaRPr/>
          </a:p>
          <a:p>
            <a:pPr indent="-228600" lvl="0" marL="228600" rtl="0" algn="l">
              <a:lnSpc>
                <a:spcPct val="90000"/>
              </a:lnSpc>
              <a:spcBef>
                <a:spcPts val="1000"/>
              </a:spcBef>
              <a:spcAft>
                <a:spcPts val="0"/>
              </a:spcAft>
              <a:buClr>
                <a:schemeClr val="dk1"/>
              </a:buClr>
              <a:buSzPts val="2400"/>
              <a:buChar char="•"/>
            </a:pPr>
            <a:r>
              <a:rPr lang="en-US"/>
              <a:t>CaCl</a:t>
            </a:r>
            <a:r>
              <a:rPr baseline="-25000" lang="en-US"/>
              <a:t>2</a:t>
            </a:r>
            <a:endParaRPr baseline="-25000"/>
          </a:p>
        </p:txBody>
      </p:sp>
      <p:sp>
        <p:nvSpPr>
          <p:cNvPr id="4020" name="Google Shape;4020;g200ff56c607_0_1247"/>
          <p:cNvSpPr txBox="1"/>
          <p:nvPr>
            <p:ph idx="2" type="body"/>
          </p:nvPr>
        </p:nvSpPr>
        <p:spPr>
          <a:xfrm>
            <a:off x="5192825" y="1825625"/>
            <a:ext cx="61611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t/>
            </a:r>
            <a:endParaRPr/>
          </a:p>
          <a:p>
            <a:pPr indent="-228600" lvl="0" marL="228600" rtl="0" algn="l">
              <a:lnSpc>
                <a:spcPct val="90000"/>
              </a:lnSpc>
              <a:spcBef>
                <a:spcPts val="1000"/>
              </a:spcBef>
              <a:spcAft>
                <a:spcPts val="0"/>
              </a:spcAft>
              <a:buClr>
                <a:schemeClr val="dk1"/>
              </a:buClr>
              <a:buSzPts val="2400"/>
              <a:buChar char="•"/>
            </a:pPr>
            <a:r>
              <a:rPr lang="en-US"/>
              <a:t>NaOH and HBr			SB/SA		</a:t>
            </a:r>
            <a:r>
              <a:rPr lang="en-US">
                <a:solidFill>
                  <a:srgbClr val="FF0000"/>
                </a:solidFill>
              </a:rPr>
              <a:t>Neutral</a:t>
            </a:r>
            <a:endParaRPr/>
          </a:p>
          <a:p>
            <a:pPr indent="-228600" lvl="0" marL="228600" rtl="0" algn="l">
              <a:lnSpc>
                <a:spcPct val="90000"/>
              </a:lnSpc>
              <a:spcBef>
                <a:spcPts val="1000"/>
              </a:spcBef>
              <a:spcAft>
                <a:spcPts val="0"/>
              </a:spcAft>
              <a:buClr>
                <a:schemeClr val="dk1"/>
              </a:buClr>
              <a:buSzPts val="2400"/>
              <a:buChar char="•"/>
            </a:pPr>
            <a:r>
              <a:rPr lang="en-US"/>
              <a:t>LiOH and H</a:t>
            </a:r>
            <a:r>
              <a:rPr baseline="-25000" lang="en-US"/>
              <a:t>2</a:t>
            </a:r>
            <a:r>
              <a:rPr lang="en-US"/>
              <a:t>CO</a:t>
            </a:r>
            <a:r>
              <a:rPr baseline="-25000" lang="en-US"/>
              <a:t>3</a:t>
            </a:r>
            <a:r>
              <a:rPr lang="en-US"/>
              <a:t>		SB/WA	 </a:t>
            </a:r>
            <a:r>
              <a:rPr lang="en-US">
                <a:solidFill>
                  <a:srgbClr val="FF0000"/>
                </a:solidFill>
              </a:rPr>
              <a:t>Basic</a:t>
            </a:r>
            <a:endParaRPr/>
          </a:p>
          <a:p>
            <a:pPr indent="-228600" lvl="0" marL="228600" rtl="0" algn="l">
              <a:lnSpc>
                <a:spcPct val="90000"/>
              </a:lnSpc>
              <a:spcBef>
                <a:spcPts val="1000"/>
              </a:spcBef>
              <a:spcAft>
                <a:spcPts val="0"/>
              </a:spcAft>
              <a:buClr>
                <a:schemeClr val="dk1"/>
              </a:buClr>
              <a:buSzPts val="2400"/>
              <a:buChar char="•"/>
            </a:pPr>
            <a:r>
              <a:rPr lang="en-US"/>
              <a:t>KOH and HF			SB/WA	 </a:t>
            </a:r>
            <a:r>
              <a:rPr lang="en-US">
                <a:solidFill>
                  <a:srgbClr val="FF0000"/>
                </a:solidFill>
              </a:rPr>
              <a:t>Basic</a:t>
            </a:r>
            <a:endParaRPr>
              <a:solidFill>
                <a:srgbClr val="FF0000"/>
              </a:solidFill>
            </a:endParaRPr>
          </a:p>
          <a:p>
            <a:pPr indent="-228600" lvl="0" marL="228600" rtl="0" algn="l">
              <a:lnSpc>
                <a:spcPct val="90000"/>
              </a:lnSpc>
              <a:spcBef>
                <a:spcPts val="1000"/>
              </a:spcBef>
              <a:spcAft>
                <a:spcPts val="0"/>
              </a:spcAft>
              <a:buClr>
                <a:schemeClr val="dk1"/>
              </a:buClr>
              <a:buSzPts val="2400"/>
              <a:buChar char="•"/>
            </a:pPr>
            <a:r>
              <a:rPr lang="en-US"/>
              <a:t>Mg(OH)</a:t>
            </a:r>
            <a:r>
              <a:rPr baseline="-25000" lang="en-US"/>
              <a:t>2</a:t>
            </a:r>
            <a:r>
              <a:rPr lang="en-US"/>
              <a:t> and HNO</a:t>
            </a:r>
            <a:r>
              <a:rPr baseline="-25000" lang="en-US"/>
              <a:t>3</a:t>
            </a:r>
            <a:r>
              <a:rPr lang="en-US"/>
              <a:t>	WB/SA  	</a:t>
            </a:r>
            <a:r>
              <a:rPr lang="en-US">
                <a:solidFill>
                  <a:srgbClr val="FF0000"/>
                </a:solidFill>
              </a:rPr>
              <a:t>Acidic</a:t>
            </a:r>
            <a:endParaRPr/>
          </a:p>
          <a:p>
            <a:pPr indent="-228600" lvl="0" marL="228600" rtl="0" algn="l">
              <a:lnSpc>
                <a:spcPct val="90000"/>
              </a:lnSpc>
              <a:spcBef>
                <a:spcPts val="1000"/>
              </a:spcBef>
              <a:spcAft>
                <a:spcPts val="0"/>
              </a:spcAft>
              <a:buClr>
                <a:schemeClr val="dk1"/>
              </a:buClr>
              <a:buSzPts val="2400"/>
              <a:buChar char="•"/>
            </a:pPr>
            <a:r>
              <a:rPr lang="en-US"/>
              <a:t>Ca(OH)</a:t>
            </a:r>
            <a:r>
              <a:rPr baseline="-25000" lang="en-US"/>
              <a:t>2</a:t>
            </a:r>
            <a:r>
              <a:rPr lang="en-US"/>
              <a:t> and HCl		SA/SB   	</a:t>
            </a:r>
            <a:r>
              <a:rPr lang="en-US">
                <a:solidFill>
                  <a:srgbClr val="FF0000"/>
                </a:solidFill>
              </a:rPr>
              <a:t>Neutral</a:t>
            </a:r>
            <a:endParaRPr>
              <a:solidFill>
                <a:srgbClr val="FF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g200fb5710e2_0_10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D orbitals</a:t>
            </a:r>
            <a:endParaRPr/>
          </a:p>
        </p:txBody>
      </p:sp>
      <p:pic>
        <p:nvPicPr>
          <p:cNvPr id="701" name="Google Shape;701;g200fb5710e2_0_104"/>
          <p:cNvPicPr preferRelativeResize="0"/>
          <p:nvPr>
            <p:ph idx="1" type="body"/>
          </p:nvPr>
        </p:nvPicPr>
        <p:blipFill rotWithShape="1">
          <a:blip r:embed="rId3">
            <a:alphaModFix/>
          </a:blip>
          <a:srcRect b="0" l="0" r="0" t="0"/>
          <a:stretch/>
        </p:blipFill>
        <p:spPr>
          <a:xfrm>
            <a:off x="2743200" y="1497724"/>
            <a:ext cx="6705600" cy="4455300"/>
          </a:xfrm>
          <a:prstGeom prst="rect">
            <a:avLst/>
          </a:prstGeom>
          <a:noFill/>
          <a:ln>
            <a:noFill/>
          </a:ln>
        </p:spPr>
      </p:pic>
    </p:spTree>
  </p:cSld>
  <p:clrMapOvr>
    <a:masterClrMapping/>
  </p:clrMapOvr>
</p:sld>
</file>

<file path=ppt/slides/slide4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5" name="Shape 4025"/>
        <p:cNvGrpSpPr/>
        <p:nvPr/>
      </p:nvGrpSpPr>
      <p:grpSpPr>
        <a:xfrm>
          <a:off x="0" y="0"/>
          <a:ext cx="0" cy="0"/>
          <a:chOff x="0" y="0"/>
          <a:chExt cx="0" cy="0"/>
        </a:xfrm>
      </p:grpSpPr>
      <p:sp>
        <p:nvSpPr>
          <p:cNvPr id="4026" name="Google Shape;4026;g200ff56c607_0_1253"/>
          <p:cNvSpPr txBox="1"/>
          <p:nvPr>
            <p:ph type="title"/>
          </p:nvPr>
        </p:nvSpPr>
        <p:spPr>
          <a:xfrm>
            <a:off x="2514600" y="0"/>
            <a:ext cx="77724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Titration Definitions</a:t>
            </a:r>
            <a:endParaRPr/>
          </a:p>
        </p:txBody>
      </p:sp>
      <p:pic>
        <p:nvPicPr>
          <p:cNvPr descr="17_05" id="4027" name="Google Shape;4027;g200ff56c607_0_1253"/>
          <p:cNvPicPr preferRelativeResize="0"/>
          <p:nvPr>
            <p:ph idx="1" type="body"/>
          </p:nvPr>
        </p:nvPicPr>
        <p:blipFill rotWithShape="1">
          <a:blip r:embed="rId3">
            <a:alphaModFix/>
          </a:blip>
          <a:srcRect b="3446" l="0" r="0" t="0"/>
          <a:stretch/>
        </p:blipFill>
        <p:spPr>
          <a:xfrm>
            <a:off x="1376854" y="792216"/>
            <a:ext cx="3920400" cy="4347300"/>
          </a:xfrm>
          <a:prstGeom prst="rect">
            <a:avLst/>
          </a:prstGeom>
          <a:noFill/>
          <a:ln>
            <a:noFill/>
          </a:ln>
        </p:spPr>
      </p:pic>
      <p:sp>
        <p:nvSpPr>
          <p:cNvPr id="4028" name="Google Shape;4028;g200ff56c607_0_1253"/>
          <p:cNvSpPr txBox="1"/>
          <p:nvPr>
            <p:ph idx="2" type="body"/>
          </p:nvPr>
        </p:nvSpPr>
        <p:spPr>
          <a:xfrm>
            <a:off x="6434959" y="1387366"/>
            <a:ext cx="4853100" cy="440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A known concentration of base (or acid) is slowly added to a solution of an unknown acid (or base) to determine it’s concentration.</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This is also known as </a:t>
            </a:r>
            <a:r>
              <a:rPr lang="en-US">
                <a:solidFill>
                  <a:srgbClr val="FF0000"/>
                </a:solidFill>
              </a:rPr>
              <a:t>standardization</a:t>
            </a:r>
            <a:r>
              <a:rPr lang="en-US"/>
              <a:t> if a primary standard (</a:t>
            </a:r>
            <a:r>
              <a:rPr lang="en-US" u="sng"/>
              <a:t>solid, where the moles are constant</a:t>
            </a:r>
            <a:r>
              <a:rPr lang="en-US"/>
              <a:t>) is used to determine the molarity of a substance.</a:t>
            </a:r>
            <a:endParaRPr/>
          </a:p>
        </p:txBody>
      </p:sp>
    </p:spTree>
  </p:cSld>
  <p:clrMapOvr>
    <a:masterClrMapping/>
  </p:clrMapOvr>
  <p:transition spd="slow">
    <p:fade/>
  </p:transition>
</p:sld>
</file>

<file path=ppt/slides/slide4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3" name="Shape 4033"/>
        <p:cNvGrpSpPr/>
        <p:nvPr/>
      </p:nvGrpSpPr>
      <p:grpSpPr>
        <a:xfrm>
          <a:off x="0" y="0"/>
          <a:ext cx="0" cy="0"/>
          <a:chOff x="0" y="0"/>
          <a:chExt cx="0" cy="0"/>
        </a:xfrm>
      </p:grpSpPr>
      <p:sp>
        <p:nvSpPr>
          <p:cNvPr id="4034" name="Google Shape;4034;g200ff56c607_0_1260"/>
          <p:cNvSpPr txBox="1"/>
          <p:nvPr>
            <p:ph type="title"/>
          </p:nvPr>
        </p:nvSpPr>
        <p:spPr>
          <a:xfrm>
            <a:off x="2514600" y="0"/>
            <a:ext cx="7467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Titration Methods</a:t>
            </a:r>
            <a:endParaRPr/>
          </a:p>
        </p:txBody>
      </p:sp>
      <p:sp>
        <p:nvSpPr>
          <p:cNvPr id="4035" name="Google Shape;4035;g200ff56c607_0_1260"/>
          <p:cNvSpPr txBox="1"/>
          <p:nvPr>
            <p:ph idx="1" type="body"/>
          </p:nvPr>
        </p:nvSpPr>
        <p:spPr>
          <a:xfrm>
            <a:off x="346841" y="1481958"/>
            <a:ext cx="5328600" cy="4080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A pH meter or indicators are used to determine when the solution has reached the </a:t>
            </a:r>
            <a:r>
              <a:rPr lang="en-US">
                <a:solidFill>
                  <a:srgbClr val="FF0000"/>
                </a:solidFill>
              </a:rPr>
              <a:t>equivalence point, </a:t>
            </a:r>
            <a:r>
              <a:rPr lang="en-US"/>
              <a:t>or neutralization point, at which the moles of acid equals that of base.</a:t>
            </a:r>
            <a:endParaRPr/>
          </a:p>
          <a:p>
            <a:pPr indent="-76200" lvl="0" marL="22860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The </a:t>
            </a:r>
            <a:r>
              <a:rPr lang="en-US">
                <a:solidFill>
                  <a:srgbClr val="FF0000"/>
                </a:solidFill>
              </a:rPr>
              <a:t>endpoint </a:t>
            </a:r>
            <a:r>
              <a:rPr lang="en-US"/>
              <a:t>is when the indicator actually changes color. You want the endpoint close to the equivalence point.</a:t>
            </a:r>
            <a:endParaRPr/>
          </a:p>
          <a:p>
            <a:pPr indent="-228600" lvl="0" marL="228600" rtl="0" algn="l">
              <a:lnSpc>
                <a:spcPct val="90000"/>
              </a:lnSpc>
              <a:spcBef>
                <a:spcPts val="1000"/>
              </a:spcBef>
              <a:spcAft>
                <a:spcPts val="0"/>
              </a:spcAft>
              <a:buClr>
                <a:schemeClr val="dk1"/>
              </a:buClr>
              <a:buSzPts val="2800"/>
              <a:buFont typeface="Calibri"/>
              <a:buNone/>
            </a:pPr>
            <a:r>
              <a:t/>
            </a:r>
            <a:endParaRPr sz="2800">
              <a:solidFill>
                <a:srgbClr val="FF0000"/>
              </a:solidFill>
            </a:endParaRPr>
          </a:p>
        </p:txBody>
      </p:sp>
      <p:pic>
        <p:nvPicPr>
          <p:cNvPr descr="17_07" id="4036" name="Google Shape;4036;g200ff56c607_0_1260"/>
          <p:cNvPicPr preferRelativeResize="0"/>
          <p:nvPr>
            <p:ph idx="2" type="body"/>
          </p:nvPr>
        </p:nvPicPr>
        <p:blipFill rotWithShape="1">
          <a:blip r:embed="rId3">
            <a:alphaModFix/>
          </a:blip>
          <a:srcRect b="11103" l="0" r="0" t="0"/>
          <a:stretch/>
        </p:blipFill>
        <p:spPr>
          <a:xfrm>
            <a:off x="6013230" y="1056353"/>
            <a:ext cx="5043600" cy="4931700"/>
          </a:xfrm>
          <a:prstGeom prst="rect">
            <a:avLst/>
          </a:prstGeom>
          <a:noFill/>
          <a:ln>
            <a:noFill/>
          </a:ln>
        </p:spPr>
      </p:pic>
    </p:spTree>
  </p:cSld>
  <p:clrMapOvr>
    <a:masterClrMapping/>
  </p:clrMapOvr>
  <p:transition spd="slow">
    <p:fade/>
  </p:transition>
</p:sld>
</file>

<file path=ppt/slides/slide4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0" name="Shape 4040"/>
        <p:cNvGrpSpPr/>
        <p:nvPr/>
      </p:nvGrpSpPr>
      <p:grpSpPr>
        <a:xfrm>
          <a:off x="0" y="0"/>
          <a:ext cx="0" cy="0"/>
          <a:chOff x="0" y="0"/>
          <a:chExt cx="0" cy="0"/>
        </a:xfrm>
      </p:grpSpPr>
      <p:sp>
        <p:nvSpPr>
          <p:cNvPr id="4041" name="Google Shape;4041;g200ff56c607_0_126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Equivalence during a Titration</a:t>
            </a:r>
            <a:endParaRPr/>
          </a:p>
        </p:txBody>
      </p:sp>
      <p:sp>
        <p:nvSpPr>
          <p:cNvPr id="4042" name="Google Shape;4042;g200ff56c607_0_126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82550" rtl="0" algn="l">
              <a:lnSpc>
                <a:spcPct val="90000"/>
              </a:lnSpc>
              <a:spcBef>
                <a:spcPts val="0"/>
              </a:spcBef>
              <a:spcAft>
                <a:spcPts val="0"/>
              </a:spcAft>
              <a:buClr>
                <a:schemeClr val="dk1"/>
              </a:buClr>
              <a:buSzPts val="2400"/>
              <a:buNone/>
            </a:pPr>
            <a:r>
              <a:rPr lang="en-US"/>
              <a:t>Using the M=mol/L formula, MV = moles.</a:t>
            </a:r>
            <a:endParaRPr/>
          </a:p>
          <a:p>
            <a:pPr indent="0" lvl="0" marL="82550" rtl="0" algn="l">
              <a:lnSpc>
                <a:spcPct val="90000"/>
              </a:lnSpc>
              <a:spcBef>
                <a:spcPts val="1000"/>
              </a:spcBef>
              <a:spcAft>
                <a:spcPts val="0"/>
              </a:spcAft>
              <a:buClr>
                <a:schemeClr val="dk1"/>
              </a:buClr>
              <a:buSzPts val="2400"/>
              <a:buNone/>
            </a:pPr>
            <a:r>
              <a:t/>
            </a:r>
            <a:endParaRPr/>
          </a:p>
          <a:p>
            <a:pPr indent="0" lvl="0" marL="82550" rtl="0" algn="l">
              <a:lnSpc>
                <a:spcPct val="90000"/>
              </a:lnSpc>
              <a:spcBef>
                <a:spcPts val="1000"/>
              </a:spcBef>
              <a:spcAft>
                <a:spcPts val="0"/>
              </a:spcAft>
              <a:buClr>
                <a:schemeClr val="dk1"/>
              </a:buClr>
              <a:buSzPts val="2400"/>
              <a:buNone/>
            </a:pPr>
            <a:r>
              <a:rPr lang="en-US"/>
              <a:t>At this equivalence point </a:t>
            </a:r>
            <a:r>
              <a:rPr lang="en-US">
                <a:solidFill>
                  <a:srgbClr val="FF0000"/>
                </a:solidFill>
              </a:rPr>
              <a:t>ONLY</a:t>
            </a:r>
            <a:r>
              <a:rPr lang="en-US"/>
              <a:t>, </a:t>
            </a:r>
            <a:endParaRPr/>
          </a:p>
          <a:p>
            <a:pPr indent="0" lvl="0" marL="82550" rtl="0" algn="l">
              <a:lnSpc>
                <a:spcPct val="90000"/>
              </a:lnSpc>
              <a:spcBef>
                <a:spcPts val="1000"/>
              </a:spcBef>
              <a:spcAft>
                <a:spcPts val="0"/>
              </a:spcAft>
              <a:buClr>
                <a:schemeClr val="dk1"/>
              </a:buClr>
              <a:buSzPts val="2400"/>
              <a:buNone/>
            </a:pPr>
            <a:r>
              <a:rPr lang="en-US"/>
              <a:t>the moles of acid = the moles of base.</a:t>
            </a:r>
            <a:endParaRPr/>
          </a:p>
          <a:p>
            <a:pPr indent="0" lvl="0" marL="82550" rtl="0" algn="l">
              <a:lnSpc>
                <a:spcPct val="90000"/>
              </a:lnSpc>
              <a:spcBef>
                <a:spcPts val="1000"/>
              </a:spcBef>
              <a:spcAft>
                <a:spcPts val="0"/>
              </a:spcAft>
              <a:buClr>
                <a:schemeClr val="dk1"/>
              </a:buClr>
              <a:buSzPts val="2400"/>
              <a:buNone/>
            </a:pPr>
            <a:r>
              <a:t/>
            </a:r>
            <a:endParaRPr/>
          </a:p>
          <a:p>
            <a:pPr indent="0" lvl="0" marL="82550" rtl="0" algn="l">
              <a:lnSpc>
                <a:spcPct val="90000"/>
              </a:lnSpc>
              <a:spcBef>
                <a:spcPts val="1000"/>
              </a:spcBef>
              <a:spcAft>
                <a:spcPts val="0"/>
              </a:spcAft>
              <a:buClr>
                <a:schemeClr val="dk1"/>
              </a:buClr>
              <a:buSzPts val="2400"/>
              <a:buNone/>
            </a:pPr>
            <a:r>
              <a:rPr lang="en-US"/>
              <a:t>Therefore, you can use </a:t>
            </a:r>
            <a:r>
              <a:rPr lang="en-US">
                <a:solidFill>
                  <a:srgbClr val="FF0000"/>
                </a:solidFill>
              </a:rPr>
              <a:t>M</a:t>
            </a:r>
            <a:r>
              <a:rPr baseline="-25000" lang="en-US">
                <a:solidFill>
                  <a:srgbClr val="FF0000"/>
                </a:solidFill>
              </a:rPr>
              <a:t>A</a:t>
            </a:r>
            <a:r>
              <a:rPr lang="en-US">
                <a:solidFill>
                  <a:srgbClr val="FF0000"/>
                </a:solidFill>
              </a:rPr>
              <a:t>V</a:t>
            </a:r>
            <a:r>
              <a:rPr baseline="-25000" lang="en-US">
                <a:solidFill>
                  <a:srgbClr val="FF0000"/>
                </a:solidFill>
              </a:rPr>
              <a:t>A</a:t>
            </a:r>
            <a:r>
              <a:rPr lang="en-US">
                <a:solidFill>
                  <a:srgbClr val="FF0000"/>
                </a:solidFill>
              </a:rPr>
              <a:t>=M</a:t>
            </a:r>
            <a:r>
              <a:rPr baseline="-25000" lang="en-US">
                <a:solidFill>
                  <a:srgbClr val="FF0000"/>
                </a:solidFill>
              </a:rPr>
              <a:t>B</a:t>
            </a:r>
            <a:r>
              <a:rPr lang="en-US">
                <a:solidFill>
                  <a:srgbClr val="FF0000"/>
                </a:solidFill>
              </a:rPr>
              <a:t>V</a:t>
            </a:r>
            <a:r>
              <a:rPr baseline="-25000" lang="en-US">
                <a:solidFill>
                  <a:srgbClr val="FF0000"/>
                </a:solidFill>
              </a:rPr>
              <a:t>B</a:t>
            </a:r>
            <a:r>
              <a:rPr lang="en-US">
                <a:solidFill>
                  <a:srgbClr val="FF0000"/>
                </a:solidFill>
              </a:rPr>
              <a:t> </a:t>
            </a:r>
            <a:endParaRPr>
              <a:solidFill>
                <a:srgbClr val="FF0000"/>
              </a:solidFill>
            </a:endParaRPr>
          </a:p>
          <a:p>
            <a:pPr indent="0" lvl="0" marL="82550" rtl="0" algn="l">
              <a:lnSpc>
                <a:spcPct val="90000"/>
              </a:lnSpc>
              <a:spcBef>
                <a:spcPts val="1000"/>
              </a:spcBef>
              <a:spcAft>
                <a:spcPts val="0"/>
              </a:spcAft>
              <a:buClr>
                <a:schemeClr val="dk1"/>
              </a:buClr>
              <a:buSzPts val="2400"/>
              <a:buNone/>
            </a:pPr>
            <a:r>
              <a:rPr lang="en-US"/>
              <a:t>to determine the molarity of the unknown </a:t>
            </a:r>
            <a:endParaRPr/>
          </a:p>
          <a:p>
            <a:pPr indent="0" lvl="0" marL="82550" rtl="0" algn="l">
              <a:lnSpc>
                <a:spcPct val="90000"/>
              </a:lnSpc>
              <a:spcBef>
                <a:spcPts val="1000"/>
              </a:spcBef>
              <a:spcAft>
                <a:spcPts val="0"/>
              </a:spcAft>
              <a:buClr>
                <a:schemeClr val="dk1"/>
              </a:buClr>
              <a:buSzPts val="2400"/>
              <a:buNone/>
            </a:pPr>
            <a:r>
              <a:rPr lang="en-US"/>
              <a:t>solution at the equivalence point only.</a:t>
            </a:r>
            <a:endParaRPr/>
          </a:p>
        </p:txBody>
      </p:sp>
      <p:pic>
        <p:nvPicPr>
          <p:cNvPr descr="Image result for titration" id="4043" name="Google Shape;4043;g200ff56c607_0_1267"/>
          <p:cNvPicPr preferRelativeResize="0"/>
          <p:nvPr/>
        </p:nvPicPr>
        <p:blipFill rotWithShape="1">
          <a:blip r:embed="rId3">
            <a:alphaModFix/>
          </a:blip>
          <a:srcRect b="0" l="0" r="0" t="29947"/>
          <a:stretch/>
        </p:blipFill>
        <p:spPr>
          <a:xfrm>
            <a:off x="6829752" y="1825625"/>
            <a:ext cx="4783405" cy="3247696"/>
          </a:xfrm>
          <a:prstGeom prst="rect">
            <a:avLst/>
          </a:prstGeom>
          <a:noFill/>
          <a:ln>
            <a:noFill/>
          </a:ln>
        </p:spPr>
      </p:pic>
    </p:spTree>
  </p:cSld>
  <p:clrMapOvr>
    <a:masterClrMapping/>
  </p:clrMapOvr>
</p:sld>
</file>

<file path=ppt/slides/slide4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7" name="Shape 4047"/>
        <p:cNvGrpSpPr/>
        <p:nvPr/>
      </p:nvGrpSpPr>
      <p:grpSpPr>
        <a:xfrm>
          <a:off x="0" y="0"/>
          <a:ext cx="0" cy="0"/>
          <a:chOff x="0" y="0"/>
          <a:chExt cx="0" cy="0"/>
        </a:xfrm>
      </p:grpSpPr>
      <p:sp>
        <p:nvSpPr>
          <p:cNvPr id="4048" name="Google Shape;4048;g200ff56c607_0_127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Example at Equivalence</a:t>
            </a:r>
            <a:endParaRPr/>
          </a:p>
        </p:txBody>
      </p:sp>
      <p:sp>
        <p:nvSpPr>
          <p:cNvPr id="4049" name="Google Shape;4049;g200ff56c607_0_1273"/>
          <p:cNvSpPr txBox="1"/>
          <p:nvPr>
            <p:ph idx="1" type="body"/>
          </p:nvPr>
        </p:nvSpPr>
        <p:spPr>
          <a:xfrm>
            <a:off x="838200" y="1483520"/>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Font typeface="Noto Sans Symbols"/>
              <a:buNone/>
            </a:pPr>
            <a:r>
              <a:rPr lang="en-US"/>
              <a:t>	An unknown concentration of NaOH was found in the stockroom. I measured 20.00mL of the 2.00M HCl into a flask and added a few drops of phenolphthalein. I filled a clean 50.00mL buret with unknown NaOH and began the titration, slowly adding NaOH drop wise until a faint pink color appeared. Initially the volume of base read 0.15mL but when the titration was complete, the volume read 35.45mL. What is the concentration of the base? </a:t>
            </a:r>
            <a:endParaRPr/>
          </a:p>
        </p:txBody>
      </p:sp>
      <p:sp>
        <p:nvSpPr>
          <p:cNvPr id="4050" name="Google Shape;4050;g200ff56c607_0_1273"/>
          <p:cNvSpPr txBox="1"/>
          <p:nvPr/>
        </p:nvSpPr>
        <p:spPr>
          <a:xfrm>
            <a:off x="3176752" y="3587821"/>
            <a:ext cx="60960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400"/>
              <a:buFont typeface="Noto Sans Symbols"/>
              <a:buNone/>
            </a:pPr>
            <a:r>
              <a:rPr lang="en-US" sz="2400">
                <a:solidFill>
                  <a:srgbClr val="FF0000"/>
                </a:solidFill>
                <a:latin typeface="Arial"/>
                <a:ea typeface="Arial"/>
                <a:cs typeface="Arial"/>
                <a:sym typeface="Arial"/>
              </a:rPr>
              <a:t>(2.00M)(0.02000L) = 0.0400 moles of HCl</a:t>
            </a:r>
            <a:endParaRPr sz="2400">
              <a:solidFill>
                <a:srgbClr val="FF0000"/>
              </a:solidFill>
              <a:latin typeface="Arial"/>
              <a:ea typeface="Arial"/>
              <a:cs typeface="Arial"/>
              <a:sym typeface="Arial"/>
            </a:endParaRPr>
          </a:p>
        </p:txBody>
      </p:sp>
      <p:sp>
        <p:nvSpPr>
          <p:cNvPr id="4051" name="Google Shape;4051;g200ff56c607_0_1273"/>
          <p:cNvSpPr txBox="1"/>
          <p:nvPr/>
        </p:nvSpPr>
        <p:spPr>
          <a:xfrm>
            <a:off x="2798379" y="4034634"/>
            <a:ext cx="5429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400"/>
              <a:buFont typeface="Noto Sans Symbols"/>
              <a:buNone/>
            </a:pPr>
            <a:r>
              <a:rPr lang="en-US" sz="2400">
                <a:solidFill>
                  <a:srgbClr val="FF0000"/>
                </a:solidFill>
                <a:latin typeface="Arial"/>
                <a:ea typeface="Arial"/>
                <a:cs typeface="Arial"/>
                <a:sym typeface="Arial"/>
              </a:rPr>
              <a:t>0.0400 moles of HCl = moles of NaOH</a:t>
            </a:r>
            <a:endParaRPr sz="2400">
              <a:solidFill>
                <a:srgbClr val="FF0000"/>
              </a:solidFill>
              <a:latin typeface="Arial"/>
              <a:ea typeface="Arial"/>
              <a:cs typeface="Arial"/>
              <a:sym typeface="Arial"/>
            </a:endParaRPr>
          </a:p>
        </p:txBody>
      </p:sp>
      <p:sp>
        <p:nvSpPr>
          <p:cNvPr id="4052" name="Google Shape;4052;g200ff56c607_0_1273"/>
          <p:cNvSpPr txBox="1"/>
          <p:nvPr/>
        </p:nvSpPr>
        <p:spPr>
          <a:xfrm>
            <a:off x="2605252" y="4496735"/>
            <a:ext cx="72390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400"/>
              <a:buFont typeface="Noto Sans Symbols"/>
              <a:buNone/>
            </a:pPr>
            <a:r>
              <a:rPr lang="en-US" sz="2400">
                <a:solidFill>
                  <a:srgbClr val="FF0000"/>
                </a:solidFill>
                <a:latin typeface="Arial"/>
                <a:ea typeface="Arial"/>
                <a:cs typeface="Arial"/>
                <a:sym typeface="Arial"/>
              </a:rPr>
              <a:t>0.0400moles of NaOH/(0.03545-0.00015) = </a:t>
            </a:r>
            <a:r>
              <a:rPr lang="en-US" sz="2400">
                <a:solidFill>
                  <a:schemeClr val="accent1"/>
                </a:solidFill>
                <a:latin typeface="Arial"/>
                <a:ea typeface="Arial"/>
                <a:cs typeface="Arial"/>
                <a:sym typeface="Arial"/>
              </a:rPr>
              <a:t>1.13M  </a:t>
            </a:r>
            <a:endParaRPr/>
          </a:p>
        </p:txBody>
      </p:sp>
      <p:sp>
        <p:nvSpPr>
          <p:cNvPr id="4053" name="Google Shape;4053;g200ff56c607_0_1273"/>
          <p:cNvSpPr txBox="1"/>
          <p:nvPr/>
        </p:nvSpPr>
        <p:spPr>
          <a:xfrm>
            <a:off x="2605252" y="5141985"/>
            <a:ext cx="72390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Arial"/>
                <a:ea typeface="Arial"/>
                <a:cs typeface="Arial"/>
                <a:sym typeface="Arial"/>
              </a:rPr>
              <a:t>Or</a:t>
            </a:r>
            <a:r>
              <a:rPr lang="en-US" sz="2400">
                <a:solidFill>
                  <a:srgbClr val="FF0000"/>
                </a:solidFill>
                <a:latin typeface="Arial"/>
                <a:ea typeface="Arial"/>
                <a:cs typeface="Arial"/>
                <a:sym typeface="Arial"/>
              </a:rPr>
              <a:t> (2.00M)(20.00mL) = (x)(35.45-0.15mL) = </a:t>
            </a:r>
            <a:r>
              <a:rPr lang="en-US" sz="2400">
                <a:solidFill>
                  <a:schemeClr val="accent1"/>
                </a:solidFill>
                <a:latin typeface="Arial"/>
                <a:ea typeface="Arial"/>
                <a:cs typeface="Arial"/>
                <a:sym typeface="Arial"/>
              </a:rPr>
              <a:t>1.13M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50"/>
                                        </p:tgtEl>
                                        <p:attrNameLst>
                                          <p:attrName>style.visibility</p:attrName>
                                        </p:attrNameLst>
                                      </p:cBhvr>
                                      <p:to>
                                        <p:strVal val="visible"/>
                                      </p:to>
                                    </p:set>
                                    <p:animEffect filter="fade" transition="in">
                                      <p:cBhvr>
                                        <p:cTn dur="500"/>
                                        <p:tgtEl>
                                          <p:spTgt spid="40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51"/>
                                        </p:tgtEl>
                                        <p:attrNameLst>
                                          <p:attrName>style.visibility</p:attrName>
                                        </p:attrNameLst>
                                      </p:cBhvr>
                                      <p:to>
                                        <p:strVal val="visible"/>
                                      </p:to>
                                    </p:set>
                                    <p:animEffect filter="fade" transition="in">
                                      <p:cBhvr>
                                        <p:cTn dur="500"/>
                                        <p:tgtEl>
                                          <p:spTgt spid="40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52"/>
                                        </p:tgtEl>
                                        <p:attrNameLst>
                                          <p:attrName>style.visibility</p:attrName>
                                        </p:attrNameLst>
                                      </p:cBhvr>
                                      <p:to>
                                        <p:strVal val="visible"/>
                                      </p:to>
                                    </p:set>
                                    <p:animEffect filter="fade" transition="in">
                                      <p:cBhvr>
                                        <p:cTn dur="500"/>
                                        <p:tgtEl>
                                          <p:spTgt spid="40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53"/>
                                        </p:tgtEl>
                                        <p:attrNameLst>
                                          <p:attrName>style.visibility</p:attrName>
                                        </p:attrNameLst>
                                      </p:cBhvr>
                                      <p:to>
                                        <p:strVal val="visible"/>
                                      </p:to>
                                    </p:set>
                                    <p:animEffect filter="fade" transition="in">
                                      <p:cBhvr>
                                        <p:cTn dur="500"/>
                                        <p:tgtEl>
                                          <p:spTgt spid="40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8" name="Shape 4058"/>
        <p:cNvGrpSpPr/>
        <p:nvPr/>
      </p:nvGrpSpPr>
      <p:grpSpPr>
        <a:xfrm>
          <a:off x="0" y="0"/>
          <a:ext cx="0" cy="0"/>
          <a:chOff x="0" y="0"/>
          <a:chExt cx="0" cy="0"/>
        </a:xfrm>
      </p:grpSpPr>
      <p:pic>
        <p:nvPicPr>
          <p:cNvPr descr="titration curve.gif" id="4059" name="Google Shape;4059;g200ff56c607_0_1282"/>
          <p:cNvPicPr preferRelativeResize="0"/>
          <p:nvPr>
            <p:ph idx="2" type="body"/>
          </p:nvPr>
        </p:nvPicPr>
        <p:blipFill rotWithShape="1">
          <a:blip r:embed="rId3">
            <a:alphaModFix/>
          </a:blip>
          <a:srcRect b="0" l="0" r="0" t="0"/>
          <a:stretch/>
        </p:blipFill>
        <p:spPr>
          <a:xfrm>
            <a:off x="5893676" y="953814"/>
            <a:ext cx="4495800" cy="5089500"/>
          </a:xfrm>
          <a:prstGeom prst="rect">
            <a:avLst/>
          </a:prstGeom>
          <a:noFill/>
          <a:ln>
            <a:noFill/>
          </a:ln>
        </p:spPr>
      </p:pic>
      <p:sp>
        <p:nvSpPr>
          <p:cNvPr id="4060" name="Google Shape;4060;g200ff56c607_0_1282"/>
          <p:cNvSpPr txBox="1"/>
          <p:nvPr>
            <p:ph type="title"/>
          </p:nvPr>
        </p:nvSpPr>
        <p:spPr>
          <a:xfrm>
            <a:off x="662152" y="0"/>
            <a:ext cx="112092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Titration of a Strong Acid with a Strong Base</a:t>
            </a:r>
            <a:endParaRPr/>
          </a:p>
        </p:txBody>
      </p:sp>
      <p:sp>
        <p:nvSpPr>
          <p:cNvPr id="4061" name="Google Shape;4061;g200ff56c607_0_1282"/>
          <p:cNvSpPr txBox="1"/>
          <p:nvPr>
            <p:ph idx="1" type="body"/>
          </p:nvPr>
        </p:nvSpPr>
        <p:spPr>
          <a:xfrm>
            <a:off x="1604142" y="1269016"/>
            <a:ext cx="3048000" cy="3744300"/>
          </a:xfrm>
          <a:prstGeom prst="rect">
            <a:avLst/>
          </a:prstGeom>
          <a:noFill/>
          <a:ln>
            <a:noFill/>
          </a:ln>
        </p:spPr>
        <p:txBody>
          <a:bodyPr anchorCtr="0" anchor="t" bIns="45700" lIns="91425" spcFirstLastPara="1" rIns="91425" wrap="square" tIns="45700">
            <a:normAutofit lnSpcReduction="20000"/>
          </a:bodyPr>
          <a:lstStyle/>
          <a:p>
            <a:pPr indent="-228600" lvl="0" marL="228600" rtl="0" algn="l">
              <a:lnSpc>
                <a:spcPct val="90000"/>
              </a:lnSpc>
              <a:spcBef>
                <a:spcPts val="0"/>
              </a:spcBef>
              <a:spcAft>
                <a:spcPts val="0"/>
              </a:spcAft>
              <a:buClr>
                <a:schemeClr val="dk1"/>
              </a:buClr>
              <a:buSzPts val="2400"/>
              <a:buFont typeface="Calibri"/>
              <a:buNone/>
            </a:pPr>
            <a:r>
              <a:rPr lang="en-US"/>
              <a:t>From the start of the titration to near the equivalence point, the pH goes up slowly.</a:t>
            </a:r>
            <a:endParaRPr/>
          </a:p>
          <a:p>
            <a:pPr indent="-228600" lvl="0" marL="228600" rtl="0" algn="l">
              <a:lnSpc>
                <a:spcPct val="90000"/>
              </a:lnSpc>
              <a:spcBef>
                <a:spcPts val="1000"/>
              </a:spcBef>
              <a:spcAft>
                <a:spcPts val="0"/>
              </a:spcAft>
              <a:buClr>
                <a:schemeClr val="dk1"/>
              </a:buClr>
              <a:buSzPts val="2400"/>
              <a:buFont typeface="Calibri"/>
              <a:buNone/>
            </a:pPr>
            <a:r>
              <a:t/>
            </a:r>
            <a:endParaRPr/>
          </a:p>
          <a:p>
            <a:pPr indent="-228600" lvl="0" marL="228600" rtl="0" algn="l">
              <a:lnSpc>
                <a:spcPct val="90000"/>
              </a:lnSpc>
              <a:spcBef>
                <a:spcPts val="1000"/>
              </a:spcBef>
              <a:spcAft>
                <a:spcPts val="0"/>
              </a:spcAft>
              <a:buClr>
                <a:schemeClr val="dk1"/>
              </a:buClr>
              <a:buSzPts val="2400"/>
              <a:buFont typeface="Calibri"/>
              <a:buNone/>
            </a:pPr>
            <a:r>
              <a:rPr lang="en-US"/>
              <a:t>Just before and after the equivalence point, the pH increases rapidly.</a:t>
            </a:r>
            <a:endParaRPr/>
          </a:p>
          <a:p>
            <a:pPr indent="-228600" lvl="0" marL="228600" rtl="0" algn="l">
              <a:lnSpc>
                <a:spcPct val="90000"/>
              </a:lnSpc>
              <a:spcBef>
                <a:spcPts val="1000"/>
              </a:spcBef>
              <a:spcAft>
                <a:spcPts val="0"/>
              </a:spcAft>
              <a:buClr>
                <a:schemeClr val="dk1"/>
              </a:buClr>
              <a:buSzPts val="2400"/>
              <a:buFont typeface="Calibri"/>
              <a:buNone/>
            </a:pPr>
            <a:r>
              <a:t/>
            </a:r>
            <a:endParaRPr/>
          </a:p>
          <a:p>
            <a:pPr indent="-228600" lvl="0" marL="228600" rtl="0" algn="l">
              <a:lnSpc>
                <a:spcPct val="90000"/>
              </a:lnSpc>
              <a:spcBef>
                <a:spcPts val="1000"/>
              </a:spcBef>
              <a:spcAft>
                <a:spcPts val="0"/>
              </a:spcAft>
              <a:buClr>
                <a:schemeClr val="dk1"/>
              </a:buClr>
              <a:buSzPts val="2400"/>
              <a:buFont typeface="Calibri"/>
              <a:buNone/>
            </a:pPr>
            <a:r>
              <a:t/>
            </a:r>
            <a:endParaRPr/>
          </a:p>
        </p:txBody>
      </p:sp>
    </p:spTree>
  </p:cSld>
  <p:clrMapOvr>
    <a:masterClrMapping/>
  </p:clrMapOvr>
</p:sld>
</file>

<file path=ppt/slides/slide4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6" name="Shape 4066"/>
        <p:cNvGrpSpPr/>
        <p:nvPr/>
      </p:nvGrpSpPr>
      <p:grpSpPr>
        <a:xfrm>
          <a:off x="0" y="0"/>
          <a:ext cx="0" cy="0"/>
          <a:chOff x="0" y="0"/>
          <a:chExt cx="0" cy="0"/>
        </a:xfrm>
      </p:grpSpPr>
      <p:pic>
        <p:nvPicPr>
          <p:cNvPr descr="titration curve.gif" id="4067" name="Google Shape;4067;g200ff56c607_0_1289"/>
          <p:cNvPicPr preferRelativeResize="0"/>
          <p:nvPr>
            <p:ph idx="2" type="body"/>
          </p:nvPr>
        </p:nvPicPr>
        <p:blipFill rotWithShape="1">
          <a:blip r:embed="rId3">
            <a:alphaModFix/>
          </a:blip>
          <a:srcRect b="0" l="0" r="0" t="0"/>
          <a:stretch/>
        </p:blipFill>
        <p:spPr>
          <a:xfrm>
            <a:off x="5619750" y="838200"/>
            <a:ext cx="5048400" cy="5029200"/>
          </a:xfrm>
          <a:prstGeom prst="rect">
            <a:avLst/>
          </a:prstGeom>
          <a:noFill/>
          <a:ln>
            <a:noFill/>
          </a:ln>
        </p:spPr>
      </p:pic>
      <p:sp>
        <p:nvSpPr>
          <p:cNvPr id="4068" name="Google Shape;4068;g200ff56c607_0_1289"/>
          <p:cNvSpPr txBox="1"/>
          <p:nvPr>
            <p:ph type="title"/>
          </p:nvPr>
        </p:nvSpPr>
        <p:spPr>
          <a:xfrm>
            <a:off x="882869" y="0"/>
            <a:ext cx="105630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Titration of a Strong Acid with a Strong Base</a:t>
            </a:r>
            <a:endParaRPr/>
          </a:p>
        </p:txBody>
      </p:sp>
      <p:sp>
        <p:nvSpPr>
          <p:cNvPr id="4069" name="Google Shape;4069;g200ff56c607_0_1289"/>
          <p:cNvSpPr txBox="1"/>
          <p:nvPr>
            <p:ph idx="1" type="body"/>
          </p:nvPr>
        </p:nvSpPr>
        <p:spPr>
          <a:xfrm>
            <a:off x="1251881" y="1485900"/>
            <a:ext cx="3048000" cy="37338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Font typeface="Calibri"/>
              <a:buNone/>
            </a:pPr>
            <a:r>
              <a:rPr lang="en-US"/>
              <a:t>At the equivalence point, </a:t>
            </a:r>
            <a:r>
              <a:rPr lang="en-US">
                <a:solidFill>
                  <a:srgbClr val="FF0000"/>
                </a:solidFill>
              </a:rPr>
              <a:t>moles acid = moles base</a:t>
            </a:r>
            <a:r>
              <a:rPr lang="en-US"/>
              <a:t>, and the solution contains only water and the neutral salt. The pH equals 7.</a:t>
            </a:r>
            <a:endParaRPr/>
          </a:p>
          <a:p>
            <a:pPr indent="-76200" lvl="0" marL="228600" rtl="0" algn="l">
              <a:lnSpc>
                <a:spcPct val="90000"/>
              </a:lnSpc>
              <a:spcBef>
                <a:spcPts val="1000"/>
              </a:spcBef>
              <a:spcAft>
                <a:spcPts val="0"/>
              </a:spcAft>
              <a:buClr>
                <a:schemeClr val="dk1"/>
              </a:buClr>
              <a:buSzPts val="2400"/>
              <a:buNone/>
            </a:pPr>
            <a:r>
              <a:t/>
            </a:r>
            <a:endParaRPr/>
          </a:p>
        </p:txBody>
      </p:sp>
      <p:sp>
        <p:nvSpPr>
          <p:cNvPr id="4070" name="Google Shape;4070;g200ff56c607_0_1289"/>
          <p:cNvSpPr/>
          <p:nvPr/>
        </p:nvSpPr>
        <p:spPr>
          <a:xfrm>
            <a:off x="8839200" y="2743200"/>
            <a:ext cx="838200" cy="609600"/>
          </a:xfrm>
          <a:prstGeom prst="ellipse">
            <a:avLst/>
          </a:prstGeom>
          <a:solidFill>
            <a:srgbClr val="FFFF00">
              <a:alpha val="20000"/>
            </a:srgbClr>
          </a:solidFill>
          <a:ln cap="flat" cmpd="sng" w="127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4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4" name="Shape 4074"/>
        <p:cNvGrpSpPr/>
        <p:nvPr/>
      </p:nvGrpSpPr>
      <p:grpSpPr>
        <a:xfrm>
          <a:off x="0" y="0"/>
          <a:ext cx="0" cy="0"/>
          <a:chOff x="0" y="0"/>
          <a:chExt cx="0" cy="0"/>
        </a:xfrm>
      </p:grpSpPr>
      <p:sp>
        <p:nvSpPr>
          <p:cNvPr id="4075" name="Google Shape;4075;g200ff56c607_0_1297"/>
          <p:cNvSpPr txBox="1"/>
          <p:nvPr>
            <p:ph type="title"/>
          </p:nvPr>
        </p:nvSpPr>
        <p:spPr>
          <a:xfrm>
            <a:off x="838200" y="13745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Strong Acid Base Titration</a:t>
            </a:r>
            <a:endParaRPr/>
          </a:p>
        </p:txBody>
      </p:sp>
      <p:sp>
        <p:nvSpPr>
          <p:cNvPr id="4076" name="Google Shape;4076;g200ff56c607_0_1297"/>
          <p:cNvSpPr txBox="1"/>
          <p:nvPr>
            <p:ph idx="1" type="body"/>
          </p:nvPr>
        </p:nvSpPr>
        <p:spPr>
          <a:xfrm>
            <a:off x="838200" y="1463018"/>
            <a:ext cx="10515600" cy="4351200"/>
          </a:xfrm>
          <a:prstGeom prst="rect">
            <a:avLst/>
          </a:prstGeom>
          <a:noFill/>
          <a:ln>
            <a:noFill/>
          </a:ln>
        </p:spPr>
        <p:txBody>
          <a:bodyPr anchorCtr="0" anchor="t" bIns="45700" lIns="91425" spcFirstLastPara="1" rIns="91425" wrap="square" tIns="45700">
            <a:normAutofit lnSpcReduction="10000"/>
          </a:bodyPr>
          <a:lstStyle/>
          <a:p>
            <a:pPr indent="0" lvl="0" marL="82550" rtl="0" algn="l">
              <a:lnSpc>
                <a:spcPct val="90000"/>
              </a:lnSpc>
              <a:spcBef>
                <a:spcPts val="0"/>
              </a:spcBef>
              <a:spcAft>
                <a:spcPts val="0"/>
              </a:spcAft>
              <a:buClr>
                <a:schemeClr val="dk1"/>
              </a:buClr>
              <a:buSzPts val="2400"/>
              <a:buNone/>
            </a:pPr>
            <a:r>
              <a:rPr lang="en-US"/>
              <a:t>Once the concentrations are known, the pH can be calculated at any point during the titration.</a:t>
            </a:r>
            <a:endParaRPr u="sng"/>
          </a:p>
          <a:p>
            <a:pPr indent="-457200" lvl="0" marL="539750" rtl="0" algn="l">
              <a:lnSpc>
                <a:spcPct val="90000"/>
              </a:lnSpc>
              <a:spcBef>
                <a:spcPts val="1000"/>
              </a:spcBef>
              <a:spcAft>
                <a:spcPts val="0"/>
              </a:spcAft>
              <a:buClr>
                <a:schemeClr val="dk1"/>
              </a:buClr>
              <a:buSzPts val="2400"/>
              <a:buFont typeface="Calibri"/>
              <a:buAutoNum type="arabicPeriod"/>
            </a:pPr>
            <a:r>
              <a:rPr lang="en-US"/>
              <a:t>Write the reaction. </a:t>
            </a:r>
            <a:r>
              <a:rPr lang="en-US">
                <a:solidFill>
                  <a:srgbClr val="FF0000"/>
                </a:solidFill>
              </a:rPr>
              <a:t>Single arrow if both species are strong. </a:t>
            </a:r>
            <a:endParaRPr>
              <a:solidFill>
                <a:srgbClr val="FF0000"/>
              </a:solidFill>
            </a:endParaRPr>
          </a:p>
          <a:p>
            <a:pPr indent="-457200" lvl="0" marL="539750" rtl="0" algn="l">
              <a:lnSpc>
                <a:spcPct val="90000"/>
              </a:lnSpc>
              <a:spcBef>
                <a:spcPts val="1000"/>
              </a:spcBef>
              <a:spcAft>
                <a:spcPts val="0"/>
              </a:spcAft>
              <a:buClr>
                <a:schemeClr val="dk1"/>
              </a:buClr>
              <a:buSzPts val="2400"/>
              <a:buFont typeface="Calibri"/>
              <a:buAutoNum type="arabicPeriod"/>
            </a:pPr>
            <a:r>
              <a:rPr lang="en-US"/>
              <a:t>Start an ICE box, with initial values in</a:t>
            </a:r>
            <a:r>
              <a:rPr b="1" lang="en-US"/>
              <a:t> </a:t>
            </a:r>
            <a:r>
              <a:rPr lang="en-US">
                <a:solidFill>
                  <a:srgbClr val="FF0000"/>
                </a:solidFill>
              </a:rPr>
              <a:t>moles</a:t>
            </a:r>
            <a:r>
              <a:rPr lang="en-US"/>
              <a:t>. </a:t>
            </a:r>
            <a:endParaRPr/>
          </a:p>
          <a:p>
            <a:pPr indent="-457200" lvl="0" marL="539750" rtl="0" algn="l">
              <a:lnSpc>
                <a:spcPct val="90000"/>
              </a:lnSpc>
              <a:spcBef>
                <a:spcPts val="1000"/>
              </a:spcBef>
              <a:spcAft>
                <a:spcPts val="0"/>
              </a:spcAft>
              <a:buClr>
                <a:schemeClr val="dk1"/>
              </a:buClr>
              <a:buSzPts val="2400"/>
              <a:buFont typeface="Calibri"/>
              <a:buAutoNum type="arabicPeriod"/>
            </a:pPr>
            <a:r>
              <a:rPr lang="en-US"/>
              <a:t>Determine changes in mole ratios: </a:t>
            </a:r>
            <a:r>
              <a:rPr lang="en-US">
                <a:solidFill>
                  <a:srgbClr val="FF0000"/>
                </a:solidFill>
              </a:rPr>
              <a:t>the x value will be equal to the lowest initial value. </a:t>
            </a:r>
            <a:endParaRPr>
              <a:solidFill>
                <a:srgbClr val="FF0000"/>
              </a:solidFill>
            </a:endParaRPr>
          </a:p>
          <a:p>
            <a:pPr indent="-457200" lvl="0" marL="539750" rtl="0" algn="l">
              <a:lnSpc>
                <a:spcPct val="90000"/>
              </a:lnSpc>
              <a:spcBef>
                <a:spcPts val="1000"/>
              </a:spcBef>
              <a:spcAft>
                <a:spcPts val="0"/>
              </a:spcAft>
              <a:buClr>
                <a:schemeClr val="dk1"/>
              </a:buClr>
              <a:buSzPts val="2400"/>
              <a:buFont typeface="Calibri"/>
              <a:buAutoNum type="arabicPeriod"/>
            </a:pPr>
            <a:r>
              <a:rPr lang="en-US"/>
              <a:t>Determine equilibrium values by subtraction and addition. </a:t>
            </a:r>
            <a:endParaRPr/>
          </a:p>
          <a:p>
            <a:pPr indent="-457200" lvl="0" marL="539750" rtl="0" algn="l">
              <a:lnSpc>
                <a:spcPct val="90000"/>
              </a:lnSpc>
              <a:spcBef>
                <a:spcPts val="1000"/>
              </a:spcBef>
              <a:spcAft>
                <a:spcPts val="0"/>
              </a:spcAft>
              <a:buClr>
                <a:schemeClr val="dk1"/>
              </a:buClr>
              <a:buSzPts val="2400"/>
              <a:buFont typeface="Calibri"/>
              <a:buAutoNum type="arabicPeriod"/>
            </a:pPr>
            <a:r>
              <a:rPr lang="en-US"/>
              <a:t>If a strong acid or strong base is left over, divide the left over by the </a:t>
            </a:r>
            <a:r>
              <a:rPr b="1" lang="en-US">
                <a:solidFill>
                  <a:srgbClr val="FF0000"/>
                </a:solidFill>
              </a:rPr>
              <a:t>TOTAL</a:t>
            </a:r>
            <a:r>
              <a:rPr b="1" lang="en-US"/>
              <a:t> </a:t>
            </a:r>
            <a:r>
              <a:rPr b="1" lang="en-US">
                <a:solidFill>
                  <a:srgbClr val="FF0000"/>
                </a:solidFill>
              </a:rPr>
              <a:t>VOLUME</a:t>
            </a:r>
            <a:r>
              <a:rPr b="1" lang="en-US"/>
              <a:t> </a:t>
            </a:r>
            <a:r>
              <a:rPr lang="en-US"/>
              <a:t>used because they are in the same container, diluted by one another.</a:t>
            </a:r>
            <a:endParaRPr/>
          </a:p>
          <a:p>
            <a:pPr indent="-457200" lvl="0" marL="539750" rtl="0" algn="l">
              <a:lnSpc>
                <a:spcPct val="90000"/>
              </a:lnSpc>
              <a:spcBef>
                <a:spcPts val="1000"/>
              </a:spcBef>
              <a:spcAft>
                <a:spcPts val="0"/>
              </a:spcAft>
              <a:buClr>
                <a:schemeClr val="dk1"/>
              </a:buClr>
              <a:buSzPts val="2400"/>
              <a:buFont typeface="Calibri"/>
              <a:buAutoNum type="arabicPeriod"/>
            </a:pPr>
            <a:r>
              <a:rPr lang="en-US"/>
              <a:t>Calculate the pH.            (-log[H</a:t>
            </a:r>
            <a:r>
              <a:rPr baseline="-25000" lang="en-US"/>
              <a:t>3</a:t>
            </a:r>
            <a:r>
              <a:rPr lang="en-US"/>
              <a:t>O</a:t>
            </a:r>
            <a:r>
              <a:rPr baseline="30000" lang="en-US"/>
              <a:t>+</a:t>
            </a:r>
            <a:r>
              <a:rPr lang="en-US"/>
              <a:t>])</a:t>
            </a:r>
            <a:endParaRPr/>
          </a:p>
          <a:p>
            <a:pPr indent="0" lvl="0" marL="82550" rtl="0" algn="l">
              <a:lnSpc>
                <a:spcPct val="90000"/>
              </a:lnSpc>
              <a:spcBef>
                <a:spcPts val="1000"/>
              </a:spcBef>
              <a:spcAft>
                <a:spcPts val="0"/>
              </a:spcAft>
              <a:buClr>
                <a:schemeClr val="dk1"/>
              </a:buClr>
              <a:buSzPts val="2400"/>
              <a:buNone/>
            </a:pPr>
            <a:r>
              <a:t/>
            </a:r>
            <a:endParaRPr/>
          </a:p>
        </p:txBody>
      </p:sp>
    </p:spTree>
  </p:cSld>
  <p:clrMapOvr>
    <a:masterClrMapping/>
  </p:clrMapOvr>
</p:sld>
</file>

<file path=ppt/slides/slide4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0" name="Shape 4080"/>
        <p:cNvGrpSpPr/>
        <p:nvPr/>
      </p:nvGrpSpPr>
      <p:grpSpPr>
        <a:xfrm>
          <a:off x="0" y="0"/>
          <a:ext cx="0" cy="0"/>
          <a:chOff x="0" y="0"/>
          <a:chExt cx="0" cy="0"/>
        </a:xfrm>
      </p:grpSpPr>
      <p:sp>
        <p:nvSpPr>
          <p:cNvPr id="4081" name="Google Shape;4081;g200ff56c607_0_1302"/>
          <p:cNvSpPr txBox="1"/>
          <p:nvPr>
            <p:ph idx="1" type="body"/>
          </p:nvPr>
        </p:nvSpPr>
        <p:spPr>
          <a:xfrm>
            <a:off x="425669" y="1600199"/>
            <a:ext cx="11766300" cy="5445000"/>
          </a:xfrm>
          <a:prstGeom prst="rect">
            <a:avLst/>
          </a:prstGeom>
          <a:noFill/>
          <a:ln>
            <a:noFill/>
          </a:ln>
        </p:spPr>
        <p:txBody>
          <a:bodyPr anchorCtr="0" anchor="t" bIns="45700" lIns="91425" spcFirstLastPara="1" rIns="91425" wrap="square" tIns="45700">
            <a:normAutofit/>
          </a:bodyPr>
          <a:lstStyle/>
          <a:p>
            <a:pPr indent="0" lvl="0" marL="80962" rtl="0" algn="l">
              <a:lnSpc>
                <a:spcPct val="90000"/>
              </a:lnSpc>
              <a:spcBef>
                <a:spcPts val="0"/>
              </a:spcBef>
              <a:spcAft>
                <a:spcPts val="0"/>
              </a:spcAft>
              <a:buClr>
                <a:srgbClr val="FF0000"/>
              </a:buClr>
              <a:buSzPts val="2400"/>
              <a:buNone/>
            </a:pPr>
            <a:r>
              <a:rPr lang="en-US">
                <a:solidFill>
                  <a:srgbClr val="FF0000"/>
                </a:solidFill>
              </a:rPr>
              <a:t>Calculate the pH when 25.0mL of 0.10M HCl is titrated with 10.0mL of 0.10M NaOH.</a:t>
            </a:r>
            <a:endParaRPr/>
          </a:p>
          <a:p>
            <a:pPr indent="0" lvl="0" marL="80962" rtl="0" algn="l">
              <a:lnSpc>
                <a:spcPct val="90000"/>
              </a:lnSpc>
              <a:spcBef>
                <a:spcPts val="1000"/>
              </a:spcBef>
              <a:spcAft>
                <a:spcPts val="0"/>
              </a:spcAft>
              <a:buClr>
                <a:schemeClr val="dk1"/>
              </a:buClr>
              <a:buSzPts val="2400"/>
              <a:buNone/>
            </a:pPr>
            <a:r>
              <a:t/>
            </a:r>
            <a:endParaRPr/>
          </a:p>
          <a:p>
            <a:pPr indent="0" lvl="0" marL="80962" rtl="0" algn="l">
              <a:lnSpc>
                <a:spcPct val="90000"/>
              </a:lnSpc>
              <a:spcBef>
                <a:spcPts val="1000"/>
              </a:spcBef>
              <a:spcAft>
                <a:spcPts val="0"/>
              </a:spcAft>
              <a:buClr>
                <a:schemeClr val="dk1"/>
              </a:buClr>
              <a:buSzPts val="2400"/>
              <a:buNone/>
            </a:pPr>
            <a:r>
              <a:rPr lang="en-US"/>
              <a:t>	HCl     + 	NaOH    🡪    NaCl     +	 H</a:t>
            </a:r>
            <a:r>
              <a:rPr baseline="-25000" lang="en-US"/>
              <a:t>2</a:t>
            </a:r>
            <a:r>
              <a:rPr lang="en-US"/>
              <a:t>O</a:t>
            </a:r>
            <a:endParaRPr/>
          </a:p>
          <a:p>
            <a:pPr indent="0" lvl="0" marL="80962" rtl="0" algn="l">
              <a:lnSpc>
                <a:spcPct val="90000"/>
              </a:lnSpc>
              <a:spcBef>
                <a:spcPts val="1000"/>
              </a:spcBef>
              <a:spcAft>
                <a:spcPts val="0"/>
              </a:spcAft>
              <a:buClr>
                <a:schemeClr val="dk1"/>
              </a:buClr>
              <a:buSzPts val="2400"/>
              <a:buNone/>
            </a:pPr>
            <a:r>
              <a:rPr lang="en-US"/>
              <a:t>I	.0025		.001	  	  0		   0</a:t>
            </a:r>
            <a:endParaRPr/>
          </a:p>
          <a:p>
            <a:pPr indent="0" lvl="0" marL="80962" rtl="0" algn="l">
              <a:lnSpc>
                <a:spcPct val="90000"/>
              </a:lnSpc>
              <a:spcBef>
                <a:spcPts val="1000"/>
              </a:spcBef>
              <a:spcAft>
                <a:spcPts val="0"/>
              </a:spcAft>
              <a:buClr>
                <a:schemeClr val="dk1"/>
              </a:buClr>
              <a:buSzPts val="2400"/>
              <a:buNone/>
            </a:pPr>
            <a:r>
              <a:rPr lang="en-US"/>
              <a:t>C	-.001		-.001		+.001	           +.001</a:t>
            </a:r>
            <a:endParaRPr/>
          </a:p>
          <a:p>
            <a:pPr indent="0" lvl="0" marL="80962" rtl="0" algn="l">
              <a:lnSpc>
                <a:spcPct val="90000"/>
              </a:lnSpc>
              <a:spcBef>
                <a:spcPts val="1000"/>
              </a:spcBef>
              <a:spcAft>
                <a:spcPts val="0"/>
              </a:spcAft>
              <a:buClr>
                <a:schemeClr val="dk1"/>
              </a:buClr>
              <a:buSzPts val="2400"/>
              <a:buNone/>
            </a:pPr>
            <a:r>
              <a:rPr lang="en-US"/>
              <a:t>E	.0015		0		.001		.001</a:t>
            </a:r>
            <a:endParaRPr/>
          </a:p>
          <a:p>
            <a:pPr indent="0" lvl="0" marL="80962" rtl="0" algn="l">
              <a:lnSpc>
                <a:spcPct val="90000"/>
              </a:lnSpc>
              <a:spcBef>
                <a:spcPts val="1000"/>
              </a:spcBef>
              <a:spcAft>
                <a:spcPts val="0"/>
              </a:spcAft>
              <a:buClr>
                <a:schemeClr val="dk1"/>
              </a:buClr>
              <a:buSzPts val="2400"/>
              <a:buNone/>
            </a:pPr>
            <a:r>
              <a:t/>
            </a:r>
            <a:endParaRPr/>
          </a:p>
          <a:p>
            <a:pPr indent="0" lvl="0" marL="80962" rtl="0" algn="l">
              <a:lnSpc>
                <a:spcPct val="90000"/>
              </a:lnSpc>
              <a:spcBef>
                <a:spcPts val="1000"/>
              </a:spcBef>
              <a:spcAft>
                <a:spcPts val="0"/>
              </a:spcAft>
              <a:buClr>
                <a:schemeClr val="dk1"/>
              </a:buClr>
              <a:buSzPts val="2400"/>
              <a:buNone/>
            </a:pPr>
            <a:r>
              <a:rPr lang="en-US"/>
              <a:t>-log (.0015/(.025+.01)) = </a:t>
            </a:r>
            <a:r>
              <a:rPr lang="en-US">
                <a:solidFill>
                  <a:srgbClr val="FF0000"/>
                </a:solidFill>
              </a:rPr>
              <a:t>1.37</a:t>
            </a:r>
            <a:endParaRPr>
              <a:solidFill>
                <a:srgbClr val="FF0000"/>
              </a:solidFill>
            </a:endParaRPr>
          </a:p>
          <a:p>
            <a:pPr indent="0" lvl="1" marL="355600" rtl="0" algn="l">
              <a:lnSpc>
                <a:spcPct val="90000"/>
              </a:lnSpc>
              <a:spcBef>
                <a:spcPts val="500"/>
              </a:spcBef>
              <a:spcAft>
                <a:spcPts val="0"/>
              </a:spcAft>
              <a:buClr>
                <a:schemeClr val="dk1"/>
              </a:buClr>
              <a:buSzPts val="2400"/>
              <a:buNone/>
            </a:pPr>
            <a:r>
              <a:t/>
            </a:r>
            <a:endParaRPr/>
          </a:p>
          <a:p>
            <a:pPr indent="-361950" lvl="1" marL="869950" rtl="0" algn="l">
              <a:lnSpc>
                <a:spcPct val="90000"/>
              </a:lnSpc>
              <a:spcBef>
                <a:spcPts val="500"/>
              </a:spcBef>
              <a:spcAft>
                <a:spcPts val="0"/>
              </a:spcAft>
              <a:buClr>
                <a:schemeClr val="dk1"/>
              </a:buClr>
              <a:buSzPts val="2400"/>
              <a:buFont typeface="Verdana"/>
              <a:buNone/>
            </a:pPr>
            <a:r>
              <a:t/>
            </a:r>
            <a:endParaRPr/>
          </a:p>
        </p:txBody>
      </p:sp>
      <p:sp>
        <p:nvSpPr>
          <p:cNvPr id="4082" name="Google Shape;4082;g200ff56c607_0_1302"/>
          <p:cNvSpPr txBox="1"/>
          <p:nvPr/>
        </p:nvSpPr>
        <p:spPr>
          <a:xfrm>
            <a:off x="3100552" y="1347459"/>
            <a:ext cx="28956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.025L x 0.10M = .0025 mol</a:t>
            </a:r>
            <a:endParaRPr sz="1800">
              <a:solidFill>
                <a:schemeClr val="dk1"/>
              </a:solidFill>
              <a:latin typeface="Arial"/>
              <a:ea typeface="Arial"/>
              <a:cs typeface="Arial"/>
              <a:sym typeface="Arial"/>
            </a:endParaRPr>
          </a:p>
        </p:txBody>
      </p:sp>
      <p:sp>
        <p:nvSpPr>
          <p:cNvPr id="4083" name="Google Shape;4083;g200ff56c607_0_1302"/>
          <p:cNvSpPr txBox="1"/>
          <p:nvPr/>
        </p:nvSpPr>
        <p:spPr>
          <a:xfrm>
            <a:off x="7935311" y="1860822"/>
            <a:ext cx="28956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.010L x 0.10M = .001 mol</a:t>
            </a:r>
            <a:endParaRPr/>
          </a:p>
        </p:txBody>
      </p:sp>
      <p:sp>
        <p:nvSpPr>
          <p:cNvPr id="4084" name="Google Shape;4084;g200ff56c607_0_1302"/>
          <p:cNvSpPr txBox="1"/>
          <p:nvPr>
            <p:ph type="title"/>
          </p:nvPr>
        </p:nvSpPr>
        <p:spPr>
          <a:xfrm>
            <a:off x="1277007" y="0"/>
            <a:ext cx="95538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Strong Species before Neutralization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8" name="Shape 4088"/>
        <p:cNvGrpSpPr/>
        <p:nvPr/>
      </p:nvGrpSpPr>
      <p:grpSpPr>
        <a:xfrm>
          <a:off x="0" y="0"/>
          <a:ext cx="0" cy="0"/>
          <a:chOff x="0" y="0"/>
          <a:chExt cx="0" cy="0"/>
        </a:xfrm>
      </p:grpSpPr>
      <p:sp>
        <p:nvSpPr>
          <p:cNvPr id="4089" name="Google Shape;4089;g200ff56c607_0_1309"/>
          <p:cNvSpPr txBox="1"/>
          <p:nvPr>
            <p:ph type="title"/>
          </p:nvPr>
        </p:nvSpPr>
        <p:spPr>
          <a:xfrm>
            <a:off x="2514600" y="0"/>
            <a:ext cx="74994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US"/>
              <a:t>Strong Species at Neutralization</a:t>
            </a:r>
            <a:endParaRPr/>
          </a:p>
        </p:txBody>
      </p:sp>
      <p:sp>
        <p:nvSpPr>
          <p:cNvPr id="4090" name="Google Shape;4090;g200ff56c607_0_1309"/>
          <p:cNvSpPr txBox="1"/>
          <p:nvPr>
            <p:ph idx="1" type="body"/>
          </p:nvPr>
        </p:nvSpPr>
        <p:spPr>
          <a:xfrm>
            <a:off x="1261241" y="990600"/>
            <a:ext cx="10200300" cy="5867400"/>
          </a:xfrm>
          <a:prstGeom prst="rect">
            <a:avLst/>
          </a:prstGeom>
          <a:noFill/>
          <a:ln>
            <a:noFill/>
          </a:ln>
        </p:spPr>
        <p:txBody>
          <a:bodyPr anchorCtr="0" anchor="t" bIns="45700" lIns="91425" spcFirstLastPara="1" rIns="91425" wrap="square" tIns="45700">
            <a:normAutofit/>
          </a:bodyPr>
          <a:lstStyle/>
          <a:p>
            <a:pPr indent="0" lvl="0" marL="80962" rtl="0" algn="l">
              <a:lnSpc>
                <a:spcPct val="90000"/>
              </a:lnSpc>
              <a:spcBef>
                <a:spcPts val="0"/>
              </a:spcBef>
              <a:spcAft>
                <a:spcPts val="0"/>
              </a:spcAft>
              <a:buClr>
                <a:srgbClr val="FF0000"/>
              </a:buClr>
              <a:buSzPts val="2400"/>
              <a:buNone/>
            </a:pPr>
            <a:r>
              <a:rPr lang="en-US">
                <a:solidFill>
                  <a:srgbClr val="FF0000"/>
                </a:solidFill>
              </a:rPr>
              <a:t>Calculate the pH when 25.0mL of 0.10M HCl is titrated with 25.0mL of 0.10M NaOH.</a:t>
            </a:r>
            <a:endParaRPr/>
          </a:p>
          <a:p>
            <a:pPr indent="0" lvl="0" marL="80962" rtl="0" algn="l">
              <a:lnSpc>
                <a:spcPct val="90000"/>
              </a:lnSpc>
              <a:spcBef>
                <a:spcPts val="1000"/>
              </a:spcBef>
              <a:spcAft>
                <a:spcPts val="0"/>
              </a:spcAft>
              <a:buClr>
                <a:schemeClr val="dk1"/>
              </a:buClr>
              <a:buSzPts val="2400"/>
              <a:buNone/>
            </a:pPr>
            <a:r>
              <a:rPr lang="en-US"/>
              <a:t>	</a:t>
            </a:r>
            <a:endParaRPr/>
          </a:p>
          <a:p>
            <a:pPr indent="0" lvl="0" marL="80962" rtl="0" algn="l">
              <a:lnSpc>
                <a:spcPct val="90000"/>
              </a:lnSpc>
              <a:spcBef>
                <a:spcPts val="1000"/>
              </a:spcBef>
              <a:spcAft>
                <a:spcPts val="0"/>
              </a:spcAft>
              <a:buClr>
                <a:schemeClr val="dk1"/>
              </a:buClr>
              <a:buSzPts val="2400"/>
              <a:buNone/>
            </a:pPr>
            <a:r>
              <a:rPr lang="en-US"/>
              <a:t>	HCl     + 	NaOH 🡪    NaCl     +	 H</a:t>
            </a:r>
            <a:r>
              <a:rPr baseline="-25000" lang="en-US"/>
              <a:t>2</a:t>
            </a:r>
            <a:r>
              <a:rPr lang="en-US"/>
              <a:t>O</a:t>
            </a:r>
            <a:endParaRPr/>
          </a:p>
          <a:p>
            <a:pPr indent="0" lvl="0" marL="80962" rtl="0" algn="l">
              <a:lnSpc>
                <a:spcPct val="90000"/>
              </a:lnSpc>
              <a:spcBef>
                <a:spcPts val="1000"/>
              </a:spcBef>
              <a:spcAft>
                <a:spcPts val="0"/>
              </a:spcAft>
              <a:buClr>
                <a:schemeClr val="dk1"/>
              </a:buClr>
              <a:buSzPts val="2400"/>
              <a:buNone/>
            </a:pPr>
            <a:r>
              <a:rPr lang="en-US"/>
              <a:t>I	.0025		.0025	         0		   0</a:t>
            </a:r>
            <a:endParaRPr/>
          </a:p>
          <a:p>
            <a:pPr indent="0" lvl="0" marL="80962" rtl="0" algn="l">
              <a:lnSpc>
                <a:spcPct val="90000"/>
              </a:lnSpc>
              <a:spcBef>
                <a:spcPts val="1000"/>
              </a:spcBef>
              <a:spcAft>
                <a:spcPts val="0"/>
              </a:spcAft>
              <a:buClr>
                <a:schemeClr val="dk1"/>
              </a:buClr>
              <a:buSzPts val="2400"/>
              <a:buNone/>
            </a:pPr>
            <a:r>
              <a:rPr lang="en-US"/>
              <a:t>C	-.0025	          -.0025	      +.0025	+.0025</a:t>
            </a:r>
            <a:endParaRPr/>
          </a:p>
          <a:p>
            <a:pPr indent="0" lvl="0" marL="80962" rtl="0" algn="l">
              <a:lnSpc>
                <a:spcPct val="90000"/>
              </a:lnSpc>
              <a:spcBef>
                <a:spcPts val="1000"/>
              </a:spcBef>
              <a:spcAft>
                <a:spcPts val="0"/>
              </a:spcAft>
              <a:buClr>
                <a:schemeClr val="dk1"/>
              </a:buClr>
              <a:buSzPts val="2400"/>
              <a:buNone/>
            </a:pPr>
            <a:r>
              <a:rPr lang="en-US"/>
              <a:t>E	0		0	     .00125	.0025</a:t>
            </a:r>
            <a:endParaRPr/>
          </a:p>
          <a:p>
            <a:pPr indent="0" lvl="0" marL="80962" rtl="0" algn="l">
              <a:lnSpc>
                <a:spcPct val="90000"/>
              </a:lnSpc>
              <a:spcBef>
                <a:spcPts val="1000"/>
              </a:spcBef>
              <a:spcAft>
                <a:spcPts val="0"/>
              </a:spcAft>
              <a:buClr>
                <a:schemeClr val="dk1"/>
              </a:buClr>
              <a:buSzPts val="2400"/>
              <a:buNone/>
            </a:pPr>
            <a:r>
              <a:t/>
            </a:r>
            <a:endParaRPr/>
          </a:p>
          <a:p>
            <a:pPr indent="0" lvl="0" marL="80962" rtl="0" algn="l">
              <a:lnSpc>
                <a:spcPct val="90000"/>
              </a:lnSpc>
              <a:spcBef>
                <a:spcPts val="1000"/>
              </a:spcBef>
              <a:spcAft>
                <a:spcPts val="0"/>
              </a:spcAft>
              <a:buClr>
                <a:schemeClr val="dk1"/>
              </a:buClr>
              <a:buSzPts val="2400"/>
              <a:buNone/>
            </a:pPr>
            <a:r>
              <a:rPr lang="en-US"/>
              <a:t>Only salt and water left pH = </a:t>
            </a:r>
            <a:r>
              <a:rPr lang="en-US">
                <a:solidFill>
                  <a:srgbClr val="FF0000"/>
                </a:solidFill>
              </a:rPr>
              <a:t>7</a:t>
            </a:r>
            <a:endParaRPr>
              <a:solidFill>
                <a:srgbClr val="FF0000"/>
              </a:solidFill>
            </a:endParaRPr>
          </a:p>
          <a:p>
            <a:pPr indent="-361950" lvl="1" marL="869950" rtl="0" algn="l">
              <a:lnSpc>
                <a:spcPct val="90000"/>
              </a:lnSpc>
              <a:spcBef>
                <a:spcPts val="500"/>
              </a:spcBef>
              <a:spcAft>
                <a:spcPts val="0"/>
              </a:spcAft>
              <a:buClr>
                <a:schemeClr val="dk1"/>
              </a:buClr>
              <a:buSzPts val="2400"/>
              <a:buFont typeface="Verdana"/>
              <a:buNone/>
            </a:pPr>
            <a:r>
              <a:t/>
            </a:r>
            <a:endParaRPr/>
          </a:p>
          <a:p>
            <a:pPr indent="-361950" lvl="1" marL="869950" rtl="0" algn="l">
              <a:lnSpc>
                <a:spcPct val="90000"/>
              </a:lnSpc>
              <a:spcBef>
                <a:spcPts val="500"/>
              </a:spcBef>
              <a:spcAft>
                <a:spcPts val="0"/>
              </a:spcAft>
              <a:buClr>
                <a:schemeClr val="dk1"/>
              </a:buClr>
              <a:buSzPts val="2400"/>
              <a:buFont typeface="Verdana"/>
              <a:buNone/>
            </a:pPr>
            <a:r>
              <a:t/>
            </a:r>
            <a:endParaRPr/>
          </a:p>
        </p:txBody>
      </p:sp>
      <p:sp>
        <p:nvSpPr>
          <p:cNvPr id="4091" name="Google Shape;4091;g200ff56c607_0_1309"/>
          <p:cNvSpPr txBox="1"/>
          <p:nvPr/>
        </p:nvSpPr>
        <p:spPr>
          <a:xfrm>
            <a:off x="4046483" y="1331693"/>
            <a:ext cx="28956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.025L x 0.10M = .0025 mol</a:t>
            </a:r>
            <a:endParaRPr sz="18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5" name="Shape 4095"/>
        <p:cNvGrpSpPr/>
        <p:nvPr/>
      </p:nvGrpSpPr>
      <p:grpSpPr>
        <a:xfrm>
          <a:off x="0" y="0"/>
          <a:ext cx="0" cy="0"/>
          <a:chOff x="0" y="0"/>
          <a:chExt cx="0" cy="0"/>
        </a:xfrm>
      </p:grpSpPr>
      <p:sp>
        <p:nvSpPr>
          <p:cNvPr id="4096" name="Google Shape;4096;g200ff56c607_0_1315"/>
          <p:cNvSpPr txBox="1"/>
          <p:nvPr>
            <p:ph type="title"/>
          </p:nvPr>
        </p:nvSpPr>
        <p:spPr>
          <a:xfrm>
            <a:off x="819807" y="0"/>
            <a:ext cx="107835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Strong Species near the end of a Titration</a:t>
            </a:r>
            <a:endParaRPr/>
          </a:p>
        </p:txBody>
      </p:sp>
      <p:sp>
        <p:nvSpPr>
          <p:cNvPr id="4097" name="Google Shape;4097;g200ff56c607_0_1315"/>
          <p:cNvSpPr txBox="1"/>
          <p:nvPr>
            <p:ph idx="1" type="body"/>
          </p:nvPr>
        </p:nvSpPr>
        <p:spPr>
          <a:xfrm>
            <a:off x="819807" y="1235075"/>
            <a:ext cx="10310700" cy="5867400"/>
          </a:xfrm>
          <a:prstGeom prst="rect">
            <a:avLst/>
          </a:prstGeom>
          <a:noFill/>
          <a:ln>
            <a:noFill/>
          </a:ln>
        </p:spPr>
        <p:txBody>
          <a:bodyPr anchorCtr="0" anchor="t" bIns="45700" lIns="91425" spcFirstLastPara="1" rIns="91425" wrap="square" tIns="45700">
            <a:normAutofit/>
          </a:bodyPr>
          <a:lstStyle/>
          <a:p>
            <a:pPr indent="0" lvl="0" marL="80962" rtl="0" algn="l">
              <a:lnSpc>
                <a:spcPct val="90000"/>
              </a:lnSpc>
              <a:spcBef>
                <a:spcPts val="0"/>
              </a:spcBef>
              <a:spcAft>
                <a:spcPts val="0"/>
              </a:spcAft>
              <a:buClr>
                <a:srgbClr val="FF0000"/>
              </a:buClr>
              <a:buSzPts val="2400"/>
              <a:buNone/>
            </a:pPr>
            <a:r>
              <a:rPr lang="en-US">
                <a:solidFill>
                  <a:srgbClr val="FF0000"/>
                </a:solidFill>
              </a:rPr>
              <a:t>Calculate the pH when 25.0mL of 0.10M HCl is titrated with 35.0mL of 0.10M NaOH.</a:t>
            </a:r>
            <a:endParaRPr/>
          </a:p>
          <a:p>
            <a:pPr indent="0" lvl="0" marL="80962" rtl="0" algn="l">
              <a:lnSpc>
                <a:spcPct val="90000"/>
              </a:lnSpc>
              <a:spcBef>
                <a:spcPts val="1000"/>
              </a:spcBef>
              <a:spcAft>
                <a:spcPts val="0"/>
              </a:spcAft>
              <a:buClr>
                <a:schemeClr val="dk1"/>
              </a:buClr>
              <a:buSzPts val="2400"/>
              <a:buNone/>
            </a:pPr>
            <a:r>
              <a:t/>
            </a:r>
            <a:endParaRPr>
              <a:solidFill>
                <a:srgbClr val="FF0000"/>
              </a:solidFill>
            </a:endParaRPr>
          </a:p>
          <a:p>
            <a:pPr indent="0" lvl="0" marL="80962" rtl="0" algn="l">
              <a:lnSpc>
                <a:spcPct val="90000"/>
              </a:lnSpc>
              <a:spcBef>
                <a:spcPts val="1000"/>
              </a:spcBef>
              <a:spcAft>
                <a:spcPts val="0"/>
              </a:spcAft>
              <a:buClr>
                <a:schemeClr val="dk1"/>
              </a:buClr>
              <a:buSzPts val="2400"/>
              <a:buNone/>
            </a:pPr>
            <a:r>
              <a:rPr lang="en-US"/>
              <a:t>	HCl     + 	NaOH 🡪 NaCl     +	 H</a:t>
            </a:r>
            <a:r>
              <a:rPr baseline="-25000" lang="en-US"/>
              <a:t>2</a:t>
            </a:r>
            <a:r>
              <a:rPr lang="en-US"/>
              <a:t>O</a:t>
            </a:r>
            <a:endParaRPr/>
          </a:p>
          <a:p>
            <a:pPr indent="0" lvl="0" marL="80962" rtl="0" algn="l">
              <a:lnSpc>
                <a:spcPct val="90000"/>
              </a:lnSpc>
              <a:spcBef>
                <a:spcPts val="1000"/>
              </a:spcBef>
              <a:spcAft>
                <a:spcPts val="0"/>
              </a:spcAft>
              <a:buClr>
                <a:schemeClr val="dk1"/>
              </a:buClr>
              <a:buSzPts val="2400"/>
              <a:buNone/>
            </a:pPr>
            <a:r>
              <a:rPr lang="en-US"/>
              <a:t>I	.0025		.0035	  	  0		   0</a:t>
            </a:r>
            <a:endParaRPr/>
          </a:p>
          <a:p>
            <a:pPr indent="0" lvl="0" marL="80962" rtl="0" algn="l">
              <a:lnSpc>
                <a:spcPct val="90000"/>
              </a:lnSpc>
              <a:spcBef>
                <a:spcPts val="1000"/>
              </a:spcBef>
              <a:spcAft>
                <a:spcPts val="0"/>
              </a:spcAft>
              <a:buClr>
                <a:schemeClr val="dk1"/>
              </a:buClr>
              <a:buSzPts val="2400"/>
              <a:buNone/>
            </a:pPr>
            <a:r>
              <a:rPr lang="en-US"/>
              <a:t>C	-.0025		-.0025		+.0025		+.0025</a:t>
            </a:r>
            <a:endParaRPr/>
          </a:p>
          <a:p>
            <a:pPr indent="0" lvl="0" marL="80962" rtl="0" algn="l">
              <a:lnSpc>
                <a:spcPct val="90000"/>
              </a:lnSpc>
              <a:spcBef>
                <a:spcPts val="1000"/>
              </a:spcBef>
              <a:spcAft>
                <a:spcPts val="0"/>
              </a:spcAft>
              <a:buClr>
                <a:schemeClr val="dk1"/>
              </a:buClr>
              <a:buSzPts val="2400"/>
              <a:buNone/>
            </a:pPr>
            <a:r>
              <a:rPr lang="en-US"/>
              <a:t>E	0		.001		.0025		.0025</a:t>
            </a:r>
            <a:endParaRPr/>
          </a:p>
          <a:p>
            <a:pPr indent="0" lvl="0" marL="80962" rtl="0" algn="l">
              <a:lnSpc>
                <a:spcPct val="90000"/>
              </a:lnSpc>
              <a:spcBef>
                <a:spcPts val="1000"/>
              </a:spcBef>
              <a:spcAft>
                <a:spcPts val="0"/>
              </a:spcAft>
              <a:buClr>
                <a:schemeClr val="dk1"/>
              </a:buClr>
              <a:buSzPts val="2400"/>
              <a:buNone/>
            </a:pPr>
            <a:r>
              <a:t/>
            </a:r>
            <a:endParaRPr/>
          </a:p>
          <a:p>
            <a:pPr indent="0" lvl="0" marL="80962" rtl="0" algn="l">
              <a:lnSpc>
                <a:spcPct val="90000"/>
              </a:lnSpc>
              <a:spcBef>
                <a:spcPts val="1000"/>
              </a:spcBef>
              <a:spcAft>
                <a:spcPts val="0"/>
              </a:spcAft>
              <a:buClr>
                <a:schemeClr val="dk1"/>
              </a:buClr>
              <a:buSzPts val="2400"/>
              <a:buNone/>
            </a:pPr>
            <a:r>
              <a:rPr lang="en-US"/>
              <a:t>14-[-log (.001/(.025+.035))] = </a:t>
            </a:r>
            <a:r>
              <a:rPr lang="en-US">
                <a:solidFill>
                  <a:srgbClr val="FF0000"/>
                </a:solidFill>
              </a:rPr>
              <a:t>12.22</a:t>
            </a:r>
            <a:endParaRPr/>
          </a:p>
          <a:p>
            <a:pPr indent="0" lvl="0" marL="80962" rtl="0" algn="l">
              <a:lnSpc>
                <a:spcPct val="90000"/>
              </a:lnSpc>
              <a:spcBef>
                <a:spcPts val="1000"/>
              </a:spcBef>
              <a:spcAft>
                <a:spcPts val="0"/>
              </a:spcAft>
              <a:buClr>
                <a:schemeClr val="dk1"/>
              </a:buClr>
              <a:buSzPts val="2400"/>
              <a:buNone/>
            </a:pPr>
            <a:r>
              <a:t/>
            </a:r>
            <a:endParaRPr>
              <a:solidFill>
                <a:srgbClr val="FF0000"/>
              </a:solidFill>
            </a:endParaRPr>
          </a:p>
          <a:p>
            <a:pPr indent="0" lvl="0" marL="80962" rtl="0" algn="l">
              <a:lnSpc>
                <a:spcPct val="90000"/>
              </a:lnSpc>
              <a:spcBef>
                <a:spcPts val="1000"/>
              </a:spcBef>
              <a:spcAft>
                <a:spcPts val="0"/>
              </a:spcAft>
              <a:buClr>
                <a:schemeClr val="dk1"/>
              </a:buClr>
              <a:buSzPts val="2400"/>
              <a:buNone/>
            </a:pPr>
            <a:r>
              <a:t/>
            </a:r>
            <a:endParaRPr>
              <a:solidFill>
                <a:srgbClr val="FF0000"/>
              </a:solidFill>
            </a:endParaRPr>
          </a:p>
        </p:txBody>
      </p:sp>
      <p:sp>
        <p:nvSpPr>
          <p:cNvPr id="4098" name="Google Shape;4098;g200ff56c607_0_1315"/>
          <p:cNvSpPr txBox="1"/>
          <p:nvPr/>
        </p:nvSpPr>
        <p:spPr>
          <a:xfrm>
            <a:off x="3810001" y="958850"/>
            <a:ext cx="28956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.025L x 0.10M = .0025 mol</a:t>
            </a:r>
            <a:endParaRPr sz="1800">
              <a:solidFill>
                <a:schemeClr val="dk1"/>
              </a:solidFill>
              <a:latin typeface="Arial"/>
              <a:ea typeface="Arial"/>
              <a:cs typeface="Arial"/>
              <a:sym typeface="Arial"/>
            </a:endParaRPr>
          </a:p>
        </p:txBody>
      </p:sp>
      <p:sp>
        <p:nvSpPr>
          <p:cNvPr id="4099" name="Google Shape;4099;g200ff56c607_0_1315"/>
          <p:cNvSpPr txBox="1"/>
          <p:nvPr/>
        </p:nvSpPr>
        <p:spPr>
          <a:xfrm>
            <a:off x="8234855" y="1568176"/>
            <a:ext cx="28956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.035L x 0.10M = .0035 mol</a:t>
            </a:r>
            <a:endParaRPr sz="18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g200fb5710e2_0_11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D orbitals</a:t>
            </a:r>
            <a:endParaRPr/>
          </a:p>
        </p:txBody>
      </p:sp>
      <p:pic>
        <p:nvPicPr>
          <p:cNvPr id="707" name="Google Shape;707;g200fb5710e2_0_110"/>
          <p:cNvPicPr preferRelativeResize="0"/>
          <p:nvPr/>
        </p:nvPicPr>
        <p:blipFill rotWithShape="1">
          <a:blip r:embed="rId3">
            <a:alphaModFix/>
          </a:blip>
          <a:srcRect b="55280" l="2692" r="10184" t="22090"/>
          <a:stretch/>
        </p:blipFill>
        <p:spPr>
          <a:xfrm>
            <a:off x="1481959" y="1387366"/>
            <a:ext cx="8497613" cy="1655380"/>
          </a:xfrm>
          <a:prstGeom prst="rect">
            <a:avLst/>
          </a:prstGeom>
          <a:noFill/>
          <a:ln>
            <a:noFill/>
          </a:ln>
        </p:spPr>
      </p:pic>
      <p:pic>
        <p:nvPicPr>
          <p:cNvPr id="708" name="Google Shape;708;g200fb5710e2_0_110"/>
          <p:cNvPicPr preferRelativeResize="0"/>
          <p:nvPr/>
        </p:nvPicPr>
        <p:blipFill rotWithShape="1">
          <a:blip r:embed="rId3">
            <a:alphaModFix/>
          </a:blip>
          <a:srcRect b="23169" l="2860" r="10984" t="52477"/>
          <a:stretch/>
        </p:blipFill>
        <p:spPr>
          <a:xfrm>
            <a:off x="1481959" y="3326523"/>
            <a:ext cx="8403021" cy="1781505"/>
          </a:xfrm>
          <a:prstGeom prst="rect">
            <a:avLst/>
          </a:prstGeom>
          <a:noFill/>
          <a:ln>
            <a:noFill/>
          </a:ln>
        </p:spPr>
      </p:pic>
      <p:sp>
        <p:nvSpPr>
          <p:cNvPr id="709" name="Google Shape;709;g200fb5710e2_0_110"/>
          <p:cNvSpPr txBox="1"/>
          <p:nvPr/>
        </p:nvSpPr>
        <p:spPr>
          <a:xfrm>
            <a:off x="1079937" y="1418898"/>
            <a:ext cx="520200" cy="3047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3d</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4d</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710" name="Google Shape;710;g200fb5710e2_0_110"/>
          <p:cNvSpPr txBox="1"/>
          <p:nvPr/>
        </p:nvSpPr>
        <p:spPr>
          <a:xfrm rot="-5400000">
            <a:off x="-202011" y="3210021"/>
            <a:ext cx="20811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00B0F0"/>
                </a:solidFill>
                <a:latin typeface="Calibri"/>
                <a:ea typeface="Calibri"/>
                <a:cs typeface="Calibri"/>
                <a:sym typeface="Calibri"/>
              </a:rPr>
              <a:t>Highest magnification</a:t>
            </a:r>
            <a:endParaRPr sz="2400">
              <a:solidFill>
                <a:srgbClr val="00B0F0"/>
              </a:solidFill>
              <a:latin typeface="Calibri"/>
              <a:ea typeface="Calibri"/>
              <a:cs typeface="Calibri"/>
              <a:sym typeface="Calibri"/>
            </a:endParaRPr>
          </a:p>
        </p:txBody>
      </p:sp>
      <p:sp>
        <p:nvSpPr>
          <p:cNvPr id="711" name="Google Shape;711;g200fb5710e2_0_110"/>
          <p:cNvSpPr txBox="1"/>
          <p:nvPr/>
        </p:nvSpPr>
        <p:spPr>
          <a:xfrm rot="5400000">
            <a:off x="9756543" y="3210073"/>
            <a:ext cx="20811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00B0F0"/>
                </a:solidFill>
                <a:latin typeface="Calibri"/>
                <a:ea typeface="Calibri"/>
                <a:cs typeface="Calibri"/>
                <a:sym typeface="Calibri"/>
              </a:rPr>
              <a:t>Lowest magnification</a:t>
            </a:r>
            <a:endParaRPr sz="2400">
              <a:solidFill>
                <a:srgbClr val="00B0F0"/>
              </a:solidFill>
              <a:latin typeface="Calibri"/>
              <a:ea typeface="Calibri"/>
              <a:cs typeface="Calibri"/>
              <a:sym typeface="Calibri"/>
            </a:endParaRPr>
          </a:p>
        </p:txBody>
      </p:sp>
    </p:spTree>
  </p:cSld>
  <p:clrMapOvr>
    <a:masterClrMapping/>
  </p:clrMapOvr>
</p:sld>
</file>

<file path=ppt/slides/slide4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4" name="Shape 4104"/>
        <p:cNvGrpSpPr/>
        <p:nvPr/>
      </p:nvGrpSpPr>
      <p:grpSpPr>
        <a:xfrm>
          <a:off x="0" y="0"/>
          <a:ext cx="0" cy="0"/>
          <a:chOff x="0" y="0"/>
          <a:chExt cx="0" cy="0"/>
        </a:xfrm>
      </p:grpSpPr>
      <p:sp>
        <p:nvSpPr>
          <p:cNvPr id="4105" name="Google Shape;4105;g200ff56c607_0_1322"/>
          <p:cNvSpPr txBox="1"/>
          <p:nvPr>
            <p:ph type="title"/>
          </p:nvPr>
        </p:nvSpPr>
        <p:spPr>
          <a:xfrm>
            <a:off x="2514600" y="0"/>
            <a:ext cx="74994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The Common-Ion Effect</a:t>
            </a:r>
            <a:endParaRPr/>
          </a:p>
        </p:txBody>
      </p:sp>
      <p:sp>
        <p:nvSpPr>
          <p:cNvPr id="4106" name="Google Shape;4106;g200ff56c607_0_1322"/>
          <p:cNvSpPr txBox="1"/>
          <p:nvPr>
            <p:ph idx="1" type="body"/>
          </p:nvPr>
        </p:nvSpPr>
        <p:spPr>
          <a:xfrm>
            <a:off x="1403131" y="1905000"/>
            <a:ext cx="10121400" cy="5943600"/>
          </a:xfrm>
          <a:prstGeom prst="rect">
            <a:avLst/>
          </a:prstGeom>
          <a:noFill/>
          <a:ln>
            <a:noFill/>
          </a:ln>
        </p:spPr>
        <p:txBody>
          <a:bodyPr anchorCtr="0" anchor="t" bIns="45700" lIns="91425" spcFirstLastPara="1" rIns="91425" wrap="square" tIns="45700">
            <a:normAutofit/>
          </a:bodyPr>
          <a:lstStyle/>
          <a:p>
            <a:pPr indent="-76200" lvl="0" marL="228600" rtl="0" algn="l">
              <a:lnSpc>
                <a:spcPct val="90000"/>
              </a:lnSpc>
              <a:spcBef>
                <a:spcPts val="0"/>
              </a:spcBef>
              <a:spcAft>
                <a:spcPts val="0"/>
              </a:spcAft>
              <a:buClr>
                <a:schemeClr val="dk1"/>
              </a:buClr>
              <a:buSzPts val="2400"/>
              <a:buNone/>
            </a:pPr>
            <a:r>
              <a:t/>
            </a:r>
            <a:endParaRPr/>
          </a:p>
          <a:p>
            <a:pPr indent="-228600" lvl="0" marL="228600" rtl="0" algn="l">
              <a:lnSpc>
                <a:spcPct val="90000"/>
              </a:lnSpc>
              <a:spcBef>
                <a:spcPts val="1000"/>
              </a:spcBef>
              <a:spcAft>
                <a:spcPts val="0"/>
              </a:spcAft>
              <a:buClr>
                <a:schemeClr val="dk1"/>
              </a:buClr>
              <a:buSzPts val="2800"/>
              <a:buChar char="•"/>
            </a:pPr>
            <a:r>
              <a:rPr lang="en-US" sz="2800"/>
              <a:t>If acetate ion is added to the solution, LeChâtelier says the equilibrium will shift to the _______.</a:t>
            </a:r>
            <a:endParaRPr/>
          </a:p>
          <a:p>
            <a:pPr indent="0" lvl="0" marL="0" rtl="0" algn="l">
              <a:lnSpc>
                <a:spcPct val="90000"/>
              </a:lnSpc>
              <a:spcBef>
                <a:spcPts val="1000"/>
              </a:spcBef>
              <a:spcAft>
                <a:spcPts val="0"/>
              </a:spcAft>
              <a:buClr>
                <a:schemeClr val="dk1"/>
              </a:buClr>
              <a:buSzPts val="2800"/>
              <a:buNone/>
            </a:pPr>
            <a:r>
              <a:t/>
            </a:r>
            <a:endParaRPr sz="2800"/>
          </a:p>
          <a:p>
            <a:pPr indent="-228600" lvl="0" marL="228600" rtl="0" algn="l">
              <a:lnSpc>
                <a:spcPct val="90000"/>
              </a:lnSpc>
              <a:spcBef>
                <a:spcPts val="1000"/>
              </a:spcBef>
              <a:spcAft>
                <a:spcPts val="0"/>
              </a:spcAft>
              <a:buClr>
                <a:schemeClr val="dk1"/>
              </a:buClr>
              <a:buSzPts val="2800"/>
              <a:buChar char="•"/>
            </a:pPr>
            <a:r>
              <a:rPr lang="en-US" sz="2800"/>
              <a:t>A weak acid ionizes______when  a common ion is added to the solution.</a:t>
            </a:r>
            <a:endParaRPr/>
          </a:p>
        </p:txBody>
      </p:sp>
      <p:grpSp>
        <p:nvGrpSpPr>
          <p:cNvPr id="4107" name="Google Shape;4107;g200ff56c607_0_1322"/>
          <p:cNvGrpSpPr/>
          <p:nvPr/>
        </p:nvGrpSpPr>
        <p:grpSpPr>
          <a:xfrm>
            <a:off x="2940843" y="1143000"/>
            <a:ext cx="7107848" cy="476250"/>
            <a:chOff x="1002" y="1872"/>
            <a:chExt cx="3610" cy="300"/>
          </a:xfrm>
        </p:grpSpPr>
        <p:sp>
          <p:nvSpPr>
            <p:cNvPr id="4108" name="Google Shape;4108;g200ff56c607_0_1322"/>
            <p:cNvSpPr/>
            <p:nvPr/>
          </p:nvSpPr>
          <p:spPr>
            <a:xfrm>
              <a:off x="1002" y="1872"/>
              <a:ext cx="15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FF0000"/>
                </a:buClr>
                <a:buSzPts val="2800"/>
                <a:buFont typeface="Noto Sans Symbols"/>
                <a:buNone/>
              </a:pPr>
              <a:r>
                <a:rPr lang="en-US" sz="2800">
                  <a:solidFill>
                    <a:srgbClr val="FF0000"/>
                  </a:solidFill>
                  <a:latin typeface="Gill Sans"/>
                  <a:ea typeface="Gill Sans"/>
                  <a:cs typeface="Gill Sans"/>
                  <a:sym typeface="Gill Sans"/>
                </a:rPr>
                <a:t>HC</a:t>
              </a:r>
              <a:r>
                <a:rPr baseline="-25000" lang="en-US" sz="2800">
                  <a:solidFill>
                    <a:srgbClr val="FF0000"/>
                  </a:solidFill>
                  <a:latin typeface="Gill Sans"/>
                  <a:ea typeface="Gill Sans"/>
                  <a:cs typeface="Gill Sans"/>
                  <a:sym typeface="Gill Sans"/>
                </a:rPr>
                <a:t>2</a:t>
              </a:r>
              <a:r>
                <a:rPr lang="en-US" sz="2800">
                  <a:solidFill>
                    <a:srgbClr val="FF0000"/>
                  </a:solidFill>
                  <a:latin typeface="Gill Sans"/>
                  <a:ea typeface="Gill Sans"/>
                  <a:cs typeface="Gill Sans"/>
                  <a:sym typeface="Gill Sans"/>
                </a:rPr>
                <a:t>H</a:t>
              </a:r>
              <a:r>
                <a:rPr baseline="-25000" lang="en-US" sz="2800">
                  <a:solidFill>
                    <a:srgbClr val="FF0000"/>
                  </a:solidFill>
                  <a:latin typeface="Gill Sans"/>
                  <a:ea typeface="Gill Sans"/>
                  <a:cs typeface="Gill Sans"/>
                  <a:sym typeface="Gill Sans"/>
                </a:rPr>
                <a:t>3</a:t>
              </a:r>
              <a:r>
                <a:rPr lang="en-US" sz="2800">
                  <a:solidFill>
                    <a:srgbClr val="FF0000"/>
                  </a:solidFill>
                  <a:latin typeface="Gill Sans"/>
                  <a:ea typeface="Gill Sans"/>
                  <a:cs typeface="Gill Sans"/>
                  <a:sym typeface="Gill Sans"/>
                </a:rPr>
                <a:t>O</a:t>
              </a:r>
              <a:r>
                <a:rPr baseline="-25000" lang="en-US" sz="2800">
                  <a:solidFill>
                    <a:srgbClr val="FF0000"/>
                  </a:solidFill>
                  <a:latin typeface="Gill Sans"/>
                  <a:ea typeface="Gill Sans"/>
                  <a:cs typeface="Gill Sans"/>
                  <a:sym typeface="Gill Sans"/>
                </a:rPr>
                <a:t>2</a:t>
              </a:r>
              <a:r>
                <a:rPr lang="en-US" sz="2800">
                  <a:solidFill>
                    <a:srgbClr val="FF0000"/>
                  </a:solidFill>
                  <a:latin typeface="Gill Sans"/>
                  <a:ea typeface="Gill Sans"/>
                  <a:cs typeface="Gill Sans"/>
                  <a:sym typeface="Gill Sans"/>
                </a:rPr>
                <a:t> + H</a:t>
              </a:r>
              <a:r>
                <a:rPr baseline="-25000" lang="en-US" sz="2800">
                  <a:solidFill>
                    <a:srgbClr val="FF0000"/>
                  </a:solidFill>
                  <a:latin typeface="Gill Sans"/>
                  <a:ea typeface="Gill Sans"/>
                  <a:cs typeface="Gill Sans"/>
                  <a:sym typeface="Gill Sans"/>
                </a:rPr>
                <a:t>2</a:t>
              </a:r>
              <a:r>
                <a:rPr lang="en-US" sz="2800">
                  <a:solidFill>
                    <a:srgbClr val="FF0000"/>
                  </a:solidFill>
                  <a:latin typeface="Gill Sans"/>
                  <a:ea typeface="Gill Sans"/>
                  <a:cs typeface="Gill Sans"/>
                  <a:sym typeface="Gill Sans"/>
                </a:rPr>
                <a:t>O(</a:t>
              </a:r>
              <a:r>
                <a:rPr i="1" lang="en-US" sz="2800">
                  <a:solidFill>
                    <a:srgbClr val="FF0000"/>
                  </a:solidFill>
                  <a:latin typeface="Gill Sans"/>
                  <a:ea typeface="Gill Sans"/>
                  <a:cs typeface="Gill Sans"/>
                  <a:sym typeface="Gill Sans"/>
                </a:rPr>
                <a:t>l</a:t>
              </a:r>
              <a:r>
                <a:rPr lang="en-US" sz="2800">
                  <a:solidFill>
                    <a:srgbClr val="FF0000"/>
                  </a:solidFill>
                  <a:latin typeface="Gill Sans"/>
                  <a:ea typeface="Gill Sans"/>
                  <a:cs typeface="Gill Sans"/>
                  <a:sym typeface="Gill Sans"/>
                </a:rPr>
                <a:t>)</a:t>
              </a:r>
              <a:endParaRPr sz="2800">
                <a:solidFill>
                  <a:srgbClr val="FF0000"/>
                </a:solidFill>
                <a:latin typeface="Gill Sans"/>
                <a:ea typeface="Gill Sans"/>
                <a:cs typeface="Gill Sans"/>
                <a:sym typeface="Gill Sans"/>
              </a:endParaRPr>
            </a:p>
          </p:txBody>
        </p:sp>
        <p:sp>
          <p:nvSpPr>
            <p:cNvPr id="4109" name="Google Shape;4109;g200ff56c607_0_1322"/>
            <p:cNvSpPr/>
            <p:nvPr/>
          </p:nvSpPr>
          <p:spPr>
            <a:xfrm>
              <a:off x="3112" y="1872"/>
              <a:ext cx="15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FF0000"/>
                </a:buClr>
                <a:buSzPts val="2800"/>
                <a:buFont typeface="Noto Sans Symbols"/>
                <a:buNone/>
              </a:pPr>
              <a:r>
                <a:rPr lang="en-US" sz="2800">
                  <a:solidFill>
                    <a:srgbClr val="FF0000"/>
                  </a:solidFill>
                  <a:latin typeface="Gill Sans"/>
                  <a:ea typeface="Gill Sans"/>
                  <a:cs typeface="Gill Sans"/>
                  <a:sym typeface="Gill Sans"/>
                </a:rPr>
                <a:t>H</a:t>
              </a:r>
              <a:r>
                <a:rPr baseline="-25000" lang="en-US" sz="2800">
                  <a:solidFill>
                    <a:srgbClr val="FF0000"/>
                  </a:solidFill>
                  <a:latin typeface="Gill Sans"/>
                  <a:ea typeface="Gill Sans"/>
                  <a:cs typeface="Gill Sans"/>
                  <a:sym typeface="Gill Sans"/>
                </a:rPr>
                <a:t>3</a:t>
              </a:r>
              <a:r>
                <a:rPr lang="en-US" sz="2800">
                  <a:solidFill>
                    <a:srgbClr val="FF0000"/>
                  </a:solidFill>
                  <a:latin typeface="Gill Sans"/>
                  <a:ea typeface="Gill Sans"/>
                  <a:cs typeface="Gill Sans"/>
                  <a:sym typeface="Gill Sans"/>
                </a:rPr>
                <a:t>O</a:t>
              </a:r>
              <a:r>
                <a:rPr baseline="30000" lang="en-US" sz="2800">
                  <a:solidFill>
                    <a:srgbClr val="FF0000"/>
                  </a:solidFill>
                  <a:latin typeface="Gill Sans"/>
                  <a:ea typeface="Gill Sans"/>
                  <a:cs typeface="Gill Sans"/>
                  <a:sym typeface="Gill Sans"/>
                </a:rPr>
                <a:t>+</a:t>
              </a:r>
              <a:r>
                <a:rPr lang="en-US" sz="2800">
                  <a:solidFill>
                    <a:srgbClr val="FF0000"/>
                  </a:solidFill>
                  <a:latin typeface="Gill Sans"/>
                  <a:ea typeface="Gill Sans"/>
                  <a:cs typeface="Gill Sans"/>
                  <a:sym typeface="Gill Sans"/>
                </a:rPr>
                <a:t> + C</a:t>
              </a:r>
              <a:r>
                <a:rPr baseline="-25000" lang="en-US" sz="2800">
                  <a:solidFill>
                    <a:srgbClr val="FF0000"/>
                  </a:solidFill>
                  <a:latin typeface="Gill Sans"/>
                  <a:ea typeface="Gill Sans"/>
                  <a:cs typeface="Gill Sans"/>
                  <a:sym typeface="Gill Sans"/>
                </a:rPr>
                <a:t>2</a:t>
              </a:r>
              <a:r>
                <a:rPr lang="en-US" sz="2800">
                  <a:solidFill>
                    <a:srgbClr val="FF0000"/>
                  </a:solidFill>
                  <a:latin typeface="Gill Sans"/>
                  <a:ea typeface="Gill Sans"/>
                  <a:cs typeface="Gill Sans"/>
                  <a:sym typeface="Gill Sans"/>
                </a:rPr>
                <a:t>H</a:t>
              </a:r>
              <a:r>
                <a:rPr baseline="-25000" lang="en-US" sz="2800">
                  <a:solidFill>
                    <a:srgbClr val="FF0000"/>
                  </a:solidFill>
                  <a:latin typeface="Gill Sans"/>
                  <a:ea typeface="Gill Sans"/>
                  <a:cs typeface="Gill Sans"/>
                  <a:sym typeface="Gill Sans"/>
                </a:rPr>
                <a:t>3</a:t>
              </a:r>
              <a:r>
                <a:rPr lang="en-US" sz="2800">
                  <a:solidFill>
                    <a:srgbClr val="FF0000"/>
                  </a:solidFill>
                  <a:latin typeface="Gill Sans"/>
                  <a:ea typeface="Gill Sans"/>
                  <a:cs typeface="Gill Sans"/>
                  <a:sym typeface="Gill Sans"/>
                </a:rPr>
                <a:t>O</a:t>
              </a:r>
              <a:r>
                <a:rPr baseline="-25000" lang="en-US" sz="2800">
                  <a:solidFill>
                    <a:srgbClr val="FF0000"/>
                  </a:solidFill>
                  <a:latin typeface="Gill Sans"/>
                  <a:ea typeface="Gill Sans"/>
                  <a:cs typeface="Gill Sans"/>
                  <a:sym typeface="Gill Sans"/>
                </a:rPr>
                <a:t>2</a:t>
              </a:r>
              <a:r>
                <a:rPr baseline="30000" lang="en-US" sz="2800">
                  <a:solidFill>
                    <a:srgbClr val="FF0000"/>
                  </a:solidFill>
                  <a:latin typeface="Gill Sans"/>
                  <a:ea typeface="Gill Sans"/>
                  <a:cs typeface="Gill Sans"/>
                  <a:sym typeface="Gill Sans"/>
                </a:rPr>
                <a:t>−</a:t>
              </a:r>
              <a:endParaRPr sz="2800">
                <a:solidFill>
                  <a:srgbClr val="FF0000"/>
                </a:solidFill>
                <a:latin typeface="Gill Sans"/>
                <a:ea typeface="Gill Sans"/>
                <a:cs typeface="Gill Sans"/>
                <a:sym typeface="Gill Sans"/>
              </a:endParaRPr>
            </a:p>
          </p:txBody>
        </p:sp>
        <p:pic>
          <p:nvPicPr>
            <p:cNvPr descr="equilibrium" id="4110" name="Google Shape;4110;g200ff56c607_0_1322"/>
            <p:cNvPicPr preferRelativeResize="0"/>
            <p:nvPr/>
          </p:nvPicPr>
          <p:blipFill rotWithShape="1">
            <a:blip r:embed="rId3">
              <a:alphaModFix/>
            </a:blip>
            <a:srcRect b="0" l="0" r="0" t="0"/>
            <a:stretch/>
          </p:blipFill>
          <p:spPr>
            <a:xfrm>
              <a:off x="2526" y="1968"/>
              <a:ext cx="632" cy="96"/>
            </a:xfrm>
            <a:prstGeom prst="rect">
              <a:avLst/>
            </a:prstGeom>
            <a:noFill/>
            <a:ln>
              <a:noFill/>
            </a:ln>
          </p:spPr>
        </p:pic>
      </p:grpSp>
      <p:sp>
        <p:nvSpPr>
          <p:cNvPr id="4111" name="Google Shape;4111;g200ff56c607_0_1322"/>
          <p:cNvSpPr txBox="1"/>
          <p:nvPr/>
        </p:nvSpPr>
        <p:spPr>
          <a:xfrm>
            <a:off x="5774876" y="2725736"/>
            <a:ext cx="12954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800"/>
              <a:buFont typeface="Noto Sans Symbols"/>
              <a:buNone/>
            </a:pPr>
            <a:r>
              <a:rPr b="1" lang="en-US" sz="2800">
                <a:solidFill>
                  <a:srgbClr val="FF0000"/>
                </a:solidFill>
                <a:latin typeface="Arial"/>
                <a:ea typeface="Arial"/>
                <a:cs typeface="Arial"/>
                <a:sym typeface="Arial"/>
              </a:rPr>
              <a:t>Left</a:t>
            </a:r>
            <a:endParaRPr/>
          </a:p>
        </p:txBody>
      </p:sp>
      <p:sp>
        <p:nvSpPr>
          <p:cNvPr id="4112" name="Google Shape;4112;g200ff56c607_0_1322"/>
          <p:cNvSpPr txBox="1"/>
          <p:nvPr/>
        </p:nvSpPr>
        <p:spPr>
          <a:xfrm>
            <a:off x="4895776" y="3715382"/>
            <a:ext cx="12954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800"/>
              <a:buFont typeface="Noto Sans Symbols"/>
              <a:buNone/>
            </a:pPr>
            <a:r>
              <a:rPr b="1" lang="en-US" sz="2800">
                <a:solidFill>
                  <a:srgbClr val="FF0000"/>
                </a:solidFill>
                <a:latin typeface="Arial"/>
                <a:ea typeface="Arial"/>
                <a:cs typeface="Arial"/>
                <a:sym typeface="Arial"/>
              </a:rPr>
              <a:t>Less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1"/>
                                        </p:tgtEl>
                                        <p:attrNameLst>
                                          <p:attrName>style.visibility</p:attrName>
                                        </p:attrNameLst>
                                      </p:cBhvr>
                                      <p:to>
                                        <p:strVal val="visible"/>
                                      </p:to>
                                    </p:set>
                                    <p:animEffect filter="fade" transition="in">
                                      <p:cBhvr>
                                        <p:cTn dur="500"/>
                                        <p:tgtEl>
                                          <p:spTgt spid="41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2"/>
                                        </p:tgtEl>
                                        <p:attrNameLst>
                                          <p:attrName>style.visibility</p:attrName>
                                        </p:attrNameLst>
                                      </p:cBhvr>
                                      <p:to>
                                        <p:strVal val="visible"/>
                                      </p:to>
                                    </p:set>
                                    <p:animEffect filter="fade" transition="in">
                                      <p:cBhvr>
                                        <p:cTn dur="500"/>
                                        <p:tgtEl>
                                          <p:spTgt spid="41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7" name="Shape 4117"/>
        <p:cNvGrpSpPr/>
        <p:nvPr/>
      </p:nvGrpSpPr>
      <p:grpSpPr>
        <a:xfrm>
          <a:off x="0" y="0"/>
          <a:ext cx="0" cy="0"/>
          <a:chOff x="0" y="0"/>
          <a:chExt cx="0" cy="0"/>
        </a:xfrm>
      </p:grpSpPr>
      <p:sp>
        <p:nvSpPr>
          <p:cNvPr id="4118" name="Google Shape;4118;g200ff56c607_0_1334"/>
          <p:cNvSpPr txBox="1"/>
          <p:nvPr>
            <p:ph type="title"/>
          </p:nvPr>
        </p:nvSpPr>
        <p:spPr>
          <a:xfrm>
            <a:off x="2514600" y="0"/>
            <a:ext cx="7467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Buffers</a:t>
            </a:r>
            <a:endParaRPr/>
          </a:p>
        </p:txBody>
      </p:sp>
      <p:pic>
        <p:nvPicPr>
          <p:cNvPr descr="17_01" id="4119" name="Google Shape;4119;g200ff56c607_0_1334"/>
          <p:cNvPicPr preferRelativeResize="0"/>
          <p:nvPr>
            <p:ph idx="1" type="body"/>
          </p:nvPr>
        </p:nvPicPr>
        <p:blipFill rotWithShape="1">
          <a:blip r:embed="rId3">
            <a:alphaModFix/>
          </a:blip>
          <a:srcRect b="3372" l="0" r="0" t="0"/>
          <a:stretch/>
        </p:blipFill>
        <p:spPr>
          <a:xfrm>
            <a:off x="2057400" y="1143000"/>
            <a:ext cx="3886200" cy="4648200"/>
          </a:xfrm>
          <a:prstGeom prst="rect">
            <a:avLst/>
          </a:prstGeom>
          <a:noFill/>
          <a:ln>
            <a:noFill/>
          </a:ln>
        </p:spPr>
      </p:pic>
      <p:sp>
        <p:nvSpPr>
          <p:cNvPr id="4120" name="Google Shape;4120;g200ff56c607_0_1334"/>
          <p:cNvSpPr txBox="1"/>
          <p:nvPr>
            <p:ph idx="2" type="body"/>
          </p:nvPr>
        </p:nvSpPr>
        <p:spPr>
          <a:xfrm>
            <a:off x="6274675" y="1371600"/>
            <a:ext cx="5060700" cy="38940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a:t>Buffers are solutions of a</a:t>
            </a:r>
            <a:r>
              <a:rPr lang="en-US">
                <a:solidFill>
                  <a:schemeClr val="dk2"/>
                </a:solidFill>
              </a:rPr>
              <a:t> </a:t>
            </a:r>
            <a:r>
              <a:rPr lang="en-US">
                <a:solidFill>
                  <a:srgbClr val="FF0000"/>
                </a:solidFill>
              </a:rPr>
              <a:t>weak</a:t>
            </a:r>
            <a:r>
              <a:rPr lang="en-US">
                <a:solidFill>
                  <a:schemeClr val="dk2"/>
                </a:solidFill>
              </a:rPr>
              <a:t> </a:t>
            </a:r>
            <a:r>
              <a:rPr lang="en-US">
                <a:solidFill>
                  <a:srgbClr val="FF0000"/>
                </a:solidFill>
              </a:rPr>
              <a:t>conjugate acid-base pair</a:t>
            </a:r>
            <a:r>
              <a:rPr lang="en-US"/>
              <a:t>.</a:t>
            </a:r>
            <a:endParaRPr/>
          </a:p>
          <a:p>
            <a:pPr indent="-228600" lvl="0" marL="228600" rtl="0" algn="l">
              <a:lnSpc>
                <a:spcPct val="90000"/>
              </a:lnSpc>
              <a:spcBef>
                <a:spcPts val="1000"/>
              </a:spcBef>
              <a:spcAft>
                <a:spcPts val="0"/>
              </a:spcAft>
              <a:buClr>
                <a:schemeClr val="dk1"/>
              </a:buClr>
              <a:buSzPts val="2400"/>
              <a:buChar char="•"/>
            </a:pPr>
            <a:r>
              <a:rPr lang="en-US"/>
              <a:t>They are </a:t>
            </a:r>
            <a:r>
              <a:rPr lang="en-US">
                <a:solidFill>
                  <a:srgbClr val="FF0000"/>
                </a:solidFill>
              </a:rPr>
              <a:t>resistant to pH changes</a:t>
            </a:r>
            <a:r>
              <a:rPr lang="en-US"/>
              <a:t>, even when strong acid or base is added.</a:t>
            </a:r>
            <a:endParaRPr/>
          </a:p>
          <a:p>
            <a:pPr indent="-228600" lvl="0" marL="228600" rtl="0" algn="l">
              <a:lnSpc>
                <a:spcPct val="90000"/>
              </a:lnSpc>
              <a:spcBef>
                <a:spcPts val="1000"/>
              </a:spcBef>
              <a:spcAft>
                <a:spcPts val="0"/>
              </a:spcAft>
              <a:buClr>
                <a:schemeClr val="dk1"/>
              </a:buClr>
              <a:buSzPts val="2400"/>
              <a:buChar char="•"/>
            </a:pPr>
            <a:r>
              <a:rPr lang="en-US"/>
              <a:t>Buffers are used to </a:t>
            </a:r>
            <a:r>
              <a:rPr lang="en-US">
                <a:solidFill>
                  <a:srgbClr val="FF0000"/>
                </a:solidFill>
              </a:rPr>
              <a:t>maintain pH </a:t>
            </a:r>
            <a:r>
              <a:rPr lang="en-US"/>
              <a:t>balances .</a:t>
            </a:r>
            <a:endParaRPr/>
          </a:p>
          <a:p>
            <a:pPr indent="-228600" lvl="0" marL="228600" rtl="0" algn="l">
              <a:lnSpc>
                <a:spcPct val="90000"/>
              </a:lnSpc>
              <a:spcBef>
                <a:spcPts val="1000"/>
              </a:spcBef>
              <a:spcAft>
                <a:spcPts val="0"/>
              </a:spcAft>
              <a:buClr>
                <a:schemeClr val="dk1"/>
              </a:buClr>
              <a:buSzPts val="2400"/>
              <a:buChar char="•"/>
            </a:pPr>
            <a:r>
              <a:rPr lang="en-US"/>
              <a:t>Effectiveness depends on volume used.</a:t>
            </a:r>
            <a:endParaRPr/>
          </a:p>
        </p:txBody>
      </p:sp>
    </p:spTree>
  </p:cSld>
  <p:clrMapOvr>
    <a:masterClrMapping/>
  </p:clrMapOvr>
  <p:transition spd="slow">
    <p:fade/>
  </p:transition>
</p:sld>
</file>

<file path=ppt/slides/slide4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4" name="Shape 4124"/>
        <p:cNvGrpSpPr/>
        <p:nvPr/>
      </p:nvGrpSpPr>
      <p:grpSpPr>
        <a:xfrm>
          <a:off x="0" y="0"/>
          <a:ext cx="0" cy="0"/>
          <a:chOff x="0" y="0"/>
          <a:chExt cx="0" cy="0"/>
        </a:xfrm>
      </p:grpSpPr>
      <p:sp>
        <p:nvSpPr>
          <p:cNvPr id="4125" name="Google Shape;4125;g200ff56c607_0_1341"/>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US"/>
              <a:t>Buffer pH may change slightly with the addition of chemicals but not drastically.</a:t>
            </a:r>
            <a:endParaRPr/>
          </a:p>
        </p:txBody>
      </p:sp>
      <p:pic>
        <p:nvPicPr>
          <p:cNvPr descr="Image result for chemistry buffer" id="4126" name="Google Shape;4126;g200ff56c607_0_1341"/>
          <p:cNvPicPr preferRelativeResize="0"/>
          <p:nvPr>
            <p:ph idx="1" type="body"/>
          </p:nvPr>
        </p:nvPicPr>
        <p:blipFill rotWithShape="1">
          <a:blip r:embed="rId3">
            <a:alphaModFix/>
          </a:blip>
          <a:srcRect b="0" l="0" r="0" t="0"/>
          <a:stretch/>
        </p:blipFill>
        <p:spPr>
          <a:xfrm>
            <a:off x="2837792" y="1863164"/>
            <a:ext cx="6180000" cy="4334100"/>
          </a:xfrm>
          <a:prstGeom prst="rect">
            <a:avLst/>
          </a:prstGeom>
          <a:noFill/>
          <a:ln>
            <a:noFill/>
          </a:ln>
        </p:spPr>
      </p:pic>
    </p:spTree>
  </p:cSld>
  <p:clrMapOvr>
    <a:masterClrMapping/>
  </p:clrMapOvr>
  <p:transition spd="slow">
    <p:fade/>
  </p:transition>
</p:sld>
</file>

<file path=ppt/slides/slide4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1" name="Shape 4131"/>
        <p:cNvGrpSpPr/>
        <p:nvPr/>
      </p:nvGrpSpPr>
      <p:grpSpPr>
        <a:xfrm>
          <a:off x="0" y="0"/>
          <a:ext cx="0" cy="0"/>
          <a:chOff x="0" y="0"/>
          <a:chExt cx="0" cy="0"/>
        </a:xfrm>
      </p:grpSpPr>
      <p:sp>
        <p:nvSpPr>
          <p:cNvPr id="4132" name="Google Shape;4132;g200ff56c607_0_1346"/>
          <p:cNvSpPr txBox="1"/>
          <p:nvPr>
            <p:ph type="title"/>
          </p:nvPr>
        </p:nvSpPr>
        <p:spPr>
          <a:xfrm>
            <a:off x="2514600" y="0"/>
            <a:ext cx="7467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Buffers</a:t>
            </a:r>
            <a:endParaRPr/>
          </a:p>
        </p:txBody>
      </p:sp>
      <p:pic>
        <p:nvPicPr>
          <p:cNvPr descr="17_02base" id="4133" name="Google Shape;4133;g200ff56c607_0_1346"/>
          <p:cNvPicPr preferRelativeResize="0"/>
          <p:nvPr>
            <p:ph idx="1" type="body"/>
          </p:nvPr>
        </p:nvPicPr>
        <p:blipFill rotWithShape="1">
          <a:blip r:embed="rId3">
            <a:alphaModFix/>
          </a:blip>
          <a:srcRect b="0" l="0" r="0" t="0"/>
          <a:stretch/>
        </p:blipFill>
        <p:spPr>
          <a:xfrm>
            <a:off x="5891048" y="1308538"/>
            <a:ext cx="5791200" cy="4648200"/>
          </a:xfrm>
          <a:prstGeom prst="rect">
            <a:avLst/>
          </a:prstGeom>
          <a:noFill/>
          <a:ln>
            <a:noFill/>
          </a:ln>
        </p:spPr>
      </p:pic>
      <p:sp>
        <p:nvSpPr>
          <p:cNvPr id="4134" name="Google Shape;4134;g200ff56c607_0_1346"/>
          <p:cNvSpPr txBox="1"/>
          <p:nvPr>
            <p:ph idx="2" type="body"/>
          </p:nvPr>
        </p:nvSpPr>
        <p:spPr>
          <a:xfrm>
            <a:off x="980089" y="1668516"/>
            <a:ext cx="4301400" cy="37233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Font typeface="Calibri"/>
              <a:buNone/>
            </a:pPr>
            <a:r>
              <a:rPr lang="en-US"/>
              <a:t>	If a small amount of hydroxide is added to an equimolar solution of HF in NaF, for example, the HF reacts with the OH</a:t>
            </a:r>
            <a:r>
              <a:rPr baseline="30000" lang="en-US"/>
              <a:t>−</a:t>
            </a:r>
            <a:r>
              <a:rPr lang="en-US"/>
              <a:t> to make F</a:t>
            </a:r>
            <a:r>
              <a:rPr baseline="30000" lang="en-US"/>
              <a:t>−</a:t>
            </a:r>
            <a:r>
              <a:rPr lang="en-US"/>
              <a:t> and water.</a:t>
            </a:r>
            <a:endParaRPr sz="2800"/>
          </a:p>
        </p:txBody>
      </p:sp>
    </p:spTree>
  </p:cSld>
  <p:clrMapOvr>
    <a:masterClrMapping/>
  </p:clrMapOvr>
  <p:transition spd="slow">
    <p:fade/>
  </p:transition>
</p:sld>
</file>

<file path=ppt/slides/slide4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9" name="Shape 4139"/>
        <p:cNvGrpSpPr/>
        <p:nvPr/>
      </p:nvGrpSpPr>
      <p:grpSpPr>
        <a:xfrm>
          <a:off x="0" y="0"/>
          <a:ext cx="0" cy="0"/>
          <a:chOff x="0" y="0"/>
          <a:chExt cx="0" cy="0"/>
        </a:xfrm>
      </p:grpSpPr>
      <p:sp>
        <p:nvSpPr>
          <p:cNvPr id="4140" name="Google Shape;4140;g200ff56c607_0_1353"/>
          <p:cNvSpPr txBox="1"/>
          <p:nvPr>
            <p:ph type="title"/>
          </p:nvPr>
        </p:nvSpPr>
        <p:spPr>
          <a:xfrm>
            <a:off x="2514600" y="0"/>
            <a:ext cx="7467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Buffers</a:t>
            </a:r>
            <a:endParaRPr/>
          </a:p>
        </p:txBody>
      </p:sp>
      <p:pic>
        <p:nvPicPr>
          <p:cNvPr descr="17_02acid" id="4141" name="Google Shape;4141;g200ff56c607_0_1353"/>
          <p:cNvPicPr preferRelativeResize="0"/>
          <p:nvPr>
            <p:ph idx="1" type="body"/>
          </p:nvPr>
        </p:nvPicPr>
        <p:blipFill rotWithShape="1">
          <a:blip r:embed="rId3">
            <a:alphaModFix/>
          </a:blip>
          <a:srcRect b="0" l="0" r="0" t="0"/>
          <a:stretch/>
        </p:blipFill>
        <p:spPr>
          <a:xfrm>
            <a:off x="5436476" y="1143000"/>
            <a:ext cx="5562600" cy="4724400"/>
          </a:xfrm>
          <a:prstGeom prst="rect">
            <a:avLst/>
          </a:prstGeom>
          <a:noFill/>
          <a:ln>
            <a:noFill/>
          </a:ln>
        </p:spPr>
      </p:pic>
      <p:sp>
        <p:nvSpPr>
          <p:cNvPr id="4142" name="Google Shape;4142;g200ff56c607_0_1353"/>
          <p:cNvSpPr txBox="1"/>
          <p:nvPr>
            <p:ph idx="2" type="body"/>
          </p:nvPr>
        </p:nvSpPr>
        <p:spPr>
          <a:xfrm>
            <a:off x="811925" y="1915510"/>
            <a:ext cx="3728400" cy="234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Font typeface="Calibri"/>
              <a:buNone/>
            </a:pPr>
            <a:r>
              <a:rPr lang="en-US"/>
              <a:t>	If acid is added, the F</a:t>
            </a:r>
            <a:r>
              <a:rPr baseline="30000" lang="en-US"/>
              <a:t>−</a:t>
            </a:r>
            <a:r>
              <a:rPr lang="en-US"/>
              <a:t> reacts to form HF and water.</a:t>
            </a:r>
            <a:endParaRPr/>
          </a:p>
        </p:txBody>
      </p:sp>
    </p:spTree>
  </p:cSld>
  <p:clrMapOvr>
    <a:masterClrMapping/>
  </p:clrMapOvr>
  <p:transition spd="slow">
    <p:fade/>
  </p:transition>
</p:sld>
</file>

<file path=ppt/slides/slide4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6" name="Shape 4146"/>
        <p:cNvGrpSpPr/>
        <p:nvPr/>
      </p:nvGrpSpPr>
      <p:grpSpPr>
        <a:xfrm>
          <a:off x="0" y="0"/>
          <a:ext cx="0" cy="0"/>
          <a:chOff x="0" y="0"/>
          <a:chExt cx="0" cy="0"/>
        </a:xfrm>
      </p:grpSpPr>
      <p:sp>
        <p:nvSpPr>
          <p:cNvPr id="4147" name="Google Shape;4147;g200ff56c607_0_136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Which are buffer systems?</a:t>
            </a:r>
            <a:endParaRPr/>
          </a:p>
        </p:txBody>
      </p:sp>
      <p:sp>
        <p:nvSpPr>
          <p:cNvPr id="4148" name="Google Shape;4148;g200ff56c607_0_1360"/>
          <p:cNvSpPr txBox="1"/>
          <p:nvPr>
            <p:ph idx="1" type="body"/>
          </p:nvPr>
        </p:nvSpPr>
        <p:spPr>
          <a:xfrm>
            <a:off x="1472187" y="1690688"/>
            <a:ext cx="9247500" cy="38493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2400"/>
              <a:buNone/>
            </a:pPr>
            <a:r>
              <a:rPr lang="en-US"/>
              <a:t>KH</a:t>
            </a:r>
            <a:r>
              <a:rPr baseline="-25000" lang="en-US"/>
              <a:t>2</a:t>
            </a:r>
            <a:r>
              <a:rPr lang="en-US"/>
              <a:t>PO</a:t>
            </a:r>
            <a:r>
              <a:rPr baseline="-25000" lang="en-US"/>
              <a:t>4</a:t>
            </a:r>
            <a:r>
              <a:rPr lang="en-US"/>
              <a:t>/H</a:t>
            </a:r>
            <a:r>
              <a:rPr baseline="-25000" lang="en-US"/>
              <a:t>3</a:t>
            </a:r>
            <a:r>
              <a:rPr lang="en-US"/>
              <a:t>PO</a:t>
            </a:r>
            <a:r>
              <a:rPr baseline="-25000" lang="en-US"/>
              <a:t>4</a:t>
            </a:r>
            <a:endParaRPr baseline="-25000"/>
          </a:p>
          <a:p>
            <a:pPr indent="0" lvl="0" marL="0" rtl="0" algn="l">
              <a:lnSpc>
                <a:spcPct val="100000"/>
              </a:lnSpc>
              <a:spcBef>
                <a:spcPts val="0"/>
              </a:spcBef>
              <a:spcAft>
                <a:spcPts val="0"/>
              </a:spcAft>
              <a:buClr>
                <a:schemeClr val="dk1"/>
              </a:buClr>
              <a:buSzPts val="2400"/>
              <a:buNone/>
            </a:pPr>
            <a:r>
              <a:rPr lang="en-US"/>
              <a:t>NaClO</a:t>
            </a:r>
            <a:r>
              <a:rPr baseline="-25000" lang="en-US"/>
              <a:t>3</a:t>
            </a:r>
            <a:r>
              <a:rPr lang="en-US"/>
              <a:t>/HClO</a:t>
            </a:r>
            <a:r>
              <a:rPr baseline="-25000" lang="en-US"/>
              <a:t>3</a:t>
            </a:r>
            <a:endParaRPr/>
          </a:p>
          <a:p>
            <a:pPr indent="0" lvl="0" marL="0" rtl="0" algn="l">
              <a:lnSpc>
                <a:spcPct val="100000"/>
              </a:lnSpc>
              <a:spcBef>
                <a:spcPts val="0"/>
              </a:spcBef>
              <a:spcAft>
                <a:spcPts val="0"/>
              </a:spcAft>
              <a:buClr>
                <a:schemeClr val="dk1"/>
              </a:buClr>
              <a:buSzPts val="2400"/>
              <a:buNone/>
            </a:pPr>
            <a:r>
              <a:rPr lang="en-US"/>
              <a:t>CH</a:t>
            </a:r>
            <a:r>
              <a:rPr baseline="-25000" lang="en-US"/>
              <a:t>3</a:t>
            </a:r>
            <a:r>
              <a:rPr lang="en-US"/>
              <a:t>COOH/CH</a:t>
            </a:r>
            <a:r>
              <a:rPr baseline="-25000" lang="en-US"/>
              <a:t>3</a:t>
            </a:r>
            <a:r>
              <a:rPr lang="en-US"/>
              <a:t>COONa</a:t>
            </a:r>
            <a:endParaRPr/>
          </a:p>
          <a:p>
            <a:pPr indent="0" lvl="0" marL="0" rtl="0" algn="l">
              <a:lnSpc>
                <a:spcPct val="100000"/>
              </a:lnSpc>
              <a:spcBef>
                <a:spcPts val="0"/>
              </a:spcBef>
              <a:spcAft>
                <a:spcPts val="0"/>
              </a:spcAft>
              <a:buClr>
                <a:schemeClr val="dk1"/>
              </a:buClr>
              <a:buSzPts val="2400"/>
              <a:buNone/>
            </a:pPr>
            <a:r>
              <a:rPr lang="en-US"/>
              <a:t>NH</a:t>
            </a:r>
            <a:r>
              <a:rPr baseline="-25000" lang="en-US"/>
              <a:t>3</a:t>
            </a:r>
            <a:r>
              <a:rPr lang="en-US"/>
              <a:t>/NH</a:t>
            </a:r>
            <a:r>
              <a:rPr baseline="-25000" lang="en-US"/>
              <a:t>4</a:t>
            </a:r>
            <a:r>
              <a:rPr baseline="30000" lang="en-US"/>
              <a:t>+</a:t>
            </a:r>
            <a:endParaRPr/>
          </a:p>
          <a:p>
            <a:pPr indent="0" lvl="0" marL="0" rtl="0" algn="l">
              <a:lnSpc>
                <a:spcPct val="100000"/>
              </a:lnSpc>
              <a:spcBef>
                <a:spcPts val="0"/>
              </a:spcBef>
              <a:spcAft>
                <a:spcPts val="0"/>
              </a:spcAft>
              <a:buClr>
                <a:schemeClr val="dk1"/>
              </a:buClr>
              <a:buSzPts val="2400"/>
              <a:buNone/>
            </a:pPr>
            <a:r>
              <a:rPr lang="en-US"/>
              <a:t>NaOH/NaCl</a:t>
            </a:r>
            <a:endParaRPr/>
          </a:p>
          <a:p>
            <a:pPr indent="-76200" lvl="0" marL="228600" rtl="0" algn="l">
              <a:lnSpc>
                <a:spcPct val="90000"/>
              </a:lnSpc>
              <a:spcBef>
                <a:spcPts val="1000"/>
              </a:spcBef>
              <a:spcAft>
                <a:spcPts val="0"/>
              </a:spcAft>
              <a:buClr>
                <a:schemeClr val="dk1"/>
              </a:buClr>
              <a:buSzPts val="2400"/>
              <a:buNone/>
            </a:pPr>
            <a:r>
              <a:t/>
            </a:r>
            <a:endParaRPr>
              <a:solidFill>
                <a:schemeClr val="dk2"/>
              </a:solidFill>
            </a:endParaRPr>
          </a:p>
          <a:p>
            <a:pPr indent="0" lvl="0" marL="0" rtl="0" algn="l">
              <a:lnSpc>
                <a:spcPct val="90000"/>
              </a:lnSpc>
              <a:spcBef>
                <a:spcPts val="1000"/>
              </a:spcBef>
              <a:spcAft>
                <a:spcPts val="0"/>
              </a:spcAft>
              <a:buClr>
                <a:srgbClr val="FF0000"/>
              </a:buClr>
              <a:buSzPts val="2400"/>
              <a:buNone/>
            </a:pPr>
            <a:r>
              <a:rPr lang="en-US">
                <a:solidFill>
                  <a:srgbClr val="FF0000"/>
                </a:solidFill>
              </a:rPr>
              <a:t>Buffers must contain weak acids or bases and their conjugates.</a:t>
            </a:r>
            <a:endParaRPr/>
          </a:p>
        </p:txBody>
      </p:sp>
      <p:sp>
        <p:nvSpPr>
          <p:cNvPr id="4149" name="Google Shape;4149;g200ff56c607_0_1360"/>
          <p:cNvSpPr txBox="1"/>
          <p:nvPr/>
        </p:nvSpPr>
        <p:spPr>
          <a:xfrm>
            <a:off x="5344511" y="1676403"/>
            <a:ext cx="5155200" cy="193950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No, strong acid present</a:t>
            </a:r>
            <a:endParaRPr/>
          </a:p>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Yes, acidic buffer</a:t>
            </a:r>
            <a:endParaRPr/>
          </a:p>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Yes, acidic buffer</a:t>
            </a:r>
            <a:endParaRPr/>
          </a:p>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Yes, basic buffer</a:t>
            </a:r>
            <a:endParaRPr/>
          </a:p>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No, strong base present</a:t>
            </a:r>
            <a:endParaRPr sz="24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9">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3" name="Shape 4153"/>
        <p:cNvGrpSpPr/>
        <p:nvPr/>
      </p:nvGrpSpPr>
      <p:grpSpPr>
        <a:xfrm>
          <a:off x="0" y="0"/>
          <a:ext cx="0" cy="0"/>
          <a:chOff x="0" y="0"/>
          <a:chExt cx="0" cy="0"/>
        </a:xfrm>
      </p:grpSpPr>
      <p:sp>
        <p:nvSpPr>
          <p:cNvPr id="4154" name="Google Shape;4154;g200ff56c607_0_1366"/>
          <p:cNvSpPr txBox="1"/>
          <p:nvPr>
            <p:ph type="title"/>
          </p:nvPr>
        </p:nvSpPr>
        <p:spPr>
          <a:xfrm>
            <a:off x="0" y="0"/>
            <a:ext cx="12192000" cy="17526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600"/>
              <a:buFont typeface="Calibri"/>
              <a:buNone/>
            </a:pPr>
            <a:r>
              <a:rPr lang="en-US" sz="3600"/>
              <a:t>Calculate the pH of a buffer using 0.20M HF and 0.10M NaF.  </a:t>
            </a:r>
            <a:br>
              <a:rPr lang="en-US" sz="3600"/>
            </a:br>
            <a:r>
              <a:rPr lang="en-US" sz="3600"/>
              <a:t>Ka = 6.8x10</a:t>
            </a:r>
            <a:r>
              <a:rPr baseline="30000" lang="en-US" sz="3600"/>
              <a:t>-4</a:t>
            </a:r>
            <a:endParaRPr/>
          </a:p>
        </p:txBody>
      </p:sp>
      <p:graphicFrame>
        <p:nvGraphicFramePr>
          <p:cNvPr id="4155" name="Google Shape;4155;g200ff56c607_0_1366"/>
          <p:cNvGraphicFramePr/>
          <p:nvPr/>
        </p:nvGraphicFramePr>
        <p:xfrm>
          <a:off x="2664372" y="1470601"/>
          <a:ext cx="3000000" cy="3000000"/>
        </p:xfrm>
        <a:graphic>
          <a:graphicData uri="http://schemas.openxmlformats.org/drawingml/2006/table">
            <a:tbl>
              <a:tblPr bandRow="1" firstRow="1">
                <a:noFill/>
                <a:tableStyleId>{3FC7FFE5-E3F8-45C4-9E34-796DD2153D2C}</a:tableStyleId>
              </a:tblPr>
              <a:tblGrid>
                <a:gridCol w="546100"/>
                <a:gridCol w="3203575"/>
                <a:gridCol w="1874850"/>
                <a:gridCol w="1874850"/>
              </a:tblGrid>
              <a:tr h="552450">
                <a:tc>
                  <a:txBody>
                    <a:bodyPr/>
                    <a:lstStyle/>
                    <a:p>
                      <a:pPr indent="0" lvl="0" marL="0" marR="0" rtl="0" algn="ctr">
                        <a:spcBef>
                          <a:spcPts val="0"/>
                        </a:spcBef>
                        <a:spcAft>
                          <a:spcPts val="0"/>
                        </a:spcAft>
                        <a:buNone/>
                      </a:pPr>
                      <a:r>
                        <a:t/>
                      </a:r>
                      <a:endParaRPr sz="2400" u="none" cap="none" strike="noStrike"/>
                    </a:p>
                  </a:txBody>
                  <a:tcPr marT="45725" marB="45725" marR="91450" marL="91450"/>
                </a:tc>
                <a:tc>
                  <a:txBody>
                    <a:bodyPr/>
                    <a:lstStyle/>
                    <a:p>
                      <a:pPr indent="0" lvl="0" marL="0" marR="0" rtl="0" algn="ctr">
                        <a:spcBef>
                          <a:spcPts val="0"/>
                        </a:spcBef>
                        <a:spcAft>
                          <a:spcPts val="0"/>
                        </a:spcAft>
                        <a:buNone/>
                      </a:pPr>
                      <a:r>
                        <a:rPr lang="en-US" sz="2400" u="none" cap="none" strike="noStrike"/>
                        <a:t>HF</a:t>
                      </a:r>
                      <a:endParaRPr sz="2400" u="none" cap="none" strike="noStrike"/>
                    </a:p>
                  </a:txBody>
                  <a:tcPr marT="45725" marB="45725" marR="91450" marL="91450"/>
                </a:tc>
                <a:tc>
                  <a:txBody>
                    <a:bodyPr/>
                    <a:lstStyle/>
                    <a:p>
                      <a:pPr indent="0" lvl="0" marL="0" marR="0" rtl="0" algn="ctr">
                        <a:spcBef>
                          <a:spcPts val="0"/>
                        </a:spcBef>
                        <a:spcAft>
                          <a:spcPts val="0"/>
                        </a:spcAft>
                        <a:buNone/>
                      </a:pPr>
                      <a:r>
                        <a:rPr lang="en-US" sz="2400" u="none" cap="none" strike="noStrike"/>
                        <a:t>H</a:t>
                      </a:r>
                      <a:r>
                        <a:rPr baseline="30000" lang="en-US" sz="2400" u="none" cap="none" strike="noStrike"/>
                        <a:t>+</a:t>
                      </a:r>
                      <a:endParaRPr baseline="30000" sz="2400" u="none" cap="none" strike="noStrike"/>
                    </a:p>
                  </a:txBody>
                  <a:tcPr marT="45725" marB="45725" marR="91450" marL="91450"/>
                </a:tc>
                <a:tc>
                  <a:txBody>
                    <a:bodyPr/>
                    <a:lstStyle/>
                    <a:p>
                      <a:pPr indent="0" lvl="0" marL="0" marR="0" rtl="0" algn="ctr">
                        <a:spcBef>
                          <a:spcPts val="0"/>
                        </a:spcBef>
                        <a:spcAft>
                          <a:spcPts val="0"/>
                        </a:spcAft>
                        <a:buNone/>
                      </a:pPr>
                      <a:r>
                        <a:rPr lang="en-US" sz="2400" u="none" cap="none" strike="noStrike"/>
                        <a:t>F</a:t>
                      </a:r>
                      <a:r>
                        <a:rPr baseline="30000" lang="en-US" sz="2400" u="none" cap="none" strike="noStrike"/>
                        <a:t>-</a:t>
                      </a:r>
                      <a:endParaRPr baseline="30000" sz="2400" u="none" cap="none" strike="noStrike"/>
                    </a:p>
                  </a:txBody>
                  <a:tcPr marT="45725" marB="45725" marR="91450" marL="91450"/>
                </a:tc>
              </a:tr>
              <a:tr h="552450">
                <a:tc>
                  <a:txBody>
                    <a:bodyPr/>
                    <a:lstStyle/>
                    <a:p>
                      <a:pPr indent="0" lvl="0" marL="0" marR="0" rtl="0" algn="ctr">
                        <a:spcBef>
                          <a:spcPts val="0"/>
                        </a:spcBef>
                        <a:spcAft>
                          <a:spcPts val="0"/>
                        </a:spcAft>
                        <a:buNone/>
                      </a:pPr>
                      <a:r>
                        <a:rPr lang="en-US" sz="2400" u="none" cap="none" strike="noStrike"/>
                        <a:t>I</a:t>
                      </a:r>
                      <a:endParaRPr sz="2400" u="none" cap="none" strike="noStrike"/>
                    </a:p>
                  </a:txBody>
                  <a:tcPr marT="45725" marB="45725" marR="91450" marL="91450"/>
                </a:tc>
                <a:tc>
                  <a:txBody>
                    <a:bodyPr/>
                    <a:lstStyle/>
                    <a:p>
                      <a:pPr indent="0" lvl="0" marL="0" marR="0" rtl="0" algn="ctr">
                        <a:spcBef>
                          <a:spcPts val="0"/>
                        </a:spcBef>
                        <a:spcAft>
                          <a:spcPts val="0"/>
                        </a:spcAft>
                        <a:buNone/>
                      </a:pPr>
                      <a:r>
                        <a:rPr lang="en-US" sz="2400" u="none" cap="none" strike="noStrike"/>
                        <a:t>0.2</a:t>
                      </a:r>
                      <a:endParaRPr sz="2400" u="none" cap="none" strike="noStrike"/>
                    </a:p>
                  </a:txBody>
                  <a:tcPr marT="45725" marB="45725" marR="91450" marL="91450"/>
                </a:tc>
                <a:tc>
                  <a:txBody>
                    <a:bodyPr/>
                    <a:lstStyle/>
                    <a:p>
                      <a:pPr indent="0" lvl="0" marL="0" marR="0" rtl="0" algn="ctr">
                        <a:spcBef>
                          <a:spcPts val="0"/>
                        </a:spcBef>
                        <a:spcAft>
                          <a:spcPts val="0"/>
                        </a:spcAft>
                        <a:buNone/>
                      </a:pPr>
                      <a:r>
                        <a:rPr lang="en-US" sz="2400" u="none" cap="none" strike="noStrike"/>
                        <a:t>0</a:t>
                      </a:r>
                      <a:endParaRPr sz="2400" u="none" cap="none" strike="noStrike"/>
                    </a:p>
                  </a:txBody>
                  <a:tcPr marT="45725" marB="45725" marR="91450" marL="91450"/>
                </a:tc>
                <a:tc>
                  <a:txBody>
                    <a:bodyPr/>
                    <a:lstStyle/>
                    <a:p>
                      <a:pPr indent="0" lvl="0" marL="0" marR="0" rtl="0" algn="ctr">
                        <a:spcBef>
                          <a:spcPts val="0"/>
                        </a:spcBef>
                        <a:spcAft>
                          <a:spcPts val="0"/>
                        </a:spcAft>
                        <a:buNone/>
                      </a:pPr>
                      <a:r>
                        <a:rPr lang="en-US" sz="2400" u="none" cap="none" strike="noStrike"/>
                        <a:t>0.1</a:t>
                      </a:r>
                      <a:endParaRPr sz="2400" u="none" cap="none" strike="noStrike"/>
                    </a:p>
                  </a:txBody>
                  <a:tcPr marT="45725" marB="45725" marR="91450" marL="91450"/>
                </a:tc>
              </a:tr>
              <a:tr h="552450">
                <a:tc>
                  <a:txBody>
                    <a:bodyPr/>
                    <a:lstStyle/>
                    <a:p>
                      <a:pPr indent="0" lvl="0" marL="0" marR="0" rtl="0" algn="ctr">
                        <a:spcBef>
                          <a:spcPts val="0"/>
                        </a:spcBef>
                        <a:spcAft>
                          <a:spcPts val="0"/>
                        </a:spcAft>
                        <a:buNone/>
                      </a:pPr>
                      <a:r>
                        <a:rPr lang="en-US" sz="2400" u="none" cap="none" strike="noStrike"/>
                        <a:t>C</a:t>
                      </a:r>
                      <a:endParaRPr sz="2400" u="none" cap="none" strike="noStrike"/>
                    </a:p>
                  </a:txBody>
                  <a:tcPr marT="45725" marB="45725" marR="91450" marL="91450"/>
                </a:tc>
                <a:tc>
                  <a:txBody>
                    <a:bodyPr/>
                    <a:lstStyle/>
                    <a:p>
                      <a:pPr indent="0" lvl="0" marL="0" marR="0" rtl="0" algn="ctr">
                        <a:spcBef>
                          <a:spcPts val="0"/>
                        </a:spcBef>
                        <a:spcAft>
                          <a:spcPts val="0"/>
                        </a:spcAft>
                        <a:buNone/>
                      </a:pPr>
                      <a:r>
                        <a:rPr lang="en-US" sz="2400" u="none" cap="none" strike="noStrike"/>
                        <a:t>-x</a:t>
                      </a:r>
                      <a:endParaRPr sz="2400" u="none" cap="none" strike="noStrike"/>
                    </a:p>
                  </a:txBody>
                  <a:tcPr marT="45725" marB="45725" marR="91450" marL="91450"/>
                </a:tc>
                <a:tc>
                  <a:txBody>
                    <a:bodyPr/>
                    <a:lstStyle/>
                    <a:p>
                      <a:pPr indent="0" lvl="0" marL="0" marR="0" rtl="0" algn="ctr">
                        <a:spcBef>
                          <a:spcPts val="0"/>
                        </a:spcBef>
                        <a:spcAft>
                          <a:spcPts val="0"/>
                        </a:spcAft>
                        <a:buNone/>
                      </a:pPr>
                      <a:r>
                        <a:rPr lang="en-US" sz="2400" u="none" cap="none" strike="noStrike"/>
                        <a:t>+x</a:t>
                      </a:r>
                      <a:endParaRPr sz="2400" u="none" cap="none" strike="noStrike"/>
                    </a:p>
                  </a:txBody>
                  <a:tcPr marT="45725" marB="45725" marR="91450" marL="91450"/>
                </a:tc>
                <a:tc>
                  <a:txBody>
                    <a:bodyPr/>
                    <a:lstStyle/>
                    <a:p>
                      <a:pPr indent="0" lvl="0" marL="0" marR="0" rtl="0" algn="ctr">
                        <a:spcBef>
                          <a:spcPts val="0"/>
                        </a:spcBef>
                        <a:spcAft>
                          <a:spcPts val="0"/>
                        </a:spcAft>
                        <a:buNone/>
                      </a:pPr>
                      <a:r>
                        <a:rPr lang="en-US" sz="2400" u="none" cap="none" strike="noStrike"/>
                        <a:t>+x</a:t>
                      </a:r>
                      <a:endParaRPr sz="2400" u="none" cap="none" strike="noStrike"/>
                    </a:p>
                  </a:txBody>
                  <a:tcPr marT="45725" marB="45725" marR="91450" marL="91450"/>
                </a:tc>
              </a:tr>
              <a:tr h="552450">
                <a:tc>
                  <a:txBody>
                    <a:bodyPr/>
                    <a:lstStyle/>
                    <a:p>
                      <a:pPr indent="0" lvl="0" marL="0" marR="0" rtl="0" algn="ctr">
                        <a:spcBef>
                          <a:spcPts val="0"/>
                        </a:spcBef>
                        <a:spcAft>
                          <a:spcPts val="0"/>
                        </a:spcAft>
                        <a:buNone/>
                      </a:pPr>
                      <a:r>
                        <a:rPr lang="en-US" sz="2400" u="none" cap="none" strike="noStrike"/>
                        <a:t>E</a:t>
                      </a:r>
                      <a:endParaRPr sz="2400" u="none" cap="none" strike="noStrike"/>
                    </a:p>
                  </a:txBody>
                  <a:tcPr marT="45725" marB="45725" marR="91450" marL="91450"/>
                </a:tc>
                <a:tc>
                  <a:txBody>
                    <a:bodyPr/>
                    <a:lstStyle/>
                    <a:p>
                      <a:pPr indent="0" lvl="0" marL="0" marR="0" rtl="0" algn="ctr">
                        <a:spcBef>
                          <a:spcPts val="0"/>
                        </a:spcBef>
                        <a:spcAft>
                          <a:spcPts val="0"/>
                        </a:spcAft>
                        <a:buNone/>
                      </a:pPr>
                      <a:r>
                        <a:rPr lang="en-US" sz="2400" u="none" cap="none" strike="noStrike"/>
                        <a:t>0.2-x</a:t>
                      </a:r>
                      <a:endParaRPr sz="2400" u="none" cap="none" strike="noStrike"/>
                    </a:p>
                  </a:txBody>
                  <a:tcPr marT="45725" marB="45725" marR="91450" marL="91450"/>
                </a:tc>
                <a:tc>
                  <a:txBody>
                    <a:bodyPr/>
                    <a:lstStyle/>
                    <a:p>
                      <a:pPr indent="0" lvl="0" marL="0" marR="0" rtl="0" algn="ctr">
                        <a:spcBef>
                          <a:spcPts val="0"/>
                        </a:spcBef>
                        <a:spcAft>
                          <a:spcPts val="0"/>
                        </a:spcAft>
                        <a:buNone/>
                      </a:pPr>
                      <a:r>
                        <a:rPr lang="en-US" sz="2400" u="none" cap="none" strike="noStrike"/>
                        <a:t>x</a:t>
                      </a:r>
                      <a:endParaRPr sz="2400" u="none" cap="none" strike="noStrike"/>
                    </a:p>
                  </a:txBody>
                  <a:tcPr marT="45725" marB="45725" marR="91450" marL="91450"/>
                </a:tc>
                <a:tc>
                  <a:txBody>
                    <a:bodyPr/>
                    <a:lstStyle/>
                    <a:p>
                      <a:pPr indent="0" lvl="0" marL="0" marR="0" rtl="0" algn="ctr">
                        <a:spcBef>
                          <a:spcPts val="0"/>
                        </a:spcBef>
                        <a:spcAft>
                          <a:spcPts val="0"/>
                        </a:spcAft>
                        <a:buNone/>
                      </a:pPr>
                      <a:r>
                        <a:rPr lang="en-US" sz="2400" u="none" cap="none" strike="noStrike"/>
                        <a:t>0.1+x</a:t>
                      </a:r>
                      <a:endParaRPr sz="2400" u="none" cap="none" strike="noStrike"/>
                    </a:p>
                  </a:txBody>
                  <a:tcPr marT="45725" marB="45725" marR="91450" marL="91450"/>
                </a:tc>
              </a:tr>
            </a:tbl>
          </a:graphicData>
        </a:graphic>
      </p:graphicFrame>
      <p:sp>
        <p:nvSpPr>
          <p:cNvPr id="4156" name="Google Shape;4156;g200ff56c607_0_1366"/>
          <p:cNvSpPr txBox="1"/>
          <p:nvPr/>
        </p:nvSpPr>
        <p:spPr>
          <a:xfrm>
            <a:off x="3861347" y="3770081"/>
            <a:ext cx="51054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Noto Sans Symbols"/>
              <a:buNone/>
            </a:pPr>
            <a:r>
              <a:rPr lang="en-US" sz="2400">
                <a:solidFill>
                  <a:schemeClr val="dk1"/>
                </a:solidFill>
                <a:latin typeface="Gill Sans"/>
                <a:ea typeface="Gill Sans"/>
                <a:cs typeface="Gill Sans"/>
                <a:sym typeface="Gill Sans"/>
              </a:rPr>
              <a:t>Ka = </a:t>
            </a:r>
            <a:r>
              <a:rPr lang="en-US" sz="2400" u="sng">
                <a:solidFill>
                  <a:schemeClr val="dk1"/>
                </a:solidFill>
                <a:latin typeface="Gill Sans"/>
                <a:ea typeface="Gill Sans"/>
                <a:cs typeface="Gill Sans"/>
                <a:sym typeface="Gill Sans"/>
              </a:rPr>
              <a:t>(.1+x)(x)   </a:t>
            </a:r>
            <a:r>
              <a:rPr lang="en-US" sz="2400">
                <a:solidFill>
                  <a:schemeClr val="dk1"/>
                </a:solidFill>
                <a:latin typeface="Gill Sans"/>
                <a:ea typeface="Gill Sans"/>
                <a:cs typeface="Gill Sans"/>
                <a:sym typeface="Gill Sans"/>
              </a:rPr>
              <a:t>= 6.8x10</a:t>
            </a:r>
            <a:r>
              <a:rPr baseline="30000" lang="en-US" sz="2400">
                <a:solidFill>
                  <a:schemeClr val="dk1"/>
                </a:solidFill>
                <a:latin typeface="Gill Sans"/>
                <a:ea typeface="Gill Sans"/>
                <a:cs typeface="Gill Sans"/>
                <a:sym typeface="Gill Sans"/>
              </a:rPr>
              <a:t>-4</a:t>
            </a:r>
            <a:endParaRPr/>
          </a:p>
          <a:p>
            <a:pPr indent="0" lvl="0" marL="0" marR="0" rtl="0" algn="l">
              <a:spcBef>
                <a:spcPts val="0"/>
              </a:spcBef>
              <a:spcAft>
                <a:spcPts val="0"/>
              </a:spcAft>
              <a:buClr>
                <a:schemeClr val="dk1"/>
              </a:buClr>
              <a:buSzPts val="2400"/>
              <a:buFont typeface="Noto Sans Symbols"/>
              <a:buNone/>
            </a:pPr>
            <a:r>
              <a:rPr baseline="30000" lang="en-US" sz="2400">
                <a:solidFill>
                  <a:schemeClr val="dk1"/>
                </a:solidFill>
                <a:latin typeface="Gill Sans"/>
                <a:ea typeface="Gill Sans"/>
                <a:cs typeface="Gill Sans"/>
                <a:sym typeface="Gill Sans"/>
              </a:rPr>
              <a:t>              </a:t>
            </a:r>
            <a:r>
              <a:rPr lang="en-US" sz="2400">
                <a:solidFill>
                  <a:schemeClr val="dk1"/>
                </a:solidFill>
                <a:latin typeface="Gill Sans"/>
                <a:ea typeface="Gill Sans"/>
                <a:cs typeface="Gill Sans"/>
                <a:sym typeface="Gill Sans"/>
              </a:rPr>
              <a:t>(.2-x)</a:t>
            </a:r>
            <a:endParaRPr/>
          </a:p>
        </p:txBody>
      </p:sp>
      <p:sp>
        <p:nvSpPr>
          <p:cNvPr id="4157" name="Google Shape;4157;g200ff56c607_0_1366"/>
          <p:cNvSpPr txBox="1"/>
          <p:nvPr/>
        </p:nvSpPr>
        <p:spPr>
          <a:xfrm>
            <a:off x="4166147" y="4704352"/>
            <a:ext cx="48006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Noto Sans Symbols"/>
              <a:buNone/>
            </a:pPr>
            <a:r>
              <a:rPr lang="en-US" sz="2400">
                <a:solidFill>
                  <a:schemeClr val="dk1"/>
                </a:solidFill>
                <a:latin typeface="Gill Sans"/>
                <a:ea typeface="Gill Sans"/>
                <a:cs typeface="Gill Sans"/>
                <a:sym typeface="Gill Sans"/>
              </a:rPr>
              <a:t>Ka = </a:t>
            </a:r>
            <a:r>
              <a:rPr lang="en-US" sz="2400" u="sng">
                <a:solidFill>
                  <a:schemeClr val="dk1"/>
                </a:solidFill>
                <a:latin typeface="Gill Sans"/>
                <a:ea typeface="Gill Sans"/>
                <a:cs typeface="Gill Sans"/>
                <a:sym typeface="Gill Sans"/>
              </a:rPr>
              <a:t>(.1)(x) </a:t>
            </a:r>
            <a:r>
              <a:rPr lang="en-US" sz="2400">
                <a:solidFill>
                  <a:schemeClr val="dk1"/>
                </a:solidFill>
                <a:latin typeface="Gill Sans"/>
                <a:ea typeface="Gill Sans"/>
                <a:cs typeface="Gill Sans"/>
                <a:sym typeface="Gill Sans"/>
              </a:rPr>
              <a:t>= 6.8x10</a:t>
            </a:r>
            <a:r>
              <a:rPr baseline="30000" lang="en-US" sz="2400">
                <a:solidFill>
                  <a:schemeClr val="dk1"/>
                </a:solidFill>
                <a:latin typeface="Gill Sans"/>
                <a:ea typeface="Gill Sans"/>
                <a:cs typeface="Gill Sans"/>
                <a:sym typeface="Gill Sans"/>
              </a:rPr>
              <a:t>-4</a:t>
            </a:r>
            <a:endParaRPr/>
          </a:p>
          <a:p>
            <a:pPr indent="0" lvl="0" marL="0" marR="0" rtl="0" algn="l">
              <a:spcBef>
                <a:spcPts val="0"/>
              </a:spcBef>
              <a:spcAft>
                <a:spcPts val="0"/>
              </a:spcAft>
              <a:buClr>
                <a:schemeClr val="dk1"/>
              </a:buClr>
              <a:buSzPts val="2400"/>
              <a:buFont typeface="Noto Sans Symbols"/>
              <a:buNone/>
            </a:pPr>
            <a:r>
              <a:rPr lang="en-US" sz="2400">
                <a:solidFill>
                  <a:schemeClr val="dk1"/>
                </a:solidFill>
                <a:latin typeface="Gill Sans"/>
                <a:ea typeface="Gill Sans"/>
                <a:cs typeface="Gill Sans"/>
                <a:sym typeface="Gill Sans"/>
              </a:rPr>
              <a:t>          (.2)</a:t>
            </a:r>
            <a:endParaRPr/>
          </a:p>
        </p:txBody>
      </p:sp>
      <p:sp>
        <p:nvSpPr>
          <p:cNvPr id="4158" name="Google Shape;4158;g200ff56c607_0_1366"/>
          <p:cNvSpPr txBox="1"/>
          <p:nvPr/>
        </p:nvSpPr>
        <p:spPr>
          <a:xfrm>
            <a:off x="3325813" y="5506041"/>
            <a:ext cx="36576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Noto Sans Symbols"/>
              <a:buNone/>
            </a:pPr>
            <a:r>
              <a:rPr lang="en-US" sz="2400">
                <a:solidFill>
                  <a:schemeClr val="dk1"/>
                </a:solidFill>
                <a:latin typeface="Gill Sans"/>
                <a:ea typeface="Gill Sans"/>
                <a:cs typeface="Gill Sans"/>
                <a:sym typeface="Gill Sans"/>
              </a:rPr>
              <a:t>x = 1.36x10</a:t>
            </a:r>
            <a:r>
              <a:rPr baseline="30000" lang="en-US" sz="2400">
                <a:solidFill>
                  <a:schemeClr val="dk1"/>
                </a:solidFill>
                <a:latin typeface="Gill Sans"/>
                <a:ea typeface="Gill Sans"/>
                <a:cs typeface="Gill Sans"/>
                <a:sym typeface="Gill Sans"/>
              </a:rPr>
              <a:t>-3</a:t>
            </a:r>
            <a:endParaRPr/>
          </a:p>
        </p:txBody>
      </p:sp>
      <p:sp>
        <p:nvSpPr>
          <p:cNvPr id="4159" name="Google Shape;4159;g200ff56c607_0_1366"/>
          <p:cNvSpPr txBox="1"/>
          <p:nvPr/>
        </p:nvSpPr>
        <p:spPr>
          <a:xfrm>
            <a:off x="6983413" y="5489498"/>
            <a:ext cx="36576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400"/>
              <a:buFont typeface="Noto Sans Symbols"/>
              <a:buNone/>
            </a:pPr>
            <a:r>
              <a:rPr lang="en-US" sz="2400">
                <a:solidFill>
                  <a:srgbClr val="FF0000"/>
                </a:solidFill>
                <a:latin typeface="Gill Sans"/>
                <a:ea typeface="Gill Sans"/>
                <a:cs typeface="Gill Sans"/>
                <a:sym typeface="Gill Sans"/>
              </a:rPr>
              <a:t>pH = 2.87</a:t>
            </a:r>
            <a:endParaRPr baseline="30000" sz="2400">
              <a:solidFill>
                <a:srgbClr val="FF0000"/>
              </a:solidFill>
              <a:latin typeface="Gill Sans"/>
              <a:ea typeface="Gill Sans"/>
              <a:cs typeface="Gill Sans"/>
              <a:sym typeface="Gill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55"/>
                                        </p:tgtEl>
                                        <p:attrNameLst>
                                          <p:attrName>style.visibility</p:attrName>
                                        </p:attrNameLst>
                                      </p:cBhvr>
                                      <p:to>
                                        <p:strVal val="visible"/>
                                      </p:to>
                                    </p:set>
                                    <p:animEffect filter="fade" transition="in">
                                      <p:cBhvr>
                                        <p:cTn dur="500"/>
                                        <p:tgtEl>
                                          <p:spTgt spid="41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56"/>
                                        </p:tgtEl>
                                        <p:attrNameLst>
                                          <p:attrName>style.visibility</p:attrName>
                                        </p:attrNameLst>
                                      </p:cBhvr>
                                      <p:to>
                                        <p:strVal val="visible"/>
                                      </p:to>
                                    </p:set>
                                    <p:animEffect filter="fade" transition="in">
                                      <p:cBhvr>
                                        <p:cTn dur="500"/>
                                        <p:tgtEl>
                                          <p:spTgt spid="41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57"/>
                                        </p:tgtEl>
                                        <p:attrNameLst>
                                          <p:attrName>style.visibility</p:attrName>
                                        </p:attrNameLst>
                                      </p:cBhvr>
                                      <p:to>
                                        <p:strVal val="visible"/>
                                      </p:to>
                                    </p:set>
                                    <p:animEffect filter="fade" transition="in">
                                      <p:cBhvr>
                                        <p:cTn dur="500"/>
                                        <p:tgtEl>
                                          <p:spTgt spid="41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58"/>
                                        </p:tgtEl>
                                        <p:attrNameLst>
                                          <p:attrName>style.visibility</p:attrName>
                                        </p:attrNameLst>
                                      </p:cBhvr>
                                      <p:to>
                                        <p:strVal val="visible"/>
                                      </p:to>
                                    </p:set>
                                    <p:animEffect filter="fade" transition="in">
                                      <p:cBhvr>
                                        <p:cTn dur="500"/>
                                        <p:tgtEl>
                                          <p:spTgt spid="41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59"/>
                                        </p:tgtEl>
                                        <p:attrNameLst>
                                          <p:attrName>style.visibility</p:attrName>
                                        </p:attrNameLst>
                                      </p:cBhvr>
                                      <p:to>
                                        <p:strVal val="visible"/>
                                      </p:to>
                                    </p:set>
                                    <p:animEffect filter="fade" transition="in">
                                      <p:cBhvr>
                                        <p:cTn dur="500"/>
                                        <p:tgtEl>
                                          <p:spTgt spid="41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3" name="Shape 4163"/>
        <p:cNvGrpSpPr/>
        <p:nvPr/>
      </p:nvGrpSpPr>
      <p:grpSpPr>
        <a:xfrm>
          <a:off x="0" y="0"/>
          <a:ext cx="0" cy="0"/>
          <a:chOff x="0" y="0"/>
          <a:chExt cx="0" cy="0"/>
        </a:xfrm>
      </p:grpSpPr>
      <p:sp>
        <p:nvSpPr>
          <p:cNvPr id="4164" name="Google Shape;4164;g200ff56c607_0_1375"/>
          <p:cNvSpPr txBox="1"/>
          <p:nvPr>
            <p:ph type="title"/>
          </p:nvPr>
        </p:nvSpPr>
        <p:spPr>
          <a:xfrm>
            <a:off x="0" y="0"/>
            <a:ext cx="12192000" cy="17829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Calculate the pH of a buffer using 0.250M CH</a:t>
            </a:r>
            <a:r>
              <a:rPr baseline="-25000" lang="en-US"/>
              <a:t>3</a:t>
            </a:r>
            <a:r>
              <a:rPr lang="en-US"/>
              <a:t>COOH and 0.150M CH</a:t>
            </a:r>
            <a:r>
              <a:rPr baseline="-25000" lang="en-US"/>
              <a:t>3</a:t>
            </a:r>
            <a:r>
              <a:rPr lang="en-US"/>
              <a:t>COONa.    Ka = 1.8x10</a:t>
            </a:r>
            <a:r>
              <a:rPr baseline="30000" lang="en-US"/>
              <a:t>-5</a:t>
            </a:r>
            <a:endParaRPr baseline="30000"/>
          </a:p>
        </p:txBody>
      </p:sp>
      <p:graphicFrame>
        <p:nvGraphicFramePr>
          <p:cNvPr id="4165" name="Google Shape;4165;g200ff56c607_0_1375"/>
          <p:cNvGraphicFramePr/>
          <p:nvPr/>
        </p:nvGraphicFramePr>
        <p:xfrm>
          <a:off x="2667000" y="1828801"/>
          <a:ext cx="3000000" cy="3000000"/>
        </p:xfrm>
        <a:graphic>
          <a:graphicData uri="http://schemas.openxmlformats.org/drawingml/2006/table">
            <a:tbl>
              <a:tblPr bandRow="1" firstRow="1">
                <a:noFill/>
                <a:tableStyleId>{3FC7FFE5-E3F8-45C4-9E34-796DD2153D2C}</a:tableStyleId>
              </a:tblPr>
              <a:tblGrid>
                <a:gridCol w="546100"/>
                <a:gridCol w="2806700"/>
                <a:gridCol w="1905000"/>
                <a:gridCol w="2241550"/>
              </a:tblGrid>
              <a:tr h="518325">
                <a:tc>
                  <a:txBody>
                    <a:bodyPr/>
                    <a:lstStyle/>
                    <a:p>
                      <a:pPr indent="0" lvl="0" marL="0" marR="0" rtl="0" algn="ctr">
                        <a:spcBef>
                          <a:spcPts val="0"/>
                        </a:spcBef>
                        <a:spcAft>
                          <a:spcPts val="0"/>
                        </a:spcAft>
                        <a:buNone/>
                      </a:pPr>
                      <a:r>
                        <a:t/>
                      </a:r>
                      <a:endParaRPr sz="2400" u="none" cap="none" strike="noStrike"/>
                    </a:p>
                  </a:txBody>
                  <a:tcPr marT="45725" marB="45725" marR="91450" marL="91450"/>
                </a:tc>
                <a:tc>
                  <a:txBody>
                    <a:bodyPr/>
                    <a:lstStyle/>
                    <a:p>
                      <a:pPr indent="0" lvl="0" marL="0" marR="0" rtl="0" algn="ctr">
                        <a:spcBef>
                          <a:spcPts val="0"/>
                        </a:spcBef>
                        <a:spcAft>
                          <a:spcPts val="0"/>
                        </a:spcAft>
                        <a:buNone/>
                      </a:pPr>
                      <a:r>
                        <a:rPr lang="en-US" sz="2400" u="none" cap="none" strike="noStrike"/>
                        <a:t>CH</a:t>
                      </a:r>
                      <a:r>
                        <a:rPr baseline="-25000" lang="en-US" sz="2400" u="none" cap="none" strike="noStrike"/>
                        <a:t>3</a:t>
                      </a:r>
                      <a:r>
                        <a:rPr lang="en-US" sz="2400" u="none" cap="none" strike="noStrike"/>
                        <a:t>COOH</a:t>
                      </a:r>
                      <a:endParaRPr sz="2400" u="none" cap="none" strike="noStrike"/>
                    </a:p>
                  </a:txBody>
                  <a:tcPr marT="45725" marB="45725" marR="91450" marL="91450"/>
                </a:tc>
                <a:tc>
                  <a:txBody>
                    <a:bodyPr/>
                    <a:lstStyle/>
                    <a:p>
                      <a:pPr indent="0" lvl="0" marL="0" marR="0" rtl="0" algn="ctr">
                        <a:spcBef>
                          <a:spcPts val="0"/>
                        </a:spcBef>
                        <a:spcAft>
                          <a:spcPts val="0"/>
                        </a:spcAft>
                        <a:buNone/>
                      </a:pPr>
                      <a:r>
                        <a:rPr lang="en-US" sz="2400" u="none" cap="none" strike="noStrike"/>
                        <a:t>H</a:t>
                      </a:r>
                      <a:r>
                        <a:rPr baseline="30000" lang="en-US" sz="2400" u="none" cap="none" strike="noStrike"/>
                        <a:t>+</a:t>
                      </a:r>
                      <a:endParaRPr baseline="30000" sz="2400" u="none" cap="none" strike="noStrike"/>
                    </a:p>
                  </a:txBody>
                  <a:tcPr marT="45725" marB="45725" marR="91450" marL="91450"/>
                </a:tc>
                <a:tc>
                  <a:txBody>
                    <a:bodyPr/>
                    <a:lstStyle/>
                    <a:p>
                      <a:pPr indent="0" lvl="0" marL="0" marR="0" rtl="0" algn="ctr">
                        <a:spcBef>
                          <a:spcPts val="0"/>
                        </a:spcBef>
                        <a:spcAft>
                          <a:spcPts val="0"/>
                        </a:spcAft>
                        <a:buNone/>
                      </a:pPr>
                      <a:r>
                        <a:rPr lang="en-US" sz="2400" u="none" cap="none" strike="noStrike"/>
                        <a:t>CH</a:t>
                      </a:r>
                      <a:r>
                        <a:rPr baseline="-25000" lang="en-US" sz="2400" u="none" cap="none" strike="noStrike"/>
                        <a:t>3</a:t>
                      </a:r>
                      <a:r>
                        <a:rPr lang="en-US" sz="2400" u="none" cap="none" strike="noStrike"/>
                        <a:t>COO</a:t>
                      </a:r>
                      <a:r>
                        <a:rPr baseline="30000" lang="en-US" sz="2400" u="none" cap="none" strike="noStrike"/>
                        <a:t>-</a:t>
                      </a:r>
                      <a:endParaRPr baseline="30000" sz="2400" u="none" cap="none" strike="noStrike"/>
                    </a:p>
                  </a:txBody>
                  <a:tcPr marT="45725" marB="45725" marR="91450" marL="91450"/>
                </a:tc>
              </a:tr>
              <a:tr h="518325">
                <a:tc>
                  <a:txBody>
                    <a:bodyPr/>
                    <a:lstStyle/>
                    <a:p>
                      <a:pPr indent="0" lvl="0" marL="0" marR="0" rtl="0" algn="ctr">
                        <a:spcBef>
                          <a:spcPts val="0"/>
                        </a:spcBef>
                        <a:spcAft>
                          <a:spcPts val="0"/>
                        </a:spcAft>
                        <a:buNone/>
                      </a:pPr>
                      <a:r>
                        <a:rPr lang="en-US" sz="2400" u="none" cap="none" strike="noStrike"/>
                        <a:t>I</a:t>
                      </a:r>
                      <a:endParaRPr sz="2400" u="none" cap="none" strike="noStrike"/>
                    </a:p>
                  </a:txBody>
                  <a:tcPr marT="45725" marB="45725" marR="91450" marL="91450"/>
                </a:tc>
                <a:tc>
                  <a:txBody>
                    <a:bodyPr/>
                    <a:lstStyle/>
                    <a:p>
                      <a:pPr indent="0" lvl="0" marL="0" marR="0" rtl="0" algn="ctr">
                        <a:spcBef>
                          <a:spcPts val="0"/>
                        </a:spcBef>
                        <a:spcAft>
                          <a:spcPts val="0"/>
                        </a:spcAft>
                        <a:buNone/>
                      </a:pPr>
                      <a:r>
                        <a:rPr lang="en-US" sz="2400" u="none" cap="none" strike="noStrike"/>
                        <a:t>0.250</a:t>
                      </a:r>
                      <a:endParaRPr sz="2400" u="none" cap="none" strike="noStrike"/>
                    </a:p>
                  </a:txBody>
                  <a:tcPr marT="45725" marB="45725" marR="91450" marL="91450"/>
                </a:tc>
                <a:tc>
                  <a:txBody>
                    <a:bodyPr/>
                    <a:lstStyle/>
                    <a:p>
                      <a:pPr indent="0" lvl="0" marL="0" marR="0" rtl="0" algn="ctr">
                        <a:spcBef>
                          <a:spcPts val="0"/>
                        </a:spcBef>
                        <a:spcAft>
                          <a:spcPts val="0"/>
                        </a:spcAft>
                        <a:buNone/>
                      </a:pPr>
                      <a:r>
                        <a:rPr lang="en-US" sz="2400" u="none" cap="none" strike="noStrike"/>
                        <a:t>0</a:t>
                      </a:r>
                      <a:endParaRPr sz="2400" u="none" cap="none" strike="noStrike"/>
                    </a:p>
                  </a:txBody>
                  <a:tcPr marT="45725" marB="45725" marR="91450" marL="91450"/>
                </a:tc>
                <a:tc>
                  <a:txBody>
                    <a:bodyPr/>
                    <a:lstStyle/>
                    <a:p>
                      <a:pPr indent="0" lvl="0" marL="0" marR="0" rtl="0" algn="ctr">
                        <a:spcBef>
                          <a:spcPts val="0"/>
                        </a:spcBef>
                        <a:spcAft>
                          <a:spcPts val="0"/>
                        </a:spcAft>
                        <a:buNone/>
                      </a:pPr>
                      <a:r>
                        <a:rPr lang="en-US" sz="2400" u="none" cap="none" strike="noStrike"/>
                        <a:t>0.150</a:t>
                      </a:r>
                      <a:endParaRPr sz="2400" u="none" cap="none" strike="noStrike"/>
                    </a:p>
                  </a:txBody>
                  <a:tcPr marT="45725" marB="45725" marR="91450" marL="91450"/>
                </a:tc>
              </a:tr>
              <a:tr h="518325">
                <a:tc>
                  <a:txBody>
                    <a:bodyPr/>
                    <a:lstStyle/>
                    <a:p>
                      <a:pPr indent="0" lvl="0" marL="0" marR="0" rtl="0" algn="ctr">
                        <a:spcBef>
                          <a:spcPts val="0"/>
                        </a:spcBef>
                        <a:spcAft>
                          <a:spcPts val="0"/>
                        </a:spcAft>
                        <a:buNone/>
                      </a:pPr>
                      <a:r>
                        <a:rPr lang="en-US" sz="2400" u="none" cap="none" strike="noStrike"/>
                        <a:t>C</a:t>
                      </a:r>
                      <a:endParaRPr sz="2400" u="none" cap="none" strike="noStrike"/>
                    </a:p>
                  </a:txBody>
                  <a:tcPr marT="45725" marB="45725" marR="91450" marL="91450"/>
                </a:tc>
                <a:tc>
                  <a:txBody>
                    <a:bodyPr/>
                    <a:lstStyle/>
                    <a:p>
                      <a:pPr indent="0" lvl="0" marL="0" marR="0" rtl="0" algn="ctr">
                        <a:spcBef>
                          <a:spcPts val="0"/>
                        </a:spcBef>
                        <a:spcAft>
                          <a:spcPts val="0"/>
                        </a:spcAft>
                        <a:buNone/>
                      </a:pPr>
                      <a:r>
                        <a:rPr lang="en-US" sz="2400" u="none" cap="none" strike="noStrike"/>
                        <a:t>-x</a:t>
                      </a:r>
                      <a:endParaRPr sz="2400" u="none" cap="none" strike="noStrike"/>
                    </a:p>
                  </a:txBody>
                  <a:tcPr marT="45725" marB="45725" marR="91450" marL="91450"/>
                </a:tc>
                <a:tc>
                  <a:txBody>
                    <a:bodyPr/>
                    <a:lstStyle/>
                    <a:p>
                      <a:pPr indent="0" lvl="0" marL="0" marR="0" rtl="0" algn="ctr">
                        <a:spcBef>
                          <a:spcPts val="0"/>
                        </a:spcBef>
                        <a:spcAft>
                          <a:spcPts val="0"/>
                        </a:spcAft>
                        <a:buNone/>
                      </a:pPr>
                      <a:r>
                        <a:rPr lang="en-US" sz="2400" u="none" cap="none" strike="noStrike"/>
                        <a:t>+x</a:t>
                      </a:r>
                      <a:endParaRPr sz="2400" u="none" cap="none" strike="noStrike"/>
                    </a:p>
                  </a:txBody>
                  <a:tcPr marT="45725" marB="45725" marR="91450" marL="91450"/>
                </a:tc>
                <a:tc>
                  <a:txBody>
                    <a:bodyPr/>
                    <a:lstStyle/>
                    <a:p>
                      <a:pPr indent="0" lvl="0" marL="0" marR="0" rtl="0" algn="ctr">
                        <a:spcBef>
                          <a:spcPts val="0"/>
                        </a:spcBef>
                        <a:spcAft>
                          <a:spcPts val="0"/>
                        </a:spcAft>
                        <a:buNone/>
                      </a:pPr>
                      <a:r>
                        <a:rPr lang="en-US" sz="2400" u="none" cap="none" strike="noStrike"/>
                        <a:t>+x</a:t>
                      </a:r>
                      <a:endParaRPr sz="2400" u="none" cap="none" strike="noStrike"/>
                    </a:p>
                  </a:txBody>
                  <a:tcPr marT="45725" marB="45725" marR="91450" marL="91450"/>
                </a:tc>
              </a:tr>
              <a:tr h="518325">
                <a:tc>
                  <a:txBody>
                    <a:bodyPr/>
                    <a:lstStyle/>
                    <a:p>
                      <a:pPr indent="0" lvl="0" marL="0" marR="0" rtl="0" algn="ctr">
                        <a:spcBef>
                          <a:spcPts val="0"/>
                        </a:spcBef>
                        <a:spcAft>
                          <a:spcPts val="0"/>
                        </a:spcAft>
                        <a:buNone/>
                      </a:pPr>
                      <a:r>
                        <a:rPr lang="en-US" sz="2400" u="none" cap="none" strike="noStrike"/>
                        <a:t>E</a:t>
                      </a:r>
                      <a:endParaRPr sz="2400" u="none" cap="none" strike="noStrike"/>
                    </a:p>
                  </a:txBody>
                  <a:tcPr marT="45725" marB="45725" marR="91450" marL="91450"/>
                </a:tc>
                <a:tc>
                  <a:txBody>
                    <a:bodyPr/>
                    <a:lstStyle/>
                    <a:p>
                      <a:pPr indent="0" lvl="0" marL="0" marR="0" rtl="0" algn="ctr">
                        <a:spcBef>
                          <a:spcPts val="0"/>
                        </a:spcBef>
                        <a:spcAft>
                          <a:spcPts val="0"/>
                        </a:spcAft>
                        <a:buNone/>
                      </a:pPr>
                      <a:r>
                        <a:rPr lang="en-US" sz="2400" u="none" cap="none" strike="noStrike"/>
                        <a:t>0.25-x</a:t>
                      </a:r>
                      <a:endParaRPr sz="2400" u="none" cap="none" strike="noStrike"/>
                    </a:p>
                  </a:txBody>
                  <a:tcPr marT="45725" marB="45725" marR="91450" marL="91450"/>
                </a:tc>
                <a:tc>
                  <a:txBody>
                    <a:bodyPr/>
                    <a:lstStyle/>
                    <a:p>
                      <a:pPr indent="0" lvl="0" marL="0" marR="0" rtl="0" algn="ctr">
                        <a:spcBef>
                          <a:spcPts val="0"/>
                        </a:spcBef>
                        <a:spcAft>
                          <a:spcPts val="0"/>
                        </a:spcAft>
                        <a:buNone/>
                      </a:pPr>
                      <a:r>
                        <a:rPr lang="en-US" sz="2400" u="none" cap="none" strike="noStrike"/>
                        <a:t>x</a:t>
                      </a:r>
                      <a:endParaRPr sz="2400" u="none" cap="none" strike="noStrike"/>
                    </a:p>
                  </a:txBody>
                  <a:tcPr marT="45725" marB="45725" marR="91450" marL="91450"/>
                </a:tc>
                <a:tc>
                  <a:txBody>
                    <a:bodyPr/>
                    <a:lstStyle/>
                    <a:p>
                      <a:pPr indent="0" lvl="0" marL="0" marR="0" rtl="0" algn="ctr">
                        <a:spcBef>
                          <a:spcPts val="0"/>
                        </a:spcBef>
                        <a:spcAft>
                          <a:spcPts val="0"/>
                        </a:spcAft>
                        <a:buNone/>
                      </a:pPr>
                      <a:r>
                        <a:rPr lang="en-US" sz="2400" u="none" cap="none" strike="noStrike"/>
                        <a:t>0.150+x</a:t>
                      </a:r>
                      <a:endParaRPr sz="2400" u="none" cap="none" strike="noStrike"/>
                    </a:p>
                  </a:txBody>
                  <a:tcPr marT="45725" marB="45725" marR="91450" marL="91450"/>
                </a:tc>
              </a:tr>
            </a:tbl>
          </a:graphicData>
        </a:graphic>
      </p:graphicFrame>
      <p:sp>
        <p:nvSpPr>
          <p:cNvPr id="4166" name="Google Shape;4166;g200ff56c607_0_1375"/>
          <p:cNvSpPr txBox="1"/>
          <p:nvPr/>
        </p:nvSpPr>
        <p:spPr>
          <a:xfrm>
            <a:off x="4381500" y="4027488"/>
            <a:ext cx="51054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Noto Sans Symbols"/>
              <a:buNone/>
            </a:pPr>
            <a:r>
              <a:rPr lang="en-US" sz="2400">
                <a:solidFill>
                  <a:schemeClr val="dk1"/>
                </a:solidFill>
                <a:latin typeface="Gill Sans"/>
                <a:ea typeface="Gill Sans"/>
                <a:cs typeface="Gill Sans"/>
                <a:sym typeface="Gill Sans"/>
              </a:rPr>
              <a:t>Ka = </a:t>
            </a:r>
            <a:r>
              <a:rPr lang="en-US" sz="2400" u="sng">
                <a:solidFill>
                  <a:schemeClr val="dk1"/>
                </a:solidFill>
                <a:latin typeface="Gill Sans"/>
                <a:ea typeface="Gill Sans"/>
                <a:cs typeface="Gill Sans"/>
                <a:sym typeface="Gill Sans"/>
              </a:rPr>
              <a:t>(.15+x)(x) </a:t>
            </a:r>
            <a:r>
              <a:rPr lang="en-US" sz="2400">
                <a:solidFill>
                  <a:schemeClr val="dk1"/>
                </a:solidFill>
                <a:latin typeface="Gill Sans"/>
                <a:ea typeface="Gill Sans"/>
                <a:cs typeface="Gill Sans"/>
                <a:sym typeface="Gill Sans"/>
              </a:rPr>
              <a:t>= 1.8x10</a:t>
            </a:r>
            <a:r>
              <a:rPr baseline="30000" lang="en-US" sz="2400">
                <a:solidFill>
                  <a:schemeClr val="dk1"/>
                </a:solidFill>
                <a:latin typeface="Gill Sans"/>
                <a:ea typeface="Gill Sans"/>
                <a:cs typeface="Gill Sans"/>
                <a:sym typeface="Gill Sans"/>
              </a:rPr>
              <a:t>-5</a:t>
            </a:r>
            <a:endParaRPr/>
          </a:p>
          <a:p>
            <a:pPr indent="0" lvl="0" marL="0" marR="0" rtl="0" algn="l">
              <a:spcBef>
                <a:spcPts val="0"/>
              </a:spcBef>
              <a:spcAft>
                <a:spcPts val="0"/>
              </a:spcAft>
              <a:buClr>
                <a:schemeClr val="dk1"/>
              </a:buClr>
              <a:buSzPts val="2400"/>
              <a:buFont typeface="Noto Sans Symbols"/>
              <a:buNone/>
            </a:pPr>
            <a:r>
              <a:rPr lang="en-US" sz="2400">
                <a:solidFill>
                  <a:schemeClr val="dk1"/>
                </a:solidFill>
                <a:latin typeface="Gill Sans"/>
                <a:ea typeface="Gill Sans"/>
                <a:cs typeface="Gill Sans"/>
                <a:sym typeface="Gill Sans"/>
              </a:rPr>
              <a:t>           (.25-x)</a:t>
            </a:r>
            <a:endParaRPr/>
          </a:p>
        </p:txBody>
      </p:sp>
      <p:sp>
        <p:nvSpPr>
          <p:cNvPr id="4167" name="Google Shape;4167;g200ff56c607_0_1375"/>
          <p:cNvSpPr txBox="1"/>
          <p:nvPr/>
        </p:nvSpPr>
        <p:spPr>
          <a:xfrm>
            <a:off x="4648200" y="4876912"/>
            <a:ext cx="45720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Noto Sans Symbols"/>
              <a:buNone/>
            </a:pPr>
            <a:r>
              <a:rPr lang="en-US" sz="2400">
                <a:solidFill>
                  <a:schemeClr val="dk1"/>
                </a:solidFill>
                <a:latin typeface="Gill Sans"/>
                <a:ea typeface="Gill Sans"/>
                <a:cs typeface="Gill Sans"/>
                <a:sym typeface="Gill Sans"/>
              </a:rPr>
              <a:t>Ka = </a:t>
            </a:r>
            <a:r>
              <a:rPr lang="en-US" sz="2400" u="sng">
                <a:solidFill>
                  <a:schemeClr val="dk1"/>
                </a:solidFill>
                <a:latin typeface="Gill Sans"/>
                <a:ea typeface="Gill Sans"/>
                <a:cs typeface="Gill Sans"/>
                <a:sym typeface="Gill Sans"/>
              </a:rPr>
              <a:t>(.15)(x) </a:t>
            </a:r>
            <a:r>
              <a:rPr lang="en-US" sz="2400">
                <a:solidFill>
                  <a:schemeClr val="dk1"/>
                </a:solidFill>
                <a:latin typeface="Gill Sans"/>
                <a:ea typeface="Gill Sans"/>
                <a:cs typeface="Gill Sans"/>
                <a:sym typeface="Gill Sans"/>
              </a:rPr>
              <a:t>= 1.8x10</a:t>
            </a:r>
            <a:r>
              <a:rPr baseline="30000" lang="en-US" sz="2400">
                <a:solidFill>
                  <a:schemeClr val="dk1"/>
                </a:solidFill>
                <a:latin typeface="Gill Sans"/>
                <a:ea typeface="Gill Sans"/>
                <a:cs typeface="Gill Sans"/>
                <a:sym typeface="Gill Sans"/>
              </a:rPr>
              <a:t>-5</a:t>
            </a:r>
            <a:endParaRPr/>
          </a:p>
          <a:p>
            <a:pPr indent="0" lvl="0" marL="0" marR="0" rtl="0" algn="l">
              <a:spcBef>
                <a:spcPts val="0"/>
              </a:spcBef>
              <a:spcAft>
                <a:spcPts val="0"/>
              </a:spcAft>
              <a:buClr>
                <a:schemeClr val="dk1"/>
              </a:buClr>
              <a:buSzPts val="2400"/>
              <a:buFont typeface="Noto Sans Symbols"/>
              <a:buNone/>
            </a:pPr>
            <a:r>
              <a:rPr lang="en-US" sz="2400">
                <a:solidFill>
                  <a:schemeClr val="dk1"/>
                </a:solidFill>
                <a:latin typeface="Gill Sans"/>
                <a:ea typeface="Gill Sans"/>
                <a:cs typeface="Gill Sans"/>
                <a:sym typeface="Gill Sans"/>
              </a:rPr>
              <a:t>         (.25)</a:t>
            </a:r>
            <a:endParaRPr/>
          </a:p>
        </p:txBody>
      </p:sp>
      <p:sp>
        <p:nvSpPr>
          <p:cNvPr id="4168" name="Google Shape;4168;g200ff56c607_0_1375"/>
          <p:cNvSpPr txBox="1"/>
          <p:nvPr/>
        </p:nvSpPr>
        <p:spPr>
          <a:xfrm>
            <a:off x="5105400" y="5726336"/>
            <a:ext cx="36576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Noto Sans Symbols"/>
              <a:buNone/>
            </a:pPr>
            <a:r>
              <a:rPr lang="en-US" sz="2400">
                <a:solidFill>
                  <a:schemeClr val="dk1"/>
                </a:solidFill>
                <a:latin typeface="Gill Sans"/>
                <a:ea typeface="Gill Sans"/>
                <a:cs typeface="Gill Sans"/>
                <a:sym typeface="Gill Sans"/>
              </a:rPr>
              <a:t>x = 3x10</a:t>
            </a:r>
            <a:r>
              <a:rPr baseline="30000" lang="en-US" sz="2400">
                <a:solidFill>
                  <a:schemeClr val="dk1"/>
                </a:solidFill>
                <a:latin typeface="Gill Sans"/>
                <a:ea typeface="Gill Sans"/>
                <a:cs typeface="Gill Sans"/>
                <a:sym typeface="Gill Sans"/>
              </a:rPr>
              <a:t>-5</a:t>
            </a:r>
            <a:r>
              <a:rPr lang="en-US" sz="2400">
                <a:solidFill>
                  <a:schemeClr val="dk1"/>
                </a:solidFill>
                <a:latin typeface="Gill Sans"/>
                <a:ea typeface="Gill Sans"/>
                <a:cs typeface="Gill Sans"/>
                <a:sym typeface="Gill Sans"/>
              </a:rPr>
              <a:t> </a:t>
            </a:r>
            <a:endParaRPr baseline="30000" sz="2400">
              <a:solidFill>
                <a:schemeClr val="dk1"/>
              </a:solidFill>
              <a:latin typeface="Gill Sans"/>
              <a:ea typeface="Gill Sans"/>
              <a:cs typeface="Gill Sans"/>
              <a:sym typeface="Gill Sans"/>
            </a:endParaRPr>
          </a:p>
        </p:txBody>
      </p:sp>
      <p:sp>
        <p:nvSpPr>
          <p:cNvPr id="4169" name="Google Shape;4169;g200ff56c607_0_1375"/>
          <p:cNvSpPr txBox="1"/>
          <p:nvPr/>
        </p:nvSpPr>
        <p:spPr>
          <a:xfrm>
            <a:off x="7186448" y="5707175"/>
            <a:ext cx="36576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400"/>
              <a:buFont typeface="Noto Sans Symbols"/>
              <a:buNone/>
            </a:pPr>
            <a:r>
              <a:rPr lang="en-US" sz="2400">
                <a:solidFill>
                  <a:srgbClr val="FF0000"/>
                </a:solidFill>
                <a:latin typeface="Gill Sans"/>
                <a:ea typeface="Gill Sans"/>
                <a:cs typeface="Gill Sans"/>
                <a:sym typeface="Gill Sans"/>
              </a:rPr>
              <a:t>pH = 4.52 </a:t>
            </a:r>
            <a:endParaRPr baseline="30000" sz="2400">
              <a:solidFill>
                <a:srgbClr val="FF0000"/>
              </a:solidFill>
              <a:latin typeface="Gill Sans"/>
              <a:ea typeface="Gill Sans"/>
              <a:cs typeface="Gill Sans"/>
              <a:sym typeface="Gill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5"/>
                                        </p:tgtEl>
                                        <p:attrNameLst>
                                          <p:attrName>style.visibility</p:attrName>
                                        </p:attrNameLst>
                                      </p:cBhvr>
                                      <p:to>
                                        <p:strVal val="visible"/>
                                      </p:to>
                                    </p:set>
                                    <p:animEffect filter="fade" transition="in">
                                      <p:cBhvr>
                                        <p:cTn dur="500"/>
                                        <p:tgtEl>
                                          <p:spTgt spid="41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6"/>
                                        </p:tgtEl>
                                        <p:attrNameLst>
                                          <p:attrName>style.visibility</p:attrName>
                                        </p:attrNameLst>
                                      </p:cBhvr>
                                      <p:to>
                                        <p:strVal val="visible"/>
                                      </p:to>
                                    </p:set>
                                    <p:animEffect filter="fade" transition="in">
                                      <p:cBhvr>
                                        <p:cTn dur="500"/>
                                        <p:tgtEl>
                                          <p:spTgt spid="41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7"/>
                                        </p:tgtEl>
                                        <p:attrNameLst>
                                          <p:attrName>style.visibility</p:attrName>
                                        </p:attrNameLst>
                                      </p:cBhvr>
                                      <p:to>
                                        <p:strVal val="visible"/>
                                      </p:to>
                                    </p:set>
                                    <p:animEffect filter="fade" transition="in">
                                      <p:cBhvr>
                                        <p:cTn dur="500"/>
                                        <p:tgtEl>
                                          <p:spTgt spid="41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8"/>
                                        </p:tgtEl>
                                        <p:attrNameLst>
                                          <p:attrName>style.visibility</p:attrName>
                                        </p:attrNameLst>
                                      </p:cBhvr>
                                      <p:to>
                                        <p:strVal val="visible"/>
                                      </p:to>
                                    </p:set>
                                    <p:animEffect filter="fade" transition="in">
                                      <p:cBhvr>
                                        <p:cTn dur="500"/>
                                        <p:tgtEl>
                                          <p:spTgt spid="41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9"/>
                                        </p:tgtEl>
                                        <p:attrNameLst>
                                          <p:attrName>style.visibility</p:attrName>
                                        </p:attrNameLst>
                                      </p:cBhvr>
                                      <p:to>
                                        <p:strVal val="visible"/>
                                      </p:to>
                                    </p:set>
                                    <p:animEffect filter="fade" transition="in">
                                      <p:cBhvr>
                                        <p:cTn dur="500"/>
                                        <p:tgtEl>
                                          <p:spTgt spid="41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4" name="Shape 4174"/>
        <p:cNvGrpSpPr/>
        <p:nvPr/>
      </p:nvGrpSpPr>
      <p:grpSpPr>
        <a:xfrm>
          <a:off x="0" y="0"/>
          <a:ext cx="0" cy="0"/>
          <a:chOff x="0" y="0"/>
          <a:chExt cx="0" cy="0"/>
        </a:xfrm>
      </p:grpSpPr>
      <p:sp>
        <p:nvSpPr>
          <p:cNvPr id="4175" name="Google Shape;4175;g200ff56c607_0_1384"/>
          <p:cNvSpPr txBox="1"/>
          <p:nvPr>
            <p:ph type="title"/>
          </p:nvPr>
        </p:nvSpPr>
        <p:spPr>
          <a:xfrm>
            <a:off x="2514600" y="0"/>
            <a:ext cx="74994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Buffer Calculations</a:t>
            </a:r>
            <a:endParaRPr/>
          </a:p>
        </p:txBody>
      </p:sp>
      <p:sp>
        <p:nvSpPr>
          <p:cNvPr id="4176" name="Google Shape;4176;g200ff56c607_0_1384"/>
          <p:cNvSpPr/>
          <p:nvPr/>
        </p:nvSpPr>
        <p:spPr>
          <a:xfrm>
            <a:off x="693683" y="1233489"/>
            <a:ext cx="11035800" cy="954000"/>
          </a:xfrm>
          <a:prstGeom prst="rect">
            <a:avLst/>
          </a:prstGeom>
          <a:noFill/>
          <a:ln>
            <a:noFill/>
          </a:ln>
        </p:spPr>
        <p:txBody>
          <a:bodyPr anchorCtr="0" anchor="t" bIns="45700" lIns="91425" spcFirstLastPara="1" rIns="91425" wrap="square" tIns="45700">
            <a:noAutofit/>
          </a:bodyPr>
          <a:lstStyle/>
          <a:p>
            <a:pPr indent="-344487" lvl="0" marL="344487" marR="0" rtl="0" algn="l">
              <a:spcBef>
                <a:spcPts val="0"/>
              </a:spcBef>
              <a:spcAft>
                <a:spcPts val="0"/>
              </a:spcAft>
              <a:buClr>
                <a:schemeClr val="dk1"/>
              </a:buClr>
              <a:buSzPts val="2800"/>
              <a:buFont typeface="Noto Sans Symbols"/>
              <a:buNone/>
            </a:pPr>
            <a:r>
              <a:rPr lang="en-US" sz="2800">
                <a:solidFill>
                  <a:schemeClr val="dk1"/>
                </a:solidFill>
                <a:latin typeface="Gill Sans"/>
                <a:ea typeface="Gill Sans"/>
                <a:cs typeface="Gill Sans"/>
                <a:sym typeface="Gill Sans"/>
              </a:rPr>
              <a:t>   Rearranging your calculations you can use the Henderson-Hasselbalch equation found on your reference table:</a:t>
            </a:r>
            <a:endParaRPr sz="2800">
              <a:solidFill>
                <a:schemeClr val="dk1"/>
              </a:solidFill>
              <a:latin typeface="Gill Sans"/>
              <a:ea typeface="Gill Sans"/>
              <a:cs typeface="Gill Sans"/>
              <a:sym typeface="Gill Sans"/>
            </a:endParaRPr>
          </a:p>
        </p:txBody>
      </p:sp>
      <p:grpSp>
        <p:nvGrpSpPr>
          <p:cNvPr id="4177" name="Google Shape;4177;g200ff56c607_0_1384"/>
          <p:cNvGrpSpPr/>
          <p:nvPr/>
        </p:nvGrpSpPr>
        <p:grpSpPr>
          <a:xfrm>
            <a:off x="3762375" y="3838576"/>
            <a:ext cx="4055546" cy="952500"/>
            <a:chOff x="1344" y="2400"/>
            <a:chExt cx="2376" cy="600"/>
          </a:xfrm>
        </p:grpSpPr>
        <p:sp>
          <p:nvSpPr>
            <p:cNvPr id="4178" name="Google Shape;4178;g200ff56c607_0_1384"/>
            <p:cNvSpPr/>
            <p:nvPr/>
          </p:nvSpPr>
          <p:spPr>
            <a:xfrm>
              <a:off x="1344" y="2554"/>
              <a:ext cx="18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2"/>
                </a:buClr>
                <a:buSzPts val="3200"/>
                <a:buFont typeface="Noto Sans Symbols"/>
                <a:buNone/>
              </a:pPr>
              <a:r>
                <a:rPr lang="en-US" sz="3200">
                  <a:solidFill>
                    <a:schemeClr val="dk2"/>
                  </a:solidFill>
                  <a:latin typeface="Gill Sans"/>
                  <a:ea typeface="Gill Sans"/>
                  <a:cs typeface="Gill Sans"/>
                  <a:sym typeface="Gill Sans"/>
                </a:rPr>
                <a:t>pOH = p</a:t>
              </a:r>
              <a:r>
                <a:rPr i="1" lang="en-US" sz="3200">
                  <a:solidFill>
                    <a:schemeClr val="dk2"/>
                  </a:solidFill>
                  <a:latin typeface="Gill Sans"/>
                  <a:ea typeface="Gill Sans"/>
                  <a:cs typeface="Gill Sans"/>
                  <a:sym typeface="Gill Sans"/>
                </a:rPr>
                <a:t>K</a:t>
              </a:r>
              <a:r>
                <a:rPr baseline="-25000" i="1" lang="en-US" sz="3200">
                  <a:solidFill>
                    <a:schemeClr val="dk2"/>
                  </a:solidFill>
                  <a:latin typeface="Gill Sans"/>
                  <a:ea typeface="Gill Sans"/>
                  <a:cs typeface="Gill Sans"/>
                  <a:sym typeface="Gill Sans"/>
                </a:rPr>
                <a:t>b</a:t>
              </a:r>
              <a:r>
                <a:rPr lang="en-US" sz="3200">
                  <a:solidFill>
                    <a:schemeClr val="dk2"/>
                  </a:solidFill>
                  <a:latin typeface="Gill Sans"/>
                  <a:ea typeface="Gill Sans"/>
                  <a:cs typeface="Gill Sans"/>
                  <a:sym typeface="Gill Sans"/>
                </a:rPr>
                <a:t> + log</a:t>
              </a:r>
              <a:endParaRPr/>
            </a:p>
          </p:txBody>
        </p:sp>
        <p:sp>
          <p:nvSpPr>
            <p:cNvPr id="4179" name="Google Shape;4179;g200ff56c607_0_1384"/>
            <p:cNvSpPr/>
            <p:nvPr/>
          </p:nvSpPr>
          <p:spPr>
            <a:xfrm>
              <a:off x="3119" y="2400"/>
              <a:ext cx="600" cy="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2"/>
                </a:buClr>
                <a:buSzPts val="3200"/>
                <a:buFont typeface="Noto Sans Symbols"/>
                <a:buNone/>
              </a:pPr>
              <a:r>
                <a:rPr lang="en-US" sz="3200">
                  <a:solidFill>
                    <a:schemeClr val="dk2"/>
                  </a:solidFill>
                  <a:latin typeface="Gill Sans"/>
                  <a:ea typeface="Gill Sans"/>
                  <a:cs typeface="Gill Sans"/>
                  <a:sym typeface="Gill Sans"/>
                </a:rPr>
                <a:t>[acid]</a:t>
              </a:r>
              <a:endParaRPr/>
            </a:p>
            <a:p>
              <a:pPr indent="0" lvl="0" marL="0" marR="0" rtl="0" algn="ctr">
                <a:spcBef>
                  <a:spcPts val="0"/>
                </a:spcBef>
                <a:spcAft>
                  <a:spcPts val="0"/>
                </a:spcAft>
                <a:buClr>
                  <a:schemeClr val="dk2"/>
                </a:buClr>
                <a:buSzPts val="3200"/>
                <a:buFont typeface="Noto Sans Symbols"/>
                <a:buNone/>
              </a:pPr>
              <a:r>
                <a:rPr lang="en-US" sz="3200">
                  <a:solidFill>
                    <a:schemeClr val="dk2"/>
                  </a:solidFill>
                  <a:latin typeface="Gill Sans"/>
                  <a:ea typeface="Gill Sans"/>
                  <a:cs typeface="Gill Sans"/>
                  <a:sym typeface="Gill Sans"/>
                </a:rPr>
                <a:t>[base]</a:t>
              </a:r>
              <a:endParaRPr/>
            </a:p>
          </p:txBody>
        </p:sp>
        <p:cxnSp>
          <p:nvCxnSpPr>
            <p:cNvPr id="4180" name="Google Shape;4180;g200ff56c607_0_1384"/>
            <p:cNvCxnSpPr/>
            <p:nvPr/>
          </p:nvCxnSpPr>
          <p:spPr>
            <a:xfrm>
              <a:off x="3120" y="2759"/>
              <a:ext cx="600" cy="0"/>
            </a:xfrm>
            <a:prstGeom prst="straightConnector1">
              <a:avLst/>
            </a:prstGeom>
            <a:noFill/>
            <a:ln cap="flat" cmpd="sng" w="9525">
              <a:solidFill>
                <a:schemeClr val="accent1"/>
              </a:solidFill>
              <a:prstDash val="solid"/>
              <a:miter lim="800000"/>
              <a:headEnd len="med" w="med" type="none"/>
              <a:tailEnd len="med" w="med" type="none"/>
            </a:ln>
          </p:spPr>
        </p:cxnSp>
      </p:grpSp>
      <p:grpSp>
        <p:nvGrpSpPr>
          <p:cNvPr id="4181" name="Google Shape;4181;g200ff56c607_0_1384"/>
          <p:cNvGrpSpPr/>
          <p:nvPr/>
        </p:nvGrpSpPr>
        <p:grpSpPr>
          <a:xfrm>
            <a:off x="3962401" y="2432053"/>
            <a:ext cx="4254501" cy="952500"/>
            <a:chOff x="1344" y="2400"/>
            <a:chExt cx="2680" cy="600"/>
          </a:xfrm>
        </p:grpSpPr>
        <p:sp>
          <p:nvSpPr>
            <p:cNvPr id="4182" name="Google Shape;4182;g200ff56c607_0_1384"/>
            <p:cNvSpPr/>
            <p:nvPr/>
          </p:nvSpPr>
          <p:spPr>
            <a:xfrm>
              <a:off x="1344" y="2554"/>
              <a:ext cx="18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FF0000"/>
                </a:buClr>
                <a:buSzPts val="3200"/>
                <a:buFont typeface="Noto Sans Symbols"/>
                <a:buNone/>
              </a:pPr>
              <a:r>
                <a:rPr lang="en-US" sz="3200">
                  <a:solidFill>
                    <a:srgbClr val="FF0000"/>
                  </a:solidFill>
                  <a:latin typeface="Gill Sans"/>
                  <a:ea typeface="Gill Sans"/>
                  <a:cs typeface="Gill Sans"/>
                  <a:sym typeface="Gill Sans"/>
                </a:rPr>
                <a:t>pH = p</a:t>
              </a:r>
              <a:r>
                <a:rPr i="1" lang="en-US" sz="3200">
                  <a:solidFill>
                    <a:srgbClr val="FF0000"/>
                  </a:solidFill>
                  <a:latin typeface="Gill Sans"/>
                  <a:ea typeface="Gill Sans"/>
                  <a:cs typeface="Gill Sans"/>
                  <a:sym typeface="Gill Sans"/>
                </a:rPr>
                <a:t>K</a:t>
              </a:r>
              <a:r>
                <a:rPr baseline="-25000" i="1" lang="en-US" sz="3200">
                  <a:solidFill>
                    <a:srgbClr val="FF0000"/>
                  </a:solidFill>
                  <a:latin typeface="Gill Sans"/>
                  <a:ea typeface="Gill Sans"/>
                  <a:cs typeface="Gill Sans"/>
                  <a:sym typeface="Gill Sans"/>
                </a:rPr>
                <a:t>a</a:t>
              </a:r>
              <a:r>
                <a:rPr lang="en-US" sz="3200">
                  <a:solidFill>
                    <a:srgbClr val="FF0000"/>
                  </a:solidFill>
                  <a:latin typeface="Gill Sans"/>
                  <a:ea typeface="Gill Sans"/>
                  <a:cs typeface="Gill Sans"/>
                  <a:sym typeface="Gill Sans"/>
                </a:rPr>
                <a:t> + log</a:t>
              </a:r>
              <a:endParaRPr/>
            </a:p>
          </p:txBody>
        </p:sp>
        <p:sp>
          <p:nvSpPr>
            <p:cNvPr id="4183" name="Google Shape;4183;g200ff56c607_0_1384"/>
            <p:cNvSpPr/>
            <p:nvPr/>
          </p:nvSpPr>
          <p:spPr>
            <a:xfrm>
              <a:off x="3124" y="2400"/>
              <a:ext cx="900" cy="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0000"/>
                </a:buClr>
                <a:buSzPts val="3200"/>
                <a:buFont typeface="Noto Sans Symbols"/>
                <a:buNone/>
              </a:pPr>
              <a:r>
                <a:rPr lang="en-US" sz="3200">
                  <a:solidFill>
                    <a:srgbClr val="FF0000"/>
                  </a:solidFill>
                  <a:latin typeface="Gill Sans"/>
                  <a:ea typeface="Gill Sans"/>
                  <a:cs typeface="Gill Sans"/>
                  <a:sym typeface="Gill Sans"/>
                </a:rPr>
                <a:t>[base]</a:t>
              </a:r>
              <a:endParaRPr/>
            </a:p>
            <a:p>
              <a:pPr indent="0" lvl="0" marL="0" marR="0" rtl="0" algn="ctr">
                <a:spcBef>
                  <a:spcPts val="0"/>
                </a:spcBef>
                <a:spcAft>
                  <a:spcPts val="0"/>
                </a:spcAft>
                <a:buClr>
                  <a:srgbClr val="FF0000"/>
                </a:buClr>
                <a:buSzPts val="3200"/>
                <a:buFont typeface="Noto Sans Symbols"/>
                <a:buNone/>
              </a:pPr>
              <a:r>
                <a:rPr lang="en-US" sz="3200">
                  <a:solidFill>
                    <a:srgbClr val="FF0000"/>
                  </a:solidFill>
                  <a:latin typeface="Gill Sans"/>
                  <a:ea typeface="Gill Sans"/>
                  <a:cs typeface="Gill Sans"/>
                  <a:sym typeface="Gill Sans"/>
                </a:rPr>
                <a:t>[acid]</a:t>
              </a:r>
              <a:endParaRPr/>
            </a:p>
          </p:txBody>
        </p:sp>
        <p:cxnSp>
          <p:nvCxnSpPr>
            <p:cNvPr id="4184" name="Google Shape;4184;g200ff56c607_0_1384"/>
            <p:cNvCxnSpPr/>
            <p:nvPr/>
          </p:nvCxnSpPr>
          <p:spPr>
            <a:xfrm>
              <a:off x="3120" y="2759"/>
              <a:ext cx="600" cy="0"/>
            </a:xfrm>
            <a:prstGeom prst="straightConnector1">
              <a:avLst/>
            </a:prstGeom>
            <a:noFill/>
            <a:ln cap="flat" cmpd="sng" w="22225">
              <a:solidFill>
                <a:srgbClr val="C82E32"/>
              </a:solidFill>
              <a:prstDash val="solid"/>
              <a:round/>
              <a:headEnd len="med" w="med" type="none"/>
              <a:tailEnd len="med" w="med" type="none"/>
            </a:ln>
          </p:spPr>
        </p:cxnSp>
      </p:grpSp>
      <p:pic>
        <p:nvPicPr>
          <p:cNvPr descr="Image result for buffer hasselhoff" id="4185" name="Google Shape;4185;g200ff56c607_0_1384"/>
          <p:cNvPicPr preferRelativeResize="0"/>
          <p:nvPr/>
        </p:nvPicPr>
        <p:blipFill rotWithShape="1">
          <a:blip r:embed="rId3">
            <a:alphaModFix/>
          </a:blip>
          <a:srcRect b="0" l="0" r="0" t="0"/>
          <a:stretch/>
        </p:blipFill>
        <p:spPr>
          <a:xfrm>
            <a:off x="9156172" y="2278065"/>
            <a:ext cx="1715555" cy="265366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2000"/>
                                  </p:stCondLst>
                                  <p:childTnLst>
                                    <p:set>
                                      <p:cBhvr>
                                        <p:cTn dur="1" fill="hold">
                                          <p:stCondLst>
                                            <p:cond delay="0"/>
                                          </p:stCondLst>
                                        </p:cTn>
                                        <p:tgtEl>
                                          <p:spTgt spid="4176"/>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0"/>
                                  </p:stCondLst>
                                  <p:childTnLst>
                                    <p:set>
                                      <p:cBhvr>
                                        <p:cTn dur="1" fill="hold">
                                          <p:stCondLst>
                                            <p:cond delay="0"/>
                                          </p:stCondLst>
                                        </p:cTn>
                                        <p:tgtEl>
                                          <p:spTgt spid="4177"/>
                                        </p:tgtEl>
                                        <p:attrNameLst>
                                          <p:attrName>style.visibility</p:attrName>
                                        </p:attrNameLst>
                                      </p:cBhvr>
                                      <p:to>
                                        <p:strVal val="visible"/>
                                      </p:to>
                                    </p:set>
                                  </p:childTnLst>
                                </p:cTn>
                              </p:par>
                            </p:childTnLst>
                          </p:cTn>
                        </p:par>
                        <p:par>
                          <p:cTn fill="hold">
                            <p:stCondLst>
                              <p:cond delay="2"/>
                            </p:stCondLst>
                            <p:childTnLst>
                              <p:par>
                                <p:cTn fill="hold" nodeType="afterEffect" presetClass="entr" presetID="1" presetSubtype="0">
                                  <p:stCondLst>
                                    <p:cond delay="0"/>
                                  </p:stCondLst>
                                  <p:childTnLst>
                                    <p:set>
                                      <p:cBhvr>
                                        <p:cTn dur="1" fill="hold">
                                          <p:stCondLst>
                                            <p:cond delay="0"/>
                                          </p:stCondLst>
                                        </p:cTn>
                                        <p:tgtEl>
                                          <p:spTgt spid="41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0" name="Shape 4190"/>
        <p:cNvGrpSpPr/>
        <p:nvPr/>
      </p:nvGrpSpPr>
      <p:grpSpPr>
        <a:xfrm>
          <a:off x="0" y="0"/>
          <a:ext cx="0" cy="0"/>
          <a:chOff x="0" y="0"/>
          <a:chExt cx="0" cy="0"/>
        </a:xfrm>
      </p:grpSpPr>
      <p:sp>
        <p:nvSpPr>
          <p:cNvPr id="4191" name="Google Shape;4191;g200ff56c607_0_1399"/>
          <p:cNvSpPr txBox="1"/>
          <p:nvPr>
            <p:ph type="title"/>
          </p:nvPr>
        </p:nvSpPr>
        <p:spPr>
          <a:xfrm>
            <a:off x="2514600" y="0"/>
            <a:ext cx="74994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alibri"/>
              <a:buNone/>
            </a:pPr>
            <a:r>
              <a:rPr lang="en-US" sz="4000"/>
              <a:t>Henderson</a:t>
            </a:r>
            <a:r>
              <a:rPr lang="en-US" sz="4000">
                <a:latin typeface="Arial"/>
                <a:ea typeface="Arial"/>
                <a:cs typeface="Arial"/>
                <a:sym typeface="Arial"/>
              </a:rPr>
              <a:t>–</a:t>
            </a:r>
            <a:r>
              <a:rPr lang="en-US" sz="4000"/>
              <a:t>Hasselbalch Equation</a:t>
            </a:r>
            <a:endParaRPr/>
          </a:p>
        </p:txBody>
      </p:sp>
      <p:sp>
        <p:nvSpPr>
          <p:cNvPr id="4192" name="Google Shape;4192;g200ff56c607_0_1399"/>
          <p:cNvSpPr txBox="1"/>
          <p:nvPr>
            <p:ph idx="1" type="body"/>
          </p:nvPr>
        </p:nvSpPr>
        <p:spPr>
          <a:xfrm>
            <a:off x="882869" y="1198563"/>
            <a:ext cx="10657500" cy="1752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What is the pH of a buffer that is 0.12 </a:t>
            </a:r>
            <a:r>
              <a:rPr i="1" lang="en-US"/>
              <a:t>M</a:t>
            </a:r>
            <a:r>
              <a:rPr lang="en-US"/>
              <a:t> in lactic acid, HC</a:t>
            </a:r>
            <a:r>
              <a:rPr baseline="-25000" lang="en-US"/>
              <a:t>3</a:t>
            </a:r>
            <a:r>
              <a:rPr lang="en-US"/>
              <a:t>H</a:t>
            </a:r>
            <a:r>
              <a:rPr baseline="-25000" lang="en-US"/>
              <a:t>5</a:t>
            </a:r>
            <a:r>
              <a:rPr lang="en-US"/>
              <a:t>O</a:t>
            </a:r>
            <a:r>
              <a:rPr baseline="-25000" lang="en-US"/>
              <a:t>3</a:t>
            </a:r>
            <a:r>
              <a:rPr lang="en-US"/>
              <a:t>, and 0.10 </a:t>
            </a:r>
            <a:r>
              <a:rPr i="1" lang="en-US"/>
              <a:t>M</a:t>
            </a:r>
            <a:r>
              <a:rPr lang="en-US"/>
              <a:t> in sodium lactate?  </a:t>
            </a:r>
            <a:r>
              <a:rPr i="1" lang="en-US"/>
              <a:t>K</a:t>
            </a:r>
            <a:r>
              <a:rPr baseline="-25000" i="1" lang="en-US"/>
              <a:t>a</a:t>
            </a:r>
            <a:r>
              <a:rPr lang="en-US"/>
              <a:t> for lactic acid is1.4 × 10</a:t>
            </a:r>
            <a:r>
              <a:rPr baseline="30000" lang="en-US"/>
              <a:t>−4</a:t>
            </a:r>
            <a:r>
              <a:rPr lang="en-US"/>
              <a:t>.</a:t>
            </a:r>
            <a:endParaRPr/>
          </a:p>
        </p:txBody>
      </p:sp>
      <p:grpSp>
        <p:nvGrpSpPr>
          <p:cNvPr id="4193" name="Google Shape;4193;g200ff56c607_0_1399"/>
          <p:cNvGrpSpPr/>
          <p:nvPr/>
        </p:nvGrpSpPr>
        <p:grpSpPr>
          <a:xfrm>
            <a:off x="3733800" y="2197102"/>
            <a:ext cx="4254500" cy="952500"/>
            <a:chOff x="1138" y="1680"/>
            <a:chExt cx="2680" cy="600"/>
          </a:xfrm>
        </p:grpSpPr>
        <p:sp>
          <p:nvSpPr>
            <p:cNvPr id="4194" name="Google Shape;4194;g200ff56c607_0_1399"/>
            <p:cNvSpPr/>
            <p:nvPr/>
          </p:nvSpPr>
          <p:spPr>
            <a:xfrm>
              <a:off x="1138" y="1834"/>
              <a:ext cx="18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C82E32"/>
                </a:buClr>
                <a:buSzPts val="3200"/>
                <a:buFont typeface="Noto Sans Symbols"/>
                <a:buNone/>
              </a:pPr>
              <a:r>
                <a:rPr lang="en-US" sz="3200">
                  <a:solidFill>
                    <a:srgbClr val="C82E32"/>
                  </a:solidFill>
                  <a:latin typeface="Gill Sans"/>
                  <a:ea typeface="Gill Sans"/>
                  <a:cs typeface="Gill Sans"/>
                  <a:sym typeface="Gill Sans"/>
                </a:rPr>
                <a:t>pH = p</a:t>
              </a:r>
              <a:r>
                <a:rPr i="1" lang="en-US" sz="3200">
                  <a:solidFill>
                    <a:srgbClr val="C82E32"/>
                  </a:solidFill>
                  <a:latin typeface="Gill Sans"/>
                  <a:ea typeface="Gill Sans"/>
                  <a:cs typeface="Gill Sans"/>
                  <a:sym typeface="Gill Sans"/>
                </a:rPr>
                <a:t>K</a:t>
              </a:r>
              <a:r>
                <a:rPr baseline="-25000" i="1" lang="en-US" sz="3200">
                  <a:solidFill>
                    <a:srgbClr val="C82E32"/>
                  </a:solidFill>
                  <a:latin typeface="Gill Sans"/>
                  <a:ea typeface="Gill Sans"/>
                  <a:cs typeface="Gill Sans"/>
                  <a:sym typeface="Gill Sans"/>
                </a:rPr>
                <a:t>a</a:t>
              </a:r>
              <a:r>
                <a:rPr lang="en-US" sz="3200">
                  <a:solidFill>
                    <a:srgbClr val="C82E32"/>
                  </a:solidFill>
                  <a:latin typeface="Gill Sans"/>
                  <a:ea typeface="Gill Sans"/>
                  <a:cs typeface="Gill Sans"/>
                  <a:sym typeface="Gill Sans"/>
                </a:rPr>
                <a:t> + log</a:t>
              </a:r>
              <a:endParaRPr/>
            </a:p>
          </p:txBody>
        </p:sp>
        <p:grpSp>
          <p:nvGrpSpPr>
            <p:cNvPr id="4195" name="Google Shape;4195;g200ff56c607_0_1399"/>
            <p:cNvGrpSpPr/>
            <p:nvPr/>
          </p:nvGrpSpPr>
          <p:grpSpPr>
            <a:xfrm>
              <a:off x="2880" y="1680"/>
              <a:ext cx="938" cy="600"/>
              <a:chOff x="3100" y="1561"/>
              <a:chExt cx="938" cy="600"/>
            </a:xfrm>
          </p:grpSpPr>
          <p:sp>
            <p:nvSpPr>
              <p:cNvPr id="4196" name="Google Shape;4196;g200ff56c607_0_1399"/>
              <p:cNvSpPr/>
              <p:nvPr/>
            </p:nvSpPr>
            <p:spPr>
              <a:xfrm>
                <a:off x="3138" y="1561"/>
                <a:ext cx="900" cy="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C82E32"/>
                  </a:buClr>
                  <a:buSzPts val="3200"/>
                  <a:buFont typeface="Noto Sans Symbols"/>
                  <a:buNone/>
                </a:pPr>
                <a:r>
                  <a:rPr lang="en-US" sz="3200">
                    <a:solidFill>
                      <a:srgbClr val="C82E32"/>
                    </a:solidFill>
                    <a:latin typeface="Gill Sans"/>
                    <a:ea typeface="Gill Sans"/>
                    <a:cs typeface="Gill Sans"/>
                    <a:sym typeface="Gill Sans"/>
                  </a:rPr>
                  <a:t>[base]</a:t>
                </a:r>
                <a:endParaRPr/>
              </a:p>
              <a:p>
                <a:pPr indent="0" lvl="0" marL="0" marR="0" rtl="0" algn="ctr">
                  <a:spcBef>
                    <a:spcPts val="0"/>
                  </a:spcBef>
                  <a:spcAft>
                    <a:spcPts val="0"/>
                  </a:spcAft>
                  <a:buClr>
                    <a:srgbClr val="C82E32"/>
                  </a:buClr>
                  <a:buSzPts val="3200"/>
                  <a:buFont typeface="Noto Sans Symbols"/>
                  <a:buNone/>
                </a:pPr>
                <a:r>
                  <a:rPr lang="en-US" sz="3200">
                    <a:solidFill>
                      <a:srgbClr val="C82E32"/>
                    </a:solidFill>
                    <a:latin typeface="Gill Sans"/>
                    <a:ea typeface="Gill Sans"/>
                    <a:cs typeface="Gill Sans"/>
                    <a:sym typeface="Gill Sans"/>
                  </a:rPr>
                  <a:t>[acid]</a:t>
                </a:r>
                <a:endParaRPr/>
              </a:p>
            </p:txBody>
          </p:sp>
          <p:cxnSp>
            <p:nvCxnSpPr>
              <p:cNvPr id="4197" name="Google Shape;4197;g200ff56c607_0_1399"/>
              <p:cNvCxnSpPr/>
              <p:nvPr/>
            </p:nvCxnSpPr>
            <p:spPr>
              <a:xfrm>
                <a:off x="3100" y="1920"/>
                <a:ext cx="900" cy="0"/>
              </a:xfrm>
              <a:prstGeom prst="straightConnector1">
                <a:avLst/>
              </a:prstGeom>
              <a:noFill/>
              <a:ln cap="flat" cmpd="sng" w="22225">
                <a:solidFill>
                  <a:srgbClr val="C82E32"/>
                </a:solidFill>
                <a:prstDash val="solid"/>
                <a:round/>
                <a:headEnd len="med" w="med" type="none"/>
                <a:tailEnd len="med" w="med" type="none"/>
              </a:ln>
            </p:spPr>
          </p:cxnSp>
        </p:grpSp>
      </p:grpSp>
      <p:grpSp>
        <p:nvGrpSpPr>
          <p:cNvPr id="4198" name="Google Shape;4198;g200ff56c607_0_1399"/>
          <p:cNvGrpSpPr/>
          <p:nvPr/>
        </p:nvGrpSpPr>
        <p:grpSpPr>
          <a:xfrm>
            <a:off x="3733800" y="3200402"/>
            <a:ext cx="6045200" cy="952500"/>
            <a:chOff x="1392" y="1824"/>
            <a:chExt cx="3808" cy="600"/>
          </a:xfrm>
        </p:grpSpPr>
        <p:sp>
          <p:nvSpPr>
            <p:cNvPr id="4199" name="Google Shape;4199;g200ff56c607_0_1399"/>
            <p:cNvSpPr/>
            <p:nvPr/>
          </p:nvSpPr>
          <p:spPr>
            <a:xfrm>
              <a:off x="1392" y="2003"/>
              <a:ext cx="30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3200"/>
                <a:buFont typeface="Noto Sans Symbols"/>
                <a:buNone/>
              </a:pPr>
              <a:r>
                <a:rPr lang="en-US" sz="3200">
                  <a:solidFill>
                    <a:schemeClr val="lt1"/>
                  </a:solidFill>
                  <a:latin typeface="Gill Sans"/>
                  <a:ea typeface="Gill Sans"/>
                  <a:cs typeface="Gill Sans"/>
                  <a:sym typeface="Gill Sans"/>
                </a:rPr>
                <a:t>pH </a:t>
              </a:r>
              <a:r>
                <a:rPr lang="en-US" sz="3200">
                  <a:solidFill>
                    <a:srgbClr val="C82E32"/>
                  </a:solidFill>
                  <a:latin typeface="Gill Sans"/>
                  <a:ea typeface="Gill Sans"/>
                  <a:cs typeface="Gill Sans"/>
                  <a:sym typeface="Gill Sans"/>
                </a:rPr>
                <a:t>= −log (1.4×10</a:t>
              </a:r>
              <a:r>
                <a:rPr baseline="30000" lang="en-US" sz="3200">
                  <a:solidFill>
                    <a:srgbClr val="C82E32"/>
                  </a:solidFill>
                  <a:latin typeface="Gill Sans"/>
                  <a:ea typeface="Gill Sans"/>
                  <a:cs typeface="Gill Sans"/>
                  <a:sym typeface="Gill Sans"/>
                </a:rPr>
                <a:t>−4</a:t>
              </a:r>
              <a:r>
                <a:rPr lang="en-US" sz="3200">
                  <a:solidFill>
                    <a:srgbClr val="C82E32"/>
                  </a:solidFill>
                  <a:latin typeface="Gill Sans"/>
                  <a:ea typeface="Gill Sans"/>
                  <a:cs typeface="Gill Sans"/>
                  <a:sym typeface="Gill Sans"/>
                </a:rPr>
                <a:t>) + log</a:t>
              </a:r>
              <a:endParaRPr/>
            </a:p>
          </p:txBody>
        </p:sp>
        <p:grpSp>
          <p:nvGrpSpPr>
            <p:cNvPr id="4200" name="Google Shape;4200;g200ff56c607_0_1399"/>
            <p:cNvGrpSpPr/>
            <p:nvPr/>
          </p:nvGrpSpPr>
          <p:grpSpPr>
            <a:xfrm>
              <a:off x="4272" y="1824"/>
              <a:ext cx="928" cy="600"/>
              <a:chOff x="2860" y="1561"/>
              <a:chExt cx="928" cy="600"/>
            </a:xfrm>
          </p:grpSpPr>
          <p:sp>
            <p:nvSpPr>
              <p:cNvPr id="4201" name="Google Shape;4201;g200ff56c607_0_1399"/>
              <p:cNvSpPr/>
              <p:nvPr/>
            </p:nvSpPr>
            <p:spPr>
              <a:xfrm>
                <a:off x="2888" y="1561"/>
                <a:ext cx="900" cy="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C82E32"/>
                  </a:buClr>
                  <a:buSzPts val="3200"/>
                  <a:buFont typeface="Noto Sans Symbols"/>
                  <a:buNone/>
                </a:pPr>
                <a:r>
                  <a:rPr lang="en-US" sz="3200">
                    <a:solidFill>
                      <a:srgbClr val="C82E32"/>
                    </a:solidFill>
                    <a:latin typeface="Gill Sans"/>
                    <a:ea typeface="Gill Sans"/>
                    <a:cs typeface="Gill Sans"/>
                    <a:sym typeface="Gill Sans"/>
                  </a:rPr>
                  <a:t>(0.10)</a:t>
                </a:r>
                <a:endParaRPr/>
              </a:p>
              <a:p>
                <a:pPr indent="0" lvl="0" marL="0" marR="0" rtl="0" algn="ctr">
                  <a:spcBef>
                    <a:spcPts val="0"/>
                  </a:spcBef>
                  <a:spcAft>
                    <a:spcPts val="0"/>
                  </a:spcAft>
                  <a:buClr>
                    <a:srgbClr val="C82E32"/>
                  </a:buClr>
                  <a:buSzPts val="3200"/>
                  <a:buFont typeface="Noto Sans Symbols"/>
                  <a:buNone/>
                </a:pPr>
                <a:r>
                  <a:rPr lang="en-US" sz="3200">
                    <a:solidFill>
                      <a:srgbClr val="C82E32"/>
                    </a:solidFill>
                    <a:latin typeface="Gill Sans"/>
                    <a:ea typeface="Gill Sans"/>
                    <a:cs typeface="Gill Sans"/>
                    <a:sym typeface="Gill Sans"/>
                  </a:rPr>
                  <a:t>(0.12)</a:t>
                </a:r>
                <a:endParaRPr/>
              </a:p>
            </p:txBody>
          </p:sp>
          <p:cxnSp>
            <p:nvCxnSpPr>
              <p:cNvPr id="4202" name="Google Shape;4202;g200ff56c607_0_1399"/>
              <p:cNvCxnSpPr/>
              <p:nvPr/>
            </p:nvCxnSpPr>
            <p:spPr>
              <a:xfrm>
                <a:off x="2860" y="1945"/>
                <a:ext cx="900" cy="0"/>
              </a:xfrm>
              <a:prstGeom prst="straightConnector1">
                <a:avLst/>
              </a:prstGeom>
              <a:noFill/>
              <a:ln cap="flat" cmpd="sng" w="22225">
                <a:solidFill>
                  <a:srgbClr val="C82E32"/>
                </a:solidFill>
                <a:prstDash val="solid"/>
                <a:round/>
                <a:headEnd len="med" w="med" type="none"/>
                <a:tailEnd len="med" w="med" type="none"/>
              </a:ln>
            </p:spPr>
          </p:cxnSp>
        </p:grpSp>
      </p:grpSp>
      <p:sp>
        <p:nvSpPr>
          <p:cNvPr id="4203" name="Google Shape;4203;g200ff56c607_0_1399"/>
          <p:cNvSpPr/>
          <p:nvPr/>
        </p:nvSpPr>
        <p:spPr>
          <a:xfrm>
            <a:off x="3733800" y="4194177"/>
            <a:ext cx="3719400" cy="1077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3200"/>
              <a:buFont typeface="Noto Sans Symbols"/>
              <a:buNone/>
            </a:pPr>
            <a:r>
              <a:rPr lang="en-US" sz="3200">
                <a:solidFill>
                  <a:schemeClr val="lt1"/>
                </a:solidFill>
                <a:latin typeface="Gill Sans"/>
                <a:ea typeface="Gill Sans"/>
                <a:cs typeface="Gill Sans"/>
                <a:sym typeface="Gill Sans"/>
              </a:rPr>
              <a:t>pH </a:t>
            </a:r>
            <a:r>
              <a:rPr lang="en-US" sz="3200">
                <a:solidFill>
                  <a:srgbClr val="C82E32"/>
                </a:solidFill>
                <a:latin typeface="Gill Sans"/>
                <a:ea typeface="Gill Sans"/>
                <a:cs typeface="Gill Sans"/>
                <a:sym typeface="Gill Sans"/>
              </a:rPr>
              <a:t>= 3.85 + (−0.08)</a:t>
            </a:r>
            <a:endParaRPr/>
          </a:p>
          <a:p>
            <a:pPr indent="0" lvl="0" marL="0" marR="0" rtl="0" algn="l">
              <a:spcBef>
                <a:spcPts val="0"/>
              </a:spcBef>
              <a:spcAft>
                <a:spcPts val="0"/>
              </a:spcAft>
              <a:buClr>
                <a:schemeClr val="lt1"/>
              </a:buClr>
              <a:buSzPts val="3200"/>
              <a:buFont typeface="Noto Sans Symbols"/>
              <a:buNone/>
            </a:pPr>
            <a:r>
              <a:rPr lang="en-US" sz="3200">
                <a:solidFill>
                  <a:schemeClr val="lt1"/>
                </a:solidFill>
                <a:latin typeface="Gill Sans"/>
                <a:ea typeface="Gill Sans"/>
                <a:cs typeface="Gill Sans"/>
                <a:sym typeface="Gill Sans"/>
              </a:rPr>
              <a:t>pH </a:t>
            </a:r>
            <a:r>
              <a:rPr lang="en-US" sz="3200">
                <a:solidFill>
                  <a:srgbClr val="C82E32"/>
                </a:solidFill>
                <a:latin typeface="Gill Sans"/>
                <a:ea typeface="Gill Sans"/>
                <a:cs typeface="Gill Sans"/>
                <a:sym typeface="Gill Sans"/>
              </a:rPr>
              <a:t>= 3.77</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93"/>
                                        </p:tgtEl>
                                        <p:attrNameLst>
                                          <p:attrName>style.visibility</p:attrName>
                                        </p:attrNameLst>
                                      </p:cBhvr>
                                      <p:to>
                                        <p:strVal val="visible"/>
                                      </p:to>
                                    </p:set>
                                    <p:animEffect filter="fade" transition="in">
                                      <p:cBhvr>
                                        <p:cTn dur="500"/>
                                        <p:tgtEl>
                                          <p:spTgt spid="41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98"/>
                                        </p:tgtEl>
                                        <p:attrNameLst>
                                          <p:attrName>style.visibility</p:attrName>
                                        </p:attrNameLst>
                                      </p:cBhvr>
                                      <p:to>
                                        <p:strVal val="visible"/>
                                      </p:to>
                                    </p:set>
                                    <p:animEffect filter="fade" transition="in">
                                      <p:cBhvr>
                                        <p:cTn dur="500"/>
                                        <p:tgtEl>
                                          <p:spTgt spid="41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03"/>
                                        </p:tgtEl>
                                        <p:attrNameLst>
                                          <p:attrName>style.visibility</p:attrName>
                                        </p:attrNameLst>
                                      </p:cBhvr>
                                      <p:to>
                                        <p:strVal val="visible"/>
                                      </p:to>
                                    </p:set>
                                    <p:animEffect filter="fade" transition="in">
                                      <p:cBhvr>
                                        <p:cTn dur="500"/>
                                        <p:tgtEl>
                                          <p:spTgt spid="42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g200fb5710e2_0_13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Aufbau Principle</a:t>
            </a:r>
            <a:endParaRPr/>
          </a:p>
        </p:txBody>
      </p:sp>
      <p:sp>
        <p:nvSpPr>
          <p:cNvPr id="718" name="Google Shape;718;g200fb5710e2_0_13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36576" rtl="0" algn="l">
              <a:lnSpc>
                <a:spcPct val="90000"/>
              </a:lnSpc>
              <a:spcBef>
                <a:spcPts val="0"/>
              </a:spcBef>
              <a:spcAft>
                <a:spcPts val="0"/>
              </a:spcAft>
              <a:buClr>
                <a:srgbClr val="FF0000"/>
              </a:buClr>
              <a:buSzPts val="2400"/>
              <a:buNone/>
            </a:pPr>
            <a:r>
              <a:rPr lang="en-US">
                <a:solidFill>
                  <a:srgbClr val="FF0000"/>
                </a:solidFill>
              </a:rPr>
              <a:t>As protons are added one by one to the nucleus to build up the elements, so are e</a:t>
            </a:r>
            <a:r>
              <a:rPr baseline="30000" lang="en-US">
                <a:solidFill>
                  <a:srgbClr val="FF0000"/>
                </a:solidFill>
              </a:rPr>
              <a:t>-</a:t>
            </a:r>
            <a:r>
              <a:rPr lang="en-US">
                <a:solidFill>
                  <a:srgbClr val="FF0000"/>
                </a:solidFill>
              </a:rPr>
              <a:t>. </a:t>
            </a:r>
            <a:endParaRPr>
              <a:solidFill>
                <a:srgbClr val="FF0000"/>
              </a:solidFill>
            </a:endParaRPr>
          </a:p>
          <a:p>
            <a:pPr indent="0" lvl="0" marL="36576" rtl="0" algn="l">
              <a:lnSpc>
                <a:spcPct val="90000"/>
              </a:lnSpc>
              <a:spcBef>
                <a:spcPts val="1000"/>
              </a:spcBef>
              <a:spcAft>
                <a:spcPts val="0"/>
              </a:spcAft>
              <a:buClr>
                <a:schemeClr val="dk1"/>
              </a:buClr>
              <a:buSzPts val="2400"/>
              <a:buNone/>
            </a:pPr>
            <a:r>
              <a:t/>
            </a:r>
            <a:endParaRPr b="1"/>
          </a:p>
          <a:p>
            <a:pPr indent="0" lvl="0" marL="36576" rtl="0" algn="ctr">
              <a:lnSpc>
                <a:spcPct val="90000"/>
              </a:lnSpc>
              <a:spcBef>
                <a:spcPts val="1000"/>
              </a:spcBef>
              <a:spcAft>
                <a:spcPts val="0"/>
              </a:spcAft>
              <a:buClr>
                <a:schemeClr val="accent1"/>
              </a:buClr>
              <a:buSzPts val="4400"/>
              <a:buNone/>
            </a:pPr>
            <a:r>
              <a:rPr lang="en-US" sz="4400">
                <a:solidFill>
                  <a:schemeClr val="accent1"/>
                </a:solidFill>
              </a:rPr>
              <a:t>1s</a:t>
            </a:r>
            <a:r>
              <a:rPr baseline="30000" lang="en-US" sz="4400">
                <a:solidFill>
                  <a:schemeClr val="accent1"/>
                </a:solidFill>
              </a:rPr>
              <a:t>2 </a:t>
            </a:r>
            <a:r>
              <a:rPr lang="en-US" sz="4400">
                <a:solidFill>
                  <a:schemeClr val="accent1"/>
                </a:solidFill>
              </a:rPr>
              <a:t>2s</a:t>
            </a:r>
            <a:r>
              <a:rPr baseline="30000" lang="en-US" sz="4400">
                <a:solidFill>
                  <a:schemeClr val="accent1"/>
                </a:solidFill>
              </a:rPr>
              <a:t>2 </a:t>
            </a:r>
            <a:r>
              <a:rPr lang="en-US" sz="4400">
                <a:solidFill>
                  <a:schemeClr val="accent1"/>
                </a:solidFill>
              </a:rPr>
              <a:t>2p</a:t>
            </a:r>
            <a:r>
              <a:rPr baseline="30000" lang="en-US" sz="4400">
                <a:solidFill>
                  <a:schemeClr val="accent1"/>
                </a:solidFill>
              </a:rPr>
              <a:t>6 </a:t>
            </a:r>
            <a:r>
              <a:rPr lang="en-US" sz="4400">
                <a:solidFill>
                  <a:schemeClr val="accent1"/>
                </a:solidFill>
              </a:rPr>
              <a:t>3s</a:t>
            </a:r>
            <a:r>
              <a:rPr baseline="30000" lang="en-US" sz="4400">
                <a:solidFill>
                  <a:schemeClr val="accent1"/>
                </a:solidFill>
              </a:rPr>
              <a:t>2 </a:t>
            </a:r>
            <a:r>
              <a:rPr lang="en-US" sz="4400">
                <a:solidFill>
                  <a:schemeClr val="accent1"/>
                </a:solidFill>
              </a:rPr>
              <a:t>3p</a:t>
            </a:r>
            <a:r>
              <a:rPr baseline="30000" lang="en-US" sz="4400">
                <a:solidFill>
                  <a:schemeClr val="accent1"/>
                </a:solidFill>
              </a:rPr>
              <a:t>6 </a:t>
            </a:r>
            <a:r>
              <a:rPr lang="en-US" sz="4400">
                <a:solidFill>
                  <a:schemeClr val="accent1"/>
                </a:solidFill>
              </a:rPr>
              <a:t>4s</a:t>
            </a:r>
            <a:r>
              <a:rPr baseline="30000" lang="en-US" sz="4400">
                <a:solidFill>
                  <a:schemeClr val="accent1"/>
                </a:solidFill>
              </a:rPr>
              <a:t>2 </a:t>
            </a:r>
            <a:r>
              <a:rPr lang="en-US" sz="4400">
                <a:solidFill>
                  <a:schemeClr val="accent1"/>
                </a:solidFill>
              </a:rPr>
              <a:t>3d</a:t>
            </a:r>
            <a:r>
              <a:rPr baseline="30000" lang="en-US" sz="4400">
                <a:solidFill>
                  <a:schemeClr val="accent1"/>
                </a:solidFill>
              </a:rPr>
              <a:t>10 </a:t>
            </a:r>
            <a:r>
              <a:rPr lang="en-US" sz="4400">
                <a:solidFill>
                  <a:schemeClr val="accent1"/>
                </a:solidFill>
              </a:rPr>
              <a:t>4p</a:t>
            </a:r>
            <a:r>
              <a:rPr baseline="30000" lang="en-US" sz="4400">
                <a:solidFill>
                  <a:schemeClr val="accent1"/>
                </a:solidFill>
              </a:rPr>
              <a:t>6 </a:t>
            </a:r>
            <a:r>
              <a:rPr lang="en-US" sz="4400">
                <a:solidFill>
                  <a:schemeClr val="accent1"/>
                </a:solidFill>
              </a:rPr>
              <a:t>5s</a:t>
            </a:r>
            <a:r>
              <a:rPr baseline="30000" lang="en-US" sz="4400">
                <a:solidFill>
                  <a:schemeClr val="accent1"/>
                </a:solidFill>
              </a:rPr>
              <a:t>2 </a:t>
            </a:r>
            <a:r>
              <a:rPr lang="en-US" sz="4400">
                <a:solidFill>
                  <a:schemeClr val="accent1"/>
                </a:solidFill>
              </a:rPr>
              <a:t>4d</a:t>
            </a:r>
            <a:r>
              <a:rPr baseline="30000" lang="en-US" sz="4400">
                <a:solidFill>
                  <a:schemeClr val="accent1"/>
                </a:solidFill>
              </a:rPr>
              <a:t>10 </a:t>
            </a:r>
            <a:r>
              <a:rPr lang="en-US" sz="4400">
                <a:solidFill>
                  <a:schemeClr val="accent1"/>
                </a:solidFill>
              </a:rPr>
              <a:t>5p</a:t>
            </a:r>
            <a:r>
              <a:rPr baseline="30000" lang="en-US" sz="4400">
                <a:solidFill>
                  <a:schemeClr val="accent1"/>
                </a:solidFill>
              </a:rPr>
              <a:t>6 </a:t>
            </a:r>
            <a:r>
              <a:rPr lang="en-US" sz="4400">
                <a:solidFill>
                  <a:schemeClr val="accent1"/>
                </a:solidFill>
              </a:rPr>
              <a:t>6s</a:t>
            </a:r>
            <a:r>
              <a:rPr baseline="30000" lang="en-US" sz="4400">
                <a:solidFill>
                  <a:schemeClr val="accent1"/>
                </a:solidFill>
              </a:rPr>
              <a:t>2 </a:t>
            </a:r>
            <a:r>
              <a:rPr lang="en-US" sz="4400">
                <a:solidFill>
                  <a:schemeClr val="accent1"/>
                </a:solidFill>
              </a:rPr>
              <a:t>4f</a:t>
            </a:r>
            <a:r>
              <a:rPr baseline="30000" lang="en-US" sz="4400">
                <a:solidFill>
                  <a:schemeClr val="accent1"/>
                </a:solidFill>
              </a:rPr>
              <a:t>14 </a:t>
            </a:r>
            <a:r>
              <a:rPr lang="en-US" sz="4400">
                <a:solidFill>
                  <a:schemeClr val="accent1"/>
                </a:solidFill>
              </a:rPr>
              <a:t>5d</a:t>
            </a:r>
            <a:r>
              <a:rPr baseline="30000" lang="en-US" sz="4400">
                <a:solidFill>
                  <a:schemeClr val="accent1"/>
                </a:solidFill>
              </a:rPr>
              <a:t>10 </a:t>
            </a:r>
            <a:r>
              <a:rPr lang="en-US" sz="4400">
                <a:solidFill>
                  <a:schemeClr val="accent1"/>
                </a:solidFill>
              </a:rPr>
              <a:t>6p</a:t>
            </a:r>
            <a:r>
              <a:rPr baseline="30000" lang="en-US" sz="4400">
                <a:solidFill>
                  <a:schemeClr val="accent1"/>
                </a:solidFill>
              </a:rPr>
              <a:t>6 </a:t>
            </a:r>
            <a:r>
              <a:rPr lang="en-US" sz="4400">
                <a:solidFill>
                  <a:schemeClr val="accent1"/>
                </a:solidFill>
              </a:rPr>
              <a:t>7s</a:t>
            </a:r>
            <a:r>
              <a:rPr baseline="30000" lang="en-US" sz="4400">
                <a:solidFill>
                  <a:schemeClr val="accent1"/>
                </a:solidFill>
              </a:rPr>
              <a:t>2 </a:t>
            </a:r>
            <a:r>
              <a:rPr lang="en-US" sz="4400">
                <a:solidFill>
                  <a:schemeClr val="accent1"/>
                </a:solidFill>
              </a:rPr>
              <a:t>5f</a:t>
            </a:r>
            <a:r>
              <a:rPr baseline="30000" lang="en-US" sz="4400">
                <a:solidFill>
                  <a:schemeClr val="accent1"/>
                </a:solidFill>
              </a:rPr>
              <a:t>14 </a:t>
            </a:r>
            <a:r>
              <a:rPr lang="en-US" sz="4400">
                <a:solidFill>
                  <a:schemeClr val="accent1"/>
                </a:solidFill>
              </a:rPr>
              <a:t>6d</a:t>
            </a:r>
            <a:r>
              <a:rPr baseline="30000" lang="en-US" sz="4400">
                <a:solidFill>
                  <a:schemeClr val="accent1"/>
                </a:solidFill>
              </a:rPr>
              <a:t>10 </a:t>
            </a:r>
            <a:r>
              <a:rPr lang="en-US" sz="4400">
                <a:solidFill>
                  <a:schemeClr val="accent1"/>
                </a:solidFill>
              </a:rPr>
              <a:t>7p</a:t>
            </a:r>
            <a:r>
              <a:rPr baseline="30000" lang="en-US" sz="4400">
                <a:solidFill>
                  <a:schemeClr val="accent1"/>
                </a:solidFill>
              </a:rPr>
              <a:t>6</a:t>
            </a:r>
            <a:endParaRPr sz="4400">
              <a:solidFill>
                <a:schemeClr val="accent1"/>
              </a:solidFill>
            </a:endParaRPr>
          </a:p>
          <a:p>
            <a:pPr indent="-76200" lvl="0" marL="228600" rtl="0" algn="l">
              <a:lnSpc>
                <a:spcPct val="90000"/>
              </a:lnSpc>
              <a:spcBef>
                <a:spcPts val="1000"/>
              </a:spcBef>
              <a:spcAft>
                <a:spcPts val="0"/>
              </a:spcAft>
              <a:buClr>
                <a:schemeClr val="dk1"/>
              </a:buClr>
              <a:buSzPts val="2400"/>
              <a:buNone/>
            </a:pPr>
            <a:r>
              <a:t/>
            </a:r>
            <a:endParaRPr/>
          </a:p>
        </p:txBody>
      </p:sp>
    </p:spTree>
  </p:cSld>
  <p:clrMapOvr>
    <a:masterClrMapping/>
  </p:clrMapOvr>
</p:sld>
</file>

<file path=ppt/slides/slide4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8" name="Shape 4208"/>
        <p:cNvGrpSpPr/>
        <p:nvPr/>
      </p:nvGrpSpPr>
      <p:grpSpPr>
        <a:xfrm>
          <a:off x="0" y="0"/>
          <a:ext cx="0" cy="0"/>
          <a:chOff x="0" y="0"/>
          <a:chExt cx="0" cy="0"/>
        </a:xfrm>
      </p:grpSpPr>
      <p:sp>
        <p:nvSpPr>
          <p:cNvPr id="4209" name="Google Shape;4209;g200ff56c607_0_1416"/>
          <p:cNvSpPr txBox="1"/>
          <p:nvPr>
            <p:ph type="title"/>
          </p:nvPr>
        </p:nvSpPr>
        <p:spPr>
          <a:xfrm>
            <a:off x="2514600" y="0"/>
            <a:ext cx="74994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pH Range</a:t>
            </a:r>
            <a:endParaRPr/>
          </a:p>
        </p:txBody>
      </p:sp>
      <p:sp>
        <p:nvSpPr>
          <p:cNvPr id="4210" name="Google Shape;4210;g200ff56c607_0_1416"/>
          <p:cNvSpPr txBox="1"/>
          <p:nvPr>
            <p:ph idx="1" type="body"/>
          </p:nvPr>
        </p:nvSpPr>
        <p:spPr>
          <a:xfrm>
            <a:off x="1095704" y="1529254"/>
            <a:ext cx="10460400" cy="49143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a:t>The pH range is the range of pH values over which a buffer system works effectively.</a:t>
            </a:r>
            <a:endParaRPr/>
          </a:p>
          <a:p>
            <a:pPr indent="-228600" lvl="0" marL="228600" rtl="0" algn="l">
              <a:lnSpc>
                <a:spcPct val="90000"/>
              </a:lnSpc>
              <a:spcBef>
                <a:spcPts val="1000"/>
              </a:spcBef>
              <a:spcAft>
                <a:spcPts val="0"/>
              </a:spcAft>
              <a:buClr>
                <a:schemeClr val="dk1"/>
              </a:buClr>
              <a:buSzPts val="2400"/>
              <a:buChar char="•"/>
            </a:pPr>
            <a:r>
              <a:rPr lang="en-US"/>
              <a:t>It is best to choose an acid with a p</a:t>
            </a:r>
            <a:r>
              <a:rPr i="1" lang="en-US"/>
              <a:t>K</a:t>
            </a:r>
            <a:r>
              <a:rPr baseline="-25000" i="1" lang="en-US"/>
              <a:t>a</a:t>
            </a:r>
            <a:r>
              <a:rPr lang="en-US"/>
              <a:t> close to the desired pH. This means the [H</a:t>
            </a:r>
            <a:r>
              <a:rPr baseline="30000" lang="en-US"/>
              <a:t>+</a:t>
            </a:r>
            <a:r>
              <a:rPr lang="en-US"/>
              <a:t>] equals Ka. Why?</a:t>
            </a:r>
            <a:endParaRPr/>
          </a:p>
          <a:p>
            <a:pPr indent="-76200" lvl="0" marL="228600" rtl="0" algn="l">
              <a:lnSpc>
                <a:spcPct val="90000"/>
              </a:lnSpc>
              <a:spcBef>
                <a:spcPts val="1000"/>
              </a:spcBef>
              <a:spcAft>
                <a:spcPts val="0"/>
              </a:spcAft>
              <a:buClr>
                <a:schemeClr val="dk1"/>
              </a:buClr>
              <a:buSzPts val="2400"/>
              <a:buNone/>
            </a:pPr>
            <a:r>
              <a:t/>
            </a:r>
            <a:endParaRPr/>
          </a:p>
          <a:p>
            <a:pPr indent="-76200" lvl="0" marL="228600" rtl="0" algn="l">
              <a:lnSpc>
                <a:spcPct val="90000"/>
              </a:lnSpc>
              <a:spcBef>
                <a:spcPts val="1000"/>
              </a:spcBef>
              <a:spcAft>
                <a:spcPts val="0"/>
              </a:spcAft>
              <a:buClr>
                <a:schemeClr val="dk1"/>
              </a:buClr>
              <a:buSzPts val="2400"/>
              <a:buNone/>
            </a:pPr>
            <a:r>
              <a:t/>
            </a:r>
            <a:endParaRPr/>
          </a:p>
          <a:p>
            <a:pPr indent="-76200" lvl="0" marL="22860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	Because the amounts of the acid and base will be equal so they can both 	sufficiently counterbalance additions of solutions.</a:t>
            </a:r>
            <a:endParaRPr/>
          </a:p>
          <a:p>
            <a:pPr indent="-76200" lvl="0" marL="228600" rtl="0" algn="l">
              <a:lnSpc>
                <a:spcPct val="90000"/>
              </a:lnSpc>
              <a:spcBef>
                <a:spcPts val="1000"/>
              </a:spcBef>
              <a:spcAft>
                <a:spcPts val="0"/>
              </a:spcAft>
              <a:buClr>
                <a:schemeClr val="dk1"/>
              </a:buClr>
              <a:buSzPts val="2400"/>
              <a:buNone/>
            </a:pPr>
            <a:r>
              <a:t/>
            </a:r>
            <a:endParaRPr/>
          </a:p>
        </p:txBody>
      </p:sp>
      <p:grpSp>
        <p:nvGrpSpPr>
          <p:cNvPr id="4211" name="Google Shape;4211;g200ff56c607_0_1416"/>
          <p:cNvGrpSpPr/>
          <p:nvPr/>
        </p:nvGrpSpPr>
        <p:grpSpPr>
          <a:xfrm>
            <a:off x="4230689" y="3054353"/>
            <a:ext cx="4254501" cy="952500"/>
            <a:chOff x="1344" y="2400"/>
            <a:chExt cx="2680" cy="600"/>
          </a:xfrm>
        </p:grpSpPr>
        <p:sp>
          <p:nvSpPr>
            <p:cNvPr id="4212" name="Google Shape;4212;g200ff56c607_0_1416"/>
            <p:cNvSpPr/>
            <p:nvPr/>
          </p:nvSpPr>
          <p:spPr>
            <a:xfrm>
              <a:off x="1344" y="2554"/>
              <a:ext cx="18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C82E32"/>
                </a:buClr>
                <a:buSzPts val="3200"/>
                <a:buFont typeface="Noto Sans Symbols"/>
                <a:buNone/>
              </a:pPr>
              <a:r>
                <a:rPr lang="en-US" sz="3200">
                  <a:solidFill>
                    <a:srgbClr val="C82E32"/>
                  </a:solidFill>
                  <a:latin typeface="Gill Sans"/>
                  <a:ea typeface="Gill Sans"/>
                  <a:cs typeface="Gill Sans"/>
                  <a:sym typeface="Gill Sans"/>
                </a:rPr>
                <a:t>pH = p</a:t>
              </a:r>
              <a:r>
                <a:rPr i="1" lang="en-US" sz="3200">
                  <a:solidFill>
                    <a:srgbClr val="C82E32"/>
                  </a:solidFill>
                  <a:latin typeface="Gill Sans"/>
                  <a:ea typeface="Gill Sans"/>
                  <a:cs typeface="Gill Sans"/>
                  <a:sym typeface="Gill Sans"/>
                </a:rPr>
                <a:t>K</a:t>
              </a:r>
              <a:r>
                <a:rPr baseline="-25000" i="1" lang="en-US" sz="3200">
                  <a:solidFill>
                    <a:srgbClr val="C82E32"/>
                  </a:solidFill>
                  <a:latin typeface="Gill Sans"/>
                  <a:ea typeface="Gill Sans"/>
                  <a:cs typeface="Gill Sans"/>
                  <a:sym typeface="Gill Sans"/>
                </a:rPr>
                <a:t>a</a:t>
              </a:r>
              <a:r>
                <a:rPr lang="en-US" sz="3200">
                  <a:solidFill>
                    <a:srgbClr val="C82E32"/>
                  </a:solidFill>
                  <a:latin typeface="Gill Sans"/>
                  <a:ea typeface="Gill Sans"/>
                  <a:cs typeface="Gill Sans"/>
                  <a:sym typeface="Gill Sans"/>
                </a:rPr>
                <a:t> + log</a:t>
              </a:r>
              <a:endParaRPr/>
            </a:p>
          </p:txBody>
        </p:sp>
        <p:sp>
          <p:nvSpPr>
            <p:cNvPr id="4213" name="Google Shape;4213;g200ff56c607_0_1416"/>
            <p:cNvSpPr/>
            <p:nvPr/>
          </p:nvSpPr>
          <p:spPr>
            <a:xfrm>
              <a:off x="3124" y="2400"/>
              <a:ext cx="900" cy="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C82E32"/>
                </a:buClr>
                <a:buSzPts val="3200"/>
                <a:buFont typeface="Noto Sans Symbols"/>
                <a:buNone/>
              </a:pPr>
              <a:r>
                <a:rPr lang="en-US" sz="3200">
                  <a:solidFill>
                    <a:srgbClr val="C82E32"/>
                  </a:solidFill>
                  <a:latin typeface="Gill Sans"/>
                  <a:ea typeface="Gill Sans"/>
                  <a:cs typeface="Gill Sans"/>
                  <a:sym typeface="Gill Sans"/>
                </a:rPr>
                <a:t>[base]</a:t>
              </a:r>
              <a:endParaRPr/>
            </a:p>
            <a:p>
              <a:pPr indent="0" lvl="0" marL="0" marR="0" rtl="0" algn="ctr">
                <a:spcBef>
                  <a:spcPts val="0"/>
                </a:spcBef>
                <a:spcAft>
                  <a:spcPts val="0"/>
                </a:spcAft>
                <a:buClr>
                  <a:srgbClr val="C82E32"/>
                </a:buClr>
                <a:buSzPts val="3200"/>
                <a:buFont typeface="Noto Sans Symbols"/>
                <a:buNone/>
              </a:pPr>
              <a:r>
                <a:rPr lang="en-US" sz="3200">
                  <a:solidFill>
                    <a:srgbClr val="C82E32"/>
                  </a:solidFill>
                  <a:latin typeface="Gill Sans"/>
                  <a:ea typeface="Gill Sans"/>
                  <a:cs typeface="Gill Sans"/>
                  <a:sym typeface="Gill Sans"/>
                </a:rPr>
                <a:t>[acid]</a:t>
              </a:r>
              <a:endParaRPr/>
            </a:p>
          </p:txBody>
        </p:sp>
        <p:cxnSp>
          <p:nvCxnSpPr>
            <p:cNvPr id="4214" name="Google Shape;4214;g200ff56c607_0_1416"/>
            <p:cNvCxnSpPr/>
            <p:nvPr/>
          </p:nvCxnSpPr>
          <p:spPr>
            <a:xfrm>
              <a:off x="3120" y="2759"/>
              <a:ext cx="600" cy="0"/>
            </a:xfrm>
            <a:prstGeom prst="straightConnector1">
              <a:avLst/>
            </a:prstGeom>
            <a:noFill/>
            <a:ln cap="flat" cmpd="sng" w="22225">
              <a:solidFill>
                <a:srgbClr val="C82E32"/>
              </a:solidFill>
              <a:prstDash val="solid"/>
              <a:round/>
              <a:headEnd len="med" w="med" type="none"/>
              <a:tailEnd len="med" w="med" type="non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11"/>
                                        </p:tgtEl>
                                        <p:attrNameLst>
                                          <p:attrName>style.visibility</p:attrName>
                                        </p:attrNameLst>
                                      </p:cBhvr>
                                      <p:to>
                                        <p:strVal val="visible"/>
                                      </p:to>
                                    </p:set>
                                    <p:animEffect filter="fade" transition="in">
                                      <p:cBhvr>
                                        <p:cTn dur="500"/>
                                        <p:tgtEl>
                                          <p:spTgt spid="42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8" name="Shape 4218"/>
        <p:cNvGrpSpPr/>
        <p:nvPr/>
      </p:nvGrpSpPr>
      <p:grpSpPr>
        <a:xfrm>
          <a:off x="0" y="0"/>
          <a:ext cx="0" cy="0"/>
          <a:chOff x="0" y="0"/>
          <a:chExt cx="0" cy="0"/>
        </a:xfrm>
      </p:grpSpPr>
      <p:sp>
        <p:nvSpPr>
          <p:cNvPr id="4219" name="Google Shape;4219;g200ff56c607_0_1426"/>
          <p:cNvSpPr txBox="1"/>
          <p:nvPr>
            <p:ph type="title"/>
          </p:nvPr>
        </p:nvSpPr>
        <p:spPr>
          <a:xfrm>
            <a:off x="2514600" y="0"/>
            <a:ext cx="74994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Review Buffers</a:t>
            </a:r>
            <a:endParaRPr/>
          </a:p>
        </p:txBody>
      </p:sp>
      <p:sp>
        <p:nvSpPr>
          <p:cNvPr id="4220" name="Google Shape;4220;g200ff56c607_0_1426"/>
          <p:cNvSpPr txBox="1"/>
          <p:nvPr>
            <p:ph idx="1" type="body"/>
          </p:nvPr>
        </p:nvSpPr>
        <p:spPr>
          <a:xfrm>
            <a:off x="536027" y="990600"/>
            <a:ext cx="11114700" cy="5867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sz="2800"/>
              <a:t>Consider the reaction:	CH</a:t>
            </a:r>
            <a:r>
              <a:rPr baseline="-25000" lang="en-US" sz="2800"/>
              <a:t>3</a:t>
            </a:r>
            <a:r>
              <a:rPr lang="en-US" sz="2800"/>
              <a:t>COOH 🡪 CH</a:t>
            </a:r>
            <a:r>
              <a:rPr baseline="-25000" lang="en-US" sz="2800"/>
              <a:t>3</a:t>
            </a:r>
            <a:r>
              <a:rPr lang="en-US" sz="2800"/>
              <a:t>COO</a:t>
            </a:r>
            <a:r>
              <a:rPr baseline="30000" lang="en-US" sz="2800"/>
              <a:t>-</a:t>
            </a:r>
            <a:r>
              <a:rPr lang="en-US" sz="2800"/>
              <a:t> + H</a:t>
            </a:r>
            <a:r>
              <a:rPr baseline="30000" lang="en-US" sz="2800"/>
              <a:t>+</a:t>
            </a:r>
            <a:endParaRPr/>
          </a:p>
          <a:p>
            <a:pPr indent="-228600" lvl="0" marL="228600" rtl="0" algn="l">
              <a:lnSpc>
                <a:spcPct val="90000"/>
              </a:lnSpc>
              <a:spcBef>
                <a:spcPts val="1000"/>
              </a:spcBef>
              <a:spcAft>
                <a:spcPts val="0"/>
              </a:spcAft>
              <a:buClr>
                <a:schemeClr val="dk1"/>
              </a:buClr>
              <a:buSzPts val="2800"/>
              <a:buFont typeface="Noto Sans Symbols"/>
              <a:buNone/>
            </a:pPr>
            <a:r>
              <a:t/>
            </a:r>
            <a:endParaRPr sz="2800"/>
          </a:p>
          <a:p>
            <a:pPr indent="0" lvl="0" marL="0" rtl="0" algn="l">
              <a:lnSpc>
                <a:spcPct val="90000"/>
              </a:lnSpc>
              <a:spcBef>
                <a:spcPts val="1000"/>
              </a:spcBef>
              <a:spcAft>
                <a:spcPts val="0"/>
              </a:spcAft>
              <a:buClr>
                <a:schemeClr val="dk1"/>
              </a:buClr>
              <a:buSzPts val="2800"/>
              <a:buNone/>
            </a:pPr>
            <a:r>
              <a:rPr lang="en-US" sz="2800"/>
              <a:t>CH</a:t>
            </a:r>
            <a:r>
              <a:rPr baseline="-25000" lang="en-US" sz="2800"/>
              <a:t>3</a:t>
            </a:r>
            <a:r>
              <a:rPr lang="en-US" sz="2800"/>
              <a:t>COONa is a ______ salt. It ionizes into _______ and ________.</a:t>
            </a:r>
            <a:endParaRPr/>
          </a:p>
          <a:p>
            <a:pPr indent="-50800" lvl="0" marL="228600" rtl="0" algn="l">
              <a:lnSpc>
                <a:spcPct val="90000"/>
              </a:lnSpc>
              <a:spcBef>
                <a:spcPts val="1000"/>
              </a:spcBef>
              <a:spcAft>
                <a:spcPts val="0"/>
              </a:spcAft>
              <a:buClr>
                <a:schemeClr val="dk1"/>
              </a:buClr>
              <a:buSzPts val="2800"/>
              <a:buNone/>
            </a:pPr>
            <a:r>
              <a:t/>
            </a:r>
            <a:endParaRPr sz="2800"/>
          </a:p>
          <a:p>
            <a:pPr indent="-50800" lvl="0" marL="228600" rtl="0" algn="l">
              <a:lnSpc>
                <a:spcPct val="90000"/>
              </a:lnSpc>
              <a:spcBef>
                <a:spcPts val="1000"/>
              </a:spcBef>
              <a:spcAft>
                <a:spcPts val="0"/>
              </a:spcAft>
              <a:buClr>
                <a:schemeClr val="dk1"/>
              </a:buClr>
              <a:buSzPts val="2800"/>
              <a:buNone/>
            </a:pPr>
            <a:r>
              <a:t/>
            </a:r>
            <a:endParaRPr sz="2800"/>
          </a:p>
          <a:p>
            <a:pPr indent="0" lvl="0" marL="0" rtl="0" algn="l">
              <a:lnSpc>
                <a:spcPct val="90000"/>
              </a:lnSpc>
              <a:spcBef>
                <a:spcPts val="1000"/>
              </a:spcBef>
              <a:spcAft>
                <a:spcPts val="0"/>
              </a:spcAft>
              <a:buClr>
                <a:schemeClr val="dk1"/>
              </a:buClr>
              <a:buSzPts val="2800"/>
              <a:buNone/>
            </a:pPr>
            <a:r>
              <a:rPr lang="en-US" sz="2800"/>
              <a:t>Adding sodium acetate to the reaction above will shift the reaction to the _______, and will __________ the ionization of the acid.</a:t>
            </a:r>
            <a:endParaRPr/>
          </a:p>
        </p:txBody>
      </p:sp>
      <p:sp>
        <p:nvSpPr>
          <p:cNvPr id="4221" name="Google Shape;4221;g200ff56c607_0_1426"/>
          <p:cNvSpPr txBox="1"/>
          <p:nvPr/>
        </p:nvSpPr>
        <p:spPr>
          <a:xfrm>
            <a:off x="3565189" y="1952039"/>
            <a:ext cx="10668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800"/>
              <a:buFont typeface="Noto Sans Symbols"/>
              <a:buNone/>
            </a:pPr>
            <a:r>
              <a:rPr lang="en-US" sz="2800">
                <a:solidFill>
                  <a:srgbClr val="FF0000"/>
                </a:solidFill>
                <a:latin typeface="Arial"/>
                <a:ea typeface="Arial"/>
                <a:cs typeface="Arial"/>
                <a:sym typeface="Arial"/>
              </a:rPr>
              <a:t>basic</a:t>
            </a:r>
            <a:endParaRPr sz="2400">
              <a:solidFill>
                <a:srgbClr val="FF0000"/>
              </a:solidFill>
              <a:latin typeface="Arial"/>
              <a:ea typeface="Arial"/>
              <a:cs typeface="Arial"/>
              <a:sym typeface="Arial"/>
            </a:endParaRPr>
          </a:p>
        </p:txBody>
      </p:sp>
      <p:sp>
        <p:nvSpPr>
          <p:cNvPr id="4222" name="Google Shape;4222;g200ff56c607_0_1426"/>
          <p:cNvSpPr txBox="1"/>
          <p:nvPr/>
        </p:nvSpPr>
        <p:spPr>
          <a:xfrm>
            <a:off x="7602475" y="1982788"/>
            <a:ext cx="914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400"/>
              <a:buFont typeface="Noto Sans Symbols"/>
              <a:buNone/>
            </a:pPr>
            <a:r>
              <a:rPr lang="en-US" sz="2400">
                <a:solidFill>
                  <a:srgbClr val="FF0000"/>
                </a:solidFill>
                <a:latin typeface="Arial"/>
                <a:ea typeface="Arial"/>
                <a:cs typeface="Arial"/>
                <a:sym typeface="Arial"/>
              </a:rPr>
              <a:t>Na+</a:t>
            </a:r>
            <a:endParaRPr/>
          </a:p>
        </p:txBody>
      </p:sp>
      <p:sp>
        <p:nvSpPr>
          <p:cNvPr id="4223" name="Google Shape;4223;g200ff56c607_0_1426"/>
          <p:cNvSpPr txBox="1"/>
          <p:nvPr/>
        </p:nvSpPr>
        <p:spPr>
          <a:xfrm>
            <a:off x="9729834" y="1982789"/>
            <a:ext cx="1676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400"/>
              <a:buFont typeface="Noto Sans Symbols"/>
              <a:buNone/>
            </a:pPr>
            <a:r>
              <a:rPr lang="en-US" sz="2400">
                <a:solidFill>
                  <a:srgbClr val="FF0000"/>
                </a:solidFill>
                <a:latin typeface="Arial"/>
                <a:ea typeface="Arial"/>
                <a:cs typeface="Arial"/>
                <a:sym typeface="Arial"/>
              </a:rPr>
              <a:t>CH</a:t>
            </a:r>
            <a:r>
              <a:rPr baseline="-25000" lang="en-US" sz="2400">
                <a:solidFill>
                  <a:srgbClr val="FF0000"/>
                </a:solidFill>
                <a:latin typeface="Arial"/>
                <a:ea typeface="Arial"/>
                <a:cs typeface="Arial"/>
                <a:sym typeface="Arial"/>
              </a:rPr>
              <a:t>3</a:t>
            </a:r>
            <a:r>
              <a:rPr lang="en-US" sz="2400">
                <a:solidFill>
                  <a:srgbClr val="FF0000"/>
                </a:solidFill>
                <a:latin typeface="Arial"/>
                <a:ea typeface="Arial"/>
                <a:cs typeface="Arial"/>
                <a:sym typeface="Arial"/>
              </a:rPr>
              <a:t>COO-</a:t>
            </a:r>
            <a:endParaRPr/>
          </a:p>
        </p:txBody>
      </p:sp>
      <p:sp>
        <p:nvSpPr>
          <p:cNvPr id="4224" name="Google Shape;4224;g200ff56c607_0_1426"/>
          <p:cNvSpPr txBox="1"/>
          <p:nvPr/>
        </p:nvSpPr>
        <p:spPr>
          <a:xfrm>
            <a:off x="1774559" y="3924300"/>
            <a:ext cx="914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400"/>
              <a:buFont typeface="Noto Sans Symbols"/>
              <a:buNone/>
            </a:pPr>
            <a:r>
              <a:rPr lang="en-US" sz="2400">
                <a:solidFill>
                  <a:srgbClr val="FF0000"/>
                </a:solidFill>
                <a:latin typeface="Arial"/>
                <a:ea typeface="Arial"/>
                <a:cs typeface="Arial"/>
                <a:sym typeface="Arial"/>
              </a:rPr>
              <a:t>left</a:t>
            </a:r>
            <a:endParaRPr/>
          </a:p>
        </p:txBody>
      </p:sp>
      <p:sp>
        <p:nvSpPr>
          <p:cNvPr id="4225" name="Google Shape;4225;g200ff56c607_0_1426"/>
          <p:cNvSpPr txBox="1"/>
          <p:nvPr/>
        </p:nvSpPr>
        <p:spPr>
          <a:xfrm>
            <a:off x="4328639" y="3924299"/>
            <a:ext cx="15240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400"/>
              <a:buFont typeface="Noto Sans Symbols"/>
              <a:buNone/>
            </a:pPr>
            <a:r>
              <a:rPr lang="en-US" sz="2400">
                <a:solidFill>
                  <a:srgbClr val="FF0000"/>
                </a:solidFill>
                <a:latin typeface="Arial"/>
                <a:ea typeface="Arial"/>
                <a:cs typeface="Arial"/>
                <a:sym typeface="Arial"/>
              </a:rPr>
              <a:t>decrease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21"/>
                                        </p:tgtEl>
                                        <p:attrNameLst>
                                          <p:attrName>style.visibility</p:attrName>
                                        </p:attrNameLst>
                                      </p:cBhvr>
                                      <p:to>
                                        <p:strVal val="visible"/>
                                      </p:to>
                                    </p:set>
                                    <p:animEffect filter="fade" transition="in">
                                      <p:cBhvr>
                                        <p:cTn dur="500"/>
                                        <p:tgtEl>
                                          <p:spTgt spid="42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22"/>
                                        </p:tgtEl>
                                        <p:attrNameLst>
                                          <p:attrName>style.visibility</p:attrName>
                                        </p:attrNameLst>
                                      </p:cBhvr>
                                      <p:to>
                                        <p:strVal val="visible"/>
                                      </p:to>
                                    </p:set>
                                    <p:animEffect filter="fade" transition="in">
                                      <p:cBhvr>
                                        <p:cTn dur="500"/>
                                        <p:tgtEl>
                                          <p:spTgt spid="42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23"/>
                                        </p:tgtEl>
                                        <p:attrNameLst>
                                          <p:attrName>style.visibility</p:attrName>
                                        </p:attrNameLst>
                                      </p:cBhvr>
                                      <p:to>
                                        <p:strVal val="visible"/>
                                      </p:to>
                                    </p:set>
                                    <p:animEffect filter="fade" transition="in">
                                      <p:cBhvr>
                                        <p:cTn dur="500"/>
                                        <p:tgtEl>
                                          <p:spTgt spid="42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24"/>
                                        </p:tgtEl>
                                        <p:attrNameLst>
                                          <p:attrName>style.visibility</p:attrName>
                                        </p:attrNameLst>
                                      </p:cBhvr>
                                      <p:to>
                                        <p:strVal val="visible"/>
                                      </p:to>
                                    </p:set>
                                    <p:animEffect filter="fade" transition="in">
                                      <p:cBhvr>
                                        <p:cTn dur="500"/>
                                        <p:tgtEl>
                                          <p:spTgt spid="42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25"/>
                                        </p:tgtEl>
                                        <p:attrNameLst>
                                          <p:attrName>style.visibility</p:attrName>
                                        </p:attrNameLst>
                                      </p:cBhvr>
                                      <p:to>
                                        <p:strVal val="visible"/>
                                      </p:to>
                                    </p:set>
                                    <p:animEffect filter="fade" transition="in">
                                      <p:cBhvr>
                                        <p:cTn dur="500"/>
                                        <p:tgtEl>
                                          <p:spTgt spid="42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9" name="Shape 4229"/>
        <p:cNvGrpSpPr/>
        <p:nvPr/>
      </p:nvGrpSpPr>
      <p:grpSpPr>
        <a:xfrm>
          <a:off x="0" y="0"/>
          <a:ext cx="0" cy="0"/>
          <a:chOff x="0" y="0"/>
          <a:chExt cx="0" cy="0"/>
        </a:xfrm>
      </p:grpSpPr>
      <p:sp>
        <p:nvSpPr>
          <p:cNvPr id="4230" name="Google Shape;4230;g200ff56c607_0_1436"/>
          <p:cNvSpPr txBox="1"/>
          <p:nvPr>
            <p:ph type="title"/>
          </p:nvPr>
        </p:nvSpPr>
        <p:spPr>
          <a:xfrm>
            <a:off x="2514600" y="0"/>
            <a:ext cx="74994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Review Buffers</a:t>
            </a:r>
            <a:endParaRPr/>
          </a:p>
        </p:txBody>
      </p:sp>
      <p:sp>
        <p:nvSpPr>
          <p:cNvPr id="4231" name="Google Shape;4231;g200ff56c607_0_1436"/>
          <p:cNvSpPr txBox="1"/>
          <p:nvPr>
            <p:ph idx="1" type="body"/>
          </p:nvPr>
        </p:nvSpPr>
        <p:spPr>
          <a:xfrm>
            <a:off x="898634" y="1403130"/>
            <a:ext cx="10720500" cy="5454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sz="2800"/>
              <a:t>A buffer resists changes in pH since it contains both acidic and basic species.</a:t>
            </a:r>
            <a:endParaRPr/>
          </a:p>
          <a:p>
            <a:pPr indent="-228600" lvl="1" marL="685800" rtl="0" algn="l">
              <a:lnSpc>
                <a:spcPct val="90000"/>
              </a:lnSpc>
              <a:spcBef>
                <a:spcPts val="500"/>
              </a:spcBef>
              <a:spcAft>
                <a:spcPts val="0"/>
              </a:spcAft>
              <a:buClr>
                <a:schemeClr val="dk1"/>
              </a:buClr>
              <a:buSzPts val="2800"/>
              <a:buChar char="•"/>
            </a:pPr>
            <a:r>
              <a:rPr lang="en-US" sz="2800"/>
              <a:t>If OH- is added, it reacts with the _____ part of the buffer.</a:t>
            </a:r>
            <a:endParaRPr/>
          </a:p>
          <a:p>
            <a:pPr indent="-228600" lvl="1" marL="685800" rtl="0" algn="l">
              <a:lnSpc>
                <a:spcPct val="90000"/>
              </a:lnSpc>
              <a:spcBef>
                <a:spcPts val="500"/>
              </a:spcBef>
              <a:spcAft>
                <a:spcPts val="0"/>
              </a:spcAft>
              <a:buClr>
                <a:schemeClr val="dk1"/>
              </a:buClr>
              <a:buSzPts val="2800"/>
              <a:buChar char="•"/>
            </a:pPr>
            <a:r>
              <a:rPr lang="en-US" sz="2800"/>
              <a:t>If H+ is added, it reacts with the _____ part of the buffer. </a:t>
            </a:r>
            <a:endParaRPr/>
          </a:p>
          <a:p>
            <a:pPr indent="0" lvl="0" marL="0" rtl="0" algn="l">
              <a:lnSpc>
                <a:spcPct val="90000"/>
              </a:lnSpc>
              <a:spcBef>
                <a:spcPts val="1000"/>
              </a:spcBef>
              <a:spcAft>
                <a:spcPts val="0"/>
              </a:spcAft>
              <a:buClr>
                <a:schemeClr val="dk1"/>
              </a:buClr>
              <a:buSzPts val="2800"/>
              <a:buNone/>
            </a:pPr>
            <a:r>
              <a:rPr lang="en-US" sz="2800"/>
              <a:t>The acidic and basic species in the buffer cannot consume each other in a _________ reaction, or it won’t work. </a:t>
            </a:r>
            <a:endParaRPr/>
          </a:p>
          <a:p>
            <a:pPr indent="-50800" lvl="0" marL="228600" rtl="0" algn="l">
              <a:lnSpc>
                <a:spcPct val="90000"/>
              </a:lnSpc>
              <a:spcBef>
                <a:spcPts val="1000"/>
              </a:spcBef>
              <a:spcAft>
                <a:spcPts val="0"/>
              </a:spcAft>
              <a:buClr>
                <a:schemeClr val="dk1"/>
              </a:buClr>
              <a:buSzPts val="2800"/>
              <a:buNone/>
            </a:pPr>
            <a:r>
              <a:t/>
            </a:r>
            <a:endParaRPr sz="2800"/>
          </a:p>
          <a:p>
            <a:pPr indent="0" lvl="0" marL="0" rtl="0" algn="l">
              <a:lnSpc>
                <a:spcPct val="90000"/>
              </a:lnSpc>
              <a:spcBef>
                <a:spcPts val="1000"/>
              </a:spcBef>
              <a:spcAft>
                <a:spcPts val="0"/>
              </a:spcAft>
              <a:buClr>
                <a:schemeClr val="dk1"/>
              </a:buClr>
              <a:buSzPts val="2800"/>
              <a:buNone/>
            </a:pPr>
            <a:r>
              <a:rPr lang="en-US" sz="2800"/>
              <a:t>This is why the buffer must have ___ acids and ___ bases.</a:t>
            </a:r>
            <a:endParaRPr/>
          </a:p>
        </p:txBody>
      </p:sp>
      <p:sp>
        <p:nvSpPr>
          <p:cNvPr id="4232" name="Google Shape;4232;g200ff56c607_0_1436"/>
          <p:cNvSpPr txBox="1"/>
          <p:nvPr/>
        </p:nvSpPr>
        <p:spPr>
          <a:xfrm>
            <a:off x="7014588" y="2141902"/>
            <a:ext cx="11430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400"/>
              <a:buFont typeface="Noto Sans Symbols"/>
              <a:buNone/>
            </a:pPr>
            <a:r>
              <a:rPr lang="en-US" sz="2400">
                <a:solidFill>
                  <a:srgbClr val="FF0000"/>
                </a:solidFill>
                <a:latin typeface="Arial"/>
                <a:ea typeface="Arial"/>
                <a:cs typeface="Arial"/>
                <a:sym typeface="Arial"/>
              </a:rPr>
              <a:t>acidic</a:t>
            </a:r>
            <a:endParaRPr/>
          </a:p>
        </p:txBody>
      </p:sp>
      <p:sp>
        <p:nvSpPr>
          <p:cNvPr id="4233" name="Google Shape;4233;g200ff56c607_0_1436"/>
          <p:cNvSpPr txBox="1"/>
          <p:nvPr/>
        </p:nvSpPr>
        <p:spPr>
          <a:xfrm>
            <a:off x="6828550" y="2669335"/>
            <a:ext cx="914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400"/>
              <a:buFont typeface="Noto Sans Symbols"/>
              <a:buNone/>
            </a:pPr>
            <a:r>
              <a:rPr lang="en-US" sz="2400">
                <a:solidFill>
                  <a:srgbClr val="FF0000"/>
                </a:solidFill>
                <a:latin typeface="Arial"/>
                <a:ea typeface="Arial"/>
                <a:cs typeface="Arial"/>
                <a:sym typeface="Arial"/>
              </a:rPr>
              <a:t>basic</a:t>
            </a:r>
            <a:endParaRPr/>
          </a:p>
        </p:txBody>
      </p:sp>
      <p:sp>
        <p:nvSpPr>
          <p:cNvPr id="4234" name="Google Shape;4234;g200ff56c607_0_1436"/>
          <p:cNvSpPr txBox="1"/>
          <p:nvPr/>
        </p:nvSpPr>
        <p:spPr>
          <a:xfrm>
            <a:off x="2899287" y="3538815"/>
            <a:ext cx="20574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000"/>
              <a:buFont typeface="Noto Sans Symbols"/>
              <a:buNone/>
            </a:pPr>
            <a:r>
              <a:rPr lang="en-US" sz="2000">
                <a:solidFill>
                  <a:srgbClr val="FF0000"/>
                </a:solidFill>
                <a:latin typeface="Arial"/>
                <a:ea typeface="Arial"/>
                <a:cs typeface="Arial"/>
                <a:sym typeface="Arial"/>
              </a:rPr>
              <a:t>neutralization</a:t>
            </a:r>
            <a:endParaRPr/>
          </a:p>
        </p:txBody>
      </p:sp>
      <p:sp>
        <p:nvSpPr>
          <p:cNvPr id="4235" name="Google Shape;4235;g200ff56c607_0_1436"/>
          <p:cNvSpPr txBox="1"/>
          <p:nvPr/>
        </p:nvSpPr>
        <p:spPr>
          <a:xfrm>
            <a:off x="8398588" y="4582680"/>
            <a:ext cx="9144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000"/>
              <a:buFont typeface="Noto Sans Symbols"/>
              <a:buNone/>
            </a:pPr>
            <a:r>
              <a:rPr lang="en-US" sz="2000">
                <a:solidFill>
                  <a:srgbClr val="FF0000"/>
                </a:solidFill>
                <a:latin typeface="Arial"/>
                <a:ea typeface="Arial"/>
                <a:cs typeface="Arial"/>
                <a:sym typeface="Arial"/>
              </a:rPr>
              <a:t>weak</a:t>
            </a:r>
            <a:endParaRPr/>
          </a:p>
        </p:txBody>
      </p:sp>
      <p:sp>
        <p:nvSpPr>
          <p:cNvPr id="4236" name="Google Shape;4236;g200ff56c607_0_1436"/>
          <p:cNvSpPr txBox="1"/>
          <p:nvPr/>
        </p:nvSpPr>
        <p:spPr>
          <a:xfrm>
            <a:off x="6100188" y="4657355"/>
            <a:ext cx="9144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000"/>
              <a:buFont typeface="Noto Sans Symbols"/>
              <a:buNone/>
            </a:pPr>
            <a:r>
              <a:rPr lang="en-US" sz="2000">
                <a:solidFill>
                  <a:srgbClr val="FF0000"/>
                </a:solidFill>
                <a:latin typeface="Arial"/>
                <a:ea typeface="Arial"/>
                <a:cs typeface="Arial"/>
                <a:sym typeface="Arial"/>
              </a:rPr>
              <a:t>weak</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32"/>
                                        </p:tgtEl>
                                        <p:attrNameLst>
                                          <p:attrName>style.visibility</p:attrName>
                                        </p:attrNameLst>
                                      </p:cBhvr>
                                      <p:to>
                                        <p:strVal val="visible"/>
                                      </p:to>
                                    </p:set>
                                    <p:animEffect filter="fade" transition="in">
                                      <p:cBhvr>
                                        <p:cTn dur="500"/>
                                        <p:tgtEl>
                                          <p:spTgt spid="42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33"/>
                                        </p:tgtEl>
                                        <p:attrNameLst>
                                          <p:attrName>style.visibility</p:attrName>
                                        </p:attrNameLst>
                                      </p:cBhvr>
                                      <p:to>
                                        <p:strVal val="visible"/>
                                      </p:to>
                                    </p:set>
                                    <p:animEffect filter="fade" transition="in">
                                      <p:cBhvr>
                                        <p:cTn dur="500"/>
                                        <p:tgtEl>
                                          <p:spTgt spid="42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34"/>
                                        </p:tgtEl>
                                        <p:attrNameLst>
                                          <p:attrName>style.visibility</p:attrName>
                                        </p:attrNameLst>
                                      </p:cBhvr>
                                      <p:to>
                                        <p:strVal val="visible"/>
                                      </p:to>
                                    </p:set>
                                    <p:animEffect filter="fade" transition="in">
                                      <p:cBhvr>
                                        <p:cTn dur="500"/>
                                        <p:tgtEl>
                                          <p:spTgt spid="42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35"/>
                                        </p:tgtEl>
                                        <p:attrNameLst>
                                          <p:attrName>style.visibility</p:attrName>
                                        </p:attrNameLst>
                                      </p:cBhvr>
                                      <p:to>
                                        <p:strVal val="visible"/>
                                      </p:to>
                                    </p:set>
                                    <p:animEffect filter="fade" transition="in">
                                      <p:cBhvr>
                                        <p:cTn dur="500"/>
                                        <p:tgtEl>
                                          <p:spTgt spid="42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36"/>
                                        </p:tgtEl>
                                        <p:attrNameLst>
                                          <p:attrName>style.visibility</p:attrName>
                                        </p:attrNameLst>
                                      </p:cBhvr>
                                      <p:to>
                                        <p:strVal val="visible"/>
                                      </p:to>
                                    </p:set>
                                    <p:animEffect filter="fade" transition="in">
                                      <p:cBhvr>
                                        <p:cTn dur="500"/>
                                        <p:tgtEl>
                                          <p:spTgt spid="42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1" name="Shape 4241"/>
        <p:cNvGrpSpPr/>
        <p:nvPr/>
      </p:nvGrpSpPr>
      <p:grpSpPr>
        <a:xfrm>
          <a:off x="0" y="0"/>
          <a:ext cx="0" cy="0"/>
          <a:chOff x="0" y="0"/>
          <a:chExt cx="0" cy="0"/>
        </a:xfrm>
      </p:grpSpPr>
      <p:sp>
        <p:nvSpPr>
          <p:cNvPr id="4242" name="Google Shape;4242;g200ff56c607_0_1446"/>
          <p:cNvSpPr txBox="1"/>
          <p:nvPr>
            <p:ph type="title"/>
          </p:nvPr>
        </p:nvSpPr>
        <p:spPr>
          <a:xfrm>
            <a:off x="1056289" y="0"/>
            <a:ext cx="102633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Titration of a Weak Acid with a Strong Base</a:t>
            </a:r>
            <a:endParaRPr/>
          </a:p>
        </p:txBody>
      </p:sp>
      <p:sp>
        <p:nvSpPr>
          <p:cNvPr id="4243" name="Google Shape;4243;g200ff56c607_0_1446"/>
          <p:cNvSpPr txBox="1"/>
          <p:nvPr>
            <p:ph idx="1" type="body"/>
          </p:nvPr>
        </p:nvSpPr>
        <p:spPr>
          <a:xfrm>
            <a:off x="772510" y="1595438"/>
            <a:ext cx="5301300" cy="5257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Now, the conjugate base of the acid affects the pH when it is formed. It creates a buffer!</a:t>
            </a:r>
            <a:endParaRPr/>
          </a:p>
          <a:p>
            <a:pPr indent="0" lvl="0" marL="0" rtl="0" algn="l">
              <a:lnSpc>
                <a:spcPct val="90000"/>
              </a:lnSpc>
              <a:spcBef>
                <a:spcPts val="1000"/>
              </a:spcBef>
              <a:spcAft>
                <a:spcPts val="0"/>
              </a:spcAft>
              <a:buClr>
                <a:schemeClr val="dk1"/>
              </a:buClr>
              <a:buSzPts val="2400"/>
              <a:buNone/>
            </a:pPr>
            <a:r>
              <a:t/>
            </a:r>
            <a:endParaRPr>
              <a:solidFill>
                <a:srgbClr val="FF0000"/>
              </a:solidFill>
            </a:endParaRPr>
          </a:p>
          <a:p>
            <a:pPr indent="0" lvl="0" marL="0" rtl="0" algn="l">
              <a:lnSpc>
                <a:spcPct val="90000"/>
              </a:lnSpc>
              <a:spcBef>
                <a:spcPts val="1000"/>
              </a:spcBef>
              <a:spcAft>
                <a:spcPts val="0"/>
              </a:spcAft>
              <a:buClr>
                <a:srgbClr val="FF0000"/>
              </a:buClr>
              <a:buSzPts val="2400"/>
              <a:buNone/>
            </a:pPr>
            <a:r>
              <a:rPr lang="en-US">
                <a:solidFill>
                  <a:srgbClr val="FF0000"/>
                </a:solidFill>
              </a:rPr>
              <a:t>The pH at the equivalence point will be &gt;7.</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The weak acid’s titration curve starts at a higher pH and has a slight bump.</a:t>
            </a:r>
            <a:endParaRPr/>
          </a:p>
        </p:txBody>
      </p:sp>
      <p:pic>
        <p:nvPicPr>
          <p:cNvPr descr="wa and sa.gif" id="4244" name="Google Shape;4244;g200ff56c607_0_1446"/>
          <p:cNvPicPr preferRelativeResize="0"/>
          <p:nvPr>
            <p:ph idx="2" type="body"/>
          </p:nvPr>
        </p:nvPicPr>
        <p:blipFill rotWithShape="1">
          <a:blip r:embed="rId3">
            <a:alphaModFix/>
          </a:blip>
          <a:srcRect b="0" l="0" r="0" t="0"/>
          <a:stretch/>
        </p:blipFill>
        <p:spPr>
          <a:xfrm>
            <a:off x="6716110" y="1152525"/>
            <a:ext cx="3926400" cy="4501800"/>
          </a:xfrm>
          <a:prstGeom prst="rect">
            <a:avLst/>
          </a:prstGeom>
          <a:noFill/>
          <a:ln>
            <a:noFill/>
          </a:ln>
        </p:spPr>
      </p:pic>
    </p:spTree>
  </p:cSld>
  <p:clrMapOvr>
    <a:masterClrMapping/>
  </p:clrMapOvr>
  <p:transition spd="slow">
    <p:fade/>
  </p:transition>
</p:sld>
</file>

<file path=ppt/slides/slide4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9" name="Shape 4249"/>
        <p:cNvGrpSpPr/>
        <p:nvPr/>
      </p:nvGrpSpPr>
      <p:grpSpPr>
        <a:xfrm>
          <a:off x="0" y="0"/>
          <a:ext cx="0" cy="0"/>
          <a:chOff x="0" y="0"/>
          <a:chExt cx="0" cy="0"/>
        </a:xfrm>
      </p:grpSpPr>
      <p:sp>
        <p:nvSpPr>
          <p:cNvPr id="4250" name="Google Shape;4250;g200ff56c607_0_1453"/>
          <p:cNvSpPr txBox="1"/>
          <p:nvPr>
            <p:ph type="title"/>
          </p:nvPr>
        </p:nvSpPr>
        <p:spPr>
          <a:xfrm>
            <a:off x="993228" y="0"/>
            <a:ext cx="103107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Titration of a Weak Base with a Strong Acid</a:t>
            </a:r>
            <a:endParaRPr/>
          </a:p>
        </p:txBody>
      </p:sp>
      <p:sp>
        <p:nvSpPr>
          <p:cNvPr id="4251" name="Google Shape;4251;g200ff56c607_0_1453"/>
          <p:cNvSpPr txBox="1"/>
          <p:nvPr>
            <p:ph idx="1" type="body"/>
          </p:nvPr>
        </p:nvSpPr>
        <p:spPr>
          <a:xfrm>
            <a:off x="599090" y="1371600"/>
            <a:ext cx="5535000" cy="5486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Again, the conjugate acid affects the pH at the beginning of the reaction due to the formation of a buffer.</a:t>
            </a:r>
            <a:endParaRPr/>
          </a:p>
          <a:p>
            <a:pPr indent="0" lvl="0" marL="0" rtl="0" algn="l">
              <a:lnSpc>
                <a:spcPct val="90000"/>
              </a:lnSpc>
              <a:spcBef>
                <a:spcPts val="1000"/>
              </a:spcBef>
              <a:spcAft>
                <a:spcPts val="0"/>
              </a:spcAft>
              <a:buClr>
                <a:schemeClr val="dk1"/>
              </a:buClr>
              <a:buSzPts val="2400"/>
              <a:buNone/>
            </a:pPr>
            <a:r>
              <a:t/>
            </a:r>
            <a:endParaRPr>
              <a:solidFill>
                <a:srgbClr val="FF0000"/>
              </a:solidFill>
            </a:endParaRPr>
          </a:p>
          <a:p>
            <a:pPr indent="0" lvl="0" marL="0" rtl="0" algn="l">
              <a:lnSpc>
                <a:spcPct val="90000"/>
              </a:lnSpc>
              <a:spcBef>
                <a:spcPts val="1000"/>
              </a:spcBef>
              <a:spcAft>
                <a:spcPts val="0"/>
              </a:spcAft>
              <a:buClr>
                <a:srgbClr val="FF0000"/>
              </a:buClr>
              <a:buSzPts val="2400"/>
              <a:buNone/>
            </a:pPr>
            <a:r>
              <a:rPr lang="en-US">
                <a:solidFill>
                  <a:srgbClr val="FF0000"/>
                </a:solidFill>
              </a:rPr>
              <a:t>The pH at the equivalence point in these titrations is &lt; 7.</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The pH starts very high with a base and should have a slight bump.</a:t>
            </a:r>
            <a:endParaRPr/>
          </a:p>
        </p:txBody>
      </p:sp>
      <p:pic>
        <p:nvPicPr>
          <p:cNvPr descr="17_12" id="4252" name="Google Shape;4252;g200ff56c607_0_1453"/>
          <p:cNvPicPr preferRelativeResize="0"/>
          <p:nvPr>
            <p:ph idx="2" type="body"/>
          </p:nvPr>
        </p:nvPicPr>
        <p:blipFill rotWithShape="1">
          <a:blip r:embed="rId3">
            <a:alphaModFix/>
          </a:blip>
          <a:srcRect b="0" l="0" r="0" t="0"/>
          <a:stretch/>
        </p:blipFill>
        <p:spPr>
          <a:xfrm>
            <a:off x="6582103" y="1371600"/>
            <a:ext cx="3609600" cy="4125300"/>
          </a:xfrm>
          <a:prstGeom prst="rect">
            <a:avLst/>
          </a:prstGeom>
          <a:noFill/>
          <a:ln>
            <a:noFill/>
          </a:ln>
        </p:spPr>
      </p:pic>
    </p:spTree>
  </p:cSld>
  <p:clrMapOvr>
    <a:masterClrMapping/>
  </p:clrMapOvr>
  <p:transition spd="slow">
    <p:fade/>
  </p:transition>
</p:sld>
</file>

<file path=ppt/slides/slide4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7" name="Shape 4257"/>
        <p:cNvGrpSpPr/>
        <p:nvPr/>
      </p:nvGrpSpPr>
      <p:grpSpPr>
        <a:xfrm>
          <a:off x="0" y="0"/>
          <a:ext cx="0" cy="0"/>
          <a:chOff x="0" y="0"/>
          <a:chExt cx="0" cy="0"/>
        </a:xfrm>
      </p:grpSpPr>
      <p:sp>
        <p:nvSpPr>
          <p:cNvPr id="4258" name="Google Shape;4258;g200ff56c607_0_1460"/>
          <p:cNvSpPr txBox="1"/>
          <p:nvPr>
            <p:ph type="title"/>
          </p:nvPr>
        </p:nvSpPr>
        <p:spPr>
          <a:xfrm>
            <a:off x="2438400" y="0"/>
            <a:ext cx="77724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Titrations of Polyprotic Acids</a:t>
            </a:r>
            <a:endParaRPr/>
          </a:p>
        </p:txBody>
      </p:sp>
      <p:pic>
        <p:nvPicPr>
          <p:cNvPr descr="17_13" id="4259" name="Google Shape;4259;g200ff56c607_0_1460"/>
          <p:cNvPicPr preferRelativeResize="0"/>
          <p:nvPr>
            <p:ph idx="1" type="body"/>
          </p:nvPr>
        </p:nvPicPr>
        <p:blipFill rotWithShape="1">
          <a:blip r:embed="rId3">
            <a:alphaModFix/>
          </a:blip>
          <a:srcRect b="2997" l="0" r="0" t="0"/>
          <a:stretch/>
        </p:blipFill>
        <p:spPr>
          <a:xfrm>
            <a:off x="2590800" y="914400"/>
            <a:ext cx="4419600" cy="5943600"/>
          </a:xfrm>
          <a:prstGeom prst="rect">
            <a:avLst/>
          </a:prstGeom>
          <a:noFill/>
          <a:ln>
            <a:noFill/>
          </a:ln>
        </p:spPr>
      </p:pic>
      <p:sp>
        <p:nvSpPr>
          <p:cNvPr id="4260" name="Google Shape;4260;g200ff56c607_0_1460"/>
          <p:cNvSpPr txBox="1"/>
          <p:nvPr>
            <p:ph idx="2" type="body"/>
          </p:nvPr>
        </p:nvSpPr>
        <p:spPr>
          <a:xfrm>
            <a:off x="7162800" y="2063750"/>
            <a:ext cx="3124200" cy="3429000"/>
          </a:xfrm>
          <a:prstGeom prst="rect">
            <a:avLst/>
          </a:prstGeom>
          <a:noFill/>
          <a:ln>
            <a:noFill/>
          </a:ln>
        </p:spPr>
        <p:txBody>
          <a:bodyPr anchorCtr="0" anchor="t" bIns="45700" lIns="91425" spcFirstLastPara="1" rIns="91425" wrap="square" tIns="45700">
            <a:normAutofit/>
          </a:bodyPr>
          <a:lstStyle/>
          <a:p>
            <a:pPr indent="-288925" lvl="0" marL="347662" rtl="0" algn="l">
              <a:lnSpc>
                <a:spcPct val="90000"/>
              </a:lnSpc>
              <a:spcBef>
                <a:spcPts val="0"/>
              </a:spcBef>
              <a:spcAft>
                <a:spcPts val="0"/>
              </a:spcAft>
              <a:buClr>
                <a:schemeClr val="dk1"/>
              </a:buClr>
              <a:buSzPts val="2400"/>
              <a:buNone/>
            </a:pPr>
            <a:r>
              <a:rPr lang="en-US"/>
              <a:t>	In these cases there is an equivalence point for each dissociation.</a:t>
            </a:r>
            <a:endParaRPr/>
          </a:p>
        </p:txBody>
      </p:sp>
      <p:sp>
        <p:nvSpPr>
          <p:cNvPr id="4261" name="Google Shape;4261;g200ff56c607_0_1460"/>
          <p:cNvSpPr/>
          <p:nvPr/>
        </p:nvSpPr>
        <p:spPr>
          <a:xfrm>
            <a:off x="6400800" y="2057400"/>
            <a:ext cx="457200" cy="381000"/>
          </a:xfrm>
          <a:prstGeom prst="ellipse">
            <a:avLst/>
          </a:prstGeom>
          <a:solidFill>
            <a:srgbClr val="FFFF00">
              <a:alpha val="38820"/>
            </a:srgbClr>
          </a:solidFill>
          <a:ln cap="flat" cmpd="sng" w="127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62" name="Google Shape;4262;g200ff56c607_0_1460"/>
          <p:cNvSpPr/>
          <p:nvPr/>
        </p:nvSpPr>
        <p:spPr>
          <a:xfrm>
            <a:off x="4648200" y="4419600"/>
            <a:ext cx="457200" cy="381000"/>
          </a:xfrm>
          <a:prstGeom prst="ellipse">
            <a:avLst/>
          </a:prstGeom>
          <a:solidFill>
            <a:srgbClr val="FFFF00">
              <a:alpha val="38820"/>
            </a:srgbClr>
          </a:solidFill>
          <a:ln cap="flat" cmpd="sng" w="127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ransition spd="slow">
    <p:fade/>
  </p:transition>
</p:sld>
</file>

<file path=ppt/slides/slide4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6" name="Shape 4266"/>
        <p:cNvGrpSpPr/>
        <p:nvPr/>
      </p:nvGrpSpPr>
      <p:grpSpPr>
        <a:xfrm>
          <a:off x="0" y="0"/>
          <a:ext cx="0" cy="0"/>
          <a:chOff x="0" y="0"/>
          <a:chExt cx="0" cy="0"/>
        </a:xfrm>
      </p:grpSpPr>
      <p:sp>
        <p:nvSpPr>
          <p:cNvPr id="4267" name="Google Shape;4267;g200ff56c607_0_1469"/>
          <p:cNvSpPr txBox="1"/>
          <p:nvPr>
            <p:ph type="title"/>
          </p:nvPr>
        </p:nvSpPr>
        <p:spPr>
          <a:xfrm>
            <a:off x="2514600" y="0"/>
            <a:ext cx="81534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Weak Acid or Base Titration</a:t>
            </a:r>
            <a:endParaRPr/>
          </a:p>
        </p:txBody>
      </p:sp>
      <p:sp>
        <p:nvSpPr>
          <p:cNvPr id="4268" name="Google Shape;4268;g200ff56c607_0_1469"/>
          <p:cNvSpPr txBox="1"/>
          <p:nvPr>
            <p:ph idx="1" type="body"/>
          </p:nvPr>
        </p:nvSpPr>
        <p:spPr>
          <a:xfrm>
            <a:off x="614855" y="1143000"/>
            <a:ext cx="10862400" cy="5943600"/>
          </a:xfrm>
          <a:prstGeom prst="rect">
            <a:avLst/>
          </a:prstGeom>
          <a:noFill/>
          <a:ln>
            <a:noFill/>
          </a:ln>
        </p:spPr>
        <p:txBody>
          <a:bodyPr anchorCtr="0" anchor="t" bIns="45700" lIns="91425" spcFirstLastPara="1" rIns="91425" wrap="square" tIns="45700">
            <a:normAutofit/>
          </a:bodyPr>
          <a:lstStyle/>
          <a:p>
            <a:pPr indent="0" lvl="1" marL="403225" rtl="0" algn="l">
              <a:lnSpc>
                <a:spcPct val="90000"/>
              </a:lnSpc>
              <a:spcBef>
                <a:spcPts val="0"/>
              </a:spcBef>
              <a:spcAft>
                <a:spcPts val="0"/>
              </a:spcAft>
              <a:buClr>
                <a:schemeClr val="dk1"/>
              </a:buClr>
              <a:buSzPts val="2400"/>
              <a:buNone/>
            </a:pPr>
            <a:r>
              <a:rPr lang="en-US" u="sng"/>
              <a:t>Steps:</a:t>
            </a:r>
            <a:endParaRPr/>
          </a:p>
          <a:p>
            <a:pPr indent="-457200" lvl="1" marL="914400" rtl="0" algn="l">
              <a:lnSpc>
                <a:spcPct val="90000"/>
              </a:lnSpc>
              <a:spcBef>
                <a:spcPts val="500"/>
              </a:spcBef>
              <a:spcAft>
                <a:spcPts val="0"/>
              </a:spcAft>
              <a:buClr>
                <a:schemeClr val="dk1"/>
              </a:buClr>
              <a:buSzPts val="2400"/>
              <a:buFont typeface="Calibri"/>
              <a:buAutoNum type="arabicPeriod"/>
            </a:pPr>
            <a:r>
              <a:rPr lang="en-US"/>
              <a:t>Write the reaction. </a:t>
            </a:r>
            <a:r>
              <a:rPr lang="en-US">
                <a:solidFill>
                  <a:schemeClr val="accent1"/>
                </a:solidFill>
              </a:rPr>
              <a:t>Double arrow if one species is weak. </a:t>
            </a:r>
            <a:endParaRPr/>
          </a:p>
          <a:p>
            <a:pPr indent="-457200" lvl="1" marL="914400" rtl="0" algn="l">
              <a:lnSpc>
                <a:spcPct val="90000"/>
              </a:lnSpc>
              <a:spcBef>
                <a:spcPts val="500"/>
              </a:spcBef>
              <a:spcAft>
                <a:spcPts val="0"/>
              </a:spcAft>
              <a:buClr>
                <a:schemeClr val="dk1"/>
              </a:buClr>
              <a:buSzPts val="2400"/>
              <a:buFont typeface="Calibri"/>
              <a:buAutoNum type="arabicPeriod"/>
            </a:pPr>
            <a:r>
              <a:rPr lang="en-US"/>
              <a:t>Start and ICE, with initial values in</a:t>
            </a:r>
            <a:r>
              <a:rPr b="1" lang="en-US"/>
              <a:t> </a:t>
            </a:r>
            <a:r>
              <a:rPr lang="en-US">
                <a:solidFill>
                  <a:schemeClr val="accent1"/>
                </a:solidFill>
              </a:rPr>
              <a:t>moles. </a:t>
            </a:r>
            <a:endParaRPr/>
          </a:p>
          <a:p>
            <a:pPr indent="-457200" lvl="1" marL="914400" rtl="0" algn="l">
              <a:lnSpc>
                <a:spcPct val="90000"/>
              </a:lnSpc>
              <a:spcBef>
                <a:spcPts val="500"/>
              </a:spcBef>
              <a:spcAft>
                <a:spcPts val="0"/>
              </a:spcAft>
              <a:buClr>
                <a:schemeClr val="dk1"/>
              </a:buClr>
              <a:buSzPts val="2400"/>
              <a:buFont typeface="Calibri"/>
              <a:buAutoNum type="arabicPeriod"/>
            </a:pPr>
            <a:r>
              <a:rPr lang="en-US"/>
              <a:t>Determine changes in mole ratios: </a:t>
            </a:r>
            <a:r>
              <a:rPr lang="en-US">
                <a:solidFill>
                  <a:schemeClr val="accent1"/>
                </a:solidFill>
              </a:rPr>
              <a:t>the x value will be equal to the lowest initial value. </a:t>
            </a:r>
            <a:endParaRPr/>
          </a:p>
          <a:p>
            <a:pPr indent="-457200" lvl="1" marL="914400" rtl="0" algn="l">
              <a:lnSpc>
                <a:spcPct val="90000"/>
              </a:lnSpc>
              <a:spcBef>
                <a:spcPts val="500"/>
              </a:spcBef>
              <a:spcAft>
                <a:spcPts val="0"/>
              </a:spcAft>
              <a:buClr>
                <a:schemeClr val="dk1"/>
              </a:buClr>
              <a:buSzPts val="2400"/>
              <a:buFont typeface="Calibri"/>
              <a:buAutoNum type="arabicPeriod"/>
            </a:pPr>
            <a:r>
              <a:rPr lang="en-US"/>
              <a:t>Determine equilibrium values by subtraction and addition. </a:t>
            </a:r>
            <a:endParaRPr/>
          </a:p>
          <a:p>
            <a:pPr indent="-457200" lvl="1" marL="914400" rtl="0" algn="l">
              <a:lnSpc>
                <a:spcPct val="90000"/>
              </a:lnSpc>
              <a:spcBef>
                <a:spcPts val="500"/>
              </a:spcBef>
              <a:spcAft>
                <a:spcPts val="0"/>
              </a:spcAft>
              <a:buClr>
                <a:schemeClr val="dk1"/>
              </a:buClr>
              <a:buSzPts val="2400"/>
              <a:buFont typeface="Calibri"/>
              <a:buAutoNum type="arabicPeriod"/>
            </a:pPr>
            <a:r>
              <a:rPr lang="en-US"/>
              <a:t>If a strong acid or strong base is left over, divide the left over by the </a:t>
            </a:r>
            <a:r>
              <a:rPr b="1" lang="en-US">
                <a:solidFill>
                  <a:schemeClr val="accent1"/>
                </a:solidFill>
              </a:rPr>
              <a:t>TOTAL</a:t>
            </a:r>
            <a:r>
              <a:rPr b="1" lang="en-US"/>
              <a:t> </a:t>
            </a:r>
            <a:r>
              <a:rPr b="1" lang="en-US">
                <a:solidFill>
                  <a:schemeClr val="accent1"/>
                </a:solidFill>
              </a:rPr>
              <a:t>VOLUME</a:t>
            </a:r>
            <a:r>
              <a:rPr b="1" lang="en-US"/>
              <a:t> </a:t>
            </a:r>
            <a:r>
              <a:rPr lang="en-US"/>
              <a:t>used. </a:t>
            </a:r>
            <a:endParaRPr/>
          </a:p>
          <a:p>
            <a:pPr indent="-457200" lvl="1" marL="914400" rtl="0" algn="l">
              <a:lnSpc>
                <a:spcPct val="90000"/>
              </a:lnSpc>
              <a:spcBef>
                <a:spcPts val="500"/>
              </a:spcBef>
              <a:spcAft>
                <a:spcPts val="0"/>
              </a:spcAft>
              <a:buClr>
                <a:schemeClr val="dk1"/>
              </a:buClr>
              <a:buSzPts val="2400"/>
              <a:buFont typeface="Calibri"/>
              <a:buAutoNum type="arabicPeriod"/>
            </a:pPr>
            <a:r>
              <a:rPr lang="en-US"/>
              <a:t>Calculate pH.            (-log[H</a:t>
            </a:r>
            <a:r>
              <a:rPr baseline="30000" lang="en-US"/>
              <a:t>+</a:t>
            </a:r>
            <a:r>
              <a:rPr lang="en-US"/>
              <a:t>])</a:t>
            </a:r>
            <a:endParaRPr/>
          </a:p>
          <a:p>
            <a:pPr indent="-457200" lvl="1" marL="914400" rtl="0" algn="l">
              <a:lnSpc>
                <a:spcPct val="90000"/>
              </a:lnSpc>
              <a:spcBef>
                <a:spcPts val="500"/>
              </a:spcBef>
              <a:spcAft>
                <a:spcPts val="0"/>
              </a:spcAft>
              <a:buClr>
                <a:schemeClr val="accent1"/>
              </a:buClr>
              <a:buSzPts val="2400"/>
              <a:buFont typeface="Calibri"/>
              <a:buAutoNum type="arabicPeriod"/>
            </a:pPr>
            <a:r>
              <a:rPr lang="en-US">
                <a:solidFill>
                  <a:schemeClr val="accent1"/>
                </a:solidFill>
              </a:rPr>
              <a:t>If a weak acid or base is left over, calculate the pH using Ka or Hasselbach.</a:t>
            </a:r>
            <a:endParaRPr/>
          </a:p>
        </p:txBody>
      </p:sp>
    </p:spTree>
  </p:cSld>
  <p:clrMapOvr>
    <a:masterClrMapping/>
  </p:clrMapOvr>
</p:sld>
</file>

<file path=ppt/slides/slide4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2" name="Shape 4272"/>
        <p:cNvGrpSpPr/>
        <p:nvPr/>
      </p:nvGrpSpPr>
      <p:grpSpPr>
        <a:xfrm>
          <a:off x="0" y="0"/>
          <a:ext cx="0" cy="0"/>
          <a:chOff x="0" y="0"/>
          <a:chExt cx="0" cy="0"/>
        </a:xfrm>
      </p:grpSpPr>
      <p:sp>
        <p:nvSpPr>
          <p:cNvPr id="4273" name="Google Shape;4273;g200ff56c607_0_1474"/>
          <p:cNvSpPr txBox="1"/>
          <p:nvPr>
            <p:ph type="title"/>
          </p:nvPr>
        </p:nvSpPr>
        <p:spPr>
          <a:xfrm>
            <a:off x="583323" y="0"/>
            <a:ext cx="11193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US"/>
              <a:t>Weak Acid with Strong Base before Equivalence</a:t>
            </a:r>
            <a:endParaRPr/>
          </a:p>
        </p:txBody>
      </p:sp>
      <p:sp>
        <p:nvSpPr>
          <p:cNvPr id="4274" name="Google Shape;4274;g200ff56c607_0_1474"/>
          <p:cNvSpPr txBox="1"/>
          <p:nvPr>
            <p:ph idx="1" type="body"/>
          </p:nvPr>
        </p:nvSpPr>
        <p:spPr>
          <a:xfrm>
            <a:off x="788276" y="1447800"/>
            <a:ext cx="10830900" cy="5410200"/>
          </a:xfrm>
          <a:prstGeom prst="rect">
            <a:avLst/>
          </a:prstGeom>
          <a:noFill/>
          <a:ln>
            <a:noFill/>
          </a:ln>
        </p:spPr>
        <p:txBody>
          <a:bodyPr anchorCtr="0" anchor="t" bIns="45700" lIns="91425" spcFirstLastPara="1" rIns="91425" wrap="square" tIns="45700">
            <a:normAutofit/>
          </a:bodyPr>
          <a:lstStyle/>
          <a:p>
            <a:pPr indent="0" lvl="0" marL="80962" rtl="0" algn="l">
              <a:lnSpc>
                <a:spcPct val="90000"/>
              </a:lnSpc>
              <a:spcBef>
                <a:spcPts val="0"/>
              </a:spcBef>
              <a:spcAft>
                <a:spcPts val="0"/>
              </a:spcAft>
              <a:buClr>
                <a:srgbClr val="FF0000"/>
              </a:buClr>
              <a:buSzPts val="2400"/>
              <a:buNone/>
            </a:pPr>
            <a:r>
              <a:rPr lang="en-US">
                <a:solidFill>
                  <a:srgbClr val="FF0000"/>
                </a:solidFill>
              </a:rPr>
              <a:t>Calculate the pH when 25.0mL of 0.10M acetic acid (Ka=1.8x10</a:t>
            </a:r>
            <a:r>
              <a:rPr baseline="30000" lang="en-US">
                <a:solidFill>
                  <a:srgbClr val="FF0000"/>
                </a:solidFill>
              </a:rPr>
              <a:t>-5</a:t>
            </a:r>
            <a:r>
              <a:rPr lang="en-US">
                <a:solidFill>
                  <a:srgbClr val="FF0000"/>
                </a:solidFill>
              </a:rPr>
              <a:t>) is titrated with 10.0mL of 0.10M NaOH.</a:t>
            </a:r>
            <a:endParaRPr/>
          </a:p>
          <a:p>
            <a:pPr indent="0" lvl="0" marL="80962" rtl="0" algn="l">
              <a:lnSpc>
                <a:spcPct val="90000"/>
              </a:lnSpc>
              <a:spcBef>
                <a:spcPts val="1000"/>
              </a:spcBef>
              <a:spcAft>
                <a:spcPts val="0"/>
              </a:spcAft>
              <a:buClr>
                <a:schemeClr val="dk1"/>
              </a:buClr>
              <a:buSzPts val="2400"/>
              <a:buNone/>
            </a:pPr>
            <a:r>
              <a:rPr lang="en-US"/>
              <a:t>	HC</a:t>
            </a:r>
            <a:r>
              <a:rPr baseline="-25000" lang="en-US"/>
              <a:t>2</a:t>
            </a:r>
            <a:r>
              <a:rPr lang="en-US"/>
              <a:t>H</a:t>
            </a:r>
            <a:r>
              <a:rPr baseline="-25000" lang="en-US"/>
              <a:t>3</a:t>
            </a:r>
            <a:r>
              <a:rPr lang="en-US"/>
              <a:t>O</a:t>
            </a:r>
            <a:r>
              <a:rPr baseline="-25000" lang="en-US"/>
              <a:t>2</a:t>
            </a:r>
            <a:r>
              <a:rPr lang="en-US"/>
              <a:t> +      NaOH 🡪 	NaC</a:t>
            </a:r>
            <a:r>
              <a:rPr baseline="-25000" lang="en-US"/>
              <a:t>2</a:t>
            </a:r>
            <a:r>
              <a:rPr lang="en-US"/>
              <a:t>H</a:t>
            </a:r>
            <a:r>
              <a:rPr baseline="-25000" lang="en-US"/>
              <a:t>3</a:t>
            </a:r>
            <a:r>
              <a:rPr lang="en-US"/>
              <a:t>O</a:t>
            </a:r>
            <a:r>
              <a:rPr baseline="-25000" lang="en-US"/>
              <a:t>2</a:t>
            </a:r>
            <a:r>
              <a:rPr lang="en-US"/>
              <a:t>    + 	H</a:t>
            </a:r>
            <a:r>
              <a:rPr baseline="-25000" lang="en-US"/>
              <a:t>2</a:t>
            </a:r>
            <a:r>
              <a:rPr lang="en-US"/>
              <a:t>O</a:t>
            </a:r>
            <a:endParaRPr/>
          </a:p>
          <a:p>
            <a:pPr indent="0" lvl="0" marL="80962" rtl="0" algn="l">
              <a:lnSpc>
                <a:spcPct val="90000"/>
              </a:lnSpc>
              <a:spcBef>
                <a:spcPts val="1000"/>
              </a:spcBef>
              <a:spcAft>
                <a:spcPts val="0"/>
              </a:spcAft>
              <a:buClr>
                <a:schemeClr val="dk1"/>
              </a:buClr>
              <a:buSzPts val="2400"/>
              <a:buNone/>
            </a:pPr>
            <a:r>
              <a:rPr lang="en-US"/>
              <a:t>I	.0025		.001	  	  0		   0</a:t>
            </a:r>
            <a:endParaRPr/>
          </a:p>
          <a:p>
            <a:pPr indent="0" lvl="0" marL="80962" rtl="0" algn="l">
              <a:lnSpc>
                <a:spcPct val="90000"/>
              </a:lnSpc>
              <a:spcBef>
                <a:spcPts val="1000"/>
              </a:spcBef>
              <a:spcAft>
                <a:spcPts val="0"/>
              </a:spcAft>
              <a:buClr>
                <a:schemeClr val="dk1"/>
              </a:buClr>
              <a:buSzPts val="2400"/>
              <a:buNone/>
            </a:pPr>
            <a:r>
              <a:rPr lang="en-US"/>
              <a:t>C	-.001		-.001		+.001		+.001</a:t>
            </a:r>
            <a:endParaRPr/>
          </a:p>
          <a:p>
            <a:pPr indent="0" lvl="0" marL="80962" rtl="0" algn="l">
              <a:lnSpc>
                <a:spcPct val="90000"/>
              </a:lnSpc>
              <a:spcBef>
                <a:spcPts val="1000"/>
              </a:spcBef>
              <a:spcAft>
                <a:spcPts val="0"/>
              </a:spcAft>
              <a:buClr>
                <a:schemeClr val="dk1"/>
              </a:buClr>
              <a:buSzPts val="2400"/>
              <a:buNone/>
            </a:pPr>
            <a:r>
              <a:rPr lang="en-US"/>
              <a:t>E	.0015		    0		.001		.001</a:t>
            </a:r>
            <a:endParaRPr/>
          </a:p>
          <a:p>
            <a:pPr indent="0" lvl="0" marL="80962" rtl="0" algn="l">
              <a:lnSpc>
                <a:spcPct val="90000"/>
              </a:lnSpc>
              <a:spcBef>
                <a:spcPts val="1000"/>
              </a:spcBef>
              <a:spcAft>
                <a:spcPts val="0"/>
              </a:spcAft>
              <a:buClr>
                <a:schemeClr val="dk1"/>
              </a:buClr>
              <a:buSzPts val="2400"/>
              <a:buNone/>
            </a:pPr>
            <a:r>
              <a:t/>
            </a:r>
            <a:endParaRPr/>
          </a:p>
          <a:p>
            <a:pPr indent="0" lvl="0" marL="80962" rtl="0" algn="l">
              <a:lnSpc>
                <a:spcPct val="90000"/>
              </a:lnSpc>
              <a:spcBef>
                <a:spcPts val="1000"/>
              </a:spcBef>
              <a:spcAft>
                <a:spcPts val="0"/>
              </a:spcAft>
              <a:buClr>
                <a:schemeClr val="dk1"/>
              </a:buClr>
              <a:buSzPts val="2400"/>
              <a:buNone/>
            </a:pPr>
            <a:r>
              <a:rPr lang="en-US"/>
              <a:t>Weak acid and non-neutral salt left over</a:t>
            </a:r>
            <a:endParaRPr/>
          </a:p>
          <a:p>
            <a:pPr indent="0" lvl="0" marL="80962" rtl="0" algn="l">
              <a:lnSpc>
                <a:spcPct val="90000"/>
              </a:lnSpc>
              <a:spcBef>
                <a:spcPts val="1000"/>
              </a:spcBef>
              <a:spcAft>
                <a:spcPts val="0"/>
              </a:spcAft>
              <a:buClr>
                <a:schemeClr val="dk1"/>
              </a:buClr>
              <a:buSzPts val="2400"/>
              <a:buNone/>
            </a:pPr>
            <a:r>
              <a:rPr lang="en-US"/>
              <a:t>You can solve the acid’s Ka expression using ice box:</a:t>
            </a:r>
            <a:endParaRPr/>
          </a:p>
          <a:p>
            <a:pPr indent="-361950" lvl="1" marL="869950" rtl="0" algn="l">
              <a:lnSpc>
                <a:spcPct val="90000"/>
              </a:lnSpc>
              <a:spcBef>
                <a:spcPts val="500"/>
              </a:spcBef>
              <a:spcAft>
                <a:spcPts val="0"/>
              </a:spcAft>
              <a:buClr>
                <a:schemeClr val="dk1"/>
              </a:buClr>
              <a:buSzPts val="2400"/>
              <a:buFont typeface="Verdana"/>
              <a:buNone/>
            </a:pPr>
            <a:r>
              <a:t/>
            </a:r>
            <a:endParaRPr/>
          </a:p>
          <a:p>
            <a:pPr indent="-361950" lvl="1" marL="869950" rtl="0" algn="l">
              <a:lnSpc>
                <a:spcPct val="90000"/>
              </a:lnSpc>
              <a:spcBef>
                <a:spcPts val="500"/>
              </a:spcBef>
              <a:spcAft>
                <a:spcPts val="0"/>
              </a:spcAft>
              <a:buClr>
                <a:schemeClr val="dk1"/>
              </a:buClr>
              <a:buSzPts val="2400"/>
              <a:buFont typeface="Verdana"/>
              <a:buNone/>
            </a:pPr>
            <a:r>
              <a:t/>
            </a:r>
            <a:endParaRPr/>
          </a:p>
          <a:p>
            <a:pPr indent="-361950" lvl="1" marL="869950" rtl="0" algn="l">
              <a:lnSpc>
                <a:spcPct val="90000"/>
              </a:lnSpc>
              <a:spcBef>
                <a:spcPts val="500"/>
              </a:spcBef>
              <a:spcAft>
                <a:spcPts val="0"/>
              </a:spcAft>
              <a:buClr>
                <a:schemeClr val="dk1"/>
              </a:buClr>
              <a:buSzPts val="2400"/>
              <a:buFont typeface="Verdana"/>
              <a:buNone/>
            </a:pPr>
            <a:r>
              <a:t/>
            </a:r>
            <a:endParaRPr/>
          </a:p>
        </p:txBody>
      </p:sp>
    </p:spTree>
  </p:cSld>
  <p:clrMapOvr>
    <a:masterClrMapping/>
  </p:clrMapOvr>
</p:sld>
</file>

<file path=ppt/slides/slide4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8" name="Shape 4278"/>
        <p:cNvGrpSpPr/>
        <p:nvPr/>
      </p:nvGrpSpPr>
      <p:grpSpPr>
        <a:xfrm>
          <a:off x="0" y="0"/>
          <a:ext cx="0" cy="0"/>
          <a:chOff x="0" y="0"/>
          <a:chExt cx="0" cy="0"/>
        </a:xfrm>
      </p:grpSpPr>
      <p:sp>
        <p:nvSpPr>
          <p:cNvPr id="4279" name="Google Shape;4279;g200ff56c607_0_1479"/>
          <p:cNvSpPr txBox="1"/>
          <p:nvPr>
            <p:ph idx="1" type="body"/>
          </p:nvPr>
        </p:nvSpPr>
        <p:spPr>
          <a:xfrm>
            <a:off x="1513490" y="457200"/>
            <a:ext cx="9648600" cy="6553200"/>
          </a:xfrm>
          <a:prstGeom prst="rect">
            <a:avLst/>
          </a:prstGeom>
          <a:noFill/>
          <a:ln>
            <a:noFill/>
          </a:ln>
        </p:spPr>
        <p:txBody>
          <a:bodyPr anchorCtr="0" anchor="t" bIns="45700" lIns="91425" spcFirstLastPara="1" rIns="91425" wrap="square" tIns="45700">
            <a:normAutofit/>
          </a:bodyPr>
          <a:lstStyle/>
          <a:p>
            <a:pPr indent="0" lvl="0" marL="80962" rtl="0" algn="l">
              <a:lnSpc>
                <a:spcPct val="90000"/>
              </a:lnSpc>
              <a:spcBef>
                <a:spcPts val="0"/>
              </a:spcBef>
              <a:spcAft>
                <a:spcPts val="0"/>
              </a:spcAft>
              <a:buClr>
                <a:schemeClr val="dk1"/>
              </a:buClr>
              <a:buSzPts val="2400"/>
              <a:buNone/>
            </a:pPr>
            <a:r>
              <a:rPr lang="en-US"/>
              <a:t>   HC</a:t>
            </a:r>
            <a:r>
              <a:rPr baseline="-25000" lang="en-US"/>
              <a:t>2</a:t>
            </a:r>
            <a:r>
              <a:rPr lang="en-US"/>
              <a:t>H</a:t>
            </a:r>
            <a:r>
              <a:rPr baseline="-25000" lang="en-US"/>
              <a:t>3</a:t>
            </a:r>
            <a:r>
              <a:rPr lang="en-US"/>
              <a:t>O</a:t>
            </a:r>
            <a:r>
              <a:rPr baseline="-25000" lang="en-US"/>
              <a:t>2</a:t>
            </a:r>
            <a:r>
              <a:rPr lang="en-US"/>
              <a:t>         +         NaOH      🡪    NaC</a:t>
            </a:r>
            <a:r>
              <a:rPr baseline="-25000" lang="en-US"/>
              <a:t>2</a:t>
            </a:r>
            <a:r>
              <a:rPr lang="en-US"/>
              <a:t>H</a:t>
            </a:r>
            <a:r>
              <a:rPr baseline="-25000" lang="en-US"/>
              <a:t>3</a:t>
            </a:r>
            <a:r>
              <a:rPr lang="en-US"/>
              <a:t>O</a:t>
            </a:r>
            <a:r>
              <a:rPr baseline="-25000" lang="en-US"/>
              <a:t>2</a:t>
            </a:r>
            <a:r>
              <a:rPr lang="en-US"/>
              <a:t>    +     H</a:t>
            </a:r>
            <a:r>
              <a:rPr baseline="-25000" lang="en-US"/>
              <a:t>2</a:t>
            </a:r>
            <a:r>
              <a:rPr lang="en-US"/>
              <a:t>O</a:t>
            </a:r>
            <a:endParaRPr/>
          </a:p>
          <a:p>
            <a:pPr indent="0" lvl="0" marL="80962" rtl="0" algn="l">
              <a:lnSpc>
                <a:spcPct val="90000"/>
              </a:lnSpc>
              <a:spcBef>
                <a:spcPts val="1000"/>
              </a:spcBef>
              <a:spcAft>
                <a:spcPts val="0"/>
              </a:spcAft>
              <a:buClr>
                <a:schemeClr val="dk1"/>
              </a:buClr>
              <a:buSzPts val="2400"/>
              <a:buNone/>
            </a:pPr>
            <a:r>
              <a:rPr lang="en-US"/>
              <a:t>I	.0025		.001	  	  0		   0</a:t>
            </a:r>
            <a:endParaRPr/>
          </a:p>
          <a:p>
            <a:pPr indent="0" lvl="0" marL="80962" rtl="0" algn="l">
              <a:lnSpc>
                <a:spcPct val="90000"/>
              </a:lnSpc>
              <a:spcBef>
                <a:spcPts val="1000"/>
              </a:spcBef>
              <a:spcAft>
                <a:spcPts val="0"/>
              </a:spcAft>
              <a:buClr>
                <a:schemeClr val="dk1"/>
              </a:buClr>
              <a:buSzPts val="2400"/>
              <a:buNone/>
            </a:pPr>
            <a:r>
              <a:rPr lang="en-US"/>
              <a:t>C	-.001		-.001		+.001               +.001</a:t>
            </a:r>
            <a:endParaRPr/>
          </a:p>
          <a:p>
            <a:pPr indent="0" lvl="0" marL="80962" rtl="0" algn="l">
              <a:lnSpc>
                <a:spcPct val="90000"/>
              </a:lnSpc>
              <a:spcBef>
                <a:spcPts val="1000"/>
              </a:spcBef>
              <a:spcAft>
                <a:spcPts val="0"/>
              </a:spcAft>
              <a:buClr>
                <a:schemeClr val="dk1"/>
              </a:buClr>
              <a:buSzPts val="2400"/>
              <a:buNone/>
            </a:pPr>
            <a:r>
              <a:rPr lang="en-US"/>
              <a:t>E	.0015		    0		.001		.001</a:t>
            </a:r>
            <a:endParaRPr/>
          </a:p>
          <a:p>
            <a:pPr indent="0" lvl="0" marL="80962" rtl="0" algn="l">
              <a:lnSpc>
                <a:spcPct val="90000"/>
              </a:lnSpc>
              <a:spcBef>
                <a:spcPts val="1000"/>
              </a:spcBef>
              <a:spcAft>
                <a:spcPts val="0"/>
              </a:spcAft>
              <a:buClr>
                <a:schemeClr val="dk1"/>
              </a:buClr>
              <a:buSzPts val="2400"/>
              <a:buNone/>
            </a:pPr>
            <a:r>
              <a:t/>
            </a:r>
            <a:endParaRPr/>
          </a:p>
          <a:p>
            <a:pPr indent="0" lvl="0" marL="80962" rtl="0" algn="l">
              <a:lnSpc>
                <a:spcPct val="90000"/>
              </a:lnSpc>
              <a:spcBef>
                <a:spcPts val="1000"/>
              </a:spcBef>
              <a:spcAft>
                <a:spcPts val="0"/>
              </a:spcAft>
              <a:buClr>
                <a:schemeClr val="dk1"/>
              </a:buClr>
              <a:buSzPts val="2400"/>
              <a:buNone/>
            </a:pPr>
            <a:r>
              <a:rPr lang="en-US"/>
              <a:t>Ka=[H</a:t>
            </a:r>
            <a:r>
              <a:rPr baseline="30000" lang="en-US"/>
              <a:t>+</a:t>
            </a:r>
            <a:r>
              <a:rPr lang="en-US"/>
              <a:t>][C</a:t>
            </a:r>
            <a:r>
              <a:rPr baseline="-25000" lang="en-US"/>
              <a:t>2</a:t>
            </a:r>
            <a:r>
              <a:rPr lang="en-US"/>
              <a:t>H</a:t>
            </a:r>
            <a:r>
              <a:rPr baseline="-25000" lang="en-US"/>
              <a:t>3</a:t>
            </a:r>
            <a:r>
              <a:rPr lang="en-US"/>
              <a:t>O</a:t>
            </a:r>
            <a:r>
              <a:rPr baseline="-25000" lang="en-US"/>
              <a:t>2</a:t>
            </a:r>
            <a:r>
              <a:rPr baseline="30000" lang="en-US"/>
              <a:t>-</a:t>
            </a:r>
            <a:r>
              <a:rPr lang="en-US"/>
              <a:t>]/[HC</a:t>
            </a:r>
            <a:r>
              <a:rPr baseline="-25000" lang="en-US"/>
              <a:t>2</a:t>
            </a:r>
            <a:r>
              <a:rPr lang="en-US"/>
              <a:t>H</a:t>
            </a:r>
            <a:r>
              <a:rPr baseline="-25000" lang="en-US"/>
              <a:t>3</a:t>
            </a:r>
            <a:r>
              <a:rPr lang="en-US"/>
              <a:t>O</a:t>
            </a:r>
            <a:r>
              <a:rPr baseline="-25000" lang="en-US"/>
              <a:t>2</a:t>
            </a:r>
            <a:r>
              <a:rPr lang="en-US"/>
              <a:t>]</a:t>
            </a:r>
            <a:endParaRPr/>
          </a:p>
          <a:p>
            <a:pPr indent="0" lvl="0" marL="80962" rtl="0" algn="l">
              <a:lnSpc>
                <a:spcPct val="90000"/>
              </a:lnSpc>
              <a:spcBef>
                <a:spcPts val="1000"/>
              </a:spcBef>
              <a:spcAft>
                <a:spcPts val="0"/>
              </a:spcAft>
              <a:buClr>
                <a:schemeClr val="dk1"/>
              </a:buClr>
              <a:buSzPts val="2400"/>
              <a:buNone/>
            </a:pPr>
            <a:r>
              <a:rPr lang="en-US"/>
              <a:t>1.8x10</a:t>
            </a:r>
            <a:r>
              <a:rPr baseline="30000" lang="en-US"/>
              <a:t>-5 </a:t>
            </a:r>
            <a:r>
              <a:rPr lang="en-US"/>
              <a:t>= [x][.001]/[.0015]</a:t>
            </a:r>
            <a:endParaRPr/>
          </a:p>
          <a:p>
            <a:pPr indent="0" lvl="0" marL="80962" rtl="0" algn="l">
              <a:lnSpc>
                <a:spcPct val="90000"/>
              </a:lnSpc>
              <a:spcBef>
                <a:spcPts val="1000"/>
              </a:spcBef>
              <a:spcAft>
                <a:spcPts val="0"/>
              </a:spcAft>
              <a:buClr>
                <a:schemeClr val="dk1"/>
              </a:buClr>
              <a:buSzPts val="2400"/>
              <a:buNone/>
            </a:pPr>
            <a:r>
              <a:rPr lang="en-US"/>
              <a:t>X= H</a:t>
            </a:r>
            <a:r>
              <a:rPr baseline="30000" lang="en-US"/>
              <a:t>+</a:t>
            </a:r>
            <a:r>
              <a:rPr lang="en-US"/>
              <a:t> = 2.7x10</a:t>
            </a:r>
            <a:r>
              <a:rPr baseline="30000" lang="en-US"/>
              <a:t>-5</a:t>
            </a:r>
            <a:endParaRPr/>
          </a:p>
          <a:p>
            <a:pPr indent="0" lvl="0" marL="80962" rtl="0" algn="l">
              <a:lnSpc>
                <a:spcPct val="90000"/>
              </a:lnSpc>
              <a:spcBef>
                <a:spcPts val="1000"/>
              </a:spcBef>
              <a:spcAft>
                <a:spcPts val="0"/>
              </a:spcAft>
              <a:buClr>
                <a:schemeClr val="dk1"/>
              </a:buClr>
              <a:buSzPts val="2400"/>
              <a:buNone/>
            </a:pPr>
            <a:r>
              <a:rPr lang="en-US"/>
              <a:t>pH = -log(2.7x10</a:t>
            </a:r>
            <a:r>
              <a:rPr baseline="30000" lang="en-US"/>
              <a:t>-5</a:t>
            </a:r>
            <a:r>
              <a:rPr lang="en-US"/>
              <a:t>) = </a:t>
            </a:r>
            <a:r>
              <a:rPr lang="en-US">
                <a:solidFill>
                  <a:srgbClr val="FF0000"/>
                </a:solidFill>
              </a:rPr>
              <a:t>4.57  </a:t>
            </a:r>
            <a:r>
              <a:rPr lang="en-US"/>
              <a:t>(higher than SA/SB titration)</a:t>
            </a:r>
            <a:endParaRPr>
              <a:solidFill>
                <a:srgbClr val="FF0000"/>
              </a:solidFill>
            </a:endParaRPr>
          </a:p>
          <a:p>
            <a:pPr indent="0" lvl="0" marL="80962" rtl="0" algn="l">
              <a:lnSpc>
                <a:spcPct val="90000"/>
              </a:lnSpc>
              <a:spcBef>
                <a:spcPts val="1000"/>
              </a:spcBef>
              <a:spcAft>
                <a:spcPts val="0"/>
              </a:spcAft>
              <a:buClr>
                <a:srgbClr val="00B0F0"/>
              </a:buClr>
              <a:buSzPts val="2400"/>
              <a:buNone/>
            </a:pPr>
            <a:r>
              <a:rPr lang="en-US">
                <a:solidFill>
                  <a:srgbClr val="00B0F0"/>
                </a:solidFill>
              </a:rPr>
              <a:t>*Or hasselbach: pH = pKa + Log (S/A) </a:t>
            </a:r>
            <a:endParaRPr/>
          </a:p>
          <a:p>
            <a:pPr indent="0" lvl="0" marL="80962" rtl="0" algn="l">
              <a:lnSpc>
                <a:spcPct val="90000"/>
              </a:lnSpc>
              <a:spcBef>
                <a:spcPts val="1000"/>
              </a:spcBef>
              <a:spcAft>
                <a:spcPts val="0"/>
              </a:spcAft>
              <a:buClr>
                <a:srgbClr val="00B0F0"/>
              </a:buClr>
              <a:buSzPts val="2400"/>
              <a:buNone/>
            </a:pPr>
            <a:r>
              <a:rPr lang="en-US">
                <a:solidFill>
                  <a:srgbClr val="00B0F0"/>
                </a:solidFill>
              </a:rPr>
              <a:t>			pH = -log(1.8x10</a:t>
            </a:r>
            <a:r>
              <a:rPr baseline="30000" lang="en-US">
                <a:solidFill>
                  <a:srgbClr val="00B0F0"/>
                </a:solidFill>
              </a:rPr>
              <a:t>-5</a:t>
            </a:r>
            <a:r>
              <a:rPr lang="en-US">
                <a:solidFill>
                  <a:srgbClr val="00B0F0"/>
                </a:solidFill>
              </a:rPr>
              <a:t>) + log(.001/.0015)</a:t>
            </a:r>
            <a:endParaRPr/>
          </a:p>
          <a:p>
            <a:pPr indent="0" lvl="0" marL="80962" rtl="0" algn="l">
              <a:lnSpc>
                <a:spcPct val="90000"/>
              </a:lnSpc>
              <a:spcBef>
                <a:spcPts val="1000"/>
              </a:spcBef>
              <a:spcAft>
                <a:spcPts val="0"/>
              </a:spcAft>
              <a:buClr>
                <a:srgbClr val="00B0F0"/>
              </a:buClr>
              <a:buSzPts val="2400"/>
              <a:buNone/>
            </a:pPr>
            <a:r>
              <a:rPr lang="en-US">
                <a:solidFill>
                  <a:srgbClr val="00B0F0"/>
                </a:solidFill>
              </a:rPr>
              <a:t>			pH = 4.57</a:t>
            </a:r>
            <a:endParaRPr/>
          </a:p>
          <a:p>
            <a:pPr indent="-76200" lvl="0" marL="228600" rtl="0" algn="l">
              <a:lnSpc>
                <a:spcPct val="90000"/>
              </a:lnSpc>
              <a:spcBef>
                <a:spcPts val="1000"/>
              </a:spcBef>
              <a:spcAft>
                <a:spcPts val="0"/>
              </a:spcAft>
              <a:buClr>
                <a:schemeClr val="dk1"/>
              </a:buClr>
              <a:buSzPts val="2400"/>
              <a:buNone/>
            </a:pPr>
            <a:r>
              <a:t/>
            </a:r>
            <a:endParaRPr/>
          </a:p>
        </p:txBody>
      </p:sp>
      <p:cxnSp>
        <p:nvCxnSpPr>
          <p:cNvPr id="4280" name="Google Shape;4280;g200ff56c607_0_1479"/>
          <p:cNvCxnSpPr/>
          <p:nvPr/>
        </p:nvCxnSpPr>
        <p:spPr>
          <a:xfrm flipH="1">
            <a:off x="3773286" y="2065283"/>
            <a:ext cx="2359500" cy="1274400"/>
          </a:xfrm>
          <a:prstGeom prst="straightConnector1">
            <a:avLst/>
          </a:prstGeom>
          <a:noFill/>
          <a:ln cap="flat" cmpd="sng" w="9525">
            <a:solidFill>
              <a:schemeClr val="accent1"/>
            </a:solidFill>
            <a:prstDash val="solid"/>
            <a:miter lim="800000"/>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4" name="Shape 4284"/>
        <p:cNvGrpSpPr/>
        <p:nvPr/>
      </p:nvGrpSpPr>
      <p:grpSpPr>
        <a:xfrm>
          <a:off x="0" y="0"/>
          <a:ext cx="0" cy="0"/>
          <a:chOff x="0" y="0"/>
          <a:chExt cx="0" cy="0"/>
        </a:xfrm>
      </p:grpSpPr>
      <p:sp>
        <p:nvSpPr>
          <p:cNvPr id="4285" name="Google Shape;4285;g200ff56c607_0_1484"/>
          <p:cNvSpPr txBox="1"/>
          <p:nvPr>
            <p:ph type="title"/>
          </p:nvPr>
        </p:nvSpPr>
        <p:spPr>
          <a:xfrm>
            <a:off x="819807" y="0"/>
            <a:ext cx="109254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Weak Acid with Strong Base after Equivalence </a:t>
            </a:r>
            <a:endParaRPr/>
          </a:p>
        </p:txBody>
      </p:sp>
      <p:sp>
        <p:nvSpPr>
          <p:cNvPr id="4286" name="Google Shape;4286;g200ff56c607_0_1484"/>
          <p:cNvSpPr txBox="1"/>
          <p:nvPr>
            <p:ph idx="1" type="body"/>
          </p:nvPr>
        </p:nvSpPr>
        <p:spPr>
          <a:xfrm>
            <a:off x="488731" y="1295400"/>
            <a:ext cx="11367000" cy="5867400"/>
          </a:xfrm>
          <a:prstGeom prst="rect">
            <a:avLst/>
          </a:prstGeom>
          <a:noFill/>
          <a:ln>
            <a:noFill/>
          </a:ln>
        </p:spPr>
        <p:txBody>
          <a:bodyPr anchorCtr="0" anchor="t" bIns="45700" lIns="91425" spcFirstLastPara="1" rIns="91425" wrap="square" tIns="45700">
            <a:normAutofit/>
          </a:bodyPr>
          <a:lstStyle/>
          <a:p>
            <a:pPr indent="0" lvl="0" marL="80962" rtl="0" algn="l">
              <a:lnSpc>
                <a:spcPct val="90000"/>
              </a:lnSpc>
              <a:spcBef>
                <a:spcPts val="0"/>
              </a:spcBef>
              <a:spcAft>
                <a:spcPts val="0"/>
              </a:spcAft>
              <a:buClr>
                <a:srgbClr val="FF0000"/>
              </a:buClr>
              <a:buSzPts val="2400"/>
              <a:buNone/>
            </a:pPr>
            <a:r>
              <a:rPr lang="en-US">
                <a:solidFill>
                  <a:srgbClr val="FF0000"/>
                </a:solidFill>
              </a:rPr>
              <a:t>Calculate the pH when 25.0mL of 0.10M acetic acid (Ka=1.8x10</a:t>
            </a:r>
            <a:r>
              <a:rPr baseline="30000" lang="en-US">
                <a:solidFill>
                  <a:srgbClr val="FF0000"/>
                </a:solidFill>
              </a:rPr>
              <a:t>-5</a:t>
            </a:r>
            <a:r>
              <a:rPr lang="en-US">
                <a:solidFill>
                  <a:srgbClr val="FF0000"/>
                </a:solidFill>
              </a:rPr>
              <a:t>) is titrated with 35.0mL of 0.10M NaOH.</a:t>
            </a:r>
            <a:endParaRPr/>
          </a:p>
          <a:p>
            <a:pPr indent="0" lvl="0" marL="80962" rtl="0" algn="l">
              <a:lnSpc>
                <a:spcPct val="90000"/>
              </a:lnSpc>
              <a:spcBef>
                <a:spcPts val="1000"/>
              </a:spcBef>
              <a:spcAft>
                <a:spcPts val="0"/>
              </a:spcAft>
              <a:buClr>
                <a:schemeClr val="dk1"/>
              </a:buClr>
              <a:buSzPts val="2400"/>
              <a:buNone/>
            </a:pPr>
            <a:r>
              <a:rPr lang="en-US"/>
              <a:t>	HC</a:t>
            </a:r>
            <a:r>
              <a:rPr baseline="-25000" lang="en-US"/>
              <a:t>2</a:t>
            </a:r>
            <a:r>
              <a:rPr lang="en-US"/>
              <a:t>H</a:t>
            </a:r>
            <a:r>
              <a:rPr baseline="-25000" lang="en-US"/>
              <a:t>3</a:t>
            </a:r>
            <a:r>
              <a:rPr lang="en-US"/>
              <a:t>O</a:t>
            </a:r>
            <a:r>
              <a:rPr baseline="-25000" lang="en-US"/>
              <a:t>2</a:t>
            </a:r>
            <a:r>
              <a:rPr lang="en-US"/>
              <a:t> +       NaOH 🡪       NaC</a:t>
            </a:r>
            <a:r>
              <a:rPr baseline="-25000" lang="en-US"/>
              <a:t>2</a:t>
            </a:r>
            <a:r>
              <a:rPr lang="en-US"/>
              <a:t>H</a:t>
            </a:r>
            <a:r>
              <a:rPr baseline="-25000" lang="en-US"/>
              <a:t>3</a:t>
            </a:r>
            <a:r>
              <a:rPr lang="en-US"/>
              <a:t>O</a:t>
            </a:r>
            <a:r>
              <a:rPr baseline="-25000" lang="en-US"/>
              <a:t>2</a:t>
            </a:r>
            <a:r>
              <a:rPr lang="en-US"/>
              <a:t>       +      H</a:t>
            </a:r>
            <a:r>
              <a:rPr baseline="-25000" lang="en-US"/>
              <a:t>2</a:t>
            </a:r>
            <a:r>
              <a:rPr lang="en-US"/>
              <a:t>O</a:t>
            </a:r>
            <a:endParaRPr/>
          </a:p>
          <a:p>
            <a:pPr indent="0" lvl="0" marL="80962" rtl="0" algn="l">
              <a:lnSpc>
                <a:spcPct val="90000"/>
              </a:lnSpc>
              <a:spcBef>
                <a:spcPts val="1000"/>
              </a:spcBef>
              <a:spcAft>
                <a:spcPts val="0"/>
              </a:spcAft>
              <a:buClr>
                <a:schemeClr val="dk1"/>
              </a:buClr>
              <a:buSzPts val="2400"/>
              <a:buNone/>
            </a:pPr>
            <a:r>
              <a:rPr lang="en-US"/>
              <a:t>I	.0025		.0035	  	  0		   0</a:t>
            </a:r>
            <a:endParaRPr/>
          </a:p>
          <a:p>
            <a:pPr indent="0" lvl="0" marL="80962" rtl="0" algn="l">
              <a:lnSpc>
                <a:spcPct val="90000"/>
              </a:lnSpc>
              <a:spcBef>
                <a:spcPts val="1000"/>
              </a:spcBef>
              <a:spcAft>
                <a:spcPts val="0"/>
              </a:spcAft>
              <a:buClr>
                <a:schemeClr val="dk1"/>
              </a:buClr>
              <a:buSzPts val="2400"/>
              <a:buNone/>
            </a:pPr>
            <a:r>
              <a:rPr lang="en-US"/>
              <a:t>C	-.0025		-.0025		+.0025		+.0025</a:t>
            </a:r>
            <a:endParaRPr/>
          </a:p>
          <a:p>
            <a:pPr indent="0" lvl="0" marL="80962" rtl="0" algn="l">
              <a:lnSpc>
                <a:spcPct val="90000"/>
              </a:lnSpc>
              <a:spcBef>
                <a:spcPts val="1000"/>
              </a:spcBef>
              <a:spcAft>
                <a:spcPts val="0"/>
              </a:spcAft>
              <a:buClr>
                <a:schemeClr val="dk1"/>
              </a:buClr>
              <a:buSzPts val="2400"/>
              <a:buNone/>
            </a:pPr>
            <a:r>
              <a:rPr lang="en-US"/>
              <a:t>E	    0		.001		.0025		.0025</a:t>
            </a:r>
            <a:endParaRPr/>
          </a:p>
          <a:p>
            <a:pPr indent="0" lvl="0" marL="80962" rtl="0" algn="l">
              <a:lnSpc>
                <a:spcPct val="90000"/>
              </a:lnSpc>
              <a:spcBef>
                <a:spcPts val="1000"/>
              </a:spcBef>
              <a:spcAft>
                <a:spcPts val="0"/>
              </a:spcAft>
              <a:buClr>
                <a:schemeClr val="dk1"/>
              </a:buClr>
              <a:buSzPts val="2400"/>
              <a:buNone/>
            </a:pPr>
            <a:r>
              <a:t/>
            </a:r>
            <a:endParaRPr/>
          </a:p>
          <a:p>
            <a:pPr indent="0" lvl="0" marL="80962" rtl="0" algn="l">
              <a:lnSpc>
                <a:spcPct val="90000"/>
              </a:lnSpc>
              <a:spcBef>
                <a:spcPts val="1000"/>
              </a:spcBef>
              <a:spcAft>
                <a:spcPts val="0"/>
              </a:spcAft>
              <a:buClr>
                <a:schemeClr val="dk1"/>
              </a:buClr>
              <a:buSzPts val="2400"/>
              <a:buNone/>
            </a:pPr>
            <a:r>
              <a:rPr lang="en-US"/>
              <a:t>Strong base left over </a:t>
            </a:r>
            <a:endParaRPr/>
          </a:p>
          <a:p>
            <a:pPr indent="0" lvl="0" marL="80962" rtl="0" algn="l">
              <a:lnSpc>
                <a:spcPct val="90000"/>
              </a:lnSpc>
              <a:spcBef>
                <a:spcPts val="1000"/>
              </a:spcBef>
              <a:spcAft>
                <a:spcPts val="0"/>
              </a:spcAft>
              <a:buClr>
                <a:schemeClr val="dk1"/>
              </a:buClr>
              <a:buSzPts val="2400"/>
              <a:buNone/>
            </a:pPr>
            <a:r>
              <a:rPr lang="en-US"/>
              <a:t>14-[-log(.001/.060)] = </a:t>
            </a:r>
            <a:r>
              <a:rPr lang="en-US">
                <a:solidFill>
                  <a:srgbClr val="FF0000"/>
                </a:solidFill>
              </a:rPr>
              <a:t>12.22</a:t>
            </a:r>
            <a:r>
              <a:rPr lang="en-US"/>
              <a:t> </a:t>
            </a:r>
            <a:endParaRPr/>
          </a:p>
          <a:p>
            <a:pPr indent="0" lvl="0" marL="80962" rtl="0" algn="l">
              <a:lnSpc>
                <a:spcPct val="90000"/>
              </a:lnSpc>
              <a:spcBef>
                <a:spcPts val="1000"/>
              </a:spcBef>
              <a:spcAft>
                <a:spcPts val="0"/>
              </a:spcAft>
              <a:buClr>
                <a:schemeClr val="dk1"/>
              </a:buClr>
              <a:buSzPts val="2400"/>
              <a:buNone/>
            </a:pPr>
            <a:r>
              <a:rPr lang="en-US"/>
              <a:t>                                    (same as SA SB titration)</a:t>
            </a:r>
            <a:endParaRPr/>
          </a:p>
          <a:p>
            <a:pPr indent="0" lvl="0" marL="80962" rtl="0" algn="l">
              <a:lnSpc>
                <a:spcPct val="90000"/>
              </a:lnSpc>
              <a:spcBef>
                <a:spcPts val="1000"/>
              </a:spcBef>
              <a:spcAft>
                <a:spcPts val="0"/>
              </a:spcAft>
              <a:buClr>
                <a:schemeClr val="dk1"/>
              </a:buClr>
              <a:buSzPts val="2400"/>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g200fb5710e2_0_13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Examples</a:t>
            </a:r>
            <a:endParaRPr/>
          </a:p>
        </p:txBody>
      </p:sp>
      <p:sp>
        <p:nvSpPr>
          <p:cNvPr id="725" name="Google Shape;725;g200fb5710e2_0_136"/>
          <p:cNvSpPr txBox="1"/>
          <p:nvPr>
            <p:ph idx="1" type="body"/>
          </p:nvPr>
        </p:nvSpPr>
        <p:spPr>
          <a:xfrm>
            <a:off x="593835" y="1690688"/>
            <a:ext cx="5502300" cy="3965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a:t>The configuration for Be ends at 2s and the second element in. </a:t>
            </a:r>
            <a:endParaRPr/>
          </a:p>
          <a:p>
            <a:pPr indent="0" lvl="0" marL="0" rtl="0" algn="l">
              <a:lnSpc>
                <a:spcPct val="90000"/>
              </a:lnSpc>
              <a:spcBef>
                <a:spcPts val="1000"/>
              </a:spcBef>
              <a:spcAft>
                <a:spcPts val="0"/>
              </a:spcAft>
              <a:buClr>
                <a:schemeClr val="dk1"/>
              </a:buClr>
              <a:buSzPts val="2400"/>
              <a:buNone/>
            </a:pPr>
            <a:r>
              <a:rPr lang="en-US"/>
              <a:t>               Be is 1s</a:t>
            </a:r>
            <a:r>
              <a:rPr baseline="30000" lang="en-US"/>
              <a:t>2 </a:t>
            </a:r>
            <a:r>
              <a:rPr lang="en-US"/>
              <a:t>2s</a:t>
            </a:r>
            <a:r>
              <a:rPr baseline="30000" lang="en-US"/>
              <a:t>2</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The configuration for Sulfur ends at 3p</a:t>
            </a:r>
            <a:r>
              <a:rPr baseline="30000" lang="en-US"/>
              <a:t>4</a:t>
            </a:r>
            <a:r>
              <a:rPr lang="en-US"/>
              <a:t>.</a:t>
            </a:r>
            <a:endParaRPr/>
          </a:p>
          <a:p>
            <a:pPr indent="0" lvl="1" marL="457200" rtl="0" algn="l">
              <a:lnSpc>
                <a:spcPct val="90000"/>
              </a:lnSpc>
              <a:spcBef>
                <a:spcPts val="500"/>
              </a:spcBef>
              <a:spcAft>
                <a:spcPts val="0"/>
              </a:spcAft>
              <a:buClr>
                <a:schemeClr val="dk1"/>
              </a:buClr>
              <a:buSzPts val="2400"/>
              <a:buNone/>
            </a:pPr>
            <a:r>
              <a:rPr lang="en-US"/>
              <a:t>         S is 1s</a:t>
            </a:r>
            <a:r>
              <a:rPr baseline="30000" lang="en-US"/>
              <a:t>2 </a:t>
            </a:r>
            <a:r>
              <a:rPr lang="en-US"/>
              <a:t>2s</a:t>
            </a:r>
            <a:r>
              <a:rPr baseline="30000" lang="en-US"/>
              <a:t>2 </a:t>
            </a:r>
            <a:r>
              <a:rPr lang="en-US"/>
              <a:t>2p</a:t>
            </a:r>
            <a:r>
              <a:rPr baseline="30000" lang="en-US"/>
              <a:t>6 </a:t>
            </a:r>
            <a:r>
              <a:rPr lang="en-US"/>
              <a:t>3s</a:t>
            </a:r>
            <a:r>
              <a:rPr baseline="30000" lang="en-US"/>
              <a:t>2 </a:t>
            </a:r>
            <a:r>
              <a:rPr lang="en-US"/>
              <a:t>3p</a:t>
            </a:r>
            <a:r>
              <a:rPr baseline="30000" lang="en-US"/>
              <a:t>4</a:t>
            </a:r>
            <a:endParaRPr/>
          </a:p>
          <a:p>
            <a:pPr indent="-76200" lvl="1" marL="685800" rtl="0" algn="l">
              <a:lnSpc>
                <a:spcPct val="90000"/>
              </a:lnSpc>
              <a:spcBef>
                <a:spcPts val="500"/>
              </a:spcBef>
              <a:spcAft>
                <a:spcPts val="0"/>
              </a:spcAft>
              <a:buClr>
                <a:schemeClr val="dk1"/>
              </a:buClr>
              <a:buSzPts val="2400"/>
              <a:buNone/>
            </a:pPr>
            <a:r>
              <a:t/>
            </a:r>
            <a:endParaRPr baseline="30000"/>
          </a:p>
          <a:p>
            <a:pPr indent="0" lvl="1" marL="457200" rtl="0" algn="l">
              <a:lnSpc>
                <a:spcPct val="90000"/>
              </a:lnSpc>
              <a:spcBef>
                <a:spcPts val="500"/>
              </a:spcBef>
              <a:spcAft>
                <a:spcPts val="0"/>
              </a:spcAft>
              <a:buClr>
                <a:schemeClr val="dk1"/>
              </a:buClr>
              <a:buSzPts val="2400"/>
              <a:buNone/>
            </a:pPr>
            <a:r>
              <a:t/>
            </a:r>
            <a:endParaRPr baseline="30000"/>
          </a:p>
          <a:p>
            <a:pPr indent="0" lvl="1" marL="457200" rtl="0" algn="l">
              <a:lnSpc>
                <a:spcPct val="90000"/>
              </a:lnSpc>
              <a:spcBef>
                <a:spcPts val="500"/>
              </a:spcBef>
              <a:spcAft>
                <a:spcPts val="0"/>
              </a:spcAft>
              <a:buClr>
                <a:schemeClr val="dk1"/>
              </a:buClr>
              <a:buSzPts val="2400"/>
              <a:buNone/>
            </a:pPr>
            <a:r>
              <a:rPr lang="en-US"/>
              <a:t>   Ti is 1s</a:t>
            </a:r>
            <a:r>
              <a:rPr baseline="30000" lang="en-US"/>
              <a:t>2 </a:t>
            </a:r>
            <a:r>
              <a:rPr lang="en-US"/>
              <a:t>2s</a:t>
            </a:r>
            <a:r>
              <a:rPr baseline="30000" lang="en-US"/>
              <a:t>2 </a:t>
            </a:r>
            <a:r>
              <a:rPr lang="en-US"/>
              <a:t>2p</a:t>
            </a:r>
            <a:r>
              <a:rPr baseline="30000" lang="en-US"/>
              <a:t>6 </a:t>
            </a:r>
            <a:r>
              <a:rPr lang="en-US"/>
              <a:t>3s</a:t>
            </a:r>
            <a:r>
              <a:rPr baseline="30000" lang="en-US"/>
              <a:t>2 </a:t>
            </a:r>
            <a:r>
              <a:rPr lang="en-US"/>
              <a:t>3p</a:t>
            </a:r>
            <a:r>
              <a:rPr baseline="30000" lang="en-US"/>
              <a:t>4 </a:t>
            </a:r>
            <a:r>
              <a:rPr lang="en-US"/>
              <a:t>4s</a:t>
            </a:r>
            <a:r>
              <a:rPr baseline="30000" lang="en-US"/>
              <a:t>2</a:t>
            </a:r>
            <a:r>
              <a:rPr lang="en-US"/>
              <a:t> 3d</a:t>
            </a:r>
            <a:r>
              <a:rPr baseline="30000" lang="en-US"/>
              <a:t>1</a:t>
            </a:r>
            <a:endParaRPr baseline="30000"/>
          </a:p>
          <a:p>
            <a:pPr indent="0" lvl="1" marL="457200" rtl="0" algn="l">
              <a:lnSpc>
                <a:spcPct val="90000"/>
              </a:lnSpc>
              <a:spcBef>
                <a:spcPts val="500"/>
              </a:spcBef>
              <a:spcAft>
                <a:spcPts val="0"/>
              </a:spcAft>
              <a:buClr>
                <a:schemeClr val="dk1"/>
              </a:buClr>
              <a:buSzPts val="2400"/>
              <a:buNone/>
            </a:pPr>
            <a:r>
              <a:t/>
            </a:r>
            <a:endParaRPr/>
          </a:p>
          <a:p>
            <a:pPr indent="-76200" lvl="1" marL="685800" rtl="0" algn="l">
              <a:lnSpc>
                <a:spcPct val="90000"/>
              </a:lnSpc>
              <a:spcBef>
                <a:spcPts val="500"/>
              </a:spcBef>
              <a:spcAft>
                <a:spcPts val="0"/>
              </a:spcAft>
              <a:buClr>
                <a:schemeClr val="dk1"/>
              </a:buClr>
              <a:buSzPts val="2400"/>
              <a:buNone/>
            </a:pPr>
            <a:r>
              <a:t/>
            </a:r>
            <a:endParaRPr baseline="30000">
              <a:solidFill>
                <a:schemeClr val="lt1"/>
              </a:solidFill>
            </a:endParaRPr>
          </a:p>
          <a:p>
            <a:pPr indent="-76200" lvl="1" marL="685800" rtl="0" algn="l">
              <a:lnSpc>
                <a:spcPct val="90000"/>
              </a:lnSpc>
              <a:spcBef>
                <a:spcPts val="500"/>
              </a:spcBef>
              <a:spcAft>
                <a:spcPts val="0"/>
              </a:spcAft>
              <a:buClr>
                <a:schemeClr val="dk1"/>
              </a:buClr>
              <a:buSzPts val="2400"/>
              <a:buNone/>
            </a:pPr>
            <a:r>
              <a:t/>
            </a:r>
            <a:endParaRPr>
              <a:solidFill>
                <a:schemeClr val="lt1"/>
              </a:solidFill>
            </a:endParaRPr>
          </a:p>
        </p:txBody>
      </p:sp>
      <p:pic>
        <p:nvPicPr>
          <p:cNvPr id="726" name="Google Shape;726;g200fb5710e2_0_136"/>
          <p:cNvPicPr preferRelativeResize="0"/>
          <p:nvPr/>
        </p:nvPicPr>
        <p:blipFill rotWithShape="1">
          <a:blip r:embed="rId3">
            <a:alphaModFix/>
          </a:blip>
          <a:srcRect b="0" l="0" r="0" t="0"/>
          <a:stretch/>
        </p:blipFill>
        <p:spPr>
          <a:xfrm>
            <a:off x="6321971" y="1378946"/>
            <a:ext cx="5659820" cy="4046820"/>
          </a:xfrm>
          <a:prstGeom prst="rect">
            <a:avLst/>
          </a:prstGeom>
          <a:noFill/>
          <a:ln>
            <a:noFill/>
          </a:ln>
        </p:spPr>
      </p:pic>
    </p:spTree>
  </p:cSld>
  <p:clrMapOvr>
    <a:masterClrMapping/>
  </p:clrMapOvr>
</p:sld>
</file>

<file path=ppt/slides/slide4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0" name="Shape 4290"/>
        <p:cNvGrpSpPr/>
        <p:nvPr/>
      </p:nvGrpSpPr>
      <p:grpSpPr>
        <a:xfrm>
          <a:off x="0" y="0"/>
          <a:ext cx="0" cy="0"/>
          <a:chOff x="0" y="0"/>
          <a:chExt cx="0" cy="0"/>
        </a:xfrm>
      </p:grpSpPr>
      <p:sp>
        <p:nvSpPr>
          <p:cNvPr id="4291" name="Google Shape;4291;g200ff56c607_0_1489"/>
          <p:cNvSpPr txBox="1"/>
          <p:nvPr>
            <p:ph type="title"/>
          </p:nvPr>
        </p:nvSpPr>
        <p:spPr>
          <a:xfrm>
            <a:off x="630621" y="0"/>
            <a:ext cx="104997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US"/>
              <a:t>Strong Acid with Weak Base before Equivalence</a:t>
            </a:r>
            <a:endParaRPr/>
          </a:p>
        </p:txBody>
      </p:sp>
      <p:sp>
        <p:nvSpPr>
          <p:cNvPr id="4292" name="Google Shape;4292;g200ff56c607_0_1489"/>
          <p:cNvSpPr txBox="1"/>
          <p:nvPr>
            <p:ph idx="1" type="body"/>
          </p:nvPr>
        </p:nvSpPr>
        <p:spPr>
          <a:xfrm>
            <a:off x="851337" y="990600"/>
            <a:ext cx="10941300" cy="5867400"/>
          </a:xfrm>
          <a:prstGeom prst="rect">
            <a:avLst/>
          </a:prstGeom>
          <a:noFill/>
          <a:ln>
            <a:noFill/>
          </a:ln>
        </p:spPr>
        <p:txBody>
          <a:bodyPr anchorCtr="0" anchor="t" bIns="45700" lIns="91425" spcFirstLastPara="1" rIns="91425" wrap="square" tIns="45700">
            <a:normAutofit/>
          </a:bodyPr>
          <a:lstStyle/>
          <a:p>
            <a:pPr indent="0" lvl="0" marL="80962" rtl="0" algn="l">
              <a:lnSpc>
                <a:spcPct val="90000"/>
              </a:lnSpc>
              <a:spcBef>
                <a:spcPts val="0"/>
              </a:spcBef>
              <a:spcAft>
                <a:spcPts val="0"/>
              </a:spcAft>
              <a:buClr>
                <a:srgbClr val="FF0000"/>
              </a:buClr>
              <a:buSzPts val="2400"/>
              <a:buNone/>
            </a:pPr>
            <a:r>
              <a:rPr lang="en-US">
                <a:solidFill>
                  <a:srgbClr val="FF0000"/>
                </a:solidFill>
              </a:rPr>
              <a:t>Calculate the pH when 25.0mL of 0.10M HCl is titrated with (Kb=1.8x10</a:t>
            </a:r>
            <a:r>
              <a:rPr baseline="30000" lang="en-US">
                <a:solidFill>
                  <a:srgbClr val="FF0000"/>
                </a:solidFill>
              </a:rPr>
              <a:t>-5</a:t>
            </a:r>
            <a:r>
              <a:rPr lang="en-US">
                <a:solidFill>
                  <a:srgbClr val="FF0000"/>
                </a:solidFill>
              </a:rPr>
              <a:t>)10.0mL of 0.10M NH</a:t>
            </a:r>
            <a:r>
              <a:rPr baseline="-25000" lang="en-US">
                <a:solidFill>
                  <a:srgbClr val="FF0000"/>
                </a:solidFill>
              </a:rPr>
              <a:t>3.</a:t>
            </a:r>
            <a:endParaRPr/>
          </a:p>
          <a:p>
            <a:pPr indent="0" lvl="0" marL="80962" rtl="0" algn="l">
              <a:lnSpc>
                <a:spcPct val="90000"/>
              </a:lnSpc>
              <a:spcBef>
                <a:spcPts val="1000"/>
              </a:spcBef>
              <a:spcAft>
                <a:spcPts val="0"/>
              </a:spcAft>
              <a:buClr>
                <a:schemeClr val="dk1"/>
              </a:buClr>
              <a:buSzPts val="2400"/>
              <a:buNone/>
            </a:pPr>
            <a:r>
              <a:t/>
            </a:r>
            <a:endParaRPr baseline="-25000">
              <a:solidFill>
                <a:srgbClr val="FF0000"/>
              </a:solidFill>
            </a:endParaRPr>
          </a:p>
          <a:p>
            <a:pPr indent="0" lvl="0" marL="80962" rtl="0" algn="l">
              <a:lnSpc>
                <a:spcPct val="90000"/>
              </a:lnSpc>
              <a:spcBef>
                <a:spcPts val="1000"/>
              </a:spcBef>
              <a:spcAft>
                <a:spcPts val="0"/>
              </a:spcAft>
              <a:buClr>
                <a:schemeClr val="dk1"/>
              </a:buClr>
              <a:buSzPts val="2400"/>
              <a:buNone/>
            </a:pPr>
            <a:r>
              <a:rPr lang="en-US"/>
              <a:t>	HCl     + 	NH</a:t>
            </a:r>
            <a:r>
              <a:rPr baseline="-25000" lang="en-US"/>
              <a:t>3</a:t>
            </a:r>
            <a:r>
              <a:rPr lang="en-US"/>
              <a:t> 🡪 	NH</a:t>
            </a:r>
            <a:r>
              <a:rPr baseline="-25000" lang="en-US"/>
              <a:t>4</a:t>
            </a:r>
            <a:r>
              <a:rPr lang="en-US"/>
              <a:t>Cl     +	 H</a:t>
            </a:r>
            <a:r>
              <a:rPr baseline="-25000" lang="en-US"/>
              <a:t>2</a:t>
            </a:r>
            <a:r>
              <a:rPr lang="en-US"/>
              <a:t>O</a:t>
            </a:r>
            <a:endParaRPr/>
          </a:p>
          <a:p>
            <a:pPr indent="0" lvl="0" marL="80962" rtl="0" algn="l">
              <a:lnSpc>
                <a:spcPct val="90000"/>
              </a:lnSpc>
              <a:spcBef>
                <a:spcPts val="1000"/>
              </a:spcBef>
              <a:spcAft>
                <a:spcPts val="0"/>
              </a:spcAft>
              <a:buClr>
                <a:schemeClr val="dk1"/>
              </a:buClr>
              <a:buSzPts val="2400"/>
              <a:buNone/>
            </a:pPr>
            <a:r>
              <a:rPr lang="en-US"/>
              <a:t>I	.0025		.001	  	  0		   0</a:t>
            </a:r>
            <a:endParaRPr/>
          </a:p>
          <a:p>
            <a:pPr indent="0" lvl="0" marL="80962" rtl="0" algn="l">
              <a:lnSpc>
                <a:spcPct val="90000"/>
              </a:lnSpc>
              <a:spcBef>
                <a:spcPts val="1000"/>
              </a:spcBef>
              <a:spcAft>
                <a:spcPts val="0"/>
              </a:spcAft>
              <a:buClr>
                <a:schemeClr val="dk1"/>
              </a:buClr>
              <a:buSzPts val="2400"/>
              <a:buNone/>
            </a:pPr>
            <a:r>
              <a:rPr lang="en-US"/>
              <a:t>C	-.001		-.001		+.001		+.001</a:t>
            </a:r>
            <a:endParaRPr/>
          </a:p>
          <a:p>
            <a:pPr indent="0" lvl="0" marL="80962" rtl="0" algn="l">
              <a:lnSpc>
                <a:spcPct val="90000"/>
              </a:lnSpc>
              <a:spcBef>
                <a:spcPts val="1000"/>
              </a:spcBef>
              <a:spcAft>
                <a:spcPts val="0"/>
              </a:spcAft>
              <a:buClr>
                <a:schemeClr val="dk1"/>
              </a:buClr>
              <a:buSzPts val="2400"/>
              <a:buNone/>
            </a:pPr>
            <a:r>
              <a:rPr lang="en-US"/>
              <a:t>E	.0015		   0		.001		.001</a:t>
            </a:r>
            <a:endParaRPr baseline="-25000"/>
          </a:p>
          <a:p>
            <a:pPr indent="0" lvl="0" marL="80962" rtl="0" algn="l">
              <a:lnSpc>
                <a:spcPct val="90000"/>
              </a:lnSpc>
              <a:spcBef>
                <a:spcPts val="1000"/>
              </a:spcBef>
              <a:spcAft>
                <a:spcPts val="0"/>
              </a:spcAft>
              <a:buClr>
                <a:schemeClr val="dk1"/>
              </a:buClr>
              <a:buSzPts val="2400"/>
              <a:buNone/>
            </a:pPr>
            <a:r>
              <a:t/>
            </a:r>
            <a:endParaRPr baseline="-25000"/>
          </a:p>
          <a:p>
            <a:pPr indent="0" lvl="0" marL="80962" rtl="0" algn="l">
              <a:lnSpc>
                <a:spcPct val="90000"/>
              </a:lnSpc>
              <a:spcBef>
                <a:spcPts val="1000"/>
              </a:spcBef>
              <a:spcAft>
                <a:spcPts val="0"/>
              </a:spcAft>
              <a:buClr>
                <a:schemeClr val="dk1"/>
              </a:buClr>
              <a:buSzPts val="2400"/>
              <a:buNone/>
            </a:pPr>
            <a:r>
              <a:rPr lang="en-US"/>
              <a:t>Strong Acid left over</a:t>
            </a:r>
            <a:endParaRPr/>
          </a:p>
          <a:p>
            <a:pPr indent="0" lvl="0" marL="80962" rtl="0" algn="l">
              <a:lnSpc>
                <a:spcPct val="90000"/>
              </a:lnSpc>
              <a:spcBef>
                <a:spcPts val="1000"/>
              </a:spcBef>
              <a:spcAft>
                <a:spcPts val="0"/>
              </a:spcAft>
              <a:buClr>
                <a:schemeClr val="dk1"/>
              </a:buClr>
              <a:buSzPts val="2400"/>
              <a:buNone/>
            </a:pPr>
            <a:r>
              <a:rPr lang="en-US"/>
              <a:t>-log(.0015/.035) = </a:t>
            </a:r>
            <a:r>
              <a:rPr lang="en-US">
                <a:solidFill>
                  <a:srgbClr val="FF0000"/>
                </a:solidFill>
              </a:rPr>
              <a:t>1.37</a:t>
            </a:r>
            <a:r>
              <a:rPr lang="en-US"/>
              <a:t> (same as SA/SB titration)</a:t>
            </a:r>
            <a:endParaRPr/>
          </a:p>
        </p:txBody>
      </p:sp>
    </p:spTree>
  </p:cSld>
  <p:clrMapOvr>
    <a:masterClrMapping/>
  </p:clrMapOvr>
</p:sld>
</file>

<file path=ppt/slides/slide4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6" name="Shape 4296"/>
        <p:cNvGrpSpPr/>
        <p:nvPr/>
      </p:nvGrpSpPr>
      <p:grpSpPr>
        <a:xfrm>
          <a:off x="0" y="0"/>
          <a:ext cx="0" cy="0"/>
          <a:chOff x="0" y="0"/>
          <a:chExt cx="0" cy="0"/>
        </a:xfrm>
      </p:grpSpPr>
      <p:sp>
        <p:nvSpPr>
          <p:cNvPr id="4297" name="Google Shape;4297;g200ff56c607_0_1494"/>
          <p:cNvSpPr txBox="1"/>
          <p:nvPr>
            <p:ph type="title"/>
          </p:nvPr>
        </p:nvSpPr>
        <p:spPr>
          <a:xfrm>
            <a:off x="898634" y="0"/>
            <a:ext cx="109728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Strong Acid with Weak Base after Equivalence</a:t>
            </a:r>
            <a:endParaRPr/>
          </a:p>
        </p:txBody>
      </p:sp>
      <p:sp>
        <p:nvSpPr>
          <p:cNvPr id="4298" name="Google Shape;4298;g200ff56c607_0_1494"/>
          <p:cNvSpPr txBox="1"/>
          <p:nvPr>
            <p:ph idx="1" type="body"/>
          </p:nvPr>
        </p:nvSpPr>
        <p:spPr>
          <a:xfrm>
            <a:off x="1355834" y="990600"/>
            <a:ext cx="10279200" cy="5867400"/>
          </a:xfrm>
          <a:prstGeom prst="rect">
            <a:avLst/>
          </a:prstGeom>
          <a:noFill/>
          <a:ln>
            <a:noFill/>
          </a:ln>
        </p:spPr>
        <p:txBody>
          <a:bodyPr anchorCtr="0" anchor="t" bIns="45700" lIns="91425" spcFirstLastPara="1" rIns="91425" wrap="square" tIns="45700">
            <a:normAutofit/>
          </a:bodyPr>
          <a:lstStyle/>
          <a:p>
            <a:pPr indent="0" lvl="0" marL="80962" rtl="0" algn="l">
              <a:lnSpc>
                <a:spcPct val="90000"/>
              </a:lnSpc>
              <a:spcBef>
                <a:spcPts val="0"/>
              </a:spcBef>
              <a:spcAft>
                <a:spcPts val="0"/>
              </a:spcAft>
              <a:buClr>
                <a:srgbClr val="FF0000"/>
              </a:buClr>
              <a:buSzPts val="2400"/>
              <a:buNone/>
            </a:pPr>
            <a:r>
              <a:rPr lang="en-US">
                <a:solidFill>
                  <a:srgbClr val="FF0000"/>
                </a:solidFill>
              </a:rPr>
              <a:t>Calculate the pH when 25.0mL of 0.10M HCl is titrated with: (Kb=1.8x10</a:t>
            </a:r>
            <a:r>
              <a:rPr baseline="30000" lang="en-US">
                <a:solidFill>
                  <a:srgbClr val="FF0000"/>
                </a:solidFill>
              </a:rPr>
              <a:t>-5</a:t>
            </a:r>
            <a:r>
              <a:rPr lang="en-US">
                <a:solidFill>
                  <a:srgbClr val="FF0000"/>
                </a:solidFill>
              </a:rPr>
              <a:t>) 35.0mL of 0.10M NH</a:t>
            </a:r>
            <a:r>
              <a:rPr baseline="-25000" lang="en-US">
                <a:solidFill>
                  <a:srgbClr val="FF0000"/>
                </a:solidFill>
              </a:rPr>
              <a:t>3.</a:t>
            </a:r>
            <a:endParaRPr/>
          </a:p>
          <a:p>
            <a:pPr indent="0" lvl="0" marL="80962" rtl="0" algn="l">
              <a:lnSpc>
                <a:spcPct val="90000"/>
              </a:lnSpc>
              <a:spcBef>
                <a:spcPts val="1000"/>
              </a:spcBef>
              <a:spcAft>
                <a:spcPts val="0"/>
              </a:spcAft>
              <a:buClr>
                <a:schemeClr val="dk1"/>
              </a:buClr>
              <a:buSzPts val="2400"/>
              <a:buNone/>
            </a:pPr>
            <a:r>
              <a:t/>
            </a:r>
            <a:endParaRPr baseline="-25000">
              <a:solidFill>
                <a:srgbClr val="FF0000"/>
              </a:solidFill>
            </a:endParaRPr>
          </a:p>
          <a:p>
            <a:pPr indent="0" lvl="0" marL="80962" rtl="0" algn="l">
              <a:lnSpc>
                <a:spcPct val="90000"/>
              </a:lnSpc>
              <a:spcBef>
                <a:spcPts val="1000"/>
              </a:spcBef>
              <a:spcAft>
                <a:spcPts val="0"/>
              </a:spcAft>
              <a:buClr>
                <a:schemeClr val="dk1"/>
              </a:buClr>
              <a:buSzPts val="2400"/>
              <a:buNone/>
            </a:pPr>
            <a:r>
              <a:rPr lang="en-US"/>
              <a:t>	HCl     + 	NH</a:t>
            </a:r>
            <a:r>
              <a:rPr baseline="-25000" lang="en-US"/>
              <a:t>3</a:t>
            </a:r>
            <a:r>
              <a:rPr lang="en-US"/>
              <a:t> 🡪   	NH</a:t>
            </a:r>
            <a:r>
              <a:rPr baseline="-25000" lang="en-US"/>
              <a:t>4</a:t>
            </a:r>
            <a:r>
              <a:rPr lang="en-US"/>
              <a:t>Cl     +	H</a:t>
            </a:r>
            <a:r>
              <a:rPr baseline="-25000" lang="en-US"/>
              <a:t>2</a:t>
            </a:r>
            <a:r>
              <a:rPr lang="en-US"/>
              <a:t>O</a:t>
            </a:r>
            <a:endParaRPr/>
          </a:p>
          <a:p>
            <a:pPr indent="0" lvl="0" marL="80962" rtl="0" algn="l">
              <a:lnSpc>
                <a:spcPct val="90000"/>
              </a:lnSpc>
              <a:spcBef>
                <a:spcPts val="1000"/>
              </a:spcBef>
              <a:spcAft>
                <a:spcPts val="0"/>
              </a:spcAft>
              <a:buClr>
                <a:schemeClr val="dk1"/>
              </a:buClr>
              <a:buSzPts val="2400"/>
              <a:buNone/>
            </a:pPr>
            <a:r>
              <a:rPr lang="en-US"/>
              <a:t>I	.0025		.0035	  	  0		   0</a:t>
            </a:r>
            <a:endParaRPr/>
          </a:p>
          <a:p>
            <a:pPr indent="0" lvl="0" marL="80962" rtl="0" algn="l">
              <a:lnSpc>
                <a:spcPct val="90000"/>
              </a:lnSpc>
              <a:spcBef>
                <a:spcPts val="1000"/>
              </a:spcBef>
              <a:spcAft>
                <a:spcPts val="0"/>
              </a:spcAft>
              <a:buClr>
                <a:schemeClr val="dk1"/>
              </a:buClr>
              <a:buSzPts val="2400"/>
              <a:buNone/>
            </a:pPr>
            <a:r>
              <a:rPr lang="en-US"/>
              <a:t>C	-.0025		-.0025		+.0025		+.0025</a:t>
            </a:r>
            <a:endParaRPr/>
          </a:p>
          <a:p>
            <a:pPr indent="0" lvl="0" marL="80962" rtl="0" algn="l">
              <a:lnSpc>
                <a:spcPct val="90000"/>
              </a:lnSpc>
              <a:spcBef>
                <a:spcPts val="1000"/>
              </a:spcBef>
              <a:spcAft>
                <a:spcPts val="0"/>
              </a:spcAft>
              <a:buClr>
                <a:schemeClr val="dk1"/>
              </a:buClr>
              <a:buSzPts val="2400"/>
              <a:buNone/>
            </a:pPr>
            <a:r>
              <a:rPr lang="en-US"/>
              <a:t>E	    0		.001		.0025		.0025</a:t>
            </a:r>
            <a:endParaRPr/>
          </a:p>
          <a:p>
            <a:pPr indent="0" lvl="0" marL="80962" rtl="0" algn="l">
              <a:lnSpc>
                <a:spcPct val="90000"/>
              </a:lnSpc>
              <a:spcBef>
                <a:spcPts val="1000"/>
              </a:spcBef>
              <a:spcAft>
                <a:spcPts val="0"/>
              </a:spcAft>
              <a:buClr>
                <a:schemeClr val="dk1"/>
              </a:buClr>
              <a:buSzPts val="2400"/>
              <a:buNone/>
            </a:pPr>
            <a:r>
              <a:t/>
            </a:r>
            <a:endParaRPr/>
          </a:p>
          <a:p>
            <a:pPr indent="0" lvl="0" marL="80962" rtl="0" algn="l">
              <a:lnSpc>
                <a:spcPct val="90000"/>
              </a:lnSpc>
              <a:spcBef>
                <a:spcPts val="1000"/>
              </a:spcBef>
              <a:spcAft>
                <a:spcPts val="0"/>
              </a:spcAft>
              <a:buClr>
                <a:schemeClr val="dk1"/>
              </a:buClr>
              <a:buSzPts val="2400"/>
              <a:buNone/>
            </a:pPr>
            <a:r>
              <a:rPr lang="en-US"/>
              <a:t>Weak base left over</a:t>
            </a:r>
            <a:endParaRPr/>
          </a:p>
          <a:p>
            <a:pPr indent="0" lvl="0" marL="80962" rtl="0" algn="l">
              <a:lnSpc>
                <a:spcPct val="90000"/>
              </a:lnSpc>
              <a:spcBef>
                <a:spcPts val="1000"/>
              </a:spcBef>
              <a:spcAft>
                <a:spcPts val="0"/>
              </a:spcAft>
              <a:buClr>
                <a:schemeClr val="dk1"/>
              </a:buClr>
              <a:buSzPts val="2400"/>
              <a:buNone/>
            </a:pPr>
            <a:r>
              <a:rPr lang="en-US"/>
              <a:t>You can solve Kb for the base using ice box:</a:t>
            </a:r>
            <a:endParaRPr/>
          </a:p>
          <a:p>
            <a:pPr indent="0" lvl="0" marL="80962" rtl="0" algn="l">
              <a:lnSpc>
                <a:spcPct val="90000"/>
              </a:lnSpc>
              <a:spcBef>
                <a:spcPts val="1000"/>
              </a:spcBef>
              <a:spcAft>
                <a:spcPts val="0"/>
              </a:spcAft>
              <a:buClr>
                <a:schemeClr val="dk1"/>
              </a:buClr>
              <a:buSzPts val="2400"/>
              <a:buNone/>
            </a:pPr>
            <a:r>
              <a:t/>
            </a:r>
            <a:endParaRPr baseline="-25000"/>
          </a:p>
        </p:txBody>
      </p:sp>
    </p:spTree>
  </p:cSld>
  <p:clrMapOvr>
    <a:masterClrMapping/>
  </p:clrMapOvr>
</p:sld>
</file>

<file path=ppt/slides/slide4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2" name="Shape 4302"/>
        <p:cNvGrpSpPr/>
        <p:nvPr/>
      </p:nvGrpSpPr>
      <p:grpSpPr>
        <a:xfrm>
          <a:off x="0" y="0"/>
          <a:ext cx="0" cy="0"/>
          <a:chOff x="0" y="0"/>
          <a:chExt cx="0" cy="0"/>
        </a:xfrm>
      </p:grpSpPr>
      <p:sp>
        <p:nvSpPr>
          <p:cNvPr id="4303" name="Google Shape;4303;g200ff56c607_0_1499"/>
          <p:cNvSpPr txBox="1"/>
          <p:nvPr>
            <p:ph idx="1" type="body"/>
          </p:nvPr>
        </p:nvSpPr>
        <p:spPr>
          <a:xfrm>
            <a:off x="2222938" y="609600"/>
            <a:ext cx="8445000" cy="6553200"/>
          </a:xfrm>
          <a:prstGeom prst="rect">
            <a:avLst/>
          </a:prstGeom>
          <a:noFill/>
          <a:ln>
            <a:noFill/>
          </a:ln>
        </p:spPr>
        <p:txBody>
          <a:bodyPr anchorCtr="0" anchor="t" bIns="45700" lIns="91425" spcFirstLastPara="1" rIns="91425" wrap="square" tIns="45700">
            <a:normAutofit/>
          </a:bodyPr>
          <a:lstStyle/>
          <a:p>
            <a:pPr indent="0" lvl="0" marL="80962" rtl="0" algn="l">
              <a:lnSpc>
                <a:spcPct val="90000"/>
              </a:lnSpc>
              <a:spcBef>
                <a:spcPts val="0"/>
              </a:spcBef>
              <a:spcAft>
                <a:spcPts val="0"/>
              </a:spcAft>
              <a:buClr>
                <a:schemeClr val="dk1"/>
              </a:buClr>
              <a:buSzPts val="2400"/>
              <a:buNone/>
            </a:pPr>
            <a:r>
              <a:rPr lang="en-US"/>
              <a:t>	HCl     + 	NH</a:t>
            </a:r>
            <a:r>
              <a:rPr baseline="-25000" lang="en-US"/>
              <a:t>3</a:t>
            </a:r>
            <a:r>
              <a:rPr lang="en-US"/>
              <a:t> 🡪   	NH</a:t>
            </a:r>
            <a:r>
              <a:rPr baseline="-25000" lang="en-US"/>
              <a:t>4</a:t>
            </a:r>
            <a:r>
              <a:rPr lang="en-US"/>
              <a:t>Cl     +	 H</a:t>
            </a:r>
            <a:r>
              <a:rPr baseline="-25000" lang="en-US"/>
              <a:t>2</a:t>
            </a:r>
            <a:r>
              <a:rPr lang="en-US"/>
              <a:t>O</a:t>
            </a:r>
            <a:endParaRPr/>
          </a:p>
          <a:p>
            <a:pPr indent="0" lvl="0" marL="80962" rtl="0" algn="l">
              <a:lnSpc>
                <a:spcPct val="90000"/>
              </a:lnSpc>
              <a:spcBef>
                <a:spcPts val="1000"/>
              </a:spcBef>
              <a:spcAft>
                <a:spcPts val="0"/>
              </a:spcAft>
              <a:buClr>
                <a:schemeClr val="dk1"/>
              </a:buClr>
              <a:buSzPts val="2400"/>
              <a:buNone/>
            </a:pPr>
            <a:r>
              <a:rPr lang="en-US"/>
              <a:t>I	.0025		.0035	  	  0		   0</a:t>
            </a:r>
            <a:endParaRPr/>
          </a:p>
          <a:p>
            <a:pPr indent="0" lvl="0" marL="80962" rtl="0" algn="l">
              <a:lnSpc>
                <a:spcPct val="90000"/>
              </a:lnSpc>
              <a:spcBef>
                <a:spcPts val="1000"/>
              </a:spcBef>
              <a:spcAft>
                <a:spcPts val="0"/>
              </a:spcAft>
              <a:buClr>
                <a:schemeClr val="dk1"/>
              </a:buClr>
              <a:buSzPts val="2400"/>
              <a:buNone/>
            </a:pPr>
            <a:r>
              <a:rPr lang="en-US"/>
              <a:t>C	-.0025		-.0025		+.0025		+.0025</a:t>
            </a:r>
            <a:endParaRPr/>
          </a:p>
          <a:p>
            <a:pPr indent="0" lvl="0" marL="80962" rtl="0" algn="l">
              <a:lnSpc>
                <a:spcPct val="90000"/>
              </a:lnSpc>
              <a:spcBef>
                <a:spcPts val="1000"/>
              </a:spcBef>
              <a:spcAft>
                <a:spcPts val="0"/>
              </a:spcAft>
              <a:buClr>
                <a:schemeClr val="dk1"/>
              </a:buClr>
              <a:buSzPts val="2400"/>
              <a:buNone/>
            </a:pPr>
            <a:r>
              <a:rPr lang="en-US"/>
              <a:t>E	    0		.001		.0025		.0025</a:t>
            </a:r>
            <a:endParaRPr/>
          </a:p>
          <a:p>
            <a:pPr indent="0" lvl="0" marL="80962" rtl="0" algn="l">
              <a:lnSpc>
                <a:spcPct val="90000"/>
              </a:lnSpc>
              <a:spcBef>
                <a:spcPts val="1000"/>
              </a:spcBef>
              <a:spcAft>
                <a:spcPts val="0"/>
              </a:spcAft>
              <a:buClr>
                <a:schemeClr val="dk1"/>
              </a:buClr>
              <a:buSzPts val="2400"/>
              <a:buNone/>
            </a:pPr>
            <a:r>
              <a:t/>
            </a:r>
            <a:endParaRPr/>
          </a:p>
          <a:p>
            <a:pPr indent="0" lvl="0" marL="80962" rtl="0" algn="l">
              <a:lnSpc>
                <a:spcPct val="90000"/>
              </a:lnSpc>
              <a:spcBef>
                <a:spcPts val="1000"/>
              </a:spcBef>
              <a:spcAft>
                <a:spcPts val="0"/>
              </a:spcAft>
              <a:buClr>
                <a:schemeClr val="dk1"/>
              </a:buClr>
              <a:buSzPts val="2400"/>
              <a:buNone/>
            </a:pPr>
            <a:r>
              <a:rPr lang="en-US"/>
              <a:t>Kb=[OH</a:t>
            </a:r>
            <a:r>
              <a:rPr baseline="30000" lang="en-US"/>
              <a:t>-</a:t>
            </a:r>
            <a:r>
              <a:rPr lang="en-US"/>
              <a:t>][NH</a:t>
            </a:r>
            <a:r>
              <a:rPr baseline="-25000" lang="en-US"/>
              <a:t>4</a:t>
            </a:r>
            <a:r>
              <a:rPr baseline="30000" lang="en-US"/>
              <a:t>+</a:t>
            </a:r>
            <a:r>
              <a:rPr lang="en-US"/>
              <a:t>]/[NH</a:t>
            </a:r>
            <a:r>
              <a:rPr baseline="-25000" lang="en-US"/>
              <a:t>3</a:t>
            </a:r>
            <a:r>
              <a:rPr lang="en-US"/>
              <a:t>]</a:t>
            </a:r>
            <a:endParaRPr/>
          </a:p>
          <a:p>
            <a:pPr indent="0" lvl="0" marL="80962" rtl="0" algn="l">
              <a:lnSpc>
                <a:spcPct val="90000"/>
              </a:lnSpc>
              <a:spcBef>
                <a:spcPts val="1000"/>
              </a:spcBef>
              <a:spcAft>
                <a:spcPts val="0"/>
              </a:spcAft>
              <a:buClr>
                <a:schemeClr val="dk1"/>
              </a:buClr>
              <a:buSzPts val="2400"/>
              <a:buNone/>
            </a:pPr>
            <a:r>
              <a:rPr lang="en-US"/>
              <a:t>1.8x10</a:t>
            </a:r>
            <a:r>
              <a:rPr baseline="30000" lang="en-US"/>
              <a:t>-5 </a:t>
            </a:r>
            <a:r>
              <a:rPr lang="en-US"/>
              <a:t>= [x][.0025]/[.001]</a:t>
            </a:r>
            <a:endParaRPr/>
          </a:p>
          <a:p>
            <a:pPr indent="0" lvl="0" marL="80962" rtl="0" algn="l">
              <a:lnSpc>
                <a:spcPct val="90000"/>
              </a:lnSpc>
              <a:spcBef>
                <a:spcPts val="1000"/>
              </a:spcBef>
              <a:spcAft>
                <a:spcPts val="0"/>
              </a:spcAft>
              <a:buClr>
                <a:schemeClr val="dk1"/>
              </a:buClr>
              <a:buSzPts val="2400"/>
              <a:buNone/>
            </a:pPr>
            <a:r>
              <a:rPr lang="en-US"/>
              <a:t>X= OH</a:t>
            </a:r>
            <a:r>
              <a:rPr baseline="30000" lang="en-US"/>
              <a:t>+</a:t>
            </a:r>
            <a:r>
              <a:rPr lang="en-US"/>
              <a:t> = 7.2x10</a:t>
            </a:r>
            <a:r>
              <a:rPr baseline="30000" lang="en-US"/>
              <a:t>-6</a:t>
            </a:r>
            <a:endParaRPr/>
          </a:p>
          <a:p>
            <a:pPr indent="0" lvl="0" marL="80962" rtl="0" algn="l">
              <a:lnSpc>
                <a:spcPct val="90000"/>
              </a:lnSpc>
              <a:spcBef>
                <a:spcPts val="1000"/>
              </a:spcBef>
              <a:spcAft>
                <a:spcPts val="0"/>
              </a:spcAft>
              <a:buClr>
                <a:schemeClr val="dk1"/>
              </a:buClr>
              <a:buSzPts val="2400"/>
              <a:buNone/>
            </a:pPr>
            <a:r>
              <a:rPr lang="en-US"/>
              <a:t>pH = 14-[-log(7.2x10</a:t>
            </a:r>
            <a:r>
              <a:rPr baseline="30000" lang="en-US"/>
              <a:t>-6</a:t>
            </a:r>
            <a:r>
              <a:rPr lang="en-US"/>
              <a:t>)] = </a:t>
            </a:r>
            <a:r>
              <a:rPr lang="en-US">
                <a:solidFill>
                  <a:srgbClr val="FF0000"/>
                </a:solidFill>
              </a:rPr>
              <a:t>8.86 </a:t>
            </a:r>
            <a:r>
              <a:rPr lang="en-US"/>
              <a:t>(lower than SA/SB)</a:t>
            </a:r>
            <a:endParaRPr>
              <a:solidFill>
                <a:srgbClr val="FF0000"/>
              </a:solidFill>
            </a:endParaRPr>
          </a:p>
          <a:p>
            <a:pPr indent="0" lvl="0" marL="80962" rtl="0" algn="l">
              <a:lnSpc>
                <a:spcPct val="90000"/>
              </a:lnSpc>
              <a:spcBef>
                <a:spcPts val="1000"/>
              </a:spcBef>
              <a:spcAft>
                <a:spcPts val="0"/>
              </a:spcAft>
              <a:buClr>
                <a:srgbClr val="00B0F0"/>
              </a:buClr>
              <a:buSzPts val="2400"/>
              <a:buNone/>
            </a:pPr>
            <a:r>
              <a:rPr lang="en-US">
                <a:solidFill>
                  <a:srgbClr val="00B0F0"/>
                </a:solidFill>
              </a:rPr>
              <a:t>*Or hasselbach: pOH = pKb + Log (S/B) </a:t>
            </a:r>
            <a:endParaRPr/>
          </a:p>
          <a:p>
            <a:pPr indent="0" lvl="0" marL="80962" rtl="0" algn="l">
              <a:lnSpc>
                <a:spcPct val="90000"/>
              </a:lnSpc>
              <a:spcBef>
                <a:spcPts val="1000"/>
              </a:spcBef>
              <a:spcAft>
                <a:spcPts val="0"/>
              </a:spcAft>
              <a:buClr>
                <a:srgbClr val="00B0F0"/>
              </a:buClr>
              <a:buSzPts val="2400"/>
              <a:buNone/>
            </a:pPr>
            <a:r>
              <a:rPr lang="en-US">
                <a:solidFill>
                  <a:srgbClr val="00B0F0"/>
                </a:solidFill>
              </a:rPr>
              <a:t>			pOH = -log(1.8x10</a:t>
            </a:r>
            <a:r>
              <a:rPr baseline="30000" lang="en-US">
                <a:solidFill>
                  <a:srgbClr val="00B0F0"/>
                </a:solidFill>
              </a:rPr>
              <a:t>-5</a:t>
            </a:r>
            <a:r>
              <a:rPr lang="en-US">
                <a:solidFill>
                  <a:srgbClr val="00B0F0"/>
                </a:solidFill>
              </a:rPr>
              <a:t>) + log(.0025/.001)</a:t>
            </a:r>
            <a:endParaRPr/>
          </a:p>
          <a:p>
            <a:pPr indent="0" lvl="0" marL="80962" rtl="0" algn="l">
              <a:lnSpc>
                <a:spcPct val="90000"/>
              </a:lnSpc>
              <a:spcBef>
                <a:spcPts val="1000"/>
              </a:spcBef>
              <a:spcAft>
                <a:spcPts val="0"/>
              </a:spcAft>
              <a:buClr>
                <a:srgbClr val="00B0F0"/>
              </a:buClr>
              <a:buSzPts val="2400"/>
              <a:buNone/>
            </a:pPr>
            <a:r>
              <a:rPr lang="en-US">
                <a:solidFill>
                  <a:srgbClr val="00B0F0"/>
                </a:solidFill>
              </a:rPr>
              <a:t>			pH = 8.86</a:t>
            </a:r>
            <a:endParaRPr/>
          </a:p>
          <a:p>
            <a:pPr indent="-76200" lvl="0" marL="228600" rtl="0" algn="l">
              <a:lnSpc>
                <a:spcPct val="90000"/>
              </a:lnSpc>
              <a:spcBef>
                <a:spcPts val="1000"/>
              </a:spcBef>
              <a:spcAft>
                <a:spcPts val="0"/>
              </a:spcAft>
              <a:buClr>
                <a:schemeClr val="dk1"/>
              </a:buClr>
              <a:buSzPts val="2400"/>
              <a:buNone/>
            </a:pPr>
            <a:r>
              <a:t/>
            </a:r>
            <a:endParaRPr/>
          </a:p>
        </p:txBody>
      </p:sp>
      <p:cxnSp>
        <p:nvCxnSpPr>
          <p:cNvPr id="4304" name="Google Shape;4304;g200ff56c607_0_1499"/>
          <p:cNvCxnSpPr/>
          <p:nvPr/>
        </p:nvCxnSpPr>
        <p:spPr>
          <a:xfrm flipH="1">
            <a:off x="4556151" y="2207173"/>
            <a:ext cx="2735400" cy="1182300"/>
          </a:xfrm>
          <a:prstGeom prst="straightConnector1">
            <a:avLst/>
          </a:prstGeom>
          <a:noFill/>
          <a:ln cap="flat" cmpd="sng" w="9525">
            <a:solidFill>
              <a:schemeClr val="accent1"/>
            </a:solidFill>
            <a:prstDash val="solid"/>
            <a:miter lim="800000"/>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8" name="Shape 4308"/>
        <p:cNvGrpSpPr/>
        <p:nvPr/>
      </p:nvGrpSpPr>
      <p:grpSpPr>
        <a:xfrm>
          <a:off x="0" y="0"/>
          <a:ext cx="0" cy="0"/>
          <a:chOff x="0" y="0"/>
          <a:chExt cx="0" cy="0"/>
        </a:xfrm>
      </p:grpSpPr>
      <p:sp>
        <p:nvSpPr>
          <p:cNvPr id="4309" name="Google Shape;4309;g200ff56c607_0_1504"/>
          <p:cNvSpPr txBox="1"/>
          <p:nvPr>
            <p:ph type="title"/>
          </p:nvPr>
        </p:nvSpPr>
        <p:spPr>
          <a:xfrm>
            <a:off x="2514601" y="0"/>
            <a:ext cx="74979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The Half Titration Point</a:t>
            </a:r>
            <a:endParaRPr/>
          </a:p>
        </p:txBody>
      </p:sp>
      <p:sp>
        <p:nvSpPr>
          <p:cNvPr id="4310" name="Google Shape;4310;g200ff56c607_0_1504"/>
          <p:cNvSpPr txBox="1"/>
          <p:nvPr>
            <p:ph idx="1" type="body"/>
          </p:nvPr>
        </p:nvSpPr>
        <p:spPr>
          <a:xfrm>
            <a:off x="1686910" y="1676400"/>
            <a:ext cx="4929900" cy="5410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Font typeface="Noto Sans Symbols"/>
              <a:buNone/>
            </a:pPr>
            <a:r>
              <a:rPr lang="en-US"/>
              <a:t>The half titration point of a weak acid can be found by halving the volume of NaOH needed to obtain neutralization.  At this point the amount of origional acid equals the amount of conjugate base. </a:t>
            </a:r>
            <a:endParaRPr/>
          </a:p>
        </p:txBody>
      </p:sp>
      <p:pic>
        <p:nvPicPr>
          <p:cNvPr descr="wa and sa.gif" id="4311" name="Google Shape;4311;g200ff56c607_0_1504"/>
          <p:cNvPicPr preferRelativeResize="0"/>
          <p:nvPr>
            <p:ph idx="2" type="body"/>
          </p:nvPr>
        </p:nvPicPr>
        <p:blipFill rotWithShape="1">
          <a:blip r:embed="rId3">
            <a:alphaModFix/>
          </a:blip>
          <a:srcRect b="0" l="0" r="0" t="0"/>
          <a:stretch/>
        </p:blipFill>
        <p:spPr>
          <a:xfrm>
            <a:off x="6800850" y="1143000"/>
            <a:ext cx="3867300" cy="4948200"/>
          </a:xfrm>
          <a:prstGeom prst="rect">
            <a:avLst/>
          </a:prstGeom>
          <a:noFill/>
          <a:ln>
            <a:noFill/>
          </a:ln>
        </p:spPr>
      </p:pic>
      <p:sp>
        <p:nvSpPr>
          <p:cNvPr id="4312" name="Google Shape;4312;g200ff56c607_0_1504"/>
          <p:cNvSpPr/>
          <p:nvPr/>
        </p:nvSpPr>
        <p:spPr>
          <a:xfrm>
            <a:off x="8318500" y="3654425"/>
            <a:ext cx="457200" cy="381000"/>
          </a:xfrm>
          <a:prstGeom prst="ellipse">
            <a:avLst/>
          </a:prstGeom>
          <a:solidFill>
            <a:srgbClr val="FFFF00">
              <a:alpha val="38820"/>
            </a:srgbClr>
          </a:solidFill>
          <a:ln cap="flat" cmpd="sng" w="127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13" name="Google Shape;4313;g200ff56c607_0_1504"/>
          <p:cNvSpPr/>
          <p:nvPr/>
        </p:nvSpPr>
        <p:spPr>
          <a:xfrm>
            <a:off x="9466263" y="2514600"/>
            <a:ext cx="457200" cy="381000"/>
          </a:xfrm>
          <a:prstGeom prst="ellipse">
            <a:avLst/>
          </a:prstGeom>
          <a:solidFill>
            <a:srgbClr val="FFFF00">
              <a:alpha val="38820"/>
            </a:srgbClr>
          </a:solidFill>
          <a:ln cap="flat" cmpd="sng" w="127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4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7" name="Shape 4317"/>
        <p:cNvGrpSpPr/>
        <p:nvPr/>
      </p:nvGrpSpPr>
      <p:grpSpPr>
        <a:xfrm>
          <a:off x="0" y="0"/>
          <a:ext cx="0" cy="0"/>
          <a:chOff x="0" y="0"/>
          <a:chExt cx="0" cy="0"/>
        </a:xfrm>
      </p:grpSpPr>
      <p:sp>
        <p:nvSpPr>
          <p:cNvPr id="4318" name="Google Shape;4318;g200ff56c607_0_1512"/>
          <p:cNvSpPr txBox="1"/>
          <p:nvPr>
            <p:ph type="title"/>
          </p:nvPr>
        </p:nvSpPr>
        <p:spPr>
          <a:xfrm>
            <a:off x="2514601" y="0"/>
            <a:ext cx="74979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The Half Titration Point</a:t>
            </a:r>
            <a:endParaRPr/>
          </a:p>
        </p:txBody>
      </p:sp>
      <p:sp>
        <p:nvSpPr>
          <p:cNvPr id="4319" name="Google Shape;4319;g200ff56c607_0_1512"/>
          <p:cNvSpPr txBox="1"/>
          <p:nvPr>
            <p:ph idx="1" type="body"/>
          </p:nvPr>
        </p:nvSpPr>
        <p:spPr>
          <a:xfrm>
            <a:off x="1008993" y="1447800"/>
            <a:ext cx="5607600" cy="5410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Font typeface="Noto Sans Symbols"/>
              <a:buNone/>
            </a:pPr>
            <a:r>
              <a:rPr lang="en-US"/>
              <a:t>	     HA  	    H</a:t>
            </a:r>
            <a:r>
              <a:rPr baseline="30000" lang="en-US"/>
              <a:t>+</a:t>
            </a:r>
            <a:r>
              <a:rPr lang="en-US"/>
              <a:t>     +      A</a:t>
            </a:r>
            <a:r>
              <a:rPr baseline="30000" lang="en-US"/>
              <a:t>-</a:t>
            </a:r>
            <a:endParaRPr/>
          </a:p>
          <a:p>
            <a:pPr indent="-228600" lvl="0" marL="228600" rtl="0" algn="l">
              <a:lnSpc>
                <a:spcPct val="90000"/>
              </a:lnSpc>
              <a:spcBef>
                <a:spcPts val="1000"/>
              </a:spcBef>
              <a:spcAft>
                <a:spcPts val="0"/>
              </a:spcAft>
              <a:buClr>
                <a:schemeClr val="dk1"/>
              </a:buClr>
              <a:buSzPts val="2400"/>
              <a:buFont typeface="Noto Sans Symbols"/>
              <a:buNone/>
            </a:pPr>
            <a:r>
              <a:rPr lang="en-US"/>
              <a:t>I		M	     0              0</a:t>
            </a:r>
            <a:endParaRPr/>
          </a:p>
          <a:p>
            <a:pPr indent="-228600" lvl="0" marL="228600" rtl="0" algn="l">
              <a:lnSpc>
                <a:spcPct val="90000"/>
              </a:lnSpc>
              <a:spcBef>
                <a:spcPts val="1000"/>
              </a:spcBef>
              <a:spcAft>
                <a:spcPts val="0"/>
              </a:spcAft>
              <a:buClr>
                <a:schemeClr val="dk1"/>
              </a:buClr>
              <a:buSzPts val="2400"/>
              <a:buFont typeface="Noto Sans Symbols"/>
              <a:buNone/>
            </a:pPr>
            <a:r>
              <a:rPr lang="en-US"/>
              <a:t>C	     -½M	  +½M        +½M</a:t>
            </a:r>
            <a:endParaRPr/>
          </a:p>
          <a:p>
            <a:pPr indent="-228600" lvl="0" marL="228600" rtl="0" algn="l">
              <a:lnSpc>
                <a:spcPct val="90000"/>
              </a:lnSpc>
              <a:spcBef>
                <a:spcPts val="1000"/>
              </a:spcBef>
              <a:spcAft>
                <a:spcPts val="0"/>
              </a:spcAft>
              <a:buClr>
                <a:schemeClr val="dk1"/>
              </a:buClr>
              <a:buSzPts val="2400"/>
              <a:buFont typeface="Noto Sans Symbols"/>
              <a:buNone/>
            </a:pPr>
            <a:r>
              <a:rPr lang="en-US"/>
              <a:t>E        ½M            ½M           ½M</a:t>
            </a:r>
            <a:endParaRPr/>
          </a:p>
          <a:p>
            <a:pPr indent="-228600" lvl="0" marL="228600" rtl="0" algn="l">
              <a:lnSpc>
                <a:spcPct val="90000"/>
              </a:lnSpc>
              <a:spcBef>
                <a:spcPts val="1000"/>
              </a:spcBef>
              <a:spcAft>
                <a:spcPts val="0"/>
              </a:spcAft>
              <a:buClr>
                <a:schemeClr val="dk1"/>
              </a:buClr>
              <a:buSzPts val="2400"/>
              <a:buFont typeface="Noto Sans Symbols"/>
              <a:buNone/>
            </a:pPr>
            <a:r>
              <a:t/>
            </a:r>
            <a:endParaRPr/>
          </a:p>
          <a:p>
            <a:pPr indent="-228600" lvl="0" marL="228600" rtl="0" algn="l">
              <a:lnSpc>
                <a:spcPct val="90000"/>
              </a:lnSpc>
              <a:spcBef>
                <a:spcPts val="1000"/>
              </a:spcBef>
              <a:spcAft>
                <a:spcPts val="0"/>
              </a:spcAft>
              <a:buClr>
                <a:schemeClr val="dk1"/>
              </a:buClr>
              <a:buSzPts val="2400"/>
              <a:buFont typeface="Noto Sans Symbols"/>
              <a:buNone/>
            </a:pPr>
            <a:r>
              <a:rPr lang="en-US"/>
              <a:t>Ka=[H</a:t>
            </a:r>
            <a:r>
              <a:rPr baseline="30000" lang="en-US"/>
              <a:t>+</a:t>
            </a:r>
            <a:r>
              <a:rPr lang="en-US"/>
              <a:t>][A</a:t>
            </a:r>
            <a:r>
              <a:rPr baseline="30000" lang="en-US"/>
              <a:t>-</a:t>
            </a:r>
            <a:r>
              <a:rPr lang="en-US"/>
              <a:t>]/[HA]</a:t>
            </a:r>
            <a:endParaRPr/>
          </a:p>
          <a:p>
            <a:pPr indent="-228600" lvl="0" marL="228600" rtl="0" algn="l">
              <a:lnSpc>
                <a:spcPct val="90000"/>
              </a:lnSpc>
              <a:spcBef>
                <a:spcPts val="1000"/>
              </a:spcBef>
              <a:spcAft>
                <a:spcPts val="0"/>
              </a:spcAft>
              <a:buClr>
                <a:schemeClr val="dk1"/>
              </a:buClr>
              <a:buSzPts val="2400"/>
              <a:buFont typeface="Noto Sans Symbols"/>
              <a:buNone/>
            </a:pPr>
            <a:r>
              <a:rPr lang="en-US"/>
              <a:t>Ka=[½M][½M]/[½M]</a:t>
            </a:r>
            <a:endParaRPr/>
          </a:p>
          <a:p>
            <a:pPr indent="-228600" lvl="0" marL="228600" rtl="0" algn="l">
              <a:lnSpc>
                <a:spcPct val="90000"/>
              </a:lnSpc>
              <a:spcBef>
                <a:spcPts val="1000"/>
              </a:spcBef>
              <a:spcAft>
                <a:spcPts val="0"/>
              </a:spcAft>
              <a:buClr>
                <a:schemeClr val="dk1"/>
              </a:buClr>
              <a:buSzPts val="2400"/>
              <a:buFont typeface="Noto Sans Symbols"/>
              <a:buNone/>
            </a:pPr>
            <a:r>
              <a:rPr lang="en-US"/>
              <a:t>Ka=[½M]</a:t>
            </a:r>
            <a:endParaRPr/>
          </a:p>
          <a:p>
            <a:pPr indent="-228600" lvl="0" marL="228600" rtl="0" algn="l">
              <a:lnSpc>
                <a:spcPct val="90000"/>
              </a:lnSpc>
              <a:spcBef>
                <a:spcPts val="1000"/>
              </a:spcBef>
              <a:spcAft>
                <a:spcPts val="0"/>
              </a:spcAft>
              <a:buClr>
                <a:schemeClr val="dk1"/>
              </a:buClr>
              <a:buSzPts val="2400"/>
              <a:buFont typeface="Noto Sans Symbols"/>
              <a:buNone/>
            </a:pPr>
            <a:r>
              <a:rPr lang="en-US"/>
              <a:t>Ka=[H</a:t>
            </a:r>
            <a:r>
              <a:rPr baseline="30000" lang="en-US"/>
              <a:t>+</a:t>
            </a:r>
            <a:r>
              <a:rPr lang="en-US"/>
              <a:t>]</a:t>
            </a:r>
            <a:endParaRPr baseline="30000"/>
          </a:p>
        </p:txBody>
      </p:sp>
      <p:pic>
        <p:nvPicPr>
          <p:cNvPr descr="wa and sa.gif" id="4320" name="Google Shape;4320;g200ff56c607_0_1512"/>
          <p:cNvPicPr preferRelativeResize="0"/>
          <p:nvPr>
            <p:ph idx="2" type="body"/>
          </p:nvPr>
        </p:nvPicPr>
        <p:blipFill rotWithShape="1">
          <a:blip r:embed="rId3">
            <a:alphaModFix/>
          </a:blip>
          <a:srcRect b="0" l="0" r="0" t="0"/>
          <a:stretch/>
        </p:blipFill>
        <p:spPr>
          <a:xfrm>
            <a:off x="6800850" y="1143000"/>
            <a:ext cx="3867300" cy="4948200"/>
          </a:xfrm>
          <a:prstGeom prst="rect">
            <a:avLst/>
          </a:prstGeom>
          <a:noFill/>
          <a:ln>
            <a:noFill/>
          </a:ln>
        </p:spPr>
      </p:pic>
      <p:sp>
        <p:nvSpPr>
          <p:cNvPr id="4321" name="Google Shape;4321;g200ff56c607_0_1512"/>
          <p:cNvSpPr/>
          <p:nvPr/>
        </p:nvSpPr>
        <p:spPr>
          <a:xfrm>
            <a:off x="8153400" y="3643313"/>
            <a:ext cx="457200" cy="381000"/>
          </a:xfrm>
          <a:prstGeom prst="ellipse">
            <a:avLst/>
          </a:prstGeom>
          <a:solidFill>
            <a:srgbClr val="FFFF00">
              <a:alpha val="38820"/>
            </a:srgbClr>
          </a:solidFill>
          <a:ln cap="flat" cmpd="sng" w="127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22" name="Google Shape;4322;g200ff56c607_0_1512"/>
          <p:cNvSpPr/>
          <p:nvPr/>
        </p:nvSpPr>
        <p:spPr>
          <a:xfrm>
            <a:off x="9448800" y="2514600"/>
            <a:ext cx="457200" cy="381000"/>
          </a:xfrm>
          <a:prstGeom prst="ellipse">
            <a:avLst/>
          </a:prstGeom>
          <a:solidFill>
            <a:srgbClr val="FFFF00">
              <a:alpha val="38820"/>
            </a:srgbClr>
          </a:solidFill>
          <a:ln cap="flat" cmpd="sng" w="127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4323" name="Google Shape;4323;g200ff56c607_0_1512"/>
          <p:cNvCxnSpPr/>
          <p:nvPr/>
        </p:nvCxnSpPr>
        <p:spPr>
          <a:xfrm>
            <a:off x="4191000" y="1447800"/>
            <a:ext cx="457200" cy="1500"/>
          </a:xfrm>
          <a:prstGeom prst="straightConnector1">
            <a:avLst/>
          </a:prstGeom>
          <a:noFill/>
          <a:ln cap="flat" cmpd="sng" w="9525">
            <a:solidFill>
              <a:schemeClr val="accent1"/>
            </a:solidFill>
            <a:prstDash val="solid"/>
            <a:miter lim="800000"/>
            <a:headEnd len="med" w="med" type="stealth"/>
            <a:tailEnd len="med" w="med" type="stealth"/>
          </a:ln>
        </p:spPr>
      </p:cxnSp>
    </p:spTree>
  </p:cSld>
  <p:clrMapOvr>
    <a:masterClrMapping/>
  </p:clrMapOvr>
</p:sld>
</file>

<file path=ppt/slides/slide4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7" name="Shape 4327"/>
        <p:cNvGrpSpPr/>
        <p:nvPr/>
      </p:nvGrpSpPr>
      <p:grpSpPr>
        <a:xfrm>
          <a:off x="0" y="0"/>
          <a:ext cx="0" cy="0"/>
          <a:chOff x="0" y="0"/>
          <a:chExt cx="0" cy="0"/>
        </a:xfrm>
      </p:grpSpPr>
      <p:sp>
        <p:nvSpPr>
          <p:cNvPr id="4328" name="Google Shape;4328;g200ff56c607_0_1521"/>
          <p:cNvSpPr txBox="1"/>
          <p:nvPr>
            <p:ph type="title"/>
          </p:nvPr>
        </p:nvSpPr>
        <p:spPr>
          <a:xfrm>
            <a:off x="2514601" y="0"/>
            <a:ext cx="74979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The Half Titration Point</a:t>
            </a:r>
            <a:endParaRPr/>
          </a:p>
        </p:txBody>
      </p:sp>
      <p:sp>
        <p:nvSpPr>
          <p:cNvPr id="4329" name="Google Shape;4329;g200ff56c607_0_1521"/>
          <p:cNvSpPr txBox="1"/>
          <p:nvPr>
            <p:ph idx="1" type="body"/>
          </p:nvPr>
        </p:nvSpPr>
        <p:spPr>
          <a:xfrm>
            <a:off x="378371" y="1600200"/>
            <a:ext cx="6243000" cy="5410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Font typeface="Noto Sans Symbols"/>
              <a:buNone/>
            </a:pPr>
            <a:r>
              <a:rPr lang="en-US"/>
              <a:t>The Ka equals the concentration of H</a:t>
            </a:r>
            <a:r>
              <a:rPr baseline="30000" lang="en-US"/>
              <a:t>+</a:t>
            </a:r>
            <a:r>
              <a:rPr lang="en-US"/>
              <a:t>!</a:t>
            </a:r>
            <a:endParaRPr/>
          </a:p>
          <a:p>
            <a:pPr indent="-228600" lvl="0" marL="228600" rtl="0" algn="l">
              <a:lnSpc>
                <a:spcPct val="90000"/>
              </a:lnSpc>
              <a:spcBef>
                <a:spcPts val="1000"/>
              </a:spcBef>
              <a:spcAft>
                <a:spcPts val="0"/>
              </a:spcAft>
              <a:buClr>
                <a:schemeClr val="dk1"/>
              </a:buClr>
              <a:buSzPts val="2400"/>
              <a:buFont typeface="Noto Sans Symbols"/>
              <a:buNone/>
            </a:pPr>
            <a:r>
              <a:t/>
            </a:r>
            <a:endParaRPr/>
          </a:p>
          <a:p>
            <a:pPr indent="-228600" lvl="0" marL="228600" rtl="0" algn="l">
              <a:lnSpc>
                <a:spcPct val="90000"/>
              </a:lnSpc>
              <a:spcBef>
                <a:spcPts val="1000"/>
              </a:spcBef>
              <a:spcAft>
                <a:spcPts val="0"/>
              </a:spcAft>
              <a:buClr>
                <a:srgbClr val="FF0000"/>
              </a:buClr>
              <a:buSzPts val="2400"/>
              <a:buFont typeface="Noto Sans Symbols"/>
              <a:buNone/>
            </a:pPr>
            <a:r>
              <a:rPr lang="en-US">
                <a:solidFill>
                  <a:srgbClr val="FF0000"/>
                </a:solidFill>
              </a:rPr>
              <a:t>You can use a titration curve to determine the Ka of a weak acid (or weak base). </a:t>
            </a:r>
            <a:endParaRPr>
              <a:solidFill>
                <a:srgbClr val="FF0000"/>
              </a:solidFill>
            </a:endParaRPr>
          </a:p>
          <a:p>
            <a:pPr indent="-228600" lvl="0" marL="228600" rtl="0" algn="l">
              <a:lnSpc>
                <a:spcPct val="90000"/>
              </a:lnSpc>
              <a:spcBef>
                <a:spcPts val="1000"/>
              </a:spcBef>
              <a:spcAft>
                <a:spcPts val="0"/>
              </a:spcAft>
              <a:buClr>
                <a:schemeClr val="dk1"/>
              </a:buClr>
              <a:buSzPts val="2400"/>
              <a:buFont typeface="Noto Sans Symbols"/>
              <a:buNone/>
            </a:pPr>
            <a:r>
              <a:t/>
            </a:r>
            <a:endParaRPr>
              <a:solidFill>
                <a:srgbClr val="FF0000"/>
              </a:solidFill>
            </a:endParaRPr>
          </a:p>
          <a:p>
            <a:pPr indent="-228600" lvl="0" marL="228600" rtl="0" algn="l">
              <a:lnSpc>
                <a:spcPct val="90000"/>
              </a:lnSpc>
              <a:spcBef>
                <a:spcPts val="1000"/>
              </a:spcBef>
              <a:spcAft>
                <a:spcPts val="0"/>
              </a:spcAft>
              <a:buClr>
                <a:schemeClr val="dk1"/>
              </a:buClr>
              <a:buSzPts val="2400"/>
              <a:buFont typeface="Noto Sans Symbols"/>
              <a:buNone/>
            </a:pPr>
            <a:r>
              <a:rPr lang="en-US"/>
              <a:t>The ka can be used to ID the acid.</a:t>
            </a:r>
            <a:endParaRPr/>
          </a:p>
          <a:p>
            <a:pPr indent="-228600" lvl="0" marL="228600" rtl="0" algn="l">
              <a:lnSpc>
                <a:spcPct val="90000"/>
              </a:lnSpc>
              <a:spcBef>
                <a:spcPts val="1000"/>
              </a:spcBef>
              <a:spcAft>
                <a:spcPts val="0"/>
              </a:spcAft>
              <a:buClr>
                <a:schemeClr val="dk1"/>
              </a:buClr>
              <a:buSzPts val="2400"/>
              <a:buFont typeface="Noto Sans Symbols"/>
              <a:buNone/>
            </a:pPr>
            <a:r>
              <a:t/>
            </a:r>
            <a:endParaRPr/>
          </a:p>
          <a:p>
            <a:pPr indent="-228600" lvl="0" marL="228600" rtl="0" algn="l">
              <a:lnSpc>
                <a:spcPct val="90000"/>
              </a:lnSpc>
              <a:spcBef>
                <a:spcPts val="1000"/>
              </a:spcBef>
              <a:spcAft>
                <a:spcPts val="0"/>
              </a:spcAft>
              <a:buClr>
                <a:schemeClr val="dk1"/>
              </a:buClr>
              <a:buSzPts val="2400"/>
              <a:buFont typeface="Noto Sans Symbols"/>
              <a:buNone/>
            </a:pPr>
            <a:r>
              <a:rPr lang="en-US"/>
              <a:t>The acid shown has a pH of 5.00 at the half point. The Ka equals</a:t>
            </a:r>
            <a:endParaRPr/>
          </a:p>
        </p:txBody>
      </p:sp>
      <p:pic>
        <p:nvPicPr>
          <p:cNvPr descr="wa and sa.gif" id="4330" name="Google Shape;4330;g200ff56c607_0_1521"/>
          <p:cNvPicPr preferRelativeResize="0"/>
          <p:nvPr>
            <p:ph idx="2" type="body"/>
          </p:nvPr>
        </p:nvPicPr>
        <p:blipFill rotWithShape="1">
          <a:blip r:embed="rId3">
            <a:alphaModFix/>
          </a:blip>
          <a:srcRect b="0" l="0" r="0" t="0"/>
          <a:stretch/>
        </p:blipFill>
        <p:spPr>
          <a:xfrm>
            <a:off x="6800850" y="1143000"/>
            <a:ext cx="3867300" cy="4948200"/>
          </a:xfrm>
          <a:prstGeom prst="rect">
            <a:avLst/>
          </a:prstGeom>
          <a:noFill/>
          <a:ln>
            <a:noFill/>
          </a:ln>
        </p:spPr>
      </p:pic>
      <p:sp>
        <p:nvSpPr>
          <p:cNvPr id="4331" name="Google Shape;4331;g200ff56c607_0_1521"/>
          <p:cNvSpPr/>
          <p:nvPr/>
        </p:nvSpPr>
        <p:spPr>
          <a:xfrm>
            <a:off x="8243888" y="3660775"/>
            <a:ext cx="457200" cy="381000"/>
          </a:xfrm>
          <a:prstGeom prst="ellipse">
            <a:avLst/>
          </a:prstGeom>
          <a:solidFill>
            <a:srgbClr val="FFFF00">
              <a:alpha val="38820"/>
            </a:srgbClr>
          </a:solidFill>
          <a:ln cap="flat" cmpd="sng" w="127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32" name="Google Shape;4332;g200ff56c607_0_1521"/>
          <p:cNvSpPr/>
          <p:nvPr/>
        </p:nvSpPr>
        <p:spPr>
          <a:xfrm>
            <a:off x="9448800" y="2362200"/>
            <a:ext cx="457200" cy="381000"/>
          </a:xfrm>
          <a:prstGeom prst="ellipse">
            <a:avLst/>
          </a:prstGeom>
          <a:solidFill>
            <a:srgbClr val="FFFF00">
              <a:alpha val="38820"/>
            </a:srgbClr>
          </a:solidFill>
          <a:ln cap="flat" cmpd="sng" w="127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33" name="Google Shape;4333;g200ff56c607_0_1521"/>
          <p:cNvSpPr txBox="1"/>
          <p:nvPr/>
        </p:nvSpPr>
        <p:spPr>
          <a:xfrm>
            <a:off x="3265105" y="4960884"/>
            <a:ext cx="15240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400"/>
              <a:buFont typeface="Noto Sans Symbols"/>
              <a:buNone/>
            </a:pPr>
            <a:r>
              <a:rPr lang="en-US" sz="2400">
                <a:solidFill>
                  <a:srgbClr val="FF0000"/>
                </a:solidFill>
                <a:latin typeface="Arial"/>
                <a:ea typeface="Arial"/>
                <a:cs typeface="Arial"/>
                <a:sym typeface="Arial"/>
              </a:rPr>
              <a:t>1.00x10</a:t>
            </a:r>
            <a:r>
              <a:rPr baseline="30000" lang="en-US" sz="2400">
                <a:solidFill>
                  <a:srgbClr val="FF0000"/>
                </a:solidFill>
                <a:latin typeface="Arial"/>
                <a:ea typeface="Arial"/>
                <a:cs typeface="Arial"/>
                <a:sym typeface="Arial"/>
              </a:rPr>
              <a:t>-5</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33"/>
                                        </p:tgtEl>
                                        <p:attrNameLst>
                                          <p:attrName>style.visibility</p:attrName>
                                        </p:attrNameLst>
                                      </p:cBhvr>
                                      <p:to>
                                        <p:strVal val="visible"/>
                                      </p:to>
                                    </p:set>
                                    <p:animEffect filter="fade" transition="in">
                                      <p:cBhvr>
                                        <p:cTn dur="500"/>
                                        <p:tgtEl>
                                          <p:spTgt spid="43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7" name="Shape 4337"/>
        <p:cNvGrpSpPr/>
        <p:nvPr/>
      </p:nvGrpSpPr>
      <p:grpSpPr>
        <a:xfrm>
          <a:off x="0" y="0"/>
          <a:ext cx="0" cy="0"/>
          <a:chOff x="0" y="0"/>
          <a:chExt cx="0" cy="0"/>
        </a:xfrm>
      </p:grpSpPr>
      <p:sp>
        <p:nvSpPr>
          <p:cNvPr id="4338" name="Google Shape;4338;g200ff56c607_0_1530"/>
          <p:cNvSpPr txBox="1"/>
          <p:nvPr>
            <p:ph type="title"/>
          </p:nvPr>
        </p:nvSpPr>
        <p:spPr>
          <a:xfrm>
            <a:off x="2514601" y="0"/>
            <a:ext cx="74979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The Half Titration Point</a:t>
            </a:r>
            <a:endParaRPr/>
          </a:p>
        </p:txBody>
      </p:sp>
      <p:sp>
        <p:nvSpPr>
          <p:cNvPr id="4339" name="Google Shape;4339;g200ff56c607_0_1530"/>
          <p:cNvSpPr txBox="1"/>
          <p:nvPr>
            <p:ph idx="1" type="body"/>
          </p:nvPr>
        </p:nvSpPr>
        <p:spPr>
          <a:xfrm>
            <a:off x="1936750" y="1322388"/>
            <a:ext cx="4102200" cy="5410200"/>
          </a:xfrm>
          <a:prstGeom prst="rect">
            <a:avLst/>
          </a:prstGeom>
          <a:noFill/>
          <a:ln>
            <a:noFill/>
          </a:ln>
        </p:spPr>
        <p:txBody>
          <a:bodyPr anchorCtr="0" anchor="t" bIns="45700" lIns="91425" spcFirstLastPara="1" rIns="91425" wrap="square" tIns="45700">
            <a:normAutofit/>
          </a:bodyPr>
          <a:lstStyle/>
          <a:p>
            <a:pPr indent="-228600" lvl="0" marL="228600" rtl="0" algn="ctr">
              <a:lnSpc>
                <a:spcPct val="90000"/>
              </a:lnSpc>
              <a:spcBef>
                <a:spcPts val="0"/>
              </a:spcBef>
              <a:spcAft>
                <a:spcPts val="0"/>
              </a:spcAft>
              <a:buClr>
                <a:schemeClr val="dk1"/>
              </a:buClr>
              <a:buSzPts val="2400"/>
              <a:buFont typeface="Noto Sans Symbols"/>
              <a:buNone/>
            </a:pPr>
            <a:r>
              <a:rPr lang="en-US"/>
              <a:t>Just remember, at half titration:</a:t>
            </a:r>
            <a:endParaRPr/>
          </a:p>
          <a:p>
            <a:pPr indent="-228600" lvl="0" marL="228600" rtl="0" algn="ctr">
              <a:lnSpc>
                <a:spcPct val="90000"/>
              </a:lnSpc>
              <a:spcBef>
                <a:spcPts val="1000"/>
              </a:spcBef>
              <a:spcAft>
                <a:spcPts val="0"/>
              </a:spcAft>
              <a:buClr>
                <a:schemeClr val="dk1"/>
              </a:buClr>
              <a:buSzPts val="2400"/>
              <a:buFont typeface="Noto Sans Symbols"/>
              <a:buNone/>
            </a:pPr>
            <a:r>
              <a:t/>
            </a:r>
            <a:endParaRPr/>
          </a:p>
          <a:p>
            <a:pPr indent="-228600" lvl="0" marL="228600" rtl="0" algn="ctr">
              <a:lnSpc>
                <a:spcPct val="90000"/>
              </a:lnSpc>
              <a:spcBef>
                <a:spcPts val="1000"/>
              </a:spcBef>
              <a:spcAft>
                <a:spcPts val="0"/>
              </a:spcAft>
              <a:buClr>
                <a:srgbClr val="FF0000"/>
              </a:buClr>
              <a:buSzPts val="6600"/>
              <a:buFont typeface="Noto Sans Symbols"/>
              <a:buNone/>
            </a:pPr>
            <a:r>
              <a:rPr lang="en-US" sz="6600">
                <a:solidFill>
                  <a:srgbClr val="FF0000"/>
                </a:solidFill>
              </a:rPr>
              <a:t>pH=pKa</a:t>
            </a:r>
            <a:endParaRPr sz="6600">
              <a:solidFill>
                <a:srgbClr val="FF0000"/>
              </a:solidFill>
            </a:endParaRPr>
          </a:p>
          <a:p>
            <a:pPr indent="-228600" lvl="0" marL="228600" rtl="0" algn="ctr">
              <a:lnSpc>
                <a:spcPct val="90000"/>
              </a:lnSpc>
              <a:spcBef>
                <a:spcPts val="1000"/>
              </a:spcBef>
              <a:spcAft>
                <a:spcPts val="0"/>
              </a:spcAft>
              <a:buClr>
                <a:schemeClr val="dk1"/>
              </a:buClr>
              <a:buSzPts val="2400"/>
              <a:buFont typeface="Noto Sans Symbols"/>
              <a:buNone/>
            </a:pPr>
            <a:r>
              <a:t/>
            </a:r>
            <a:endParaRPr/>
          </a:p>
          <a:p>
            <a:pPr indent="-228600" lvl="0" marL="228600" rtl="0" algn="ctr">
              <a:lnSpc>
                <a:spcPct val="90000"/>
              </a:lnSpc>
              <a:spcBef>
                <a:spcPts val="1000"/>
              </a:spcBef>
              <a:spcAft>
                <a:spcPts val="0"/>
              </a:spcAft>
              <a:buClr>
                <a:schemeClr val="dk1"/>
              </a:buClr>
              <a:buSzPts val="2400"/>
              <a:buFont typeface="Noto Sans Symbols"/>
              <a:buNone/>
            </a:pPr>
            <a:r>
              <a:rPr lang="en-US"/>
              <a:t>Derived also from Hasselback:</a:t>
            </a:r>
            <a:endParaRPr/>
          </a:p>
          <a:p>
            <a:pPr indent="-228600" lvl="0" marL="228600" rtl="0" algn="ctr">
              <a:lnSpc>
                <a:spcPct val="90000"/>
              </a:lnSpc>
              <a:spcBef>
                <a:spcPts val="1000"/>
              </a:spcBef>
              <a:spcAft>
                <a:spcPts val="0"/>
              </a:spcAft>
              <a:buClr>
                <a:srgbClr val="FF0000"/>
              </a:buClr>
              <a:buSzPts val="2400"/>
              <a:buFont typeface="Noto Sans Symbols"/>
              <a:buNone/>
            </a:pPr>
            <a:r>
              <a:rPr b="1" lang="en-US">
                <a:solidFill>
                  <a:srgbClr val="FF0000"/>
                </a:solidFill>
              </a:rPr>
              <a:t>pH=pKa + log (S/A) </a:t>
            </a:r>
            <a:r>
              <a:rPr lang="en-US"/>
              <a:t>where S=A</a:t>
            </a:r>
            <a:endParaRPr/>
          </a:p>
        </p:txBody>
      </p:sp>
      <p:pic>
        <p:nvPicPr>
          <p:cNvPr descr="wa and sa.gif" id="4340" name="Google Shape;4340;g200ff56c607_0_1530"/>
          <p:cNvPicPr preferRelativeResize="0"/>
          <p:nvPr>
            <p:ph idx="2" type="body"/>
          </p:nvPr>
        </p:nvPicPr>
        <p:blipFill rotWithShape="1">
          <a:blip r:embed="rId3">
            <a:alphaModFix/>
          </a:blip>
          <a:srcRect b="0" l="0" r="0" t="0"/>
          <a:stretch/>
        </p:blipFill>
        <p:spPr>
          <a:xfrm>
            <a:off x="6800850" y="1143000"/>
            <a:ext cx="3867300" cy="4948200"/>
          </a:xfrm>
          <a:prstGeom prst="rect">
            <a:avLst/>
          </a:prstGeom>
          <a:noFill/>
          <a:ln>
            <a:noFill/>
          </a:ln>
        </p:spPr>
      </p:pic>
      <p:sp>
        <p:nvSpPr>
          <p:cNvPr id="4341" name="Google Shape;4341;g200ff56c607_0_1530"/>
          <p:cNvSpPr/>
          <p:nvPr/>
        </p:nvSpPr>
        <p:spPr>
          <a:xfrm>
            <a:off x="8126413" y="3646488"/>
            <a:ext cx="457200" cy="381000"/>
          </a:xfrm>
          <a:prstGeom prst="ellipse">
            <a:avLst/>
          </a:prstGeom>
          <a:solidFill>
            <a:srgbClr val="FFFF00">
              <a:alpha val="38820"/>
            </a:srgbClr>
          </a:solidFill>
          <a:ln cap="flat" cmpd="sng" w="127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42" name="Google Shape;4342;g200ff56c607_0_1530"/>
          <p:cNvSpPr/>
          <p:nvPr/>
        </p:nvSpPr>
        <p:spPr>
          <a:xfrm>
            <a:off x="9448800" y="2514600"/>
            <a:ext cx="457200" cy="381000"/>
          </a:xfrm>
          <a:prstGeom prst="ellipse">
            <a:avLst/>
          </a:prstGeom>
          <a:solidFill>
            <a:srgbClr val="FFFF00">
              <a:alpha val="38820"/>
            </a:srgbClr>
          </a:solidFill>
          <a:ln cap="flat" cmpd="sng" w="127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4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6" name="Shape 4346"/>
        <p:cNvGrpSpPr/>
        <p:nvPr/>
      </p:nvGrpSpPr>
      <p:grpSpPr>
        <a:xfrm>
          <a:off x="0" y="0"/>
          <a:ext cx="0" cy="0"/>
          <a:chOff x="0" y="0"/>
          <a:chExt cx="0" cy="0"/>
        </a:xfrm>
      </p:grpSpPr>
      <p:sp>
        <p:nvSpPr>
          <p:cNvPr id="4347" name="Google Shape;4347;g200ff56c607_0_1538"/>
          <p:cNvSpPr txBox="1"/>
          <p:nvPr>
            <p:ph type="title"/>
          </p:nvPr>
        </p:nvSpPr>
        <p:spPr>
          <a:xfrm>
            <a:off x="838200" y="-48557"/>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Salt Hydrolysis</a:t>
            </a:r>
            <a:endParaRPr/>
          </a:p>
        </p:txBody>
      </p:sp>
      <p:sp>
        <p:nvSpPr>
          <p:cNvPr id="4348" name="Google Shape;4348;g200ff56c607_0_1538"/>
          <p:cNvSpPr txBox="1"/>
          <p:nvPr>
            <p:ph idx="1" type="body"/>
          </p:nvPr>
        </p:nvSpPr>
        <p:spPr>
          <a:xfrm>
            <a:off x="838200" y="1277006"/>
            <a:ext cx="7549200" cy="4351200"/>
          </a:xfrm>
          <a:prstGeom prst="rect">
            <a:avLst/>
          </a:prstGeom>
          <a:noFill/>
          <a:ln>
            <a:noFill/>
          </a:ln>
        </p:spPr>
        <p:txBody>
          <a:bodyPr anchorCtr="0" anchor="t" bIns="45700" lIns="91425" spcFirstLastPara="1" rIns="91425" wrap="square" tIns="45700">
            <a:normAutofit lnSpcReduction="10000"/>
          </a:bodyPr>
          <a:lstStyle/>
          <a:p>
            <a:pPr indent="0" lvl="0" marL="82550" rtl="0" algn="l">
              <a:lnSpc>
                <a:spcPct val="90000"/>
              </a:lnSpc>
              <a:spcBef>
                <a:spcPts val="0"/>
              </a:spcBef>
              <a:spcAft>
                <a:spcPts val="0"/>
              </a:spcAft>
              <a:buClr>
                <a:schemeClr val="dk1"/>
              </a:buClr>
              <a:buSzPts val="2400"/>
              <a:buNone/>
            </a:pPr>
            <a:r>
              <a:rPr lang="en-US"/>
              <a:t>When the equivalence point is reached in a titration the moles of acid equal moles of base. This can happen in three scenarios:</a:t>
            </a:r>
            <a:endParaRPr/>
          </a:p>
          <a:p>
            <a:pPr indent="-228600" lvl="1" marL="685800" rtl="0" algn="l">
              <a:lnSpc>
                <a:spcPct val="90000"/>
              </a:lnSpc>
              <a:spcBef>
                <a:spcPts val="500"/>
              </a:spcBef>
              <a:spcAft>
                <a:spcPts val="0"/>
              </a:spcAft>
              <a:buClr>
                <a:schemeClr val="dk1"/>
              </a:buClr>
              <a:buSzPts val="2400"/>
              <a:buChar char="•"/>
            </a:pPr>
            <a:r>
              <a:rPr lang="en-US" u="sng"/>
              <a:t>SA/SB</a:t>
            </a:r>
            <a:r>
              <a:rPr lang="en-US"/>
              <a:t>: the equivalence point is 7.00 because the salt formed is neutral.</a:t>
            </a:r>
            <a:endParaRPr/>
          </a:p>
          <a:p>
            <a:pPr indent="-228600" lvl="1" marL="685800" rtl="0" algn="l">
              <a:lnSpc>
                <a:spcPct val="90000"/>
              </a:lnSpc>
              <a:spcBef>
                <a:spcPts val="500"/>
              </a:spcBef>
              <a:spcAft>
                <a:spcPts val="0"/>
              </a:spcAft>
              <a:buClr>
                <a:schemeClr val="accent1"/>
              </a:buClr>
              <a:buSzPts val="2400"/>
              <a:buChar char="•"/>
            </a:pPr>
            <a:r>
              <a:rPr lang="en-US" u="sng">
                <a:solidFill>
                  <a:schemeClr val="accent1"/>
                </a:solidFill>
              </a:rPr>
              <a:t>WA/SB</a:t>
            </a:r>
            <a:r>
              <a:rPr lang="en-US">
                <a:solidFill>
                  <a:schemeClr val="accent1"/>
                </a:solidFill>
              </a:rPr>
              <a:t>: the equivalence point is above 7.00 because the salt formed is basic.</a:t>
            </a:r>
            <a:endParaRPr/>
          </a:p>
          <a:p>
            <a:pPr indent="-228600" lvl="1" marL="685800" rtl="0" algn="l">
              <a:lnSpc>
                <a:spcPct val="90000"/>
              </a:lnSpc>
              <a:spcBef>
                <a:spcPts val="500"/>
              </a:spcBef>
              <a:spcAft>
                <a:spcPts val="0"/>
              </a:spcAft>
              <a:buClr>
                <a:srgbClr val="FF0000"/>
              </a:buClr>
              <a:buSzPts val="2400"/>
              <a:buChar char="•"/>
            </a:pPr>
            <a:r>
              <a:rPr lang="en-US" u="sng">
                <a:solidFill>
                  <a:srgbClr val="FF0000"/>
                </a:solidFill>
              </a:rPr>
              <a:t>WB/SA</a:t>
            </a:r>
            <a:r>
              <a:rPr lang="en-US">
                <a:solidFill>
                  <a:srgbClr val="FF0000"/>
                </a:solidFill>
              </a:rPr>
              <a:t>: the equivalence point is under 7.00 because the salt formed is acidic.</a:t>
            </a:r>
            <a:endParaRPr/>
          </a:p>
          <a:p>
            <a:pPr indent="0" lvl="0" marL="0" rtl="0" algn="l">
              <a:lnSpc>
                <a:spcPct val="90000"/>
              </a:lnSpc>
              <a:spcBef>
                <a:spcPts val="1000"/>
              </a:spcBef>
              <a:spcAft>
                <a:spcPts val="0"/>
              </a:spcAft>
              <a:buClr>
                <a:schemeClr val="dk1"/>
              </a:buClr>
              <a:buSzPts val="2400"/>
              <a:buNone/>
            </a:pPr>
            <a:r>
              <a:rPr lang="en-US"/>
              <a:t>If a basic or acidic salt is formed you must ICE BOX the salt as if it were a weak acid or weak base.</a:t>
            </a:r>
            <a:endParaRPr/>
          </a:p>
          <a:p>
            <a:pPr indent="-76200" lvl="0" marL="228600" rtl="0" algn="l">
              <a:lnSpc>
                <a:spcPct val="90000"/>
              </a:lnSpc>
              <a:spcBef>
                <a:spcPts val="1000"/>
              </a:spcBef>
              <a:spcAft>
                <a:spcPts val="0"/>
              </a:spcAft>
              <a:buClr>
                <a:schemeClr val="dk1"/>
              </a:buClr>
              <a:buSzPts val="2400"/>
              <a:buNone/>
            </a:pPr>
            <a:r>
              <a:t/>
            </a:r>
            <a:endParaRPr/>
          </a:p>
        </p:txBody>
      </p:sp>
      <p:pic>
        <p:nvPicPr>
          <p:cNvPr descr="Image result for salt" id="4349" name="Google Shape;4349;g200ff56c607_0_1538"/>
          <p:cNvPicPr preferRelativeResize="0"/>
          <p:nvPr/>
        </p:nvPicPr>
        <p:blipFill rotWithShape="1">
          <a:blip r:embed="rId3">
            <a:alphaModFix/>
          </a:blip>
          <a:srcRect b="12279" l="0" r="0" t="15104"/>
          <a:stretch/>
        </p:blipFill>
        <p:spPr>
          <a:xfrm rot="5400000">
            <a:off x="8158018" y="770518"/>
            <a:ext cx="4804500" cy="3263463"/>
          </a:xfrm>
          <a:prstGeom prst="rect">
            <a:avLst/>
          </a:prstGeom>
          <a:noFill/>
          <a:ln>
            <a:noFill/>
          </a:ln>
        </p:spPr>
      </p:pic>
    </p:spTree>
  </p:cSld>
  <p:clrMapOvr>
    <a:masterClrMapping/>
  </p:clrMapOvr>
</p:sld>
</file>

<file path=ppt/slides/slide4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3" name="Shape 4353"/>
        <p:cNvGrpSpPr/>
        <p:nvPr/>
      </p:nvGrpSpPr>
      <p:grpSpPr>
        <a:xfrm>
          <a:off x="0" y="0"/>
          <a:ext cx="0" cy="0"/>
          <a:chOff x="0" y="0"/>
          <a:chExt cx="0" cy="0"/>
        </a:xfrm>
      </p:grpSpPr>
      <p:sp>
        <p:nvSpPr>
          <p:cNvPr id="4354" name="Google Shape;4354;g200ff56c607_0_1544"/>
          <p:cNvSpPr txBox="1"/>
          <p:nvPr>
            <p:ph type="title"/>
          </p:nvPr>
        </p:nvSpPr>
        <p:spPr>
          <a:xfrm>
            <a:off x="838200" y="0"/>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Salt Hydrolysis</a:t>
            </a:r>
            <a:endParaRPr/>
          </a:p>
        </p:txBody>
      </p:sp>
      <p:sp>
        <p:nvSpPr>
          <p:cNvPr id="4355" name="Google Shape;4355;g200ff56c607_0_1544"/>
          <p:cNvSpPr txBox="1"/>
          <p:nvPr>
            <p:ph idx="1" type="body"/>
          </p:nvPr>
        </p:nvSpPr>
        <p:spPr>
          <a:xfrm>
            <a:off x="838200" y="1100411"/>
            <a:ext cx="10515600" cy="43512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en-US"/>
              <a:t>The reason salts can create acidic or basic solutions is because the weaker ion re-react with water to create either H</a:t>
            </a:r>
            <a:r>
              <a:rPr baseline="30000" lang="en-US"/>
              <a:t>+</a:t>
            </a:r>
            <a:r>
              <a:rPr lang="en-US"/>
              <a:t> or OH</a:t>
            </a:r>
            <a:r>
              <a:rPr baseline="30000" lang="en-US"/>
              <a:t>-</a:t>
            </a:r>
            <a:r>
              <a:rPr lang="en-US"/>
              <a:t> ion in a reaction known as hydrolysis. </a:t>
            </a:r>
            <a:endParaRPr/>
          </a:p>
          <a:p>
            <a:pPr indent="0" lvl="0" marL="0" rtl="0" algn="l">
              <a:lnSpc>
                <a:spcPct val="90000"/>
              </a:lnSpc>
              <a:spcBef>
                <a:spcPts val="1000"/>
              </a:spcBef>
              <a:spcAft>
                <a:spcPts val="0"/>
              </a:spcAft>
              <a:buClr>
                <a:schemeClr val="dk1"/>
              </a:buClr>
              <a:buSzPct val="100000"/>
              <a:buNone/>
            </a:pPr>
            <a:r>
              <a:t/>
            </a:r>
            <a:endParaRPr>
              <a:solidFill>
                <a:srgbClr val="7030A0"/>
              </a:solidFill>
            </a:endParaRPr>
          </a:p>
          <a:p>
            <a:pPr indent="0" lvl="0" marL="0" rtl="0" algn="l">
              <a:lnSpc>
                <a:spcPct val="90000"/>
              </a:lnSpc>
              <a:spcBef>
                <a:spcPts val="1000"/>
              </a:spcBef>
              <a:spcAft>
                <a:spcPts val="0"/>
              </a:spcAft>
              <a:buClr>
                <a:srgbClr val="7030A0"/>
              </a:buClr>
              <a:buSzPct val="100000"/>
              <a:buNone/>
            </a:pPr>
            <a:r>
              <a:rPr lang="en-US">
                <a:solidFill>
                  <a:srgbClr val="7030A0"/>
                </a:solidFill>
              </a:rPr>
              <a:t>Remember pH is determines by the amount of H</a:t>
            </a:r>
            <a:r>
              <a:rPr baseline="30000" lang="en-US">
                <a:solidFill>
                  <a:srgbClr val="7030A0"/>
                </a:solidFill>
              </a:rPr>
              <a:t>+</a:t>
            </a:r>
            <a:r>
              <a:rPr lang="en-US">
                <a:solidFill>
                  <a:srgbClr val="7030A0"/>
                </a:solidFill>
              </a:rPr>
              <a:t> ions! </a:t>
            </a:r>
            <a:r>
              <a:rPr lang="en-US"/>
              <a:t>Let’s track the ions that affect pH like </a:t>
            </a:r>
            <a:r>
              <a:rPr lang="en-US">
                <a:solidFill>
                  <a:srgbClr val="FF0000"/>
                </a:solidFill>
              </a:rPr>
              <a:t>H</a:t>
            </a:r>
            <a:r>
              <a:rPr baseline="30000" lang="en-US">
                <a:solidFill>
                  <a:srgbClr val="FF0000"/>
                </a:solidFill>
              </a:rPr>
              <a:t>+</a:t>
            </a:r>
            <a:r>
              <a:rPr lang="en-US">
                <a:solidFill>
                  <a:srgbClr val="FF0000"/>
                </a:solidFill>
              </a:rPr>
              <a:t> </a:t>
            </a:r>
            <a:r>
              <a:rPr lang="en-US"/>
              <a:t>and</a:t>
            </a:r>
            <a:r>
              <a:rPr lang="en-US">
                <a:solidFill>
                  <a:schemeClr val="accent1"/>
                </a:solidFill>
              </a:rPr>
              <a:t> OH</a:t>
            </a:r>
            <a:r>
              <a:rPr baseline="30000" lang="en-US">
                <a:solidFill>
                  <a:schemeClr val="accent1"/>
                </a:solidFill>
              </a:rPr>
              <a:t>-</a:t>
            </a:r>
            <a:r>
              <a:rPr lang="en-US"/>
              <a:t> in each salt combination.</a:t>
            </a:r>
            <a:endParaRPr/>
          </a:p>
          <a:p>
            <a:pPr indent="0" lvl="0" marL="0" rtl="0" algn="l">
              <a:lnSpc>
                <a:spcPct val="90000"/>
              </a:lnSpc>
              <a:spcBef>
                <a:spcPts val="1000"/>
              </a:spcBef>
              <a:spcAft>
                <a:spcPts val="0"/>
              </a:spcAft>
              <a:buClr>
                <a:schemeClr val="dk1"/>
              </a:buClr>
              <a:buSzPct val="100000"/>
              <a:buNone/>
            </a:pPr>
            <a:r>
              <a:t/>
            </a:r>
            <a:endParaRPr>
              <a:solidFill>
                <a:srgbClr val="7030A0"/>
              </a:solidFill>
            </a:endParaRPr>
          </a:p>
          <a:p>
            <a:pPr indent="0" lvl="0" marL="0" rtl="0" algn="l">
              <a:lnSpc>
                <a:spcPct val="90000"/>
              </a:lnSpc>
              <a:spcBef>
                <a:spcPts val="1000"/>
              </a:spcBef>
              <a:spcAft>
                <a:spcPts val="0"/>
              </a:spcAft>
              <a:buClr>
                <a:srgbClr val="FF0000"/>
              </a:buClr>
              <a:buSzPct val="100000"/>
              <a:buNone/>
            </a:pPr>
            <a:r>
              <a:rPr lang="en-US">
                <a:solidFill>
                  <a:srgbClr val="FF0000"/>
                </a:solidFill>
              </a:rPr>
              <a:t>Strong Acid</a:t>
            </a:r>
            <a:r>
              <a:rPr lang="en-US"/>
              <a:t> and </a:t>
            </a:r>
            <a:r>
              <a:rPr lang="en-US">
                <a:solidFill>
                  <a:srgbClr val="00B0F0"/>
                </a:solidFill>
              </a:rPr>
              <a:t>Strong Base </a:t>
            </a:r>
            <a:r>
              <a:rPr lang="en-US"/>
              <a:t>make</a:t>
            </a:r>
            <a:r>
              <a:rPr lang="en-US">
                <a:solidFill>
                  <a:srgbClr val="7030A0"/>
                </a:solidFill>
              </a:rPr>
              <a:t> Neutral salts:</a:t>
            </a:r>
            <a:endParaRPr/>
          </a:p>
          <a:p>
            <a:pPr indent="0" lvl="0" marL="0" rtl="0" algn="l">
              <a:lnSpc>
                <a:spcPct val="90000"/>
              </a:lnSpc>
              <a:spcBef>
                <a:spcPts val="1000"/>
              </a:spcBef>
              <a:spcAft>
                <a:spcPts val="0"/>
              </a:spcAft>
              <a:buClr>
                <a:schemeClr val="dk1"/>
              </a:buClr>
              <a:buSzPct val="100000"/>
              <a:buNone/>
            </a:pPr>
            <a:r>
              <a:rPr lang="en-US"/>
              <a:t>	Molecular Equation: 	HCl(aq) + NaOH (aq)🡪 NaCl(aq) + H</a:t>
            </a:r>
            <a:r>
              <a:rPr baseline="-25000" lang="en-US"/>
              <a:t>2</a:t>
            </a:r>
            <a:r>
              <a:rPr lang="en-US"/>
              <a:t>O(l)</a:t>
            </a:r>
            <a:endParaRPr/>
          </a:p>
          <a:p>
            <a:pPr indent="0" lvl="0" marL="0" rtl="0" algn="l">
              <a:lnSpc>
                <a:spcPct val="90000"/>
              </a:lnSpc>
              <a:spcBef>
                <a:spcPts val="1000"/>
              </a:spcBef>
              <a:spcAft>
                <a:spcPts val="0"/>
              </a:spcAft>
              <a:buClr>
                <a:srgbClr val="7030A0"/>
              </a:buClr>
              <a:buSzPct val="100000"/>
              <a:buNone/>
            </a:pPr>
            <a:r>
              <a:rPr lang="en-US">
                <a:solidFill>
                  <a:srgbClr val="7030A0"/>
                </a:solidFill>
              </a:rPr>
              <a:t>	</a:t>
            </a:r>
            <a:r>
              <a:rPr lang="en-US"/>
              <a:t>Ionic Equation:	</a:t>
            </a:r>
            <a:r>
              <a:rPr lang="en-US">
                <a:solidFill>
                  <a:srgbClr val="FF0000"/>
                </a:solidFill>
              </a:rPr>
              <a:t>H</a:t>
            </a:r>
            <a:r>
              <a:rPr baseline="30000" lang="en-US">
                <a:solidFill>
                  <a:srgbClr val="FF0000"/>
                </a:solidFill>
              </a:rPr>
              <a:t>+</a:t>
            </a:r>
            <a:r>
              <a:rPr lang="en-US">
                <a:solidFill>
                  <a:srgbClr val="FF0000"/>
                </a:solidFill>
              </a:rPr>
              <a:t> </a:t>
            </a:r>
            <a:r>
              <a:rPr lang="en-US"/>
              <a:t>+ Cl</a:t>
            </a:r>
            <a:r>
              <a:rPr baseline="30000" lang="en-US"/>
              <a:t>-</a:t>
            </a:r>
            <a:r>
              <a:rPr lang="en-US"/>
              <a:t> + Na</a:t>
            </a:r>
            <a:r>
              <a:rPr baseline="30000" lang="en-US"/>
              <a:t>+</a:t>
            </a:r>
            <a:r>
              <a:rPr lang="en-US"/>
              <a:t> + </a:t>
            </a:r>
            <a:r>
              <a:rPr lang="en-US">
                <a:solidFill>
                  <a:schemeClr val="accent1"/>
                </a:solidFill>
              </a:rPr>
              <a:t>OH</a:t>
            </a:r>
            <a:r>
              <a:rPr baseline="30000" lang="en-US">
                <a:solidFill>
                  <a:schemeClr val="accent1"/>
                </a:solidFill>
              </a:rPr>
              <a:t>-</a:t>
            </a:r>
            <a:r>
              <a:rPr lang="en-US"/>
              <a:t> 🡪 Na</a:t>
            </a:r>
            <a:r>
              <a:rPr baseline="30000" lang="en-US"/>
              <a:t>+</a:t>
            </a:r>
            <a:r>
              <a:rPr lang="en-US"/>
              <a:t> + Cl</a:t>
            </a:r>
            <a:r>
              <a:rPr baseline="30000" lang="en-US"/>
              <a:t>-</a:t>
            </a:r>
            <a:r>
              <a:rPr lang="en-US"/>
              <a:t> + H</a:t>
            </a:r>
            <a:r>
              <a:rPr baseline="-25000" lang="en-US"/>
              <a:t>2</a:t>
            </a:r>
            <a:r>
              <a:rPr lang="en-US"/>
              <a:t>O(l)</a:t>
            </a:r>
            <a:endParaRPr/>
          </a:p>
          <a:p>
            <a:pPr indent="0" lvl="0" marL="0" rtl="0" algn="l">
              <a:lnSpc>
                <a:spcPct val="90000"/>
              </a:lnSpc>
              <a:spcBef>
                <a:spcPts val="1000"/>
              </a:spcBef>
              <a:spcAft>
                <a:spcPts val="0"/>
              </a:spcAft>
              <a:buClr>
                <a:schemeClr val="dk1"/>
              </a:buClr>
              <a:buSzPct val="100000"/>
              <a:buNone/>
            </a:pPr>
            <a:r>
              <a:rPr lang="en-US"/>
              <a:t>	Net Ionic Equation: 	</a:t>
            </a:r>
            <a:r>
              <a:rPr lang="en-US">
                <a:solidFill>
                  <a:srgbClr val="FF0000"/>
                </a:solidFill>
              </a:rPr>
              <a:t>H</a:t>
            </a:r>
            <a:r>
              <a:rPr baseline="30000" lang="en-US">
                <a:solidFill>
                  <a:srgbClr val="FF0000"/>
                </a:solidFill>
              </a:rPr>
              <a:t>+</a:t>
            </a:r>
            <a:r>
              <a:rPr lang="en-US">
                <a:solidFill>
                  <a:srgbClr val="FF0000"/>
                </a:solidFill>
              </a:rPr>
              <a:t> </a:t>
            </a:r>
            <a:r>
              <a:rPr lang="en-US"/>
              <a:t>+ </a:t>
            </a:r>
            <a:r>
              <a:rPr lang="en-US">
                <a:solidFill>
                  <a:schemeClr val="accent1"/>
                </a:solidFill>
              </a:rPr>
              <a:t>OH</a:t>
            </a:r>
            <a:r>
              <a:rPr baseline="30000" lang="en-US">
                <a:solidFill>
                  <a:schemeClr val="accent1"/>
                </a:solidFill>
              </a:rPr>
              <a:t>-</a:t>
            </a:r>
            <a:r>
              <a:rPr lang="en-US"/>
              <a:t> 🡪 H</a:t>
            </a:r>
            <a:r>
              <a:rPr baseline="-25000" lang="en-US"/>
              <a:t>2</a:t>
            </a:r>
            <a:r>
              <a:rPr lang="en-US"/>
              <a:t>O(l)</a:t>
            </a:r>
            <a:endParaRPr/>
          </a:p>
          <a:p>
            <a:pPr indent="0" lvl="0" marL="0" rtl="0" algn="l">
              <a:lnSpc>
                <a:spcPct val="90000"/>
              </a:lnSpc>
              <a:spcBef>
                <a:spcPts val="1000"/>
              </a:spcBef>
              <a:spcAft>
                <a:spcPts val="0"/>
              </a:spcAft>
              <a:buClr>
                <a:schemeClr val="dk1"/>
              </a:buClr>
              <a:buSzPct val="100000"/>
              <a:buNone/>
            </a:pPr>
            <a:r>
              <a:rPr lang="en-US"/>
              <a:t>				No salt to hydrolyze! pH remains neutral. </a:t>
            </a:r>
            <a:endParaRPr/>
          </a:p>
          <a:p>
            <a:pPr indent="0" lvl="0" marL="0" rtl="0" algn="l">
              <a:lnSpc>
                <a:spcPct val="90000"/>
              </a:lnSpc>
              <a:spcBef>
                <a:spcPts val="1000"/>
              </a:spcBef>
              <a:spcAft>
                <a:spcPts val="0"/>
              </a:spcAft>
              <a:buClr>
                <a:schemeClr val="dk1"/>
              </a:buClr>
              <a:buSzPct val="100000"/>
              <a:buNone/>
            </a:pPr>
            <a:r>
              <a:t/>
            </a:r>
            <a:endParaRPr>
              <a:solidFill>
                <a:srgbClr val="7030A0"/>
              </a:solidFill>
            </a:endParaRPr>
          </a:p>
          <a:p>
            <a:pPr indent="0" lvl="0" marL="0" rtl="0" algn="l">
              <a:lnSpc>
                <a:spcPct val="90000"/>
              </a:lnSpc>
              <a:spcBef>
                <a:spcPts val="1000"/>
              </a:spcBef>
              <a:spcAft>
                <a:spcPts val="0"/>
              </a:spcAft>
              <a:buClr>
                <a:schemeClr val="dk1"/>
              </a:buClr>
              <a:buSzPct val="100000"/>
              <a:buNone/>
            </a:pPr>
            <a:r>
              <a:t/>
            </a:r>
            <a:endParaRPr>
              <a:solidFill>
                <a:srgbClr val="7030A0"/>
              </a:solidFill>
            </a:endParaRPr>
          </a:p>
        </p:txBody>
      </p:sp>
    </p:spTree>
  </p:cSld>
  <p:clrMapOvr>
    <a:masterClrMapping/>
  </p:clrMapOvr>
</p:sld>
</file>

<file path=ppt/slides/slide4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9" name="Shape 4359"/>
        <p:cNvGrpSpPr/>
        <p:nvPr/>
      </p:nvGrpSpPr>
      <p:grpSpPr>
        <a:xfrm>
          <a:off x="0" y="0"/>
          <a:ext cx="0" cy="0"/>
          <a:chOff x="0" y="0"/>
          <a:chExt cx="0" cy="0"/>
        </a:xfrm>
      </p:grpSpPr>
      <p:sp>
        <p:nvSpPr>
          <p:cNvPr id="4360" name="Google Shape;4360;g200ff56c607_0_1549"/>
          <p:cNvSpPr txBox="1"/>
          <p:nvPr>
            <p:ph type="title"/>
          </p:nvPr>
        </p:nvSpPr>
        <p:spPr>
          <a:xfrm>
            <a:off x="838200" y="0"/>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Acidic Salt Hydrolysis</a:t>
            </a:r>
            <a:endParaRPr/>
          </a:p>
        </p:txBody>
      </p:sp>
      <p:sp>
        <p:nvSpPr>
          <p:cNvPr id="4361" name="Google Shape;4361;g200ff56c607_0_1549"/>
          <p:cNvSpPr txBox="1"/>
          <p:nvPr>
            <p:ph idx="1" type="body"/>
          </p:nvPr>
        </p:nvSpPr>
        <p:spPr>
          <a:xfrm>
            <a:off x="838200" y="1100411"/>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0000"/>
              </a:buClr>
              <a:buSzPts val="2400"/>
              <a:buNone/>
            </a:pPr>
            <a:r>
              <a:rPr lang="en-US">
                <a:solidFill>
                  <a:srgbClr val="FF0000"/>
                </a:solidFill>
              </a:rPr>
              <a:t>Strong Acid</a:t>
            </a:r>
            <a:r>
              <a:rPr lang="en-US"/>
              <a:t> and </a:t>
            </a:r>
            <a:r>
              <a:rPr lang="en-US">
                <a:solidFill>
                  <a:srgbClr val="00B0F0"/>
                </a:solidFill>
              </a:rPr>
              <a:t>Weak Base </a:t>
            </a:r>
            <a:r>
              <a:rPr lang="en-US"/>
              <a:t>make</a:t>
            </a:r>
            <a:r>
              <a:rPr lang="en-US">
                <a:solidFill>
                  <a:srgbClr val="7030A0"/>
                </a:solidFill>
              </a:rPr>
              <a:t> </a:t>
            </a:r>
            <a:r>
              <a:rPr lang="en-US">
                <a:solidFill>
                  <a:srgbClr val="FF0000"/>
                </a:solidFill>
              </a:rPr>
              <a:t>Acidic salts:</a:t>
            </a:r>
            <a:endParaRPr/>
          </a:p>
          <a:p>
            <a:pPr indent="0" lvl="0" marL="0" rtl="0" algn="l">
              <a:lnSpc>
                <a:spcPct val="90000"/>
              </a:lnSpc>
              <a:spcBef>
                <a:spcPts val="1000"/>
              </a:spcBef>
              <a:spcAft>
                <a:spcPts val="0"/>
              </a:spcAft>
              <a:buClr>
                <a:schemeClr val="dk1"/>
              </a:buClr>
              <a:buSzPts val="2400"/>
              <a:buNone/>
            </a:pPr>
            <a:r>
              <a:rPr lang="en-US"/>
              <a:t>	Molecular Equation: 	HCl(aq) + NH</a:t>
            </a:r>
            <a:r>
              <a:rPr baseline="-25000" lang="en-US"/>
              <a:t>3</a:t>
            </a:r>
            <a:r>
              <a:rPr lang="en-US"/>
              <a:t>(aq)🡪 NH</a:t>
            </a:r>
            <a:r>
              <a:rPr baseline="-25000" lang="en-US"/>
              <a:t>4</a:t>
            </a:r>
            <a:r>
              <a:rPr baseline="30000" lang="en-US"/>
              <a:t>+</a:t>
            </a:r>
            <a:r>
              <a:rPr lang="en-US"/>
              <a:t> +Cl</a:t>
            </a:r>
            <a:r>
              <a:rPr baseline="30000" lang="en-US"/>
              <a:t>-</a:t>
            </a:r>
            <a:r>
              <a:rPr lang="en-US"/>
              <a:t>(aq) + H</a:t>
            </a:r>
            <a:r>
              <a:rPr baseline="-25000" lang="en-US"/>
              <a:t>2</a:t>
            </a:r>
            <a:r>
              <a:rPr lang="en-US"/>
              <a:t>O(l)</a:t>
            </a:r>
            <a:endParaRPr/>
          </a:p>
          <a:p>
            <a:pPr indent="0" lvl="0" marL="0" rtl="0" algn="l">
              <a:lnSpc>
                <a:spcPct val="90000"/>
              </a:lnSpc>
              <a:spcBef>
                <a:spcPts val="1000"/>
              </a:spcBef>
              <a:spcAft>
                <a:spcPts val="0"/>
              </a:spcAft>
              <a:buClr>
                <a:srgbClr val="7030A0"/>
              </a:buClr>
              <a:buSzPts val="2400"/>
              <a:buNone/>
            </a:pPr>
            <a:r>
              <a:rPr lang="en-US">
                <a:solidFill>
                  <a:srgbClr val="7030A0"/>
                </a:solidFill>
              </a:rPr>
              <a:t>	</a:t>
            </a:r>
            <a:r>
              <a:rPr lang="en-US"/>
              <a:t>Ionic Equation:		</a:t>
            </a:r>
            <a:r>
              <a:rPr lang="en-US">
                <a:solidFill>
                  <a:srgbClr val="FF0000"/>
                </a:solidFill>
              </a:rPr>
              <a:t>H</a:t>
            </a:r>
            <a:r>
              <a:rPr baseline="30000" lang="en-US">
                <a:solidFill>
                  <a:srgbClr val="FF0000"/>
                </a:solidFill>
              </a:rPr>
              <a:t>+</a:t>
            </a:r>
            <a:r>
              <a:rPr lang="en-US">
                <a:solidFill>
                  <a:srgbClr val="FF0000"/>
                </a:solidFill>
              </a:rPr>
              <a:t> </a:t>
            </a:r>
            <a:r>
              <a:rPr lang="en-US"/>
              <a:t>+ Cl</a:t>
            </a:r>
            <a:r>
              <a:rPr baseline="30000" lang="en-US"/>
              <a:t>-</a:t>
            </a:r>
            <a:r>
              <a:rPr lang="en-US"/>
              <a:t> + NH</a:t>
            </a:r>
            <a:r>
              <a:rPr baseline="-25000" lang="en-US"/>
              <a:t>3</a:t>
            </a:r>
            <a:r>
              <a:rPr lang="en-US"/>
              <a:t>(aq) 🡪 NH</a:t>
            </a:r>
            <a:r>
              <a:rPr baseline="-25000" lang="en-US"/>
              <a:t>4</a:t>
            </a:r>
            <a:r>
              <a:rPr baseline="30000" lang="en-US"/>
              <a:t>+</a:t>
            </a:r>
            <a:r>
              <a:rPr lang="en-US"/>
              <a:t> + Cl</a:t>
            </a:r>
            <a:r>
              <a:rPr baseline="30000" lang="en-US"/>
              <a:t>-</a:t>
            </a:r>
            <a:r>
              <a:rPr lang="en-US"/>
              <a:t> + H</a:t>
            </a:r>
            <a:r>
              <a:rPr baseline="-25000" lang="en-US"/>
              <a:t>2</a:t>
            </a:r>
            <a:r>
              <a:rPr lang="en-US"/>
              <a:t>O(l)</a:t>
            </a:r>
            <a:endParaRPr/>
          </a:p>
          <a:p>
            <a:pPr indent="0" lvl="0" marL="0" rtl="0" algn="l">
              <a:lnSpc>
                <a:spcPct val="90000"/>
              </a:lnSpc>
              <a:spcBef>
                <a:spcPts val="1000"/>
              </a:spcBef>
              <a:spcAft>
                <a:spcPts val="0"/>
              </a:spcAft>
              <a:buClr>
                <a:schemeClr val="dk1"/>
              </a:buClr>
              <a:buSzPts val="2400"/>
              <a:buNone/>
            </a:pPr>
            <a:r>
              <a:rPr lang="en-US"/>
              <a:t>	Net Ionic Equation: 	</a:t>
            </a:r>
            <a:r>
              <a:rPr lang="en-US">
                <a:solidFill>
                  <a:srgbClr val="FF0000"/>
                </a:solidFill>
              </a:rPr>
              <a:t>H</a:t>
            </a:r>
            <a:r>
              <a:rPr baseline="30000" lang="en-US">
                <a:solidFill>
                  <a:srgbClr val="FF0000"/>
                </a:solidFill>
              </a:rPr>
              <a:t>+</a:t>
            </a:r>
            <a:r>
              <a:rPr lang="en-US">
                <a:solidFill>
                  <a:srgbClr val="FF0000"/>
                </a:solidFill>
              </a:rPr>
              <a:t> </a:t>
            </a:r>
            <a:r>
              <a:rPr lang="en-US"/>
              <a:t>+ NH</a:t>
            </a:r>
            <a:r>
              <a:rPr baseline="-25000" lang="en-US"/>
              <a:t>3</a:t>
            </a:r>
            <a:r>
              <a:rPr lang="en-US"/>
              <a:t>(aq)🡪 NH</a:t>
            </a:r>
            <a:r>
              <a:rPr baseline="-25000" lang="en-US"/>
              <a:t>4</a:t>
            </a:r>
            <a:r>
              <a:rPr baseline="30000" lang="en-US"/>
              <a:t>+</a:t>
            </a:r>
            <a:r>
              <a:rPr lang="en-US"/>
              <a:t> + H</a:t>
            </a:r>
            <a:r>
              <a:rPr baseline="-25000" lang="en-US"/>
              <a:t>2</a:t>
            </a:r>
            <a:r>
              <a:rPr lang="en-US"/>
              <a:t>O(l)</a:t>
            </a:r>
            <a:endParaRPr/>
          </a:p>
          <a:p>
            <a:pPr indent="0" lvl="0" marL="0" rtl="0" algn="l">
              <a:lnSpc>
                <a:spcPct val="90000"/>
              </a:lnSpc>
              <a:spcBef>
                <a:spcPts val="1000"/>
              </a:spcBef>
              <a:spcAft>
                <a:spcPts val="0"/>
              </a:spcAft>
              <a:buClr>
                <a:schemeClr val="dk1"/>
              </a:buClr>
              <a:buSzPts val="2400"/>
              <a:buNone/>
            </a:pPr>
            <a:r>
              <a:rPr lang="en-US"/>
              <a:t>	Hydrolysis:			NH</a:t>
            </a:r>
            <a:r>
              <a:rPr baseline="-25000" lang="en-US"/>
              <a:t>4</a:t>
            </a:r>
            <a:r>
              <a:rPr baseline="30000" lang="en-US"/>
              <a:t>+</a:t>
            </a:r>
            <a:r>
              <a:rPr lang="en-US"/>
              <a:t> + H</a:t>
            </a:r>
            <a:r>
              <a:rPr baseline="-25000" lang="en-US"/>
              <a:t>2</a:t>
            </a:r>
            <a:r>
              <a:rPr lang="en-US"/>
              <a:t>O 🡪 NH</a:t>
            </a:r>
            <a:r>
              <a:rPr baseline="-25000" lang="en-US"/>
              <a:t>3</a:t>
            </a:r>
            <a:r>
              <a:rPr lang="en-US"/>
              <a:t> + </a:t>
            </a:r>
            <a:r>
              <a:rPr lang="en-US">
                <a:solidFill>
                  <a:srgbClr val="FF0000"/>
                </a:solidFill>
              </a:rPr>
              <a:t>H</a:t>
            </a:r>
            <a:r>
              <a:rPr baseline="30000" lang="en-US">
                <a:solidFill>
                  <a:srgbClr val="FF0000"/>
                </a:solidFill>
              </a:rPr>
              <a:t>+</a:t>
            </a:r>
            <a:endParaRPr/>
          </a:p>
          <a:p>
            <a:pPr indent="0" lvl="0" marL="0" rtl="0" algn="l">
              <a:lnSpc>
                <a:spcPct val="90000"/>
              </a:lnSpc>
              <a:spcBef>
                <a:spcPts val="1000"/>
              </a:spcBef>
              <a:spcAft>
                <a:spcPts val="0"/>
              </a:spcAft>
              <a:buClr>
                <a:schemeClr val="dk1"/>
              </a:buClr>
              <a:buSzPts val="2400"/>
              <a:buNone/>
            </a:pPr>
            <a:r>
              <a:rPr lang="en-US"/>
              <a:t>	(consider this:		 NH</a:t>
            </a:r>
            <a:r>
              <a:rPr baseline="-25000" lang="en-US"/>
              <a:t>4</a:t>
            </a:r>
            <a:r>
              <a:rPr baseline="30000" lang="en-US"/>
              <a:t>+</a:t>
            </a:r>
            <a:r>
              <a:rPr lang="en-US"/>
              <a:t> + H</a:t>
            </a:r>
            <a:r>
              <a:rPr baseline="30000" lang="en-US"/>
              <a:t>+</a:t>
            </a:r>
            <a:r>
              <a:rPr lang="en-US"/>
              <a:t>OH</a:t>
            </a:r>
            <a:r>
              <a:rPr baseline="30000" lang="en-US"/>
              <a:t>-</a:t>
            </a:r>
            <a:r>
              <a:rPr lang="en-US"/>
              <a:t> 🡪 NH</a:t>
            </a:r>
            <a:r>
              <a:rPr baseline="-25000" lang="en-US"/>
              <a:t>3</a:t>
            </a:r>
            <a:r>
              <a:rPr lang="en-US"/>
              <a:t> + </a:t>
            </a:r>
            <a:r>
              <a:rPr lang="en-US">
                <a:solidFill>
                  <a:srgbClr val="FF0000"/>
                </a:solidFill>
              </a:rPr>
              <a:t>H</a:t>
            </a:r>
            <a:r>
              <a:rPr baseline="30000" lang="en-US">
                <a:solidFill>
                  <a:srgbClr val="FF0000"/>
                </a:solidFill>
              </a:rPr>
              <a:t>+</a:t>
            </a:r>
            <a:r>
              <a:rPr lang="en-US"/>
              <a:t>)</a:t>
            </a:r>
            <a:endParaRPr/>
          </a:p>
          <a:p>
            <a:pPr indent="0" lvl="0" marL="0" rtl="0" algn="l">
              <a:lnSpc>
                <a:spcPct val="90000"/>
              </a:lnSpc>
              <a:spcBef>
                <a:spcPts val="1000"/>
              </a:spcBef>
              <a:spcAft>
                <a:spcPts val="0"/>
              </a:spcAft>
              <a:buClr>
                <a:schemeClr val="dk1"/>
              </a:buClr>
              <a:buSzPts val="2400"/>
              <a:buNone/>
            </a:pPr>
            <a:r>
              <a:rPr lang="en-US"/>
              <a:t>		</a:t>
            </a:r>
            <a:endParaRPr>
              <a:solidFill>
                <a:srgbClr val="7030A0"/>
              </a:solidFill>
            </a:endParaRPr>
          </a:p>
          <a:p>
            <a:pPr indent="0" lvl="0" marL="0" rtl="0" algn="l">
              <a:lnSpc>
                <a:spcPct val="90000"/>
              </a:lnSpc>
              <a:spcBef>
                <a:spcPts val="1000"/>
              </a:spcBef>
              <a:spcAft>
                <a:spcPts val="0"/>
              </a:spcAft>
              <a:buClr>
                <a:schemeClr val="dk1"/>
              </a:buClr>
              <a:buSzPts val="2400"/>
              <a:buNone/>
            </a:pPr>
            <a:r>
              <a:t/>
            </a:r>
            <a:endParaRPr>
              <a:solidFill>
                <a:srgbClr val="7030A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g200fb5710e2_0_14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Problems?</a:t>
            </a:r>
            <a:endParaRPr/>
          </a:p>
        </p:txBody>
      </p:sp>
      <p:sp>
        <p:nvSpPr>
          <p:cNvPr id="733" name="Google Shape;733;g200fb5710e2_0_14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Try to write electron configurations in the order of the periodic table, denoting the increase in overall energy of the sublevels as you progress through an electron configuration.</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This shows that 4s is in fact a lower energy level than 3d.</a:t>
            </a:r>
            <a:endParaRPr/>
          </a:p>
          <a:p>
            <a:pPr indent="-76200" lvl="0" marL="228600" rtl="0" algn="l">
              <a:lnSpc>
                <a:spcPct val="90000"/>
              </a:lnSpc>
              <a:spcBef>
                <a:spcPts val="1000"/>
              </a:spcBef>
              <a:spcAft>
                <a:spcPts val="0"/>
              </a:spcAft>
              <a:buClr>
                <a:schemeClr val="dk1"/>
              </a:buClr>
              <a:buSzPts val="2400"/>
              <a:buNone/>
            </a:pPr>
            <a:r>
              <a:t/>
            </a:r>
            <a:endParaRPr/>
          </a:p>
        </p:txBody>
      </p:sp>
      <p:pic>
        <p:nvPicPr>
          <p:cNvPr descr="Image result for thinking" id="734" name="Google Shape;734;g200fb5710e2_0_143"/>
          <p:cNvPicPr preferRelativeResize="0"/>
          <p:nvPr/>
        </p:nvPicPr>
        <p:blipFill rotWithShape="1">
          <a:blip r:embed="rId3">
            <a:alphaModFix/>
          </a:blip>
          <a:srcRect b="0" l="0" r="0" t="0"/>
          <a:stretch/>
        </p:blipFill>
        <p:spPr>
          <a:xfrm>
            <a:off x="7202761" y="2709095"/>
            <a:ext cx="4762500" cy="3171826"/>
          </a:xfrm>
          <a:prstGeom prst="rect">
            <a:avLst/>
          </a:prstGeom>
          <a:noFill/>
          <a:ln>
            <a:noFill/>
          </a:ln>
        </p:spPr>
      </p:pic>
    </p:spTree>
  </p:cSld>
  <p:clrMapOvr>
    <a:masterClrMapping/>
  </p:clrMapOvr>
</p:sld>
</file>

<file path=ppt/slides/slide4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5" name="Shape 4365"/>
        <p:cNvGrpSpPr/>
        <p:nvPr/>
      </p:nvGrpSpPr>
      <p:grpSpPr>
        <a:xfrm>
          <a:off x="0" y="0"/>
          <a:ext cx="0" cy="0"/>
          <a:chOff x="0" y="0"/>
          <a:chExt cx="0" cy="0"/>
        </a:xfrm>
      </p:grpSpPr>
      <p:sp>
        <p:nvSpPr>
          <p:cNvPr id="4366" name="Google Shape;4366;g200ff56c607_0_1554"/>
          <p:cNvSpPr txBox="1"/>
          <p:nvPr>
            <p:ph type="title"/>
          </p:nvPr>
        </p:nvSpPr>
        <p:spPr>
          <a:xfrm>
            <a:off x="838200" y="0"/>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Basic Salt Hydrolysis</a:t>
            </a:r>
            <a:endParaRPr/>
          </a:p>
        </p:txBody>
      </p:sp>
      <p:sp>
        <p:nvSpPr>
          <p:cNvPr id="4367" name="Google Shape;4367;g200ff56c607_0_1554"/>
          <p:cNvSpPr txBox="1"/>
          <p:nvPr>
            <p:ph idx="1" type="body"/>
          </p:nvPr>
        </p:nvSpPr>
        <p:spPr>
          <a:xfrm>
            <a:off x="838200" y="1100411"/>
            <a:ext cx="10515600" cy="43512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FF0000"/>
              </a:buClr>
              <a:buSzPts val="2400"/>
              <a:buNone/>
            </a:pPr>
            <a:r>
              <a:rPr lang="en-US">
                <a:solidFill>
                  <a:srgbClr val="FF0000"/>
                </a:solidFill>
              </a:rPr>
              <a:t>Weak Acid</a:t>
            </a:r>
            <a:r>
              <a:rPr lang="en-US"/>
              <a:t> and </a:t>
            </a:r>
            <a:r>
              <a:rPr lang="en-US">
                <a:solidFill>
                  <a:schemeClr val="accent1"/>
                </a:solidFill>
              </a:rPr>
              <a:t>Strong Base </a:t>
            </a:r>
            <a:r>
              <a:rPr lang="en-US"/>
              <a:t>make</a:t>
            </a:r>
            <a:r>
              <a:rPr lang="en-US">
                <a:solidFill>
                  <a:srgbClr val="7030A0"/>
                </a:solidFill>
              </a:rPr>
              <a:t> </a:t>
            </a:r>
            <a:r>
              <a:rPr lang="en-US">
                <a:solidFill>
                  <a:schemeClr val="accent1"/>
                </a:solidFill>
              </a:rPr>
              <a:t>Basic salts:</a:t>
            </a:r>
            <a:endParaRPr/>
          </a:p>
          <a:p>
            <a:pPr indent="0" lvl="0" marL="0" rtl="0" algn="l">
              <a:lnSpc>
                <a:spcPct val="90000"/>
              </a:lnSpc>
              <a:spcBef>
                <a:spcPts val="1000"/>
              </a:spcBef>
              <a:spcAft>
                <a:spcPts val="0"/>
              </a:spcAft>
              <a:buClr>
                <a:schemeClr val="dk1"/>
              </a:buClr>
              <a:buSzPts val="2400"/>
              <a:buNone/>
            </a:pPr>
            <a:r>
              <a:rPr lang="en-US"/>
              <a:t>	Molecular Equation: 	HF(aq) + NaOH (aq)🡪 NaF(aq) + H</a:t>
            </a:r>
            <a:r>
              <a:rPr baseline="-25000" lang="en-US"/>
              <a:t>2</a:t>
            </a:r>
            <a:r>
              <a:rPr lang="en-US"/>
              <a:t>O(l)</a:t>
            </a:r>
            <a:endParaRPr/>
          </a:p>
          <a:p>
            <a:pPr indent="0" lvl="0" marL="0" rtl="0" algn="l">
              <a:lnSpc>
                <a:spcPct val="90000"/>
              </a:lnSpc>
              <a:spcBef>
                <a:spcPts val="1000"/>
              </a:spcBef>
              <a:spcAft>
                <a:spcPts val="0"/>
              </a:spcAft>
              <a:buClr>
                <a:srgbClr val="7030A0"/>
              </a:buClr>
              <a:buSzPts val="2400"/>
              <a:buNone/>
            </a:pPr>
            <a:r>
              <a:rPr lang="en-US">
                <a:solidFill>
                  <a:srgbClr val="7030A0"/>
                </a:solidFill>
              </a:rPr>
              <a:t>	</a:t>
            </a:r>
            <a:r>
              <a:rPr lang="en-US"/>
              <a:t>Ionic Equation:	HF + Na</a:t>
            </a:r>
            <a:r>
              <a:rPr baseline="30000" lang="en-US"/>
              <a:t>+</a:t>
            </a:r>
            <a:r>
              <a:rPr lang="en-US"/>
              <a:t> + </a:t>
            </a:r>
            <a:r>
              <a:rPr lang="en-US">
                <a:solidFill>
                  <a:schemeClr val="accent1"/>
                </a:solidFill>
              </a:rPr>
              <a:t>OH</a:t>
            </a:r>
            <a:r>
              <a:rPr baseline="30000" lang="en-US">
                <a:solidFill>
                  <a:schemeClr val="accent1"/>
                </a:solidFill>
              </a:rPr>
              <a:t>-</a:t>
            </a:r>
            <a:r>
              <a:rPr lang="en-US"/>
              <a:t> 🡪 Na</a:t>
            </a:r>
            <a:r>
              <a:rPr baseline="30000" lang="en-US"/>
              <a:t>+</a:t>
            </a:r>
            <a:r>
              <a:rPr lang="en-US"/>
              <a:t> + F</a:t>
            </a:r>
            <a:r>
              <a:rPr baseline="30000" lang="en-US"/>
              <a:t>-</a:t>
            </a:r>
            <a:r>
              <a:rPr lang="en-US"/>
              <a:t> + H</a:t>
            </a:r>
            <a:r>
              <a:rPr baseline="-25000" lang="en-US"/>
              <a:t>2</a:t>
            </a:r>
            <a:r>
              <a:rPr lang="en-US"/>
              <a:t>O(l)</a:t>
            </a:r>
            <a:endParaRPr/>
          </a:p>
          <a:p>
            <a:pPr indent="0" lvl="0" marL="0" rtl="0" algn="l">
              <a:lnSpc>
                <a:spcPct val="90000"/>
              </a:lnSpc>
              <a:spcBef>
                <a:spcPts val="1000"/>
              </a:spcBef>
              <a:spcAft>
                <a:spcPts val="0"/>
              </a:spcAft>
              <a:buClr>
                <a:schemeClr val="dk1"/>
              </a:buClr>
              <a:buSzPts val="2400"/>
              <a:buNone/>
            </a:pPr>
            <a:r>
              <a:rPr lang="en-US"/>
              <a:t>	Net Ionic Equation: 	HF + </a:t>
            </a:r>
            <a:r>
              <a:rPr lang="en-US">
                <a:solidFill>
                  <a:schemeClr val="accent1"/>
                </a:solidFill>
              </a:rPr>
              <a:t>OH</a:t>
            </a:r>
            <a:r>
              <a:rPr baseline="30000" lang="en-US">
                <a:solidFill>
                  <a:schemeClr val="accent1"/>
                </a:solidFill>
              </a:rPr>
              <a:t>-</a:t>
            </a:r>
            <a:r>
              <a:rPr lang="en-US"/>
              <a:t> 🡪 F</a:t>
            </a:r>
            <a:r>
              <a:rPr baseline="30000" lang="en-US"/>
              <a:t>-</a:t>
            </a:r>
            <a:r>
              <a:rPr lang="en-US"/>
              <a:t> + H</a:t>
            </a:r>
            <a:r>
              <a:rPr baseline="-25000" lang="en-US"/>
              <a:t>2</a:t>
            </a:r>
            <a:r>
              <a:rPr lang="en-US"/>
              <a:t>O(l)</a:t>
            </a:r>
            <a:endParaRPr/>
          </a:p>
          <a:p>
            <a:pPr indent="0" lvl="0" marL="0" rtl="0" algn="l">
              <a:lnSpc>
                <a:spcPct val="90000"/>
              </a:lnSpc>
              <a:spcBef>
                <a:spcPts val="1000"/>
              </a:spcBef>
              <a:spcAft>
                <a:spcPts val="0"/>
              </a:spcAft>
              <a:buClr>
                <a:schemeClr val="dk1"/>
              </a:buClr>
              <a:buSzPts val="2400"/>
              <a:buNone/>
            </a:pPr>
            <a:r>
              <a:rPr lang="en-US"/>
              <a:t>	Hydrolysis:		F</a:t>
            </a:r>
            <a:r>
              <a:rPr baseline="30000" lang="en-US"/>
              <a:t>-</a:t>
            </a:r>
            <a:r>
              <a:rPr lang="en-US"/>
              <a:t> + H</a:t>
            </a:r>
            <a:r>
              <a:rPr baseline="-25000" lang="en-US"/>
              <a:t>2</a:t>
            </a:r>
            <a:r>
              <a:rPr lang="en-US"/>
              <a:t>O 🡪 HF + </a:t>
            </a:r>
            <a:r>
              <a:rPr lang="en-US">
                <a:solidFill>
                  <a:schemeClr val="accent1"/>
                </a:solidFill>
              </a:rPr>
              <a:t>OH</a:t>
            </a:r>
            <a:r>
              <a:rPr baseline="30000" lang="en-US">
                <a:solidFill>
                  <a:schemeClr val="accent1"/>
                </a:solidFill>
              </a:rPr>
              <a:t>-</a:t>
            </a:r>
            <a:endParaRPr/>
          </a:p>
          <a:p>
            <a:pPr indent="0" lvl="0" marL="0" rtl="0" algn="l">
              <a:lnSpc>
                <a:spcPct val="90000"/>
              </a:lnSpc>
              <a:spcBef>
                <a:spcPts val="1000"/>
              </a:spcBef>
              <a:spcAft>
                <a:spcPts val="0"/>
              </a:spcAft>
              <a:buClr>
                <a:schemeClr val="dk1"/>
              </a:buClr>
              <a:buSzPts val="2400"/>
              <a:buNone/>
            </a:pPr>
            <a:r>
              <a:rPr lang="en-US"/>
              <a:t>	(consider this:		F</a:t>
            </a:r>
            <a:r>
              <a:rPr baseline="30000" lang="en-US"/>
              <a:t>-</a:t>
            </a:r>
            <a:r>
              <a:rPr lang="en-US"/>
              <a:t> + H</a:t>
            </a:r>
            <a:r>
              <a:rPr baseline="30000" lang="en-US"/>
              <a:t>+</a:t>
            </a:r>
            <a:r>
              <a:rPr lang="en-US"/>
              <a:t>OH</a:t>
            </a:r>
            <a:r>
              <a:rPr baseline="30000" lang="en-US"/>
              <a:t>-</a:t>
            </a:r>
            <a:r>
              <a:rPr lang="en-US"/>
              <a:t> 🡪 HF + </a:t>
            </a:r>
            <a:r>
              <a:rPr lang="en-US">
                <a:solidFill>
                  <a:schemeClr val="accent1"/>
                </a:solidFill>
              </a:rPr>
              <a:t>OH</a:t>
            </a:r>
            <a:r>
              <a:rPr baseline="30000" lang="en-US">
                <a:solidFill>
                  <a:schemeClr val="accent1"/>
                </a:solidFill>
              </a:rPr>
              <a:t>-</a:t>
            </a:r>
            <a:r>
              <a:rPr lang="en-US"/>
              <a:t> )</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				</a:t>
            </a:r>
            <a:endParaRPr/>
          </a:p>
          <a:p>
            <a:pPr indent="0" lvl="0" marL="0" rtl="0" algn="l">
              <a:lnSpc>
                <a:spcPct val="90000"/>
              </a:lnSpc>
              <a:spcBef>
                <a:spcPts val="1000"/>
              </a:spcBef>
              <a:spcAft>
                <a:spcPts val="0"/>
              </a:spcAft>
              <a:buClr>
                <a:schemeClr val="dk1"/>
              </a:buClr>
              <a:buSzPts val="2400"/>
              <a:buNone/>
            </a:pPr>
            <a:r>
              <a:t/>
            </a:r>
            <a:endParaRPr>
              <a:solidFill>
                <a:srgbClr val="7030A0"/>
              </a:solidFill>
            </a:endParaRPr>
          </a:p>
          <a:p>
            <a:pPr indent="0" lvl="0" marL="0" rtl="0" algn="l">
              <a:lnSpc>
                <a:spcPct val="90000"/>
              </a:lnSpc>
              <a:spcBef>
                <a:spcPts val="1000"/>
              </a:spcBef>
              <a:spcAft>
                <a:spcPts val="0"/>
              </a:spcAft>
              <a:buClr>
                <a:schemeClr val="dk1"/>
              </a:buClr>
              <a:buSzPts val="2400"/>
              <a:buNone/>
            </a:pPr>
            <a:r>
              <a:t/>
            </a:r>
            <a:endParaRPr>
              <a:solidFill>
                <a:srgbClr val="7030A0"/>
              </a:solidFill>
            </a:endParaRPr>
          </a:p>
        </p:txBody>
      </p:sp>
    </p:spTree>
  </p:cSld>
  <p:clrMapOvr>
    <a:masterClrMapping/>
  </p:clrMapOvr>
</p:sld>
</file>

<file path=ppt/slides/slide4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1" name="Shape 4371"/>
        <p:cNvGrpSpPr/>
        <p:nvPr/>
      </p:nvGrpSpPr>
      <p:grpSpPr>
        <a:xfrm>
          <a:off x="0" y="0"/>
          <a:ext cx="0" cy="0"/>
          <a:chOff x="0" y="0"/>
          <a:chExt cx="0" cy="0"/>
        </a:xfrm>
      </p:grpSpPr>
      <p:sp>
        <p:nvSpPr>
          <p:cNvPr id="4372" name="Google Shape;4372;g200ff56c607_0_1559"/>
          <p:cNvSpPr txBox="1"/>
          <p:nvPr>
            <p:ph type="title"/>
          </p:nvPr>
        </p:nvSpPr>
        <p:spPr>
          <a:xfrm>
            <a:off x="838200" y="0"/>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Salt Hydrolysis Example 1:</a:t>
            </a:r>
            <a:r>
              <a:rPr lang="en-US">
                <a:solidFill>
                  <a:srgbClr val="FF0000"/>
                </a:solidFill>
              </a:rPr>
              <a:t> SA </a:t>
            </a:r>
            <a:r>
              <a:rPr lang="en-US">
                <a:solidFill>
                  <a:schemeClr val="accent1"/>
                </a:solidFill>
              </a:rPr>
              <a:t>SB</a:t>
            </a:r>
            <a:endParaRPr>
              <a:solidFill>
                <a:schemeClr val="accent1"/>
              </a:solidFill>
            </a:endParaRPr>
          </a:p>
        </p:txBody>
      </p:sp>
      <p:sp>
        <p:nvSpPr>
          <p:cNvPr id="4373" name="Google Shape;4373;g200ff56c607_0_1559"/>
          <p:cNvSpPr txBox="1"/>
          <p:nvPr>
            <p:ph idx="1" type="body"/>
          </p:nvPr>
        </p:nvSpPr>
        <p:spPr>
          <a:xfrm>
            <a:off x="838199" y="1325563"/>
            <a:ext cx="10828200" cy="4351200"/>
          </a:xfrm>
          <a:prstGeom prst="rect">
            <a:avLst/>
          </a:prstGeom>
          <a:noFill/>
          <a:ln>
            <a:noFill/>
          </a:ln>
        </p:spPr>
        <p:txBody>
          <a:bodyPr anchorCtr="0" anchor="t" bIns="45700" lIns="91425" spcFirstLastPara="1" rIns="91425" wrap="square" tIns="45700">
            <a:normAutofit/>
          </a:bodyPr>
          <a:lstStyle/>
          <a:p>
            <a:pPr indent="0" lvl="0" marL="80962" rtl="0" algn="l">
              <a:lnSpc>
                <a:spcPct val="90000"/>
              </a:lnSpc>
              <a:spcBef>
                <a:spcPts val="0"/>
              </a:spcBef>
              <a:spcAft>
                <a:spcPts val="0"/>
              </a:spcAft>
              <a:buClr>
                <a:schemeClr val="dk1"/>
              </a:buClr>
              <a:buSzPts val="2400"/>
              <a:buNone/>
            </a:pPr>
            <a:r>
              <a:rPr lang="en-US"/>
              <a:t>Calculate the pH when 25.0mL of 0.10M HCl is titrated with 25.0mL of 0.10M NaOH.</a:t>
            </a:r>
            <a:endParaRPr/>
          </a:p>
          <a:p>
            <a:pPr indent="0" lvl="0" marL="80962"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accent1"/>
              </a:buClr>
              <a:buSzPts val="2400"/>
              <a:buNone/>
            </a:pPr>
            <a:r>
              <a:rPr lang="en-US">
                <a:solidFill>
                  <a:schemeClr val="accent1"/>
                </a:solidFill>
              </a:rPr>
              <a:t>No Acid or Base is left over but 0.0025 mole of a strong Acid and 0.0025 moles of  a strong Base were used which form 0.0025 moles of a salt</a:t>
            </a:r>
            <a:r>
              <a:rPr b="1" lang="en-US">
                <a:solidFill>
                  <a:schemeClr val="accent1"/>
                </a:solidFill>
              </a:rPr>
              <a:t> </a:t>
            </a:r>
            <a:r>
              <a:rPr lang="en-US">
                <a:solidFill>
                  <a:schemeClr val="accent1"/>
                </a:solidFill>
              </a:rPr>
              <a:t>in  a total of 0.050L of solution (25 mL of acid and 25mL of base). </a:t>
            </a:r>
            <a:endParaRPr>
              <a:solidFill>
                <a:schemeClr val="accent1"/>
              </a:solidFill>
            </a:endParaRPr>
          </a:p>
          <a:p>
            <a:pPr indent="0" lvl="0" marL="80962" rtl="0" algn="l">
              <a:lnSpc>
                <a:spcPct val="90000"/>
              </a:lnSpc>
              <a:spcBef>
                <a:spcPts val="1000"/>
              </a:spcBef>
              <a:spcAft>
                <a:spcPts val="0"/>
              </a:spcAft>
              <a:buClr>
                <a:schemeClr val="dk1"/>
              </a:buClr>
              <a:buSzPts val="2400"/>
              <a:buNone/>
            </a:pPr>
            <a:r>
              <a:t/>
            </a:r>
            <a:endParaRPr/>
          </a:p>
          <a:p>
            <a:pPr indent="0" lvl="0" marL="80962" rtl="0" algn="l">
              <a:lnSpc>
                <a:spcPct val="90000"/>
              </a:lnSpc>
              <a:spcBef>
                <a:spcPts val="1000"/>
              </a:spcBef>
              <a:spcAft>
                <a:spcPts val="0"/>
              </a:spcAft>
              <a:buClr>
                <a:srgbClr val="FF0000"/>
              </a:buClr>
              <a:buSzPts val="2400"/>
              <a:buNone/>
            </a:pPr>
            <a:r>
              <a:rPr lang="en-US">
                <a:solidFill>
                  <a:srgbClr val="FF0000"/>
                </a:solidFill>
              </a:rPr>
              <a:t>The salt is neutral so the pH = 7!</a:t>
            </a:r>
            <a:endParaRPr>
              <a:solidFill>
                <a:srgbClr val="FF0000"/>
              </a:solidFill>
            </a:endParaRPr>
          </a:p>
        </p:txBody>
      </p:sp>
      <p:sp>
        <p:nvSpPr>
          <p:cNvPr id="4374" name="Google Shape;4374;g200ff56c607_0_1559"/>
          <p:cNvSpPr txBox="1"/>
          <p:nvPr/>
        </p:nvSpPr>
        <p:spPr>
          <a:xfrm>
            <a:off x="3578772" y="1657898"/>
            <a:ext cx="41331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(0.025L)(0.10M) = 0.0025mol</a:t>
            </a:r>
            <a:endParaRPr sz="2400">
              <a:solidFill>
                <a:schemeClr val="accent1"/>
              </a:solidFill>
              <a:latin typeface="Calibri"/>
              <a:ea typeface="Calibri"/>
              <a:cs typeface="Calibri"/>
              <a:sym typeface="Calibri"/>
            </a:endParaRPr>
          </a:p>
        </p:txBody>
      </p:sp>
      <p:sp>
        <p:nvSpPr>
          <p:cNvPr id="4375" name="Google Shape;4375;g200ff56c607_0_1559"/>
          <p:cNvSpPr txBox="1"/>
          <p:nvPr/>
        </p:nvSpPr>
        <p:spPr>
          <a:xfrm>
            <a:off x="7993117" y="1657898"/>
            <a:ext cx="4004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(0.025L)(0.10M) = 0.0025mol</a:t>
            </a:r>
            <a:endParaRPr sz="2400">
              <a:solidFill>
                <a:schemeClr val="accen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9" name="Shape 4379"/>
        <p:cNvGrpSpPr/>
        <p:nvPr/>
      </p:nvGrpSpPr>
      <p:grpSpPr>
        <a:xfrm>
          <a:off x="0" y="0"/>
          <a:ext cx="0" cy="0"/>
          <a:chOff x="0" y="0"/>
          <a:chExt cx="0" cy="0"/>
        </a:xfrm>
      </p:grpSpPr>
      <p:sp>
        <p:nvSpPr>
          <p:cNvPr id="4380" name="Google Shape;4380;g200ff56c607_0_1566"/>
          <p:cNvSpPr txBox="1"/>
          <p:nvPr>
            <p:ph type="title"/>
          </p:nvPr>
        </p:nvSpPr>
        <p:spPr>
          <a:xfrm>
            <a:off x="806669" y="0"/>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Salt Hydrolysis Example 2: </a:t>
            </a:r>
            <a:r>
              <a:rPr lang="en-US">
                <a:solidFill>
                  <a:srgbClr val="FF0000"/>
                </a:solidFill>
              </a:rPr>
              <a:t>SA</a:t>
            </a:r>
            <a:r>
              <a:rPr lang="en-US"/>
              <a:t> WB </a:t>
            </a:r>
            <a:endParaRPr/>
          </a:p>
        </p:txBody>
      </p:sp>
      <p:sp>
        <p:nvSpPr>
          <p:cNvPr id="4381" name="Google Shape;4381;g200ff56c607_0_1566"/>
          <p:cNvSpPr txBox="1"/>
          <p:nvPr>
            <p:ph idx="1" type="body"/>
          </p:nvPr>
        </p:nvSpPr>
        <p:spPr>
          <a:xfrm>
            <a:off x="932793" y="1232229"/>
            <a:ext cx="10263300" cy="4800600"/>
          </a:xfrm>
          <a:prstGeom prst="rect">
            <a:avLst/>
          </a:prstGeom>
          <a:noFill/>
          <a:ln>
            <a:noFill/>
          </a:ln>
        </p:spPr>
        <p:txBody>
          <a:bodyPr anchorCtr="0" anchor="t" bIns="45700" lIns="91425" spcFirstLastPara="1" rIns="91425" wrap="square" tIns="45700">
            <a:normAutofit/>
          </a:bodyPr>
          <a:lstStyle/>
          <a:p>
            <a:pPr indent="0" lvl="0" marL="82550" rtl="0" algn="l">
              <a:lnSpc>
                <a:spcPct val="90000"/>
              </a:lnSpc>
              <a:spcBef>
                <a:spcPts val="0"/>
              </a:spcBef>
              <a:spcAft>
                <a:spcPts val="0"/>
              </a:spcAft>
              <a:buClr>
                <a:schemeClr val="dk1"/>
              </a:buClr>
              <a:buSzPts val="2400"/>
              <a:buNone/>
            </a:pPr>
            <a:r>
              <a:rPr lang="en-US"/>
              <a:t>Calculate the pH when 25.0mL of 0.10M HCl is titrated with: 25.0mL of 0.10M NH</a:t>
            </a:r>
            <a:r>
              <a:rPr baseline="-25000" lang="en-US"/>
              <a:t>3</a:t>
            </a:r>
            <a:r>
              <a:rPr lang="en-US"/>
              <a:t>. (Kb=1.8x10</a:t>
            </a:r>
            <a:r>
              <a:rPr baseline="30000" lang="en-US"/>
              <a:t>-5</a:t>
            </a:r>
            <a:r>
              <a:rPr lang="en-US"/>
              <a:t>)</a:t>
            </a:r>
            <a:endParaRPr/>
          </a:p>
          <a:p>
            <a:pPr indent="0" lvl="0" marL="8255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accent1"/>
              </a:buClr>
              <a:buSzPts val="2400"/>
              <a:buNone/>
            </a:pPr>
            <a:r>
              <a:rPr lang="en-US">
                <a:solidFill>
                  <a:schemeClr val="accent1"/>
                </a:solidFill>
              </a:rPr>
              <a:t>No Acid or Base is left over but again, 0.0025 mole of a salt</a:t>
            </a:r>
            <a:r>
              <a:rPr b="1" lang="en-US">
                <a:solidFill>
                  <a:schemeClr val="accent1"/>
                </a:solidFill>
              </a:rPr>
              <a:t> </a:t>
            </a:r>
            <a:r>
              <a:rPr lang="en-US">
                <a:solidFill>
                  <a:schemeClr val="accent1"/>
                </a:solidFill>
              </a:rPr>
              <a:t>were formed in 0.050L of solution (25 mL acid and 25 mL of base). ICE BOX!</a:t>
            </a:r>
            <a:endParaRPr/>
          </a:p>
          <a:p>
            <a:pPr indent="0" lvl="0" marL="0" rtl="0" algn="l">
              <a:lnSpc>
                <a:spcPct val="90000"/>
              </a:lnSpc>
              <a:spcBef>
                <a:spcPts val="1000"/>
              </a:spcBef>
              <a:spcAft>
                <a:spcPts val="0"/>
              </a:spcAft>
              <a:buClr>
                <a:schemeClr val="dk1"/>
              </a:buClr>
              <a:buSzPts val="2400"/>
              <a:buNone/>
            </a:pPr>
            <a:r>
              <a:t/>
            </a:r>
            <a:endParaRPr>
              <a:solidFill>
                <a:schemeClr val="accent1"/>
              </a:solidFill>
            </a:endParaRPr>
          </a:p>
          <a:p>
            <a:pPr indent="0" lvl="0" marL="82550" rtl="0" algn="l">
              <a:lnSpc>
                <a:spcPct val="90000"/>
              </a:lnSpc>
              <a:spcBef>
                <a:spcPts val="1000"/>
              </a:spcBef>
              <a:spcAft>
                <a:spcPts val="0"/>
              </a:spcAft>
              <a:buClr>
                <a:srgbClr val="FF0000"/>
              </a:buClr>
              <a:buSzPts val="2400"/>
              <a:buNone/>
            </a:pPr>
            <a:r>
              <a:rPr lang="en-US" u="sng">
                <a:solidFill>
                  <a:srgbClr val="FF0000"/>
                </a:solidFill>
              </a:rPr>
              <a:t>_            X</a:t>
            </a:r>
            <a:r>
              <a:rPr baseline="30000" lang="en-US" u="sng">
                <a:solidFill>
                  <a:srgbClr val="FF0000"/>
                </a:solidFill>
              </a:rPr>
              <a:t>2                  </a:t>
            </a:r>
            <a:r>
              <a:rPr lang="en-US">
                <a:solidFill>
                  <a:srgbClr val="FF0000"/>
                </a:solidFill>
              </a:rPr>
              <a:t>=          </a:t>
            </a:r>
            <a:r>
              <a:rPr lang="en-US" u="sng">
                <a:solidFill>
                  <a:srgbClr val="FF0000"/>
                </a:solidFill>
              </a:rPr>
              <a:t>1.0x10</a:t>
            </a:r>
            <a:r>
              <a:rPr baseline="30000" lang="en-US" u="sng">
                <a:solidFill>
                  <a:srgbClr val="FF0000"/>
                </a:solidFill>
              </a:rPr>
              <a:t>-14 </a:t>
            </a:r>
            <a:r>
              <a:rPr baseline="30000" lang="en-US">
                <a:solidFill>
                  <a:srgbClr val="FF0000"/>
                </a:solidFill>
              </a:rPr>
              <a:t>            </a:t>
            </a:r>
            <a:r>
              <a:rPr lang="en-US">
                <a:solidFill>
                  <a:srgbClr val="FF0000"/>
                </a:solidFill>
              </a:rPr>
              <a:t>(use Ka because the salt is acidic!!!)</a:t>
            </a:r>
            <a:endParaRPr/>
          </a:p>
          <a:p>
            <a:pPr indent="0" lvl="0" marL="82550" rtl="0" algn="l">
              <a:lnSpc>
                <a:spcPct val="90000"/>
              </a:lnSpc>
              <a:spcBef>
                <a:spcPts val="1000"/>
              </a:spcBef>
              <a:spcAft>
                <a:spcPts val="0"/>
              </a:spcAft>
              <a:buClr>
                <a:srgbClr val="FF0000"/>
              </a:buClr>
              <a:buSzPts val="2400"/>
              <a:buNone/>
            </a:pPr>
            <a:r>
              <a:rPr lang="en-US">
                <a:solidFill>
                  <a:srgbClr val="FF0000"/>
                </a:solidFill>
              </a:rPr>
              <a:t>(0.0025mol/0.050L)       1.8x10</a:t>
            </a:r>
            <a:r>
              <a:rPr baseline="30000" lang="en-US">
                <a:solidFill>
                  <a:srgbClr val="FF0000"/>
                </a:solidFill>
              </a:rPr>
              <a:t>-5</a:t>
            </a:r>
            <a:endParaRPr/>
          </a:p>
          <a:p>
            <a:pPr indent="0" lvl="0" marL="82550" rtl="0" algn="l">
              <a:lnSpc>
                <a:spcPct val="90000"/>
              </a:lnSpc>
              <a:spcBef>
                <a:spcPts val="1000"/>
              </a:spcBef>
              <a:spcAft>
                <a:spcPts val="0"/>
              </a:spcAft>
              <a:buClr>
                <a:schemeClr val="dk1"/>
              </a:buClr>
              <a:buSzPts val="2400"/>
              <a:buNone/>
            </a:pPr>
            <a:r>
              <a:t/>
            </a:r>
            <a:endParaRPr>
              <a:solidFill>
                <a:srgbClr val="FF0000"/>
              </a:solidFill>
            </a:endParaRPr>
          </a:p>
          <a:p>
            <a:pPr indent="0" lvl="0" marL="82550" rtl="0" algn="l">
              <a:lnSpc>
                <a:spcPct val="90000"/>
              </a:lnSpc>
              <a:spcBef>
                <a:spcPts val="1000"/>
              </a:spcBef>
              <a:spcAft>
                <a:spcPts val="0"/>
              </a:spcAft>
              <a:buClr>
                <a:srgbClr val="FF0000"/>
              </a:buClr>
              <a:buSzPts val="2400"/>
              <a:buNone/>
            </a:pPr>
            <a:r>
              <a:rPr lang="en-US">
                <a:solidFill>
                  <a:srgbClr val="FF0000"/>
                </a:solidFill>
              </a:rPr>
              <a:t>		x = 5.27x10</a:t>
            </a:r>
            <a:r>
              <a:rPr baseline="30000" lang="en-US">
                <a:solidFill>
                  <a:srgbClr val="FF0000"/>
                </a:solidFill>
              </a:rPr>
              <a:t>-6</a:t>
            </a:r>
            <a:endParaRPr/>
          </a:p>
          <a:p>
            <a:pPr indent="0" lvl="0" marL="82550" rtl="0" algn="l">
              <a:lnSpc>
                <a:spcPct val="90000"/>
              </a:lnSpc>
              <a:spcBef>
                <a:spcPts val="1000"/>
              </a:spcBef>
              <a:spcAft>
                <a:spcPts val="0"/>
              </a:spcAft>
              <a:buClr>
                <a:srgbClr val="FF0000"/>
              </a:buClr>
              <a:buSzPts val="2400"/>
              <a:buNone/>
            </a:pPr>
            <a:r>
              <a:rPr lang="en-US">
                <a:solidFill>
                  <a:srgbClr val="FF0000"/>
                </a:solidFill>
              </a:rPr>
              <a:t>		pH = -log(5.27x10</a:t>
            </a:r>
            <a:r>
              <a:rPr baseline="30000" lang="en-US">
                <a:solidFill>
                  <a:srgbClr val="FF0000"/>
                </a:solidFill>
              </a:rPr>
              <a:t>-6</a:t>
            </a:r>
            <a:r>
              <a:rPr lang="en-US">
                <a:solidFill>
                  <a:srgbClr val="FF0000"/>
                </a:solidFill>
              </a:rPr>
              <a:t>) = 5.27</a:t>
            </a:r>
            <a:endParaRPr/>
          </a:p>
        </p:txBody>
      </p:sp>
      <p:sp>
        <p:nvSpPr>
          <p:cNvPr id="4382" name="Google Shape;4382;g200ff56c607_0_1566"/>
          <p:cNvSpPr txBox="1"/>
          <p:nvPr/>
        </p:nvSpPr>
        <p:spPr>
          <a:xfrm>
            <a:off x="4319752" y="863898"/>
            <a:ext cx="41331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(0.025L)(0.10M) = 0.0025mol</a:t>
            </a:r>
            <a:endParaRPr sz="2400">
              <a:solidFill>
                <a:schemeClr val="accent1"/>
              </a:solidFill>
              <a:latin typeface="Calibri"/>
              <a:ea typeface="Calibri"/>
              <a:cs typeface="Calibri"/>
              <a:sym typeface="Calibri"/>
            </a:endParaRPr>
          </a:p>
        </p:txBody>
      </p:sp>
      <p:sp>
        <p:nvSpPr>
          <p:cNvPr id="4383" name="Google Shape;4383;g200ff56c607_0_1566"/>
          <p:cNvSpPr txBox="1"/>
          <p:nvPr/>
        </p:nvSpPr>
        <p:spPr>
          <a:xfrm>
            <a:off x="8434552" y="855746"/>
            <a:ext cx="41331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(0.025L)(0.10M) = 0.0025mol</a:t>
            </a:r>
            <a:endParaRPr sz="2400">
              <a:solidFill>
                <a:schemeClr val="accen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7" name="Shape 4387"/>
        <p:cNvGrpSpPr/>
        <p:nvPr/>
      </p:nvGrpSpPr>
      <p:grpSpPr>
        <a:xfrm>
          <a:off x="0" y="0"/>
          <a:ext cx="0" cy="0"/>
          <a:chOff x="0" y="0"/>
          <a:chExt cx="0" cy="0"/>
        </a:xfrm>
      </p:grpSpPr>
      <p:sp>
        <p:nvSpPr>
          <p:cNvPr id="4388" name="Google Shape;4388;g200ff56c607_0_1573"/>
          <p:cNvSpPr txBox="1"/>
          <p:nvPr>
            <p:ph type="title"/>
          </p:nvPr>
        </p:nvSpPr>
        <p:spPr>
          <a:xfrm>
            <a:off x="838200" y="0"/>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Salt Hydrolysis Example 3: WA </a:t>
            </a:r>
            <a:r>
              <a:rPr lang="en-US">
                <a:solidFill>
                  <a:schemeClr val="accent1"/>
                </a:solidFill>
              </a:rPr>
              <a:t>SB</a:t>
            </a:r>
            <a:endParaRPr>
              <a:solidFill>
                <a:schemeClr val="accent1"/>
              </a:solidFill>
            </a:endParaRPr>
          </a:p>
        </p:txBody>
      </p:sp>
      <p:sp>
        <p:nvSpPr>
          <p:cNvPr id="4389" name="Google Shape;4389;g200ff56c607_0_1573"/>
          <p:cNvSpPr txBox="1"/>
          <p:nvPr>
            <p:ph idx="1" type="body"/>
          </p:nvPr>
        </p:nvSpPr>
        <p:spPr>
          <a:xfrm>
            <a:off x="838199" y="1325563"/>
            <a:ext cx="10828200" cy="4351200"/>
          </a:xfrm>
          <a:prstGeom prst="rect">
            <a:avLst/>
          </a:prstGeom>
          <a:noFill/>
          <a:ln>
            <a:noFill/>
          </a:ln>
        </p:spPr>
        <p:txBody>
          <a:bodyPr anchorCtr="0" anchor="t" bIns="45700" lIns="91425" spcFirstLastPara="1" rIns="91425" wrap="square" tIns="45700">
            <a:noAutofit/>
          </a:bodyPr>
          <a:lstStyle/>
          <a:p>
            <a:pPr indent="0" lvl="0" marL="80962" rtl="0" algn="l">
              <a:lnSpc>
                <a:spcPct val="90000"/>
              </a:lnSpc>
              <a:spcBef>
                <a:spcPts val="0"/>
              </a:spcBef>
              <a:spcAft>
                <a:spcPts val="0"/>
              </a:spcAft>
              <a:buClr>
                <a:schemeClr val="dk1"/>
              </a:buClr>
              <a:buSzPts val="2400"/>
              <a:buNone/>
            </a:pPr>
            <a:r>
              <a:rPr lang="en-US"/>
              <a:t>Calculate the pH when 25.0mL of 0.10M acetic acid (Ka=1.8x10</a:t>
            </a:r>
            <a:r>
              <a:rPr baseline="30000" lang="en-US"/>
              <a:t>-5</a:t>
            </a:r>
            <a:r>
              <a:rPr lang="en-US"/>
              <a:t>) is titrated with 25.0mL of 0.10M NaOH.</a:t>
            </a:r>
            <a:endParaRPr/>
          </a:p>
          <a:p>
            <a:pPr indent="0" lvl="0" marL="80962"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accent1"/>
              </a:buClr>
              <a:buSzPts val="2400"/>
              <a:buNone/>
            </a:pPr>
            <a:r>
              <a:rPr lang="en-US">
                <a:solidFill>
                  <a:schemeClr val="accent1"/>
                </a:solidFill>
              </a:rPr>
              <a:t>No Acid or Base is left over but again, 0.0025 mole of a salt</a:t>
            </a:r>
            <a:r>
              <a:rPr b="1" lang="en-US">
                <a:solidFill>
                  <a:schemeClr val="accent1"/>
                </a:solidFill>
              </a:rPr>
              <a:t> </a:t>
            </a:r>
            <a:r>
              <a:rPr lang="en-US">
                <a:solidFill>
                  <a:schemeClr val="accent1"/>
                </a:solidFill>
              </a:rPr>
              <a:t>were formed in 0.050L of solution (25 mL acid and 25 mL of base). ICE BOX!</a:t>
            </a:r>
            <a:endParaRPr/>
          </a:p>
          <a:p>
            <a:pPr indent="0" lvl="0" marL="0" rtl="0" algn="l">
              <a:lnSpc>
                <a:spcPct val="90000"/>
              </a:lnSpc>
              <a:spcBef>
                <a:spcPts val="1000"/>
              </a:spcBef>
              <a:spcAft>
                <a:spcPts val="0"/>
              </a:spcAft>
              <a:buClr>
                <a:schemeClr val="dk1"/>
              </a:buClr>
              <a:buSzPts val="2400"/>
              <a:buNone/>
            </a:pPr>
            <a:r>
              <a:t/>
            </a:r>
            <a:endParaRPr>
              <a:solidFill>
                <a:schemeClr val="accent1"/>
              </a:solidFill>
            </a:endParaRPr>
          </a:p>
          <a:p>
            <a:pPr indent="0" lvl="0" marL="82550" rtl="0" algn="l">
              <a:lnSpc>
                <a:spcPct val="90000"/>
              </a:lnSpc>
              <a:spcBef>
                <a:spcPts val="1000"/>
              </a:spcBef>
              <a:spcAft>
                <a:spcPts val="0"/>
              </a:spcAft>
              <a:buClr>
                <a:srgbClr val="FF0000"/>
              </a:buClr>
              <a:buSzPts val="2400"/>
              <a:buNone/>
            </a:pPr>
            <a:r>
              <a:rPr lang="en-US" u="sng">
                <a:solidFill>
                  <a:srgbClr val="FF0000"/>
                </a:solidFill>
              </a:rPr>
              <a:t>_            X</a:t>
            </a:r>
            <a:r>
              <a:rPr baseline="30000" lang="en-US" u="sng">
                <a:solidFill>
                  <a:srgbClr val="FF0000"/>
                </a:solidFill>
              </a:rPr>
              <a:t>2                  </a:t>
            </a:r>
            <a:r>
              <a:rPr lang="en-US">
                <a:solidFill>
                  <a:srgbClr val="FF0000"/>
                </a:solidFill>
              </a:rPr>
              <a:t>=          </a:t>
            </a:r>
            <a:r>
              <a:rPr lang="en-US" u="sng">
                <a:solidFill>
                  <a:srgbClr val="FF0000"/>
                </a:solidFill>
              </a:rPr>
              <a:t>1.0x10</a:t>
            </a:r>
            <a:r>
              <a:rPr baseline="30000" lang="en-US" u="sng">
                <a:solidFill>
                  <a:srgbClr val="FF0000"/>
                </a:solidFill>
              </a:rPr>
              <a:t>-14 </a:t>
            </a:r>
            <a:r>
              <a:rPr baseline="30000" lang="en-US">
                <a:solidFill>
                  <a:srgbClr val="FF0000"/>
                </a:solidFill>
              </a:rPr>
              <a:t>            </a:t>
            </a:r>
            <a:r>
              <a:rPr lang="en-US">
                <a:solidFill>
                  <a:srgbClr val="FF0000"/>
                </a:solidFill>
              </a:rPr>
              <a:t>(use Kb because the salt is basic!!!)</a:t>
            </a:r>
            <a:endParaRPr/>
          </a:p>
          <a:p>
            <a:pPr indent="0" lvl="0" marL="82550" rtl="0" algn="l">
              <a:lnSpc>
                <a:spcPct val="90000"/>
              </a:lnSpc>
              <a:spcBef>
                <a:spcPts val="1000"/>
              </a:spcBef>
              <a:spcAft>
                <a:spcPts val="0"/>
              </a:spcAft>
              <a:buClr>
                <a:srgbClr val="FF0000"/>
              </a:buClr>
              <a:buSzPts val="2400"/>
              <a:buNone/>
            </a:pPr>
            <a:r>
              <a:rPr lang="en-US">
                <a:solidFill>
                  <a:srgbClr val="FF0000"/>
                </a:solidFill>
              </a:rPr>
              <a:t>(0.0025mol/0.050L)       1.8x10</a:t>
            </a:r>
            <a:r>
              <a:rPr baseline="30000" lang="en-US">
                <a:solidFill>
                  <a:srgbClr val="FF0000"/>
                </a:solidFill>
              </a:rPr>
              <a:t>-5</a:t>
            </a:r>
            <a:endParaRPr/>
          </a:p>
          <a:p>
            <a:pPr indent="0" lvl="0" marL="82550" rtl="0" algn="l">
              <a:lnSpc>
                <a:spcPct val="90000"/>
              </a:lnSpc>
              <a:spcBef>
                <a:spcPts val="1000"/>
              </a:spcBef>
              <a:spcAft>
                <a:spcPts val="0"/>
              </a:spcAft>
              <a:buClr>
                <a:srgbClr val="FF0000"/>
              </a:buClr>
              <a:buSzPts val="2400"/>
              <a:buNone/>
            </a:pPr>
            <a:r>
              <a:rPr lang="en-US">
                <a:solidFill>
                  <a:srgbClr val="FF0000"/>
                </a:solidFill>
              </a:rPr>
              <a:t>				X = 5.27x10</a:t>
            </a:r>
            <a:r>
              <a:rPr baseline="30000" lang="en-US">
                <a:solidFill>
                  <a:srgbClr val="FF0000"/>
                </a:solidFill>
              </a:rPr>
              <a:t>-6</a:t>
            </a:r>
            <a:endParaRPr/>
          </a:p>
          <a:p>
            <a:pPr indent="0" lvl="0" marL="82550" rtl="0" algn="l">
              <a:lnSpc>
                <a:spcPct val="90000"/>
              </a:lnSpc>
              <a:spcBef>
                <a:spcPts val="1000"/>
              </a:spcBef>
              <a:spcAft>
                <a:spcPts val="0"/>
              </a:spcAft>
              <a:buClr>
                <a:srgbClr val="FF0000"/>
              </a:buClr>
              <a:buSzPts val="2400"/>
              <a:buNone/>
            </a:pPr>
            <a:r>
              <a:rPr lang="en-US">
                <a:solidFill>
                  <a:srgbClr val="FF0000"/>
                </a:solidFill>
              </a:rPr>
              <a:t>				pOH = -log(5.27x10</a:t>
            </a:r>
            <a:r>
              <a:rPr baseline="30000" lang="en-US">
                <a:solidFill>
                  <a:srgbClr val="FF0000"/>
                </a:solidFill>
              </a:rPr>
              <a:t>-6</a:t>
            </a:r>
            <a:r>
              <a:rPr lang="en-US">
                <a:solidFill>
                  <a:srgbClr val="FF0000"/>
                </a:solidFill>
              </a:rPr>
              <a:t>) = 5.27</a:t>
            </a:r>
            <a:endParaRPr/>
          </a:p>
          <a:p>
            <a:pPr indent="0" lvl="0" marL="82550" rtl="0" algn="l">
              <a:lnSpc>
                <a:spcPct val="90000"/>
              </a:lnSpc>
              <a:spcBef>
                <a:spcPts val="1000"/>
              </a:spcBef>
              <a:spcAft>
                <a:spcPts val="0"/>
              </a:spcAft>
              <a:buClr>
                <a:srgbClr val="FF0000"/>
              </a:buClr>
              <a:buSzPts val="2400"/>
              <a:buNone/>
            </a:pPr>
            <a:r>
              <a:rPr lang="en-US">
                <a:solidFill>
                  <a:srgbClr val="FF0000"/>
                </a:solidFill>
              </a:rPr>
              <a:t>				PH = 14-5.27 = 8.73</a:t>
            </a:r>
            <a:endParaRPr/>
          </a:p>
          <a:p>
            <a:pPr indent="0" lvl="0" marL="80962" rtl="0" algn="l">
              <a:lnSpc>
                <a:spcPct val="90000"/>
              </a:lnSpc>
              <a:spcBef>
                <a:spcPts val="1000"/>
              </a:spcBef>
              <a:spcAft>
                <a:spcPts val="0"/>
              </a:spcAft>
              <a:buClr>
                <a:schemeClr val="dk1"/>
              </a:buClr>
              <a:buSzPts val="2400"/>
              <a:buNone/>
            </a:pPr>
            <a:r>
              <a:t/>
            </a:r>
            <a:endParaRPr/>
          </a:p>
        </p:txBody>
      </p:sp>
    </p:spTree>
  </p:cSld>
  <p:clrMapOvr>
    <a:masterClrMapping/>
  </p:clrMapOvr>
</p:sld>
</file>

<file path=ppt/slides/slide4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3" name="Shape 4393"/>
        <p:cNvGrpSpPr/>
        <p:nvPr/>
      </p:nvGrpSpPr>
      <p:grpSpPr>
        <a:xfrm>
          <a:off x="0" y="0"/>
          <a:ext cx="0" cy="0"/>
          <a:chOff x="0" y="0"/>
          <a:chExt cx="0" cy="0"/>
        </a:xfrm>
      </p:grpSpPr>
      <p:sp>
        <p:nvSpPr>
          <p:cNvPr id="4394" name="Google Shape;4394;g200ff56c607_0_1578"/>
          <p:cNvSpPr txBox="1"/>
          <p:nvPr>
            <p:ph type="title"/>
          </p:nvPr>
        </p:nvSpPr>
        <p:spPr>
          <a:xfrm>
            <a:off x="520262" y="225552"/>
            <a:ext cx="11455200" cy="735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0000"/>
              </a:buClr>
              <a:buSzPts val="3200"/>
              <a:buFont typeface="Calibri"/>
              <a:buNone/>
            </a:pPr>
            <a:r>
              <a:rPr lang="en-US" sz="3200">
                <a:solidFill>
                  <a:srgbClr val="FF0000"/>
                </a:solidFill>
              </a:rPr>
              <a:t>Let’s review what happens when a solute is added to water…</a:t>
            </a:r>
            <a:endParaRPr/>
          </a:p>
        </p:txBody>
      </p:sp>
      <p:sp>
        <p:nvSpPr>
          <p:cNvPr id="4395" name="Google Shape;4395;g200ff56c607_0_1578"/>
          <p:cNvSpPr txBox="1"/>
          <p:nvPr>
            <p:ph idx="1" type="body"/>
          </p:nvPr>
        </p:nvSpPr>
        <p:spPr>
          <a:xfrm>
            <a:off x="1679027" y="1392621"/>
            <a:ext cx="9467100" cy="2485800"/>
          </a:xfrm>
          <a:prstGeom prst="rect">
            <a:avLst/>
          </a:prstGeom>
          <a:noFill/>
          <a:ln>
            <a:noFill/>
          </a:ln>
        </p:spPr>
        <p:txBody>
          <a:bodyPr anchorCtr="0" anchor="t" bIns="45700" lIns="91425" spcFirstLastPara="1" rIns="91425" wrap="square" tIns="45700">
            <a:normAutofit/>
          </a:bodyPr>
          <a:lstStyle/>
          <a:p>
            <a:pPr indent="0" lvl="0" marL="82550" rtl="0" algn="l">
              <a:lnSpc>
                <a:spcPct val="90000"/>
              </a:lnSpc>
              <a:spcBef>
                <a:spcPts val="0"/>
              </a:spcBef>
              <a:spcAft>
                <a:spcPts val="0"/>
              </a:spcAft>
              <a:buClr>
                <a:schemeClr val="dk1"/>
              </a:buClr>
              <a:buSzPts val="2400"/>
              <a:buNone/>
            </a:pPr>
            <a:r>
              <a:rPr lang="en-US" u="sng"/>
              <a:t>Anion and Cation are both strong</a:t>
            </a:r>
            <a:r>
              <a:rPr lang="en-US"/>
              <a:t>:</a:t>
            </a:r>
            <a:endParaRPr/>
          </a:p>
          <a:p>
            <a:pPr indent="-514350" lvl="1" marL="871537" rtl="0" algn="l">
              <a:lnSpc>
                <a:spcPct val="90000"/>
              </a:lnSpc>
              <a:spcBef>
                <a:spcPts val="500"/>
              </a:spcBef>
              <a:spcAft>
                <a:spcPts val="0"/>
              </a:spcAft>
              <a:buClr>
                <a:schemeClr val="dk1"/>
              </a:buClr>
              <a:buSzPts val="2400"/>
              <a:buFont typeface="Calibri"/>
              <a:buAutoNum type="alphaLcPeriod"/>
            </a:pPr>
            <a:r>
              <a:rPr lang="en-US"/>
              <a:t>NaCl + H</a:t>
            </a:r>
            <a:r>
              <a:rPr baseline="-25000" lang="en-US"/>
              <a:t>2</a:t>
            </a:r>
            <a:r>
              <a:rPr lang="en-US"/>
              <a:t>O 🡪 Na</a:t>
            </a:r>
            <a:r>
              <a:rPr baseline="30000" lang="en-US"/>
              <a:t>+</a:t>
            </a:r>
            <a:r>
              <a:rPr lang="en-US"/>
              <a:t> + Cl</a:t>
            </a:r>
            <a:r>
              <a:rPr baseline="30000" lang="en-US"/>
              <a:t>-</a:t>
            </a:r>
            <a:endParaRPr/>
          </a:p>
          <a:p>
            <a:pPr indent="-514350" lvl="1" marL="871537" rtl="0" algn="l">
              <a:lnSpc>
                <a:spcPct val="90000"/>
              </a:lnSpc>
              <a:spcBef>
                <a:spcPts val="500"/>
              </a:spcBef>
              <a:spcAft>
                <a:spcPts val="0"/>
              </a:spcAft>
              <a:buClr>
                <a:schemeClr val="dk1"/>
              </a:buClr>
              <a:buSzPts val="2400"/>
              <a:buFont typeface="Calibri"/>
              <a:buAutoNum type="alphaLcPeriod"/>
            </a:pPr>
            <a:r>
              <a:rPr lang="en-US"/>
              <a:t>HBr + H</a:t>
            </a:r>
            <a:r>
              <a:rPr baseline="-25000" lang="en-US"/>
              <a:t>2</a:t>
            </a:r>
            <a:r>
              <a:rPr lang="en-US"/>
              <a:t>O 🡪 H</a:t>
            </a:r>
            <a:r>
              <a:rPr baseline="-25000" lang="en-US"/>
              <a:t>3</a:t>
            </a:r>
            <a:r>
              <a:rPr lang="en-US"/>
              <a:t>O</a:t>
            </a:r>
            <a:r>
              <a:rPr baseline="30000" lang="en-US"/>
              <a:t>+</a:t>
            </a:r>
            <a:r>
              <a:rPr lang="en-US"/>
              <a:t> + Br</a:t>
            </a:r>
            <a:r>
              <a:rPr baseline="30000" lang="en-US"/>
              <a:t>-</a:t>
            </a:r>
            <a:endParaRPr/>
          </a:p>
          <a:p>
            <a:pPr indent="-514350" lvl="1" marL="871537" rtl="0" algn="l">
              <a:lnSpc>
                <a:spcPct val="90000"/>
              </a:lnSpc>
              <a:spcBef>
                <a:spcPts val="500"/>
              </a:spcBef>
              <a:spcAft>
                <a:spcPts val="0"/>
              </a:spcAft>
              <a:buClr>
                <a:schemeClr val="dk1"/>
              </a:buClr>
              <a:buSzPts val="2400"/>
              <a:buFont typeface="Calibri"/>
              <a:buAutoNum type="alphaLcPeriod"/>
            </a:pPr>
            <a:r>
              <a:rPr lang="en-US"/>
              <a:t>LiOH + H</a:t>
            </a:r>
            <a:r>
              <a:rPr baseline="-25000" lang="en-US"/>
              <a:t>2</a:t>
            </a:r>
            <a:r>
              <a:rPr lang="en-US"/>
              <a:t>O 🡪 Li</a:t>
            </a:r>
            <a:r>
              <a:rPr baseline="30000" lang="en-US"/>
              <a:t>+</a:t>
            </a:r>
            <a:r>
              <a:rPr lang="en-US"/>
              <a:t> + OH</a:t>
            </a:r>
            <a:r>
              <a:rPr baseline="30000" lang="en-US"/>
              <a:t>-</a:t>
            </a:r>
            <a:endParaRPr/>
          </a:p>
          <a:p>
            <a:pPr indent="-361950" lvl="1" marL="871537" rtl="0" algn="l">
              <a:lnSpc>
                <a:spcPct val="90000"/>
              </a:lnSpc>
              <a:spcBef>
                <a:spcPts val="500"/>
              </a:spcBef>
              <a:spcAft>
                <a:spcPts val="0"/>
              </a:spcAft>
              <a:buClr>
                <a:schemeClr val="dk1"/>
              </a:buClr>
              <a:buSzPts val="2400"/>
              <a:buFont typeface="Calibri"/>
              <a:buNone/>
            </a:pPr>
            <a:r>
              <a:t/>
            </a:r>
            <a:endParaRPr baseline="30000"/>
          </a:p>
          <a:p>
            <a:pPr indent="0" lvl="1" marL="357187" rtl="0" algn="l">
              <a:lnSpc>
                <a:spcPct val="90000"/>
              </a:lnSpc>
              <a:spcBef>
                <a:spcPts val="500"/>
              </a:spcBef>
              <a:spcAft>
                <a:spcPts val="0"/>
              </a:spcAft>
              <a:buClr>
                <a:schemeClr val="dk1"/>
              </a:buClr>
              <a:buSzPts val="2400"/>
              <a:buNone/>
            </a:pPr>
            <a:r>
              <a:t/>
            </a:r>
            <a:endParaRPr/>
          </a:p>
        </p:txBody>
      </p:sp>
      <p:sp>
        <p:nvSpPr>
          <p:cNvPr id="4396" name="Google Shape;4396;g200ff56c607_0_1578"/>
          <p:cNvSpPr txBox="1"/>
          <p:nvPr/>
        </p:nvSpPr>
        <p:spPr>
          <a:xfrm>
            <a:off x="1970689" y="3356084"/>
            <a:ext cx="79932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B0F0"/>
              </a:buClr>
              <a:buSzPts val="2400"/>
              <a:buFont typeface="Noto Sans Symbols"/>
              <a:buNone/>
            </a:pPr>
            <a:r>
              <a:rPr lang="en-US" sz="2400">
                <a:solidFill>
                  <a:srgbClr val="00B0F0"/>
                </a:solidFill>
                <a:latin typeface="Arial"/>
                <a:ea typeface="Arial"/>
                <a:cs typeface="Arial"/>
                <a:sym typeface="Arial"/>
              </a:rPr>
              <a:t>In all these reactions all ions stay in solution and conduct electricity. These are good electrolytes.</a:t>
            </a:r>
            <a:endParaRPr/>
          </a:p>
        </p:txBody>
      </p:sp>
      <p:pic>
        <p:nvPicPr>
          <p:cNvPr descr="Image result for soluble salt cartoon" id="4397" name="Google Shape;4397;g200ff56c607_0_1578"/>
          <p:cNvPicPr preferRelativeResize="0"/>
          <p:nvPr/>
        </p:nvPicPr>
        <p:blipFill rotWithShape="1">
          <a:blip r:embed="rId3">
            <a:alphaModFix/>
          </a:blip>
          <a:srcRect b="0" l="0" r="0" t="0"/>
          <a:stretch/>
        </p:blipFill>
        <p:spPr>
          <a:xfrm>
            <a:off x="7754555" y="4007419"/>
            <a:ext cx="2657475" cy="2143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1" name="Shape 4401"/>
        <p:cNvGrpSpPr/>
        <p:nvPr/>
      </p:nvGrpSpPr>
      <p:grpSpPr>
        <a:xfrm>
          <a:off x="0" y="0"/>
          <a:ext cx="0" cy="0"/>
          <a:chOff x="0" y="0"/>
          <a:chExt cx="0" cy="0"/>
        </a:xfrm>
      </p:grpSpPr>
      <p:sp>
        <p:nvSpPr>
          <p:cNvPr id="4402" name="Google Shape;4402;g200ff56c607_0_1585"/>
          <p:cNvSpPr txBox="1"/>
          <p:nvPr>
            <p:ph type="title"/>
          </p:nvPr>
        </p:nvSpPr>
        <p:spPr>
          <a:xfrm>
            <a:off x="189186" y="186533"/>
            <a:ext cx="11824200" cy="735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0000"/>
              </a:buClr>
              <a:buSzPts val="3200"/>
              <a:buFont typeface="Calibri"/>
              <a:buNone/>
            </a:pPr>
            <a:r>
              <a:rPr lang="en-US" sz="3200">
                <a:solidFill>
                  <a:srgbClr val="FF0000"/>
                </a:solidFill>
              </a:rPr>
              <a:t>Let’s review what happens when a solute is added to water…</a:t>
            </a:r>
            <a:endParaRPr/>
          </a:p>
        </p:txBody>
      </p:sp>
      <p:sp>
        <p:nvSpPr>
          <p:cNvPr id="4403" name="Google Shape;4403;g200ff56c607_0_1585"/>
          <p:cNvSpPr txBox="1"/>
          <p:nvPr>
            <p:ph idx="1" type="body"/>
          </p:nvPr>
        </p:nvSpPr>
        <p:spPr>
          <a:xfrm>
            <a:off x="583323" y="1298027"/>
            <a:ext cx="10862400" cy="6096000"/>
          </a:xfrm>
          <a:prstGeom prst="rect">
            <a:avLst/>
          </a:prstGeom>
          <a:noFill/>
          <a:ln>
            <a:noFill/>
          </a:ln>
        </p:spPr>
        <p:txBody>
          <a:bodyPr anchorCtr="0" anchor="t" bIns="45700" lIns="91425" spcFirstLastPara="1" rIns="91425" wrap="square" tIns="45700">
            <a:normAutofit/>
          </a:bodyPr>
          <a:lstStyle/>
          <a:p>
            <a:pPr indent="-361950" lvl="1" marL="871537" rtl="0" algn="l">
              <a:lnSpc>
                <a:spcPct val="90000"/>
              </a:lnSpc>
              <a:spcBef>
                <a:spcPts val="0"/>
              </a:spcBef>
              <a:spcAft>
                <a:spcPts val="0"/>
              </a:spcAft>
              <a:buClr>
                <a:schemeClr val="dk1"/>
              </a:buClr>
              <a:buSzPts val="2400"/>
              <a:buFont typeface="Calibri"/>
              <a:buNone/>
            </a:pPr>
            <a:r>
              <a:t/>
            </a:r>
            <a:endParaRPr baseline="30000"/>
          </a:p>
          <a:p>
            <a:pPr indent="0" lvl="0" marL="82550" rtl="0" algn="l">
              <a:lnSpc>
                <a:spcPct val="90000"/>
              </a:lnSpc>
              <a:spcBef>
                <a:spcPts val="1000"/>
              </a:spcBef>
              <a:spcAft>
                <a:spcPts val="0"/>
              </a:spcAft>
              <a:buClr>
                <a:schemeClr val="dk1"/>
              </a:buClr>
              <a:buSzPts val="2400"/>
              <a:buNone/>
            </a:pPr>
            <a:r>
              <a:rPr lang="en-US" u="sng"/>
              <a:t>Only ion is weak</a:t>
            </a:r>
            <a:r>
              <a:rPr lang="en-US"/>
              <a:t>:</a:t>
            </a:r>
            <a:endParaRPr/>
          </a:p>
          <a:p>
            <a:pPr indent="-514350" lvl="1" marL="871537" rtl="0" algn="l">
              <a:lnSpc>
                <a:spcPct val="90000"/>
              </a:lnSpc>
              <a:spcBef>
                <a:spcPts val="500"/>
              </a:spcBef>
              <a:spcAft>
                <a:spcPts val="0"/>
              </a:spcAft>
              <a:buClr>
                <a:schemeClr val="dk1"/>
              </a:buClr>
              <a:buSzPts val="2400"/>
              <a:buFont typeface="Calibri"/>
              <a:buAutoNum type="alphaLcPeriod"/>
            </a:pPr>
            <a:r>
              <a:rPr lang="en-US"/>
              <a:t>KNO</a:t>
            </a:r>
            <a:r>
              <a:rPr baseline="-25000" lang="en-US"/>
              <a:t>2</a:t>
            </a:r>
            <a:r>
              <a:rPr lang="en-US"/>
              <a:t> + H</a:t>
            </a:r>
            <a:r>
              <a:rPr baseline="-25000" lang="en-US"/>
              <a:t>2</a:t>
            </a:r>
            <a:r>
              <a:rPr lang="en-US"/>
              <a:t>O 🡪 K</a:t>
            </a:r>
            <a:r>
              <a:rPr baseline="30000" lang="en-US"/>
              <a:t>+</a:t>
            </a:r>
            <a:r>
              <a:rPr lang="en-US"/>
              <a:t> + NO</a:t>
            </a:r>
            <a:r>
              <a:rPr baseline="-25000" lang="en-US"/>
              <a:t>2</a:t>
            </a:r>
            <a:r>
              <a:rPr baseline="30000" lang="en-US"/>
              <a:t>-</a:t>
            </a:r>
            <a:endParaRPr/>
          </a:p>
          <a:p>
            <a:pPr indent="0" lvl="1" marL="357187" rtl="0" algn="l">
              <a:lnSpc>
                <a:spcPct val="90000"/>
              </a:lnSpc>
              <a:spcBef>
                <a:spcPts val="500"/>
              </a:spcBef>
              <a:spcAft>
                <a:spcPts val="0"/>
              </a:spcAft>
              <a:buClr>
                <a:schemeClr val="dk1"/>
              </a:buClr>
              <a:buSzPts val="2400"/>
              <a:buNone/>
            </a:pPr>
            <a:r>
              <a:rPr lang="en-US"/>
              <a:t>	NO</a:t>
            </a:r>
            <a:r>
              <a:rPr baseline="-25000" lang="en-US"/>
              <a:t>2</a:t>
            </a:r>
            <a:r>
              <a:rPr baseline="30000" lang="en-US"/>
              <a:t>-</a:t>
            </a:r>
            <a:r>
              <a:rPr lang="en-US"/>
              <a:t> + H</a:t>
            </a:r>
            <a:r>
              <a:rPr baseline="-25000" lang="en-US"/>
              <a:t>2</a:t>
            </a:r>
            <a:r>
              <a:rPr lang="en-US"/>
              <a:t>O  🡪 HNO</a:t>
            </a:r>
            <a:r>
              <a:rPr baseline="-25000" lang="en-US"/>
              <a:t>2</a:t>
            </a:r>
            <a:r>
              <a:rPr lang="en-US"/>
              <a:t> + OH</a:t>
            </a:r>
            <a:r>
              <a:rPr baseline="30000" lang="en-US"/>
              <a:t>-</a:t>
            </a:r>
            <a:r>
              <a:rPr lang="en-US"/>
              <a:t> </a:t>
            </a:r>
            <a:endParaRPr/>
          </a:p>
          <a:p>
            <a:pPr indent="0" lvl="1" marL="357187" rtl="0" algn="l">
              <a:lnSpc>
                <a:spcPct val="90000"/>
              </a:lnSpc>
              <a:spcBef>
                <a:spcPts val="500"/>
              </a:spcBef>
              <a:spcAft>
                <a:spcPts val="0"/>
              </a:spcAft>
              <a:buClr>
                <a:schemeClr val="dk1"/>
              </a:buClr>
              <a:buSzPts val="2400"/>
              <a:buNone/>
            </a:pPr>
            <a:r>
              <a:rPr lang="en-US"/>
              <a:t>b.  MgCl</a:t>
            </a:r>
            <a:r>
              <a:rPr baseline="-25000" lang="en-US"/>
              <a:t>2</a:t>
            </a:r>
            <a:r>
              <a:rPr lang="en-US"/>
              <a:t> + H</a:t>
            </a:r>
            <a:r>
              <a:rPr baseline="-25000" lang="en-US"/>
              <a:t>2</a:t>
            </a:r>
            <a:r>
              <a:rPr lang="en-US"/>
              <a:t>O 🡪 Mg</a:t>
            </a:r>
            <a:r>
              <a:rPr baseline="30000" lang="en-US"/>
              <a:t>+2</a:t>
            </a:r>
            <a:r>
              <a:rPr lang="en-US"/>
              <a:t> + 2Cl-</a:t>
            </a:r>
            <a:endParaRPr/>
          </a:p>
          <a:p>
            <a:pPr indent="0" lvl="1" marL="357187" rtl="0" algn="l">
              <a:lnSpc>
                <a:spcPct val="90000"/>
              </a:lnSpc>
              <a:spcBef>
                <a:spcPts val="500"/>
              </a:spcBef>
              <a:spcAft>
                <a:spcPts val="0"/>
              </a:spcAft>
              <a:buClr>
                <a:schemeClr val="dk1"/>
              </a:buClr>
              <a:buSzPts val="2400"/>
              <a:buNone/>
            </a:pPr>
            <a:r>
              <a:rPr lang="en-US"/>
              <a:t> 	Mg</a:t>
            </a:r>
            <a:r>
              <a:rPr baseline="30000" lang="en-US"/>
              <a:t>+2</a:t>
            </a:r>
            <a:r>
              <a:rPr lang="en-US"/>
              <a:t> + H</a:t>
            </a:r>
            <a:r>
              <a:rPr baseline="-25000" lang="en-US"/>
              <a:t>2</a:t>
            </a:r>
            <a:r>
              <a:rPr lang="en-US"/>
              <a:t>O 🡪 Mg(OH)</a:t>
            </a:r>
            <a:r>
              <a:rPr baseline="-25000" lang="en-US"/>
              <a:t>2</a:t>
            </a:r>
            <a:r>
              <a:rPr lang="en-US"/>
              <a:t> + H</a:t>
            </a:r>
            <a:r>
              <a:rPr baseline="-25000" lang="en-US"/>
              <a:t>3</a:t>
            </a:r>
            <a:r>
              <a:rPr lang="en-US"/>
              <a:t>O</a:t>
            </a:r>
            <a:r>
              <a:rPr baseline="30000" lang="en-US"/>
              <a:t>+</a:t>
            </a:r>
            <a:endParaRPr/>
          </a:p>
          <a:p>
            <a:pPr indent="0" lvl="1" marL="357187" rtl="0" algn="l">
              <a:lnSpc>
                <a:spcPct val="90000"/>
              </a:lnSpc>
              <a:spcBef>
                <a:spcPts val="500"/>
              </a:spcBef>
              <a:spcAft>
                <a:spcPts val="0"/>
              </a:spcAft>
              <a:buClr>
                <a:schemeClr val="dk1"/>
              </a:buClr>
              <a:buSzPts val="2400"/>
              <a:buNone/>
            </a:pPr>
            <a:r>
              <a:t/>
            </a:r>
            <a:endParaRPr/>
          </a:p>
        </p:txBody>
      </p:sp>
      <p:sp>
        <p:nvSpPr>
          <p:cNvPr id="4404" name="Google Shape;4404;g200ff56c607_0_1585"/>
          <p:cNvSpPr txBox="1"/>
          <p:nvPr/>
        </p:nvSpPr>
        <p:spPr>
          <a:xfrm>
            <a:off x="6366640" y="1548263"/>
            <a:ext cx="4858500" cy="1939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B0F0"/>
              </a:buClr>
              <a:buSzPts val="2400"/>
              <a:buFont typeface="Noto Sans Symbols"/>
              <a:buNone/>
            </a:pPr>
            <a:r>
              <a:rPr lang="en-US" sz="2400">
                <a:solidFill>
                  <a:srgbClr val="00B0F0"/>
                </a:solidFill>
                <a:latin typeface="Arial"/>
                <a:ea typeface="Arial"/>
                <a:cs typeface="Arial"/>
                <a:sym typeface="Arial"/>
              </a:rPr>
              <a:t>K</a:t>
            </a:r>
            <a:r>
              <a:rPr baseline="30000" lang="en-US" sz="2400">
                <a:solidFill>
                  <a:srgbClr val="00B0F0"/>
                </a:solidFill>
                <a:latin typeface="Arial"/>
                <a:ea typeface="Arial"/>
                <a:cs typeface="Arial"/>
                <a:sym typeface="Arial"/>
              </a:rPr>
              <a:t>+</a:t>
            </a:r>
            <a:r>
              <a:rPr lang="en-US" sz="2400">
                <a:solidFill>
                  <a:srgbClr val="00B0F0"/>
                </a:solidFill>
                <a:latin typeface="Arial"/>
                <a:ea typeface="Arial"/>
                <a:cs typeface="Arial"/>
                <a:sym typeface="Arial"/>
              </a:rPr>
              <a:t> is strong and stays in solution. Nitrite is weak and re-reacts with water to </a:t>
            </a:r>
            <a:r>
              <a:rPr lang="en-US" sz="2400">
                <a:solidFill>
                  <a:srgbClr val="FF0000"/>
                </a:solidFill>
                <a:latin typeface="Arial"/>
                <a:ea typeface="Arial"/>
                <a:cs typeface="Arial"/>
                <a:sym typeface="Arial"/>
              </a:rPr>
              <a:t>hydrolyze</a:t>
            </a:r>
            <a:r>
              <a:rPr lang="en-US" sz="2400">
                <a:solidFill>
                  <a:srgbClr val="00B0F0"/>
                </a:solidFill>
                <a:latin typeface="Arial"/>
                <a:ea typeface="Arial"/>
                <a:cs typeface="Arial"/>
                <a:sym typeface="Arial"/>
              </a:rPr>
              <a:t>. The OH</a:t>
            </a:r>
            <a:r>
              <a:rPr baseline="30000" lang="en-US" sz="2400">
                <a:solidFill>
                  <a:srgbClr val="00B0F0"/>
                </a:solidFill>
                <a:latin typeface="Arial"/>
                <a:ea typeface="Arial"/>
                <a:cs typeface="Arial"/>
                <a:sym typeface="Arial"/>
              </a:rPr>
              <a:t>-</a:t>
            </a:r>
            <a:r>
              <a:rPr lang="en-US" sz="2400">
                <a:solidFill>
                  <a:srgbClr val="00B0F0"/>
                </a:solidFill>
                <a:latin typeface="Arial"/>
                <a:ea typeface="Arial"/>
                <a:cs typeface="Arial"/>
                <a:sym typeface="Arial"/>
              </a:rPr>
              <a:t> confirms our thoughts that this salt was basic. </a:t>
            </a:r>
            <a:endParaRPr/>
          </a:p>
        </p:txBody>
      </p:sp>
      <p:sp>
        <p:nvSpPr>
          <p:cNvPr id="4405" name="Google Shape;4405;g200ff56c607_0_1585"/>
          <p:cNvSpPr txBox="1"/>
          <p:nvPr/>
        </p:nvSpPr>
        <p:spPr>
          <a:xfrm>
            <a:off x="1466191" y="3758238"/>
            <a:ext cx="9096600" cy="1569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B0F0"/>
              </a:buClr>
              <a:buSzPts val="2400"/>
              <a:buFont typeface="Noto Sans Symbols"/>
              <a:buNone/>
            </a:pPr>
            <a:r>
              <a:rPr lang="en-US" sz="2400">
                <a:solidFill>
                  <a:srgbClr val="00B0F0"/>
                </a:solidFill>
                <a:latin typeface="Arial"/>
                <a:ea typeface="Arial"/>
                <a:cs typeface="Arial"/>
                <a:sym typeface="Arial"/>
              </a:rPr>
              <a:t>Chloride is strong and stays in solution. Magnesium is weak and re-reacts with water. The presence of the hydronium ion confirms this salt was acidic.  Re-reacting with water is also known as </a:t>
            </a:r>
            <a:r>
              <a:rPr lang="en-US" sz="2400">
                <a:solidFill>
                  <a:srgbClr val="FF0000"/>
                </a:solidFill>
                <a:latin typeface="Arial"/>
                <a:ea typeface="Arial"/>
                <a:cs typeface="Arial"/>
                <a:sym typeface="Arial"/>
              </a:rPr>
              <a:t>hydrolyzing</a:t>
            </a:r>
            <a:r>
              <a:rPr lang="en-US" sz="2400">
                <a:solidFill>
                  <a:srgbClr val="00B0F0"/>
                </a:solidFill>
                <a:latin typeface="Arial"/>
                <a:ea typeface="Arial"/>
                <a:cs typeface="Arial"/>
                <a:sym typeface="Arial"/>
              </a:rPr>
              <a: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9" name="Shape 4409"/>
        <p:cNvGrpSpPr/>
        <p:nvPr/>
      </p:nvGrpSpPr>
      <p:grpSpPr>
        <a:xfrm>
          <a:off x="0" y="0"/>
          <a:ext cx="0" cy="0"/>
          <a:chOff x="0" y="0"/>
          <a:chExt cx="0" cy="0"/>
        </a:xfrm>
      </p:grpSpPr>
      <p:sp>
        <p:nvSpPr>
          <p:cNvPr id="4410" name="Google Shape;4410;g200ff56c607_0_1592"/>
          <p:cNvSpPr txBox="1"/>
          <p:nvPr>
            <p:ph type="title"/>
          </p:nvPr>
        </p:nvSpPr>
        <p:spPr>
          <a:xfrm>
            <a:off x="838200" y="0"/>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But what happens when both ions are weak?</a:t>
            </a:r>
            <a:endParaRPr/>
          </a:p>
        </p:txBody>
      </p:sp>
      <p:sp>
        <p:nvSpPr>
          <p:cNvPr id="4411" name="Google Shape;4411;g200ff56c607_0_1592"/>
          <p:cNvSpPr txBox="1"/>
          <p:nvPr>
            <p:ph idx="1" type="body"/>
          </p:nvPr>
        </p:nvSpPr>
        <p:spPr>
          <a:xfrm>
            <a:off x="1137745" y="1656639"/>
            <a:ext cx="9916500" cy="4800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1"/>
              </a:buClr>
              <a:buSzPts val="2400"/>
              <a:buNone/>
            </a:pPr>
            <a:r>
              <a:rPr lang="en-US">
                <a:solidFill>
                  <a:schemeClr val="accent1"/>
                </a:solidFill>
              </a:rPr>
              <a:t>CuF 🡪 Cu</a:t>
            </a:r>
            <a:r>
              <a:rPr baseline="30000" lang="en-US">
                <a:solidFill>
                  <a:schemeClr val="accent1"/>
                </a:solidFill>
              </a:rPr>
              <a:t>+</a:t>
            </a:r>
            <a:r>
              <a:rPr lang="en-US">
                <a:solidFill>
                  <a:schemeClr val="accent1"/>
                </a:solidFill>
              </a:rPr>
              <a:t> + F</a:t>
            </a:r>
            <a:r>
              <a:rPr baseline="30000" lang="en-US">
                <a:solidFill>
                  <a:schemeClr val="accent1"/>
                </a:solidFill>
              </a:rPr>
              <a:t>-</a:t>
            </a:r>
            <a:r>
              <a:rPr lang="en-US">
                <a:solidFill>
                  <a:schemeClr val="accent1"/>
                </a:solidFill>
              </a:rPr>
              <a:t>			Do they both hydrolyze? </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No. They barely dissolve. Neither ion wants to dissolve. There is no “driving force” to make this solute dissolve. Nevertheless, some might. </a:t>
            </a:r>
            <a:endParaRPr/>
          </a:p>
          <a:p>
            <a:pPr indent="-76200" lvl="0" marL="22860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Time for our second to last K! ☺ </a:t>
            </a:r>
            <a:endParaRPr/>
          </a:p>
        </p:txBody>
      </p:sp>
      <p:pic>
        <p:nvPicPr>
          <p:cNvPr descr="Image result for insoluble precpitate" id="4412" name="Google Shape;4412;g200ff56c607_0_1592"/>
          <p:cNvPicPr preferRelativeResize="0"/>
          <p:nvPr/>
        </p:nvPicPr>
        <p:blipFill rotWithShape="1">
          <a:blip r:embed="rId3">
            <a:alphaModFix/>
          </a:blip>
          <a:srcRect b="0" l="0" r="0" t="0"/>
          <a:stretch/>
        </p:blipFill>
        <p:spPr>
          <a:xfrm>
            <a:off x="6351424" y="3498685"/>
            <a:ext cx="3281307" cy="2464224"/>
          </a:xfrm>
          <a:prstGeom prst="rect">
            <a:avLst/>
          </a:prstGeom>
          <a:noFill/>
          <a:ln>
            <a:noFill/>
          </a:ln>
        </p:spPr>
      </p:pic>
    </p:spTree>
  </p:cSld>
  <p:clrMapOvr>
    <a:masterClrMapping/>
  </p:clrMapOvr>
</p:sld>
</file>

<file path=ppt/slides/slide4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7" name="Shape 4417"/>
        <p:cNvGrpSpPr/>
        <p:nvPr/>
      </p:nvGrpSpPr>
      <p:grpSpPr>
        <a:xfrm>
          <a:off x="0" y="0"/>
          <a:ext cx="0" cy="0"/>
          <a:chOff x="0" y="0"/>
          <a:chExt cx="0" cy="0"/>
        </a:xfrm>
      </p:grpSpPr>
      <p:sp>
        <p:nvSpPr>
          <p:cNvPr id="4418" name="Google Shape;4418;g200ff56c607_0_1692"/>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Unit 9 </a:t>
            </a:r>
            <a:r>
              <a:rPr lang="en-US"/>
              <a:t>Thermodynamics</a:t>
            </a:r>
            <a:endParaRPr/>
          </a:p>
        </p:txBody>
      </p:sp>
    </p:spTree>
  </p:cSld>
  <p:clrMapOvr>
    <a:masterClrMapping/>
  </p:clrMapOvr>
</p:sld>
</file>

<file path=ppt/slides/slide4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2" name="Shape 4422"/>
        <p:cNvGrpSpPr/>
        <p:nvPr/>
      </p:nvGrpSpPr>
      <p:grpSpPr>
        <a:xfrm>
          <a:off x="0" y="0"/>
          <a:ext cx="0" cy="0"/>
          <a:chOff x="0" y="0"/>
          <a:chExt cx="0" cy="0"/>
        </a:xfrm>
      </p:grpSpPr>
      <p:sp>
        <p:nvSpPr>
          <p:cNvPr id="4423" name="Google Shape;4423;g200ff56c607_0_1882"/>
          <p:cNvSpPr txBox="1"/>
          <p:nvPr>
            <p:ph type="title"/>
          </p:nvPr>
        </p:nvSpPr>
        <p:spPr>
          <a:xfrm>
            <a:off x="2136775" y="228600"/>
            <a:ext cx="8153400" cy="990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Spontaneous Processes</a:t>
            </a:r>
            <a:endParaRPr/>
          </a:p>
        </p:txBody>
      </p:sp>
      <p:sp>
        <p:nvSpPr>
          <p:cNvPr id="4424" name="Google Shape;4424;g200ff56c607_0_1882"/>
          <p:cNvSpPr txBox="1"/>
          <p:nvPr>
            <p:ph idx="1" type="body"/>
          </p:nvPr>
        </p:nvSpPr>
        <p:spPr>
          <a:xfrm>
            <a:off x="1124404" y="1861457"/>
            <a:ext cx="5341800" cy="2743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a:t>Spontaneity depends on two important issues:</a:t>
            </a:r>
            <a:endParaRPr/>
          </a:p>
          <a:p>
            <a:pPr indent="-228600" lvl="1" marL="685800" rtl="0" algn="l">
              <a:lnSpc>
                <a:spcPct val="90000"/>
              </a:lnSpc>
              <a:spcBef>
                <a:spcPts val="500"/>
              </a:spcBef>
              <a:spcAft>
                <a:spcPts val="0"/>
              </a:spcAft>
              <a:buClr>
                <a:schemeClr val="accent1"/>
              </a:buClr>
              <a:buSzPts val="2400"/>
              <a:buChar char="•"/>
            </a:pPr>
            <a:r>
              <a:rPr lang="en-US">
                <a:solidFill>
                  <a:schemeClr val="accent1"/>
                </a:solidFill>
              </a:rPr>
              <a:t>Entropy</a:t>
            </a:r>
            <a:r>
              <a:rPr lang="en-US"/>
              <a:t> can be thought of as a measure of the randomness of a system.</a:t>
            </a:r>
            <a:endParaRPr/>
          </a:p>
          <a:p>
            <a:pPr indent="-228600" lvl="1" marL="685800" rtl="0" algn="l">
              <a:lnSpc>
                <a:spcPct val="90000"/>
              </a:lnSpc>
              <a:spcBef>
                <a:spcPts val="500"/>
              </a:spcBef>
              <a:spcAft>
                <a:spcPts val="0"/>
              </a:spcAft>
              <a:buClr>
                <a:schemeClr val="accent1"/>
              </a:buClr>
              <a:buSzPts val="2400"/>
              <a:buChar char="•"/>
            </a:pPr>
            <a:r>
              <a:rPr lang="en-US">
                <a:solidFill>
                  <a:schemeClr val="accent1"/>
                </a:solidFill>
              </a:rPr>
              <a:t>Enthalpy</a:t>
            </a:r>
            <a:r>
              <a:rPr lang="en-US"/>
              <a:t> is the heat change of a reaction.</a:t>
            </a:r>
            <a:endParaRPr/>
          </a:p>
        </p:txBody>
      </p:sp>
      <p:pic>
        <p:nvPicPr>
          <p:cNvPr descr="Image result for spontaneous reactions" id="4425" name="Google Shape;4425;g200ff56c607_0_1882"/>
          <p:cNvPicPr preferRelativeResize="0"/>
          <p:nvPr/>
        </p:nvPicPr>
        <p:blipFill rotWithShape="1">
          <a:blip r:embed="rId3">
            <a:alphaModFix/>
          </a:blip>
          <a:srcRect b="0" l="0" r="0" t="0"/>
          <a:stretch/>
        </p:blipFill>
        <p:spPr>
          <a:xfrm>
            <a:off x="7160532" y="2113869"/>
            <a:ext cx="4514396" cy="2749152"/>
          </a:xfrm>
          <a:prstGeom prst="rect">
            <a:avLst/>
          </a:prstGeom>
          <a:noFill/>
          <a:ln>
            <a:noFill/>
          </a:ln>
        </p:spPr>
      </p:pic>
    </p:spTree>
  </p:cSld>
  <p:clrMapOvr>
    <a:masterClrMapping/>
  </p:clrMapOvr>
</p:sld>
</file>

<file path=ppt/slides/slide4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9" name="Shape 4429"/>
        <p:cNvGrpSpPr/>
        <p:nvPr/>
      </p:nvGrpSpPr>
      <p:grpSpPr>
        <a:xfrm>
          <a:off x="0" y="0"/>
          <a:ext cx="0" cy="0"/>
          <a:chOff x="0" y="0"/>
          <a:chExt cx="0" cy="0"/>
        </a:xfrm>
      </p:grpSpPr>
      <p:sp>
        <p:nvSpPr>
          <p:cNvPr id="4430" name="Google Shape;4430;g200ff56c607_0_1888"/>
          <p:cNvSpPr txBox="1"/>
          <p:nvPr>
            <p:ph type="title"/>
          </p:nvPr>
        </p:nvSpPr>
        <p:spPr>
          <a:xfrm>
            <a:off x="2136775" y="228600"/>
            <a:ext cx="8153400" cy="990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Second Law of Thermodynamics</a:t>
            </a:r>
            <a:endParaRPr/>
          </a:p>
        </p:txBody>
      </p:sp>
      <p:sp>
        <p:nvSpPr>
          <p:cNvPr id="4431" name="Google Shape;4431;g200ff56c607_0_1888"/>
          <p:cNvSpPr txBox="1"/>
          <p:nvPr>
            <p:ph idx="1" type="body"/>
          </p:nvPr>
        </p:nvSpPr>
        <p:spPr>
          <a:xfrm>
            <a:off x="1524000" y="1990647"/>
            <a:ext cx="4485000" cy="3069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lang="en-US" sz="3200"/>
              <a:t>The </a:t>
            </a:r>
            <a:r>
              <a:rPr lang="en-US" sz="3200">
                <a:solidFill>
                  <a:srgbClr val="FF0000"/>
                </a:solidFill>
              </a:rPr>
              <a:t>second law of thermodynamics </a:t>
            </a:r>
            <a:r>
              <a:rPr lang="en-US" sz="3200"/>
              <a:t>states that the entropy of the universe increases for spontaneous processes.</a:t>
            </a:r>
            <a:endParaRPr/>
          </a:p>
          <a:p>
            <a:pPr indent="-228600" lvl="1" marL="685800" rtl="0" algn="l">
              <a:lnSpc>
                <a:spcPct val="90000"/>
              </a:lnSpc>
              <a:spcBef>
                <a:spcPts val="500"/>
              </a:spcBef>
              <a:spcAft>
                <a:spcPts val="0"/>
              </a:spcAft>
              <a:buClr>
                <a:schemeClr val="dk1"/>
              </a:buClr>
              <a:buSzPts val="2400"/>
              <a:buFont typeface="Noto Sans Symbols"/>
              <a:buNone/>
            </a:pPr>
            <a:r>
              <a:rPr lang="en-US"/>
              <a:t>		</a:t>
            </a:r>
            <a:endParaRPr sz="2000"/>
          </a:p>
        </p:txBody>
      </p:sp>
      <p:pic>
        <p:nvPicPr>
          <p:cNvPr id="4432" name="Google Shape;4432;g200ff56c607_0_1888"/>
          <p:cNvPicPr preferRelativeResize="0"/>
          <p:nvPr/>
        </p:nvPicPr>
        <p:blipFill rotWithShape="1">
          <a:blip r:embed="rId3">
            <a:alphaModFix/>
          </a:blip>
          <a:srcRect b="0" l="0" r="0" t="0"/>
          <a:stretch/>
        </p:blipFill>
        <p:spPr>
          <a:xfrm>
            <a:off x="6368144" y="1219200"/>
            <a:ext cx="4653642" cy="467441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g200fb5710e2_0_15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Orbital Energies</a:t>
            </a:r>
            <a:endParaRPr/>
          </a:p>
        </p:txBody>
      </p:sp>
      <p:pic>
        <p:nvPicPr>
          <p:cNvPr id="741" name="Google Shape;741;g200fb5710e2_0_150"/>
          <p:cNvPicPr preferRelativeResize="0"/>
          <p:nvPr>
            <p:ph idx="1" type="body"/>
          </p:nvPr>
        </p:nvPicPr>
        <p:blipFill rotWithShape="1">
          <a:blip r:embed="rId3">
            <a:alphaModFix/>
          </a:blip>
          <a:srcRect b="0" l="0" r="0" t="0"/>
          <a:stretch/>
        </p:blipFill>
        <p:spPr>
          <a:xfrm>
            <a:off x="2438400" y="1828800"/>
            <a:ext cx="7391400" cy="4278000"/>
          </a:xfrm>
          <a:prstGeom prst="rect">
            <a:avLst/>
          </a:prstGeom>
          <a:noFill/>
          <a:ln>
            <a:noFill/>
          </a:ln>
        </p:spPr>
      </p:pic>
    </p:spTree>
  </p:cSld>
  <p:clrMapOvr>
    <a:masterClrMapping/>
  </p:clrMapOvr>
</p:sld>
</file>

<file path=ppt/slides/slide4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6" name="Shape 4436"/>
        <p:cNvGrpSpPr/>
        <p:nvPr/>
      </p:nvGrpSpPr>
      <p:grpSpPr>
        <a:xfrm>
          <a:off x="0" y="0"/>
          <a:ext cx="0" cy="0"/>
          <a:chOff x="0" y="0"/>
          <a:chExt cx="0" cy="0"/>
        </a:xfrm>
      </p:grpSpPr>
      <p:sp>
        <p:nvSpPr>
          <p:cNvPr id="4437" name="Google Shape;4437;g200ff56c607_0_1894"/>
          <p:cNvSpPr txBox="1"/>
          <p:nvPr>
            <p:ph type="title"/>
          </p:nvPr>
        </p:nvSpPr>
        <p:spPr>
          <a:xfrm>
            <a:off x="2136775" y="228600"/>
            <a:ext cx="8153400" cy="990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Entropy is dependant on:</a:t>
            </a:r>
            <a:endParaRPr/>
          </a:p>
        </p:txBody>
      </p:sp>
      <p:sp>
        <p:nvSpPr>
          <p:cNvPr id="4438" name="Google Shape;4438;g200ff56c607_0_1894"/>
          <p:cNvSpPr txBox="1"/>
          <p:nvPr>
            <p:ph idx="1" type="body"/>
          </p:nvPr>
        </p:nvSpPr>
        <p:spPr>
          <a:xfrm>
            <a:off x="348342" y="1513114"/>
            <a:ext cx="10967400" cy="2324100"/>
          </a:xfrm>
          <a:prstGeom prst="rect">
            <a:avLst/>
          </a:prstGeom>
          <a:noFill/>
          <a:ln>
            <a:noFill/>
          </a:ln>
        </p:spPr>
        <p:txBody>
          <a:bodyPr anchorCtr="0" anchor="t" bIns="45700" lIns="91425" spcFirstLastPara="1" rIns="91425" wrap="square" tIns="45700">
            <a:normAutofit lnSpcReduction="20000"/>
          </a:bodyPr>
          <a:lstStyle/>
          <a:p>
            <a:pPr indent="-228600" lvl="1" marL="685800" rtl="0" algn="l">
              <a:lnSpc>
                <a:spcPct val="90000"/>
              </a:lnSpc>
              <a:spcBef>
                <a:spcPts val="0"/>
              </a:spcBef>
              <a:spcAft>
                <a:spcPts val="0"/>
              </a:spcAft>
              <a:buClr>
                <a:schemeClr val="dk1"/>
              </a:buClr>
              <a:buSzPts val="2400"/>
              <a:buChar char="•"/>
            </a:pPr>
            <a:r>
              <a:rPr lang="en-US"/>
              <a:t>Temperature (phase changes)	</a:t>
            </a:r>
            <a:r>
              <a:rPr i="1" lang="en-US"/>
              <a:t> S</a:t>
            </a:r>
            <a:r>
              <a:rPr lang="en-US"/>
              <a:t>(</a:t>
            </a:r>
            <a:r>
              <a:rPr i="1" lang="en-US"/>
              <a:t>g</a:t>
            </a:r>
            <a:r>
              <a:rPr lang="en-US"/>
              <a:t>) &gt; </a:t>
            </a:r>
            <a:r>
              <a:rPr i="1" lang="en-US"/>
              <a:t>S</a:t>
            </a:r>
            <a:r>
              <a:rPr lang="en-US"/>
              <a:t>(</a:t>
            </a:r>
            <a:r>
              <a:rPr i="1" lang="en-US"/>
              <a:t>l</a:t>
            </a:r>
            <a:r>
              <a:rPr lang="en-US"/>
              <a:t>) &gt; </a:t>
            </a:r>
            <a:r>
              <a:rPr i="1" lang="en-US"/>
              <a:t>S</a:t>
            </a:r>
            <a:r>
              <a:rPr lang="en-US"/>
              <a:t>(</a:t>
            </a:r>
            <a:r>
              <a:rPr i="1" lang="en-US"/>
              <a:t>s</a:t>
            </a:r>
            <a:r>
              <a:rPr lang="en-US"/>
              <a:t>) 	</a:t>
            </a:r>
            <a:endParaRPr/>
          </a:p>
          <a:p>
            <a:pPr indent="-228600" lvl="1" marL="685800" rtl="0" algn="l">
              <a:lnSpc>
                <a:spcPct val="90000"/>
              </a:lnSpc>
              <a:spcBef>
                <a:spcPts val="500"/>
              </a:spcBef>
              <a:spcAft>
                <a:spcPts val="0"/>
              </a:spcAft>
              <a:buClr>
                <a:schemeClr val="dk1"/>
              </a:buClr>
              <a:buSzPts val="2400"/>
              <a:buChar char="•"/>
            </a:pPr>
            <a:r>
              <a:rPr lang="en-US"/>
              <a:t>The number of independently moving molecules</a:t>
            </a:r>
            <a:endParaRPr/>
          </a:p>
          <a:p>
            <a:pPr indent="-228600" lvl="1" marL="685800" rtl="0" algn="l">
              <a:lnSpc>
                <a:spcPct val="90000"/>
              </a:lnSpc>
              <a:spcBef>
                <a:spcPts val="500"/>
              </a:spcBef>
              <a:spcAft>
                <a:spcPts val="0"/>
              </a:spcAft>
              <a:buClr>
                <a:schemeClr val="dk1"/>
              </a:buClr>
              <a:buSzPts val="2400"/>
              <a:buFont typeface="Noto Sans Symbols"/>
              <a:buNone/>
            </a:pPr>
            <a:r>
              <a:rPr i="1" lang="en-US"/>
              <a:t> 			S</a:t>
            </a:r>
            <a:r>
              <a:rPr lang="en-US"/>
              <a:t>solute &lt; </a:t>
            </a:r>
            <a:r>
              <a:rPr i="1" lang="en-US"/>
              <a:t>S</a:t>
            </a:r>
            <a:r>
              <a:rPr lang="en-US"/>
              <a:t>solution</a:t>
            </a:r>
            <a:endParaRPr/>
          </a:p>
          <a:p>
            <a:pPr indent="-228600" lvl="1" marL="685800" rtl="0" algn="l">
              <a:lnSpc>
                <a:spcPct val="90000"/>
              </a:lnSpc>
              <a:spcBef>
                <a:spcPts val="500"/>
              </a:spcBef>
              <a:spcAft>
                <a:spcPts val="0"/>
              </a:spcAft>
              <a:buClr>
                <a:schemeClr val="dk1"/>
              </a:buClr>
              <a:buSzPts val="2400"/>
              <a:buChar char="•"/>
            </a:pPr>
            <a:r>
              <a:rPr lang="en-US"/>
              <a:t>The change in phase usually has a larger affect than the number of molecules.</a:t>
            </a:r>
            <a:endParaRPr/>
          </a:p>
          <a:p>
            <a:pPr indent="-228600" lvl="1" marL="685800" rtl="0" algn="l">
              <a:lnSpc>
                <a:spcPct val="90000"/>
              </a:lnSpc>
              <a:spcBef>
                <a:spcPts val="500"/>
              </a:spcBef>
              <a:spcAft>
                <a:spcPts val="0"/>
              </a:spcAft>
              <a:buClr>
                <a:schemeClr val="dk1"/>
              </a:buClr>
              <a:buSzPts val="2400"/>
              <a:buChar char="•"/>
            </a:pPr>
            <a:r>
              <a:rPr lang="en-US"/>
              <a:t>Polarity provides order to the particles because they align themselves like poles of magnets. Entropy decreases when polar molecules form.</a:t>
            </a:r>
            <a:endParaRPr/>
          </a:p>
          <a:p>
            <a:pPr indent="-101600" lvl="0" marL="228600" rtl="0" algn="l">
              <a:lnSpc>
                <a:spcPct val="90000"/>
              </a:lnSpc>
              <a:spcBef>
                <a:spcPts val="1000"/>
              </a:spcBef>
              <a:spcAft>
                <a:spcPts val="0"/>
              </a:spcAft>
              <a:buClr>
                <a:schemeClr val="dk1"/>
              </a:buClr>
              <a:buSzPts val="2000"/>
              <a:buNone/>
            </a:pPr>
            <a:r>
              <a:t/>
            </a:r>
            <a:endParaRPr sz="2000"/>
          </a:p>
        </p:txBody>
      </p:sp>
      <p:pic>
        <p:nvPicPr>
          <p:cNvPr descr="Image result for entropy" id="4439" name="Google Shape;4439;g200ff56c607_0_1894"/>
          <p:cNvPicPr preferRelativeResize="0"/>
          <p:nvPr/>
        </p:nvPicPr>
        <p:blipFill rotWithShape="1">
          <a:blip r:embed="rId3">
            <a:alphaModFix/>
          </a:blip>
          <a:srcRect b="0" l="0" r="0" t="0"/>
          <a:stretch/>
        </p:blipFill>
        <p:spPr>
          <a:xfrm>
            <a:off x="2931433" y="3837214"/>
            <a:ext cx="6286500" cy="2562226"/>
          </a:xfrm>
          <a:prstGeom prst="rect">
            <a:avLst/>
          </a:prstGeom>
          <a:noFill/>
          <a:ln>
            <a:noFill/>
          </a:ln>
        </p:spPr>
      </p:pic>
    </p:spTree>
  </p:cSld>
  <p:clrMapOvr>
    <a:masterClrMapping/>
  </p:clrMapOvr>
</p:sld>
</file>

<file path=ppt/slides/slide4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3" name="Shape 4443"/>
        <p:cNvGrpSpPr/>
        <p:nvPr/>
      </p:nvGrpSpPr>
      <p:grpSpPr>
        <a:xfrm>
          <a:off x="0" y="0"/>
          <a:ext cx="0" cy="0"/>
          <a:chOff x="0" y="0"/>
          <a:chExt cx="0" cy="0"/>
        </a:xfrm>
      </p:grpSpPr>
      <p:sp>
        <p:nvSpPr>
          <p:cNvPr id="4444" name="Google Shape;4444;g200ff56c607_0_1900"/>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Third Law of Thermodynamics</a:t>
            </a:r>
            <a:endParaRPr/>
          </a:p>
        </p:txBody>
      </p:sp>
      <p:pic>
        <p:nvPicPr>
          <p:cNvPr descr="19_13" id="4445" name="Google Shape;4445;g200ff56c607_0_1900"/>
          <p:cNvPicPr preferRelativeResize="0"/>
          <p:nvPr>
            <p:ph idx="1" type="body"/>
          </p:nvPr>
        </p:nvPicPr>
        <p:blipFill rotWithShape="1">
          <a:blip r:embed="rId3">
            <a:alphaModFix/>
          </a:blip>
          <a:srcRect b="0" l="0" r="0" t="0"/>
          <a:stretch/>
        </p:blipFill>
        <p:spPr>
          <a:xfrm>
            <a:off x="2710543" y="2128156"/>
            <a:ext cx="6841800" cy="3466500"/>
          </a:xfrm>
          <a:prstGeom prst="rect">
            <a:avLst/>
          </a:prstGeom>
          <a:noFill/>
          <a:ln>
            <a:noFill/>
          </a:ln>
        </p:spPr>
      </p:pic>
      <p:sp>
        <p:nvSpPr>
          <p:cNvPr id="4446" name="Google Shape;4446;g200ff56c607_0_1900"/>
          <p:cNvSpPr txBox="1"/>
          <p:nvPr>
            <p:ph idx="2" type="body"/>
          </p:nvPr>
        </p:nvSpPr>
        <p:spPr>
          <a:xfrm>
            <a:off x="1292678" y="1371600"/>
            <a:ext cx="9606600" cy="48768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None/>
            </a:pPr>
            <a:r>
              <a:rPr lang="en-US" sz="2800"/>
              <a:t>The entropy of a pure crystalline substance at absolute zero is 0.</a:t>
            </a:r>
            <a:endParaRPr/>
          </a:p>
        </p:txBody>
      </p:sp>
    </p:spTree>
  </p:cSld>
  <p:clrMapOvr>
    <a:masterClrMapping/>
  </p:clrMapOvr>
</p:sld>
</file>

<file path=ppt/slides/slide4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0" name="Shape 4450"/>
        <p:cNvGrpSpPr/>
        <p:nvPr/>
      </p:nvGrpSpPr>
      <p:grpSpPr>
        <a:xfrm>
          <a:off x="0" y="0"/>
          <a:ext cx="0" cy="0"/>
          <a:chOff x="0" y="0"/>
          <a:chExt cx="0" cy="0"/>
        </a:xfrm>
      </p:grpSpPr>
      <p:sp>
        <p:nvSpPr>
          <p:cNvPr id="4451" name="Google Shape;4451;g200ff56c607_0_1906"/>
          <p:cNvSpPr txBox="1"/>
          <p:nvPr>
            <p:ph type="title"/>
          </p:nvPr>
        </p:nvSpPr>
        <p:spPr>
          <a:xfrm>
            <a:off x="0" y="0"/>
            <a:ext cx="7772400"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Standard Entropy</a:t>
            </a:r>
            <a:endParaRPr/>
          </a:p>
        </p:txBody>
      </p:sp>
      <p:sp>
        <p:nvSpPr>
          <p:cNvPr id="4452" name="Google Shape;4452;g200ff56c607_0_1906"/>
          <p:cNvSpPr txBox="1"/>
          <p:nvPr>
            <p:ph idx="1" type="body"/>
          </p:nvPr>
        </p:nvSpPr>
        <p:spPr>
          <a:xfrm>
            <a:off x="1069522" y="1524000"/>
            <a:ext cx="4038600" cy="3472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These are molar entropy values of substances in their standard states.</a:t>
            </a:r>
            <a:endParaRPr/>
          </a:p>
          <a:p>
            <a:pPr indent="-192087" lvl="0" marL="344487"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Standard entropies tend to increase with increasing molar mass.</a:t>
            </a:r>
            <a:endParaRPr/>
          </a:p>
        </p:txBody>
      </p:sp>
      <p:pic>
        <p:nvPicPr>
          <p:cNvPr descr="19_T02" id="4453" name="Google Shape;4453;g200ff56c607_0_1906"/>
          <p:cNvPicPr preferRelativeResize="0"/>
          <p:nvPr>
            <p:ph idx="2" type="body"/>
          </p:nvPr>
        </p:nvPicPr>
        <p:blipFill rotWithShape="1">
          <a:blip r:embed="rId3">
            <a:alphaModFix/>
          </a:blip>
          <a:srcRect b="3716" l="0" r="0" t="0"/>
          <a:stretch/>
        </p:blipFill>
        <p:spPr>
          <a:xfrm>
            <a:off x="6177643" y="0"/>
            <a:ext cx="4953000" cy="6858000"/>
          </a:xfrm>
          <a:prstGeom prst="rect">
            <a:avLst/>
          </a:prstGeom>
          <a:noFill/>
          <a:ln>
            <a:noFill/>
          </a:ln>
        </p:spPr>
      </p:pic>
    </p:spTree>
  </p:cSld>
  <p:clrMapOvr>
    <a:masterClrMapping/>
  </p:clrMapOvr>
</p:sld>
</file>

<file path=ppt/slides/slide4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7" name="Shape 4457"/>
        <p:cNvGrpSpPr/>
        <p:nvPr/>
      </p:nvGrpSpPr>
      <p:grpSpPr>
        <a:xfrm>
          <a:off x="0" y="0"/>
          <a:ext cx="0" cy="0"/>
          <a:chOff x="0" y="0"/>
          <a:chExt cx="0" cy="0"/>
        </a:xfrm>
      </p:grpSpPr>
      <p:sp>
        <p:nvSpPr>
          <p:cNvPr id="4458" name="Google Shape;4458;g200ff56c607_0_1912"/>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Standard Entropies</a:t>
            </a:r>
            <a:endParaRPr/>
          </a:p>
        </p:txBody>
      </p:sp>
      <p:sp>
        <p:nvSpPr>
          <p:cNvPr id="4459" name="Google Shape;4459;g200ff56c607_0_1912"/>
          <p:cNvSpPr txBox="1"/>
          <p:nvPr>
            <p:ph idx="1" type="body"/>
          </p:nvPr>
        </p:nvSpPr>
        <p:spPr>
          <a:xfrm>
            <a:off x="1524000" y="1208314"/>
            <a:ext cx="9144000" cy="990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Larger and more complex molecules have greater entropies.</a:t>
            </a:r>
            <a:endParaRPr/>
          </a:p>
        </p:txBody>
      </p:sp>
      <p:pic>
        <p:nvPicPr>
          <p:cNvPr descr="19_15" id="4460" name="Google Shape;4460;g200ff56c607_0_1912"/>
          <p:cNvPicPr preferRelativeResize="0"/>
          <p:nvPr>
            <p:ph idx="2" type="body"/>
          </p:nvPr>
        </p:nvPicPr>
        <p:blipFill rotWithShape="1">
          <a:blip r:embed="rId3">
            <a:alphaModFix/>
          </a:blip>
          <a:srcRect b="0" l="0" r="0" t="0"/>
          <a:stretch/>
        </p:blipFill>
        <p:spPr>
          <a:xfrm>
            <a:off x="1866900" y="1877785"/>
            <a:ext cx="8207700" cy="4446000"/>
          </a:xfrm>
          <a:prstGeom prst="rect">
            <a:avLst/>
          </a:prstGeom>
          <a:noFill/>
          <a:ln>
            <a:noFill/>
          </a:ln>
        </p:spPr>
      </p:pic>
    </p:spTree>
  </p:cSld>
  <p:clrMapOvr>
    <a:masterClrMapping/>
  </p:clrMapOvr>
</p:sld>
</file>

<file path=ppt/slides/slide4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4" name="Shape 4464"/>
        <p:cNvGrpSpPr/>
        <p:nvPr/>
      </p:nvGrpSpPr>
      <p:grpSpPr>
        <a:xfrm>
          <a:off x="0" y="0"/>
          <a:ext cx="0" cy="0"/>
          <a:chOff x="0" y="0"/>
          <a:chExt cx="0" cy="0"/>
        </a:xfrm>
      </p:grpSpPr>
      <p:sp>
        <p:nvSpPr>
          <p:cNvPr id="4465" name="Google Shape;4465;g200ff56c607_0_1918"/>
          <p:cNvSpPr txBox="1"/>
          <p:nvPr>
            <p:ph type="title"/>
          </p:nvPr>
        </p:nvSpPr>
        <p:spPr>
          <a:xfrm>
            <a:off x="2136775" y="228600"/>
            <a:ext cx="8153400" cy="990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Examples</a:t>
            </a:r>
            <a:endParaRPr/>
          </a:p>
        </p:txBody>
      </p:sp>
      <p:sp>
        <p:nvSpPr>
          <p:cNvPr id="4466" name="Google Shape;4466;g200ff56c607_0_1918"/>
          <p:cNvSpPr txBox="1"/>
          <p:nvPr>
            <p:ph idx="1" type="body"/>
          </p:nvPr>
        </p:nvSpPr>
        <p:spPr>
          <a:xfrm>
            <a:off x="1146175" y="1219200"/>
            <a:ext cx="9144000" cy="5257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Which has a greater entropy?</a:t>
            </a:r>
            <a:endParaRPr/>
          </a:p>
          <a:p>
            <a:pPr indent="-228600" lvl="1" marL="685800" rtl="0" algn="l">
              <a:lnSpc>
                <a:spcPct val="90000"/>
              </a:lnSpc>
              <a:spcBef>
                <a:spcPts val="500"/>
              </a:spcBef>
              <a:spcAft>
                <a:spcPts val="0"/>
              </a:spcAft>
              <a:buClr>
                <a:schemeClr val="dk1"/>
              </a:buClr>
              <a:buSzPts val="2400"/>
              <a:buChar char="•"/>
            </a:pPr>
            <a:r>
              <a:rPr lang="en-US"/>
              <a:t>NaCl</a:t>
            </a:r>
            <a:r>
              <a:rPr baseline="-25000" lang="en-US"/>
              <a:t>(s) </a:t>
            </a:r>
            <a:r>
              <a:rPr lang="en-US"/>
              <a:t>or NaCl</a:t>
            </a:r>
            <a:r>
              <a:rPr baseline="-25000" lang="en-US"/>
              <a:t>(aq) </a:t>
            </a:r>
            <a:endParaRPr/>
          </a:p>
          <a:p>
            <a:pPr indent="-228600" lvl="1" marL="685800" rtl="0" algn="l">
              <a:lnSpc>
                <a:spcPct val="90000"/>
              </a:lnSpc>
              <a:spcBef>
                <a:spcPts val="500"/>
              </a:spcBef>
              <a:spcAft>
                <a:spcPts val="0"/>
              </a:spcAft>
              <a:buClr>
                <a:schemeClr val="dk1"/>
              </a:buClr>
              <a:buSzPts val="2400"/>
              <a:buChar char="•"/>
            </a:pPr>
            <a:r>
              <a:rPr lang="en-US"/>
              <a:t>CO</a:t>
            </a:r>
            <a:r>
              <a:rPr baseline="-25000" lang="en-US"/>
              <a:t>2(s)  </a:t>
            </a:r>
            <a:r>
              <a:rPr lang="en-US"/>
              <a:t>or CO</a:t>
            </a:r>
            <a:r>
              <a:rPr baseline="-25000" lang="en-US"/>
              <a:t>2(g) </a:t>
            </a:r>
            <a:endParaRPr/>
          </a:p>
          <a:p>
            <a:pPr indent="-228600" lvl="1" marL="685800" rtl="0" algn="l">
              <a:lnSpc>
                <a:spcPct val="90000"/>
              </a:lnSpc>
              <a:spcBef>
                <a:spcPts val="500"/>
              </a:spcBef>
              <a:spcAft>
                <a:spcPts val="0"/>
              </a:spcAft>
              <a:buClr>
                <a:schemeClr val="dk1"/>
              </a:buClr>
              <a:buSzPts val="2400"/>
              <a:buChar char="•"/>
            </a:pPr>
            <a:r>
              <a:rPr lang="en-US"/>
              <a:t>KI</a:t>
            </a:r>
            <a:r>
              <a:rPr baseline="-25000" lang="en-US"/>
              <a:t>(aq) </a:t>
            </a:r>
            <a:r>
              <a:rPr lang="en-US"/>
              <a:t>at 45C or 100C</a:t>
            </a:r>
            <a:endParaRPr/>
          </a:p>
          <a:p>
            <a:pPr indent="0" lvl="0" marL="0" rtl="0" algn="l">
              <a:lnSpc>
                <a:spcPct val="90000"/>
              </a:lnSpc>
              <a:spcBef>
                <a:spcPts val="1000"/>
              </a:spcBef>
              <a:spcAft>
                <a:spcPts val="0"/>
              </a:spcAft>
              <a:buClr>
                <a:schemeClr val="dk1"/>
              </a:buClr>
              <a:buSzPts val="2400"/>
              <a:buNone/>
            </a:pPr>
            <a:r>
              <a:rPr lang="en-US"/>
              <a:t>Is the entropy positive (increasing) or negative?</a:t>
            </a:r>
            <a:endParaRPr/>
          </a:p>
          <a:p>
            <a:pPr indent="-228600" lvl="1" marL="685800" rtl="0" algn="l">
              <a:lnSpc>
                <a:spcPct val="90000"/>
              </a:lnSpc>
              <a:spcBef>
                <a:spcPts val="500"/>
              </a:spcBef>
              <a:spcAft>
                <a:spcPts val="0"/>
              </a:spcAft>
              <a:buClr>
                <a:schemeClr val="dk1"/>
              </a:buClr>
              <a:buSzPts val="2400"/>
              <a:buChar char="•"/>
            </a:pPr>
            <a:r>
              <a:rPr lang="en-US"/>
              <a:t>2H</a:t>
            </a:r>
            <a:r>
              <a:rPr baseline="-25000" lang="en-US"/>
              <a:t>2(g) </a:t>
            </a:r>
            <a:r>
              <a:rPr lang="en-US"/>
              <a:t>+ O</a:t>
            </a:r>
            <a:r>
              <a:rPr baseline="-25000" lang="en-US"/>
              <a:t>2(g) </a:t>
            </a:r>
            <a:r>
              <a:rPr lang="en-US"/>
              <a:t> 🡪 2H</a:t>
            </a:r>
            <a:r>
              <a:rPr baseline="-25000" lang="en-US"/>
              <a:t>2</a:t>
            </a:r>
            <a:r>
              <a:rPr lang="en-US"/>
              <a:t>O</a:t>
            </a:r>
            <a:r>
              <a:rPr baseline="-25000" lang="en-US"/>
              <a:t>(l) </a:t>
            </a:r>
            <a:endParaRPr/>
          </a:p>
          <a:p>
            <a:pPr indent="-228600" lvl="1" marL="685800" rtl="0" algn="l">
              <a:lnSpc>
                <a:spcPct val="90000"/>
              </a:lnSpc>
              <a:spcBef>
                <a:spcPts val="500"/>
              </a:spcBef>
              <a:spcAft>
                <a:spcPts val="0"/>
              </a:spcAft>
              <a:buClr>
                <a:schemeClr val="dk1"/>
              </a:buClr>
              <a:buSzPts val="2400"/>
              <a:buChar char="•"/>
            </a:pPr>
            <a:r>
              <a:rPr lang="en-US"/>
              <a:t>NH</a:t>
            </a:r>
            <a:r>
              <a:rPr baseline="-25000" lang="en-US"/>
              <a:t>4</a:t>
            </a:r>
            <a:r>
              <a:rPr lang="en-US"/>
              <a:t>Cl</a:t>
            </a:r>
            <a:r>
              <a:rPr baseline="-25000" lang="en-US"/>
              <a:t>(s) </a:t>
            </a:r>
            <a:r>
              <a:rPr lang="en-US"/>
              <a:t>🡪 NH</a:t>
            </a:r>
            <a:r>
              <a:rPr baseline="-25000" lang="en-US"/>
              <a:t>3(g) </a:t>
            </a:r>
            <a:r>
              <a:rPr lang="en-US"/>
              <a:t>+ HCl</a:t>
            </a:r>
            <a:r>
              <a:rPr baseline="-25000" lang="en-US"/>
              <a:t>(g) </a:t>
            </a:r>
            <a:endParaRPr/>
          </a:p>
          <a:p>
            <a:pPr indent="-228600" lvl="1" marL="685800" rtl="0" algn="l">
              <a:lnSpc>
                <a:spcPct val="90000"/>
              </a:lnSpc>
              <a:spcBef>
                <a:spcPts val="500"/>
              </a:spcBef>
              <a:spcAft>
                <a:spcPts val="0"/>
              </a:spcAft>
              <a:buClr>
                <a:schemeClr val="dk1"/>
              </a:buClr>
              <a:buSzPts val="2400"/>
              <a:buFont typeface="Noto Sans Symbols"/>
              <a:buNone/>
            </a:pPr>
            <a:r>
              <a:t/>
            </a:r>
            <a:endParaRPr/>
          </a:p>
          <a:p>
            <a:pPr indent="-76200" lvl="1" marL="685800" rtl="0" algn="l">
              <a:lnSpc>
                <a:spcPct val="90000"/>
              </a:lnSpc>
              <a:spcBef>
                <a:spcPts val="500"/>
              </a:spcBef>
              <a:spcAft>
                <a:spcPts val="0"/>
              </a:spcAft>
              <a:buClr>
                <a:schemeClr val="dk1"/>
              </a:buClr>
              <a:buSzPts val="2400"/>
              <a:buNone/>
            </a:pPr>
            <a:r>
              <a:t/>
            </a:r>
            <a:endParaRPr/>
          </a:p>
        </p:txBody>
      </p:sp>
      <p:pic>
        <p:nvPicPr>
          <p:cNvPr descr="Image result for entropy funny" id="4467" name="Google Shape;4467;g200ff56c607_0_1918"/>
          <p:cNvPicPr preferRelativeResize="0"/>
          <p:nvPr/>
        </p:nvPicPr>
        <p:blipFill rotWithShape="1">
          <a:blip r:embed="rId3">
            <a:alphaModFix/>
          </a:blip>
          <a:srcRect b="0" l="0" r="0" t="0"/>
          <a:stretch/>
        </p:blipFill>
        <p:spPr>
          <a:xfrm>
            <a:off x="8804728" y="538843"/>
            <a:ext cx="2381251" cy="1195388"/>
          </a:xfrm>
          <a:prstGeom prst="rect">
            <a:avLst/>
          </a:prstGeom>
          <a:noFill/>
          <a:ln>
            <a:noFill/>
          </a:ln>
        </p:spPr>
      </p:pic>
      <p:pic>
        <p:nvPicPr>
          <p:cNvPr descr="Image result for entropy funny" id="4468" name="Google Shape;4468;g200ff56c607_0_1918"/>
          <p:cNvPicPr preferRelativeResize="0"/>
          <p:nvPr/>
        </p:nvPicPr>
        <p:blipFill rotWithShape="1">
          <a:blip r:embed="rId4">
            <a:alphaModFix/>
          </a:blip>
          <a:srcRect b="0" l="0" r="0" t="0"/>
          <a:stretch/>
        </p:blipFill>
        <p:spPr>
          <a:xfrm>
            <a:off x="8123917" y="1734231"/>
            <a:ext cx="3652158" cy="3652158"/>
          </a:xfrm>
          <a:prstGeom prst="rect">
            <a:avLst/>
          </a:prstGeom>
          <a:noFill/>
          <a:ln>
            <a:noFill/>
          </a:ln>
        </p:spPr>
      </p:pic>
    </p:spTree>
  </p:cSld>
  <p:clrMapOvr>
    <a:masterClrMapping/>
  </p:clrMapOvr>
</p:sld>
</file>

<file path=ppt/slides/slide4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2" name="Shape 4472"/>
        <p:cNvGrpSpPr/>
        <p:nvPr/>
      </p:nvGrpSpPr>
      <p:grpSpPr>
        <a:xfrm>
          <a:off x="0" y="0"/>
          <a:ext cx="0" cy="0"/>
          <a:chOff x="0" y="0"/>
          <a:chExt cx="0" cy="0"/>
        </a:xfrm>
      </p:grpSpPr>
      <p:sp>
        <p:nvSpPr>
          <p:cNvPr id="4473" name="Google Shape;4473;g200ff56c607_0_1925"/>
          <p:cNvSpPr txBox="1"/>
          <p:nvPr>
            <p:ph type="title"/>
          </p:nvPr>
        </p:nvSpPr>
        <p:spPr>
          <a:xfrm>
            <a:off x="2136775" y="228600"/>
            <a:ext cx="8153400" cy="990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Entropy</a:t>
            </a:r>
            <a:endParaRPr/>
          </a:p>
        </p:txBody>
      </p:sp>
      <p:sp>
        <p:nvSpPr>
          <p:cNvPr id="4474" name="Google Shape;4474;g200ff56c607_0_1925"/>
          <p:cNvSpPr txBox="1"/>
          <p:nvPr>
            <p:ph idx="1" type="body"/>
          </p:nvPr>
        </p:nvSpPr>
        <p:spPr>
          <a:xfrm>
            <a:off x="1164771" y="1393371"/>
            <a:ext cx="6150300" cy="53340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a:t>Like total energy and enthalpy, entropy is a state function (dependant on only final and initial conditions, not the changes it takes in between).</a:t>
            </a:r>
            <a:endParaRPr/>
          </a:p>
          <a:p>
            <a:pPr indent="-228600" lvl="0" marL="228600" rtl="0" algn="l">
              <a:lnSpc>
                <a:spcPct val="90000"/>
              </a:lnSpc>
              <a:spcBef>
                <a:spcPts val="1000"/>
              </a:spcBef>
              <a:spcAft>
                <a:spcPts val="0"/>
              </a:spcAft>
              <a:buClr>
                <a:schemeClr val="dk1"/>
              </a:buClr>
              <a:buSzPts val="2400"/>
              <a:buChar char="•"/>
            </a:pPr>
            <a:r>
              <a:rPr lang="en-US"/>
              <a:t>Entropy changes for a reaction can be estimated in the same manner by which </a:t>
            </a:r>
            <a:r>
              <a:rPr lang="en-US">
                <a:latin typeface="Noto Sans Symbols"/>
                <a:ea typeface="Noto Sans Symbols"/>
                <a:cs typeface="Noto Sans Symbols"/>
                <a:sym typeface="Noto Sans Symbols"/>
              </a:rPr>
              <a:t>Δ</a:t>
            </a:r>
            <a:r>
              <a:rPr i="1" lang="en-US"/>
              <a:t>H</a:t>
            </a:r>
            <a:r>
              <a:rPr lang="en-US"/>
              <a:t> is estimated:</a:t>
            </a:r>
            <a:endParaRPr/>
          </a:p>
          <a:p>
            <a:pPr indent="-228600" lvl="0" marL="228600" rtl="0" algn="ctr">
              <a:lnSpc>
                <a:spcPct val="90000"/>
              </a:lnSpc>
              <a:spcBef>
                <a:spcPts val="1000"/>
              </a:spcBef>
              <a:spcAft>
                <a:spcPts val="0"/>
              </a:spcAft>
              <a:buClr>
                <a:schemeClr val="accent1"/>
              </a:buClr>
              <a:buSzPts val="2400"/>
              <a:buFont typeface="Noto Sans Symbols"/>
              <a:buNone/>
            </a:pPr>
            <a:r>
              <a:rPr lang="en-US">
                <a:solidFill>
                  <a:schemeClr val="accent1"/>
                </a:solidFill>
                <a:latin typeface="Noto Sans Symbols"/>
                <a:ea typeface="Noto Sans Symbols"/>
                <a:cs typeface="Noto Sans Symbols"/>
                <a:sym typeface="Noto Sans Symbols"/>
              </a:rPr>
              <a:t>Δ</a:t>
            </a:r>
            <a:r>
              <a:rPr i="1" lang="en-US">
                <a:solidFill>
                  <a:schemeClr val="accent1"/>
                </a:solidFill>
              </a:rPr>
              <a:t>S</a:t>
            </a:r>
            <a:r>
              <a:rPr baseline="-25000" i="1" lang="en-US">
                <a:solidFill>
                  <a:schemeClr val="accent1"/>
                </a:solidFill>
              </a:rPr>
              <a:t>rxn</a:t>
            </a:r>
            <a:r>
              <a:rPr lang="en-US">
                <a:solidFill>
                  <a:schemeClr val="accent1"/>
                </a:solidFill>
              </a:rPr>
              <a:t>° = </a:t>
            </a:r>
            <a:r>
              <a:rPr lang="en-US">
                <a:solidFill>
                  <a:schemeClr val="accent1"/>
                </a:solidFill>
                <a:latin typeface="Noto Sans Symbols"/>
                <a:ea typeface="Noto Sans Symbols"/>
                <a:cs typeface="Noto Sans Symbols"/>
                <a:sym typeface="Noto Sans Symbols"/>
              </a:rPr>
              <a:t>Σ</a:t>
            </a:r>
            <a:r>
              <a:rPr i="1" lang="en-US">
                <a:solidFill>
                  <a:schemeClr val="accent1"/>
                </a:solidFill>
              </a:rPr>
              <a:t>S</a:t>
            </a:r>
            <a:r>
              <a:rPr baseline="-25000" i="1" lang="en-US">
                <a:solidFill>
                  <a:schemeClr val="accent1"/>
                </a:solidFill>
              </a:rPr>
              <a:t>f</a:t>
            </a:r>
            <a:r>
              <a:rPr lang="en-US">
                <a:solidFill>
                  <a:schemeClr val="accent1"/>
                </a:solidFill>
              </a:rPr>
              <a:t>°(products) - </a:t>
            </a:r>
            <a:r>
              <a:rPr lang="en-US">
                <a:solidFill>
                  <a:schemeClr val="accent1"/>
                </a:solidFill>
                <a:latin typeface="Noto Sans Symbols"/>
                <a:ea typeface="Noto Sans Symbols"/>
                <a:cs typeface="Noto Sans Symbols"/>
                <a:sym typeface="Noto Sans Symbols"/>
              </a:rPr>
              <a:t>Σ</a:t>
            </a:r>
            <a:r>
              <a:rPr i="1" lang="en-US">
                <a:solidFill>
                  <a:schemeClr val="accent1"/>
                </a:solidFill>
              </a:rPr>
              <a:t>S</a:t>
            </a:r>
            <a:r>
              <a:rPr baseline="-25000" i="1" lang="en-US">
                <a:solidFill>
                  <a:schemeClr val="accent1"/>
                </a:solidFill>
              </a:rPr>
              <a:t>f</a:t>
            </a:r>
            <a:r>
              <a:rPr lang="en-US">
                <a:solidFill>
                  <a:schemeClr val="accent1"/>
                </a:solidFill>
              </a:rPr>
              <a:t>°(reactants)</a:t>
            </a:r>
            <a:endParaRPr/>
          </a:p>
          <a:p>
            <a:pPr indent="-228600" lvl="0" marL="228600" rtl="0" algn="ctr">
              <a:lnSpc>
                <a:spcPct val="90000"/>
              </a:lnSpc>
              <a:spcBef>
                <a:spcPts val="1000"/>
              </a:spcBef>
              <a:spcAft>
                <a:spcPts val="0"/>
              </a:spcAft>
              <a:buClr>
                <a:schemeClr val="dk1"/>
              </a:buClr>
              <a:buSzPts val="2400"/>
              <a:buFont typeface="Calibri"/>
              <a:buNone/>
            </a:pPr>
            <a:r>
              <a:t/>
            </a:r>
            <a:endParaRPr>
              <a:solidFill>
                <a:schemeClr val="accent1"/>
              </a:solidFill>
            </a:endParaRPr>
          </a:p>
          <a:p>
            <a:pPr indent="-228600" lvl="0" marL="228600" rtl="0" algn="l">
              <a:lnSpc>
                <a:spcPct val="90000"/>
              </a:lnSpc>
              <a:spcBef>
                <a:spcPts val="1000"/>
              </a:spcBef>
              <a:spcAft>
                <a:spcPts val="0"/>
              </a:spcAft>
              <a:buClr>
                <a:schemeClr val="dk1"/>
              </a:buClr>
              <a:buSzPts val="2400"/>
              <a:buFont typeface="Calibri"/>
              <a:buNone/>
            </a:pPr>
            <a:r>
              <a:rPr lang="en-US"/>
              <a:t>	</a:t>
            </a:r>
            <a:endParaRPr/>
          </a:p>
          <a:p>
            <a:pPr indent="-228600" lvl="0" marL="228600" rtl="0" algn="l">
              <a:lnSpc>
                <a:spcPct val="90000"/>
              </a:lnSpc>
              <a:spcBef>
                <a:spcPts val="1000"/>
              </a:spcBef>
              <a:spcAft>
                <a:spcPts val="0"/>
              </a:spcAft>
              <a:buClr>
                <a:schemeClr val="dk1"/>
              </a:buClr>
              <a:buSzPts val="2400"/>
              <a:buFont typeface="Calibri"/>
              <a:buNone/>
            </a:pPr>
            <a:r>
              <a:t/>
            </a:r>
            <a:endParaRPr/>
          </a:p>
          <a:p>
            <a:pPr indent="-228600" lvl="0" marL="228600" rtl="0" algn="l">
              <a:lnSpc>
                <a:spcPct val="90000"/>
              </a:lnSpc>
              <a:spcBef>
                <a:spcPts val="1000"/>
              </a:spcBef>
              <a:spcAft>
                <a:spcPts val="0"/>
              </a:spcAft>
              <a:buClr>
                <a:schemeClr val="dk1"/>
              </a:buClr>
              <a:buSzPts val="2400"/>
              <a:buFont typeface="Calibri"/>
              <a:buNone/>
            </a:pPr>
            <a:r>
              <a:t/>
            </a:r>
            <a:endParaRPr/>
          </a:p>
          <a:p>
            <a:pPr indent="-228600" lvl="0" marL="228600" rtl="0" algn="l">
              <a:lnSpc>
                <a:spcPct val="90000"/>
              </a:lnSpc>
              <a:spcBef>
                <a:spcPts val="1000"/>
              </a:spcBef>
              <a:spcAft>
                <a:spcPts val="0"/>
              </a:spcAft>
              <a:buClr>
                <a:schemeClr val="dk1"/>
              </a:buClr>
              <a:buSzPts val="2400"/>
              <a:buFont typeface="Noto Sans Symbols"/>
              <a:buNone/>
            </a:pPr>
            <a:r>
              <a:t/>
            </a:r>
            <a:endParaRPr/>
          </a:p>
        </p:txBody>
      </p:sp>
      <p:pic>
        <p:nvPicPr>
          <p:cNvPr descr="Image result for entropy funny" id="4475" name="Google Shape;4475;g200ff56c607_0_1925"/>
          <p:cNvPicPr preferRelativeResize="0"/>
          <p:nvPr/>
        </p:nvPicPr>
        <p:blipFill rotWithShape="1">
          <a:blip r:embed="rId3">
            <a:alphaModFix/>
          </a:blip>
          <a:srcRect b="0" l="0" r="0" t="0"/>
          <a:stretch/>
        </p:blipFill>
        <p:spPr>
          <a:xfrm>
            <a:off x="7733320" y="1393371"/>
            <a:ext cx="3876748" cy="2892652"/>
          </a:xfrm>
          <a:prstGeom prst="rect">
            <a:avLst/>
          </a:prstGeom>
          <a:noFill/>
          <a:ln>
            <a:noFill/>
          </a:ln>
        </p:spPr>
      </p:pic>
    </p:spTree>
  </p:cSld>
  <p:clrMapOvr>
    <a:masterClrMapping/>
  </p:clrMapOvr>
</p:sld>
</file>

<file path=ppt/slides/slide4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9" name="Shape 4479"/>
        <p:cNvGrpSpPr/>
        <p:nvPr/>
      </p:nvGrpSpPr>
      <p:grpSpPr>
        <a:xfrm>
          <a:off x="0" y="0"/>
          <a:ext cx="0" cy="0"/>
          <a:chOff x="0" y="0"/>
          <a:chExt cx="0" cy="0"/>
        </a:xfrm>
      </p:grpSpPr>
      <p:sp>
        <p:nvSpPr>
          <p:cNvPr id="4480" name="Google Shape;4480;g200ff56c607_0_1931"/>
          <p:cNvSpPr txBox="1"/>
          <p:nvPr>
            <p:ph type="title"/>
          </p:nvPr>
        </p:nvSpPr>
        <p:spPr>
          <a:xfrm>
            <a:off x="2136775" y="228600"/>
            <a:ext cx="8153400" cy="990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Entropy of Formation Example</a:t>
            </a:r>
            <a:endParaRPr/>
          </a:p>
        </p:txBody>
      </p:sp>
      <p:sp>
        <p:nvSpPr>
          <p:cNvPr id="4481" name="Google Shape;4481;g200ff56c607_0_1931"/>
          <p:cNvSpPr txBox="1"/>
          <p:nvPr>
            <p:ph idx="1" type="body"/>
          </p:nvPr>
        </p:nvSpPr>
        <p:spPr>
          <a:xfrm>
            <a:off x="2136775" y="1600200"/>
            <a:ext cx="8153400" cy="1219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Given the values below, calculate the </a:t>
            </a:r>
            <a:r>
              <a:rPr lang="en-US">
                <a:latin typeface="Arial"/>
                <a:ea typeface="Arial"/>
                <a:cs typeface="Arial"/>
                <a:sym typeface="Arial"/>
              </a:rPr>
              <a:t>Δ</a:t>
            </a:r>
            <a:r>
              <a:rPr lang="en-US"/>
              <a:t>S</a:t>
            </a:r>
            <a:r>
              <a:rPr lang="en-US">
                <a:latin typeface="Arial"/>
                <a:ea typeface="Arial"/>
                <a:cs typeface="Arial"/>
                <a:sym typeface="Arial"/>
              </a:rPr>
              <a:t>°</a:t>
            </a:r>
            <a:r>
              <a:rPr baseline="-25000" lang="en-US"/>
              <a:t>rxn</a:t>
            </a:r>
            <a:r>
              <a:rPr lang="en-US"/>
              <a:t> of:</a:t>
            </a:r>
            <a:endParaRPr/>
          </a:p>
          <a:p>
            <a:pPr indent="0" lvl="0" marL="0" rtl="0" algn="l">
              <a:lnSpc>
                <a:spcPct val="90000"/>
              </a:lnSpc>
              <a:spcBef>
                <a:spcPts val="1000"/>
              </a:spcBef>
              <a:spcAft>
                <a:spcPts val="0"/>
              </a:spcAft>
              <a:buClr>
                <a:schemeClr val="dk1"/>
              </a:buClr>
              <a:buSzPts val="2400"/>
              <a:buNone/>
            </a:pPr>
            <a:r>
              <a:rPr lang="en-US"/>
              <a:t>	C</a:t>
            </a:r>
            <a:r>
              <a:rPr baseline="-25000" lang="en-US"/>
              <a:t>3</a:t>
            </a:r>
            <a:r>
              <a:rPr lang="en-US"/>
              <a:t>H</a:t>
            </a:r>
            <a:r>
              <a:rPr baseline="-25000" lang="en-US"/>
              <a:t>8(g)</a:t>
            </a:r>
            <a:r>
              <a:rPr lang="en-US"/>
              <a:t> + 5O</a:t>
            </a:r>
            <a:r>
              <a:rPr baseline="-25000" lang="en-US"/>
              <a:t>2(g)</a:t>
            </a:r>
            <a:r>
              <a:rPr lang="en-US"/>
              <a:t> 🡪 3CO</a:t>
            </a:r>
            <a:r>
              <a:rPr baseline="-25000" lang="en-US"/>
              <a:t>2(g)</a:t>
            </a:r>
            <a:r>
              <a:rPr lang="en-US"/>
              <a:t> + 4H</a:t>
            </a:r>
            <a:r>
              <a:rPr baseline="-25000" lang="en-US"/>
              <a:t>2</a:t>
            </a:r>
            <a:r>
              <a:rPr lang="en-US"/>
              <a:t>O(l)</a:t>
            </a:r>
            <a:endParaRPr/>
          </a:p>
        </p:txBody>
      </p:sp>
      <p:sp>
        <p:nvSpPr>
          <p:cNvPr id="4482" name="Google Shape;4482;g200ff56c607_0_1931"/>
          <p:cNvSpPr txBox="1"/>
          <p:nvPr/>
        </p:nvSpPr>
        <p:spPr>
          <a:xfrm>
            <a:off x="8953500" y="1465264"/>
            <a:ext cx="2971800" cy="1200600"/>
          </a:xfrm>
          <a:prstGeom prst="rect">
            <a:avLst/>
          </a:prstGeom>
          <a:noFill/>
          <a:ln cap="flat" cmpd="sng" w="9525">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Noto Sans Symbols"/>
              <a:buNone/>
            </a:pPr>
            <a:r>
              <a:rPr lang="en-US" sz="1800">
                <a:solidFill>
                  <a:schemeClr val="dk1"/>
                </a:solidFill>
                <a:latin typeface="Arial"/>
                <a:ea typeface="Arial"/>
                <a:cs typeface="Arial"/>
                <a:sym typeface="Arial"/>
              </a:rPr>
              <a:t>C</a:t>
            </a:r>
            <a:r>
              <a:rPr baseline="-25000" lang="en-US" sz="1800">
                <a:solidFill>
                  <a:schemeClr val="dk1"/>
                </a:solidFill>
                <a:latin typeface="Arial"/>
                <a:ea typeface="Arial"/>
                <a:cs typeface="Arial"/>
                <a:sym typeface="Arial"/>
              </a:rPr>
              <a:t>3</a:t>
            </a:r>
            <a:r>
              <a:rPr lang="en-US" sz="1800">
                <a:solidFill>
                  <a:schemeClr val="dk1"/>
                </a:solidFill>
                <a:latin typeface="Arial"/>
                <a:ea typeface="Arial"/>
                <a:cs typeface="Arial"/>
                <a:sym typeface="Arial"/>
              </a:rPr>
              <a:t>H</a:t>
            </a:r>
            <a:r>
              <a:rPr baseline="-25000" lang="en-US" sz="1800">
                <a:solidFill>
                  <a:schemeClr val="dk1"/>
                </a:solidFill>
                <a:latin typeface="Arial"/>
                <a:ea typeface="Arial"/>
                <a:cs typeface="Arial"/>
                <a:sym typeface="Arial"/>
              </a:rPr>
              <a:t>8   </a:t>
            </a:r>
            <a:r>
              <a:rPr lang="en-US" sz="1800">
                <a:solidFill>
                  <a:schemeClr val="dk1"/>
                </a:solidFill>
                <a:latin typeface="Arial"/>
                <a:ea typeface="Arial"/>
                <a:cs typeface="Arial"/>
                <a:sym typeface="Arial"/>
              </a:rPr>
              <a:t>S° =  269.9 J/mol K</a:t>
            </a:r>
            <a:endParaRPr/>
          </a:p>
          <a:p>
            <a:pPr indent="0" lvl="0" marL="0" marR="0" rtl="0" algn="l">
              <a:spcBef>
                <a:spcPts val="0"/>
              </a:spcBef>
              <a:spcAft>
                <a:spcPts val="0"/>
              </a:spcAft>
              <a:buClr>
                <a:schemeClr val="dk1"/>
              </a:buClr>
              <a:buSzPts val="1800"/>
              <a:buFont typeface="Noto Sans Symbols"/>
              <a:buNone/>
            </a:pPr>
            <a:r>
              <a:rPr lang="en-US" sz="1800">
                <a:solidFill>
                  <a:schemeClr val="dk1"/>
                </a:solidFill>
                <a:latin typeface="Arial"/>
                <a:ea typeface="Arial"/>
                <a:cs typeface="Arial"/>
                <a:sym typeface="Arial"/>
              </a:rPr>
              <a:t>CO</a:t>
            </a:r>
            <a:r>
              <a:rPr baseline="-25000" lang="en-US" sz="1800">
                <a:solidFill>
                  <a:schemeClr val="dk1"/>
                </a:solidFill>
                <a:latin typeface="Arial"/>
                <a:ea typeface="Arial"/>
                <a:cs typeface="Arial"/>
                <a:sym typeface="Arial"/>
              </a:rPr>
              <a:t>2</a:t>
            </a:r>
            <a:r>
              <a:rPr lang="en-US" sz="1800">
                <a:solidFill>
                  <a:schemeClr val="dk1"/>
                </a:solidFill>
                <a:latin typeface="Arial"/>
                <a:ea typeface="Arial"/>
                <a:cs typeface="Arial"/>
                <a:sym typeface="Arial"/>
              </a:rPr>
              <a:t>   S° =  213.6 J/mol K</a:t>
            </a:r>
            <a:endParaRPr/>
          </a:p>
          <a:p>
            <a:pPr indent="0" lvl="0" marL="0" marR="0" rtl="0" algn="l">
              <a:spcBef>
                <a:spcPts val="0"/>
              </a:spcBef>
              <a:spcAft>
                <a:spcPts val="0"/>
              </a:spcAft>
              <a:buClr>
                <a:schemeClr val="dk1"/>
              </a:buClr>
              <a:buSzPts val="1800"/>
              <a:buFont typeface="Noto Sans Symbols"/>
              <a:buNone/>
            </a:pPr>
            <a:r>
              <a:rPr lang="en-US" sz="1800">
                <a:solidFill>
                  <a:schemeClr val="dk1"/>
                </a:solidFill>
                <a:latin typeface="Arial"/>
                <a:ea typeface="Arial"/>
                <a:cs typeface="Arial"/>
                <a:sym typeface="Arial"/>
              </a:rPr>
              <a:t>H</a:t>
            </a:r>
            <a:r>
              <a:rPr baseline="-25000" lang="en-US" sz="1800">
                <a:solidFill>
                  <a:schemeClr val="dk1"/>
                </a:solidFill>
                <a:latin typeface="Arial"/>
                <a:ea typeface="Arial"/>
                <a:cs typeface="Arial"/>
                <a:sym typeface="Arial"/>
              </a:rPr>
              <a:t>2</a:t>
            </a:r>
            <a:r>
              <a:rPr lang="en-US" sz="1800">
                <a:solidFill>
                  <a:schemeClr val="dk1"/>
                </a:solidFill>
                <a:latin typeface="Arial"/>
                <a:ea typeface="Arial"/>
                <a:cs typeface="Arial"/>
                <a:sym typeface="Arial"/>
              </a:rPr>
              <a:t>O   S° = 69.91 J/mol K</a:t>
            </a:r>
            <a:endParaRPr/>
          </a:p>
          <a:p>
            <a:pPr indent="0" lvl="0" marL="0" marR="0" rtl="0" algn="l">
              <a:spcBef>
                <a:spcPts val="0"/>
              </a:spcBef>
              <a:spcAft>
                <a:spcPts val="0"/>
              </a:spcAft>
              <a:buClr>
                <a:schemeClr val="dk1"/>
              </a:buClr>
              <a:buSzPts val="1800"/>
              <a:buFont typeface="Noto Sans Symbols"/>
              <a:buNone/>
            </a:pPr>
            <a:r>
              <a:rPr lang="en-US" sz="1800">
                <a:solidFill>
                  <a:schemeClr val="dk1"/>
                </a:solidFill>
                <a:latin typeface="Arial"/>
                <a:ea typeface="Arial"/>
                <a:cs typeface="Arial"/>
                <a:sym typeface="Arial"/>
              </a:rPr>
              <a:t>O</a:t>
            </a:r>
            <a:r>
              <a:rPr baseline="-25000" lang="en-US" sz="1800">
                <a:solidFill>
                  <a:schemeClr val="dk1"/>
                </a:solidFill>
                <a:latin typeface="Arial"/>
                <a:ea typeface="Arial"/>
                <a:cs typeface="Arial"/>
                <a:sym typeface="Arial"/>
              </a:rPr>
              <a:t>2</a:t>
            </a:r>
            <a:r>
              <a:rPr lang="en-US" sz="1800">
                <a:solidFill>
                  <a:schemeClr val="dk1"/>
                </a:solidFill>
                <a:latin typeface="Arial"/>
                <a:ea typeface="Arial"/>
                <a:cs typeface="Arial"/>
                <a:sym typeface="Arial"/>
              </a:rPr>
              <a:t>     S° = 205.0 J/mol K</a:t>
            </a:r>
            <a:endParaRPr sz="1800">
              <a:solidFill>
                <a:schemeClr val="dk1"/>
              </a:solidFill>
              <a:latin typeface="Arial"/>
              <a:ea typeface="Arial"/>
              <a:cs typeface="Arial"/>
              <a:sym typeface="Arial"/>
            </a:endParaRPr>
          </a:p>
        </p:txBody>
      </p:sp>
      <p:sp>
        <p:nvSpPr>
          <p:cNvPr id="4483" name="Google Shape;4483;g200ff56c607_0_1931"/>
          <p:cNvSpPr txBox="1"/>
          <p:nvPr/>
        </p:nvSpPr>
        <p:spPr>
          <a:xfrm>
            <a:off x="1755775" y="3061494"/>
            <a:ext cx="8534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400"/>
              <a:buFont typeface="Noto Sans Symbols"/>
              <a:buNone/>
            </a:pPr>
            <a:r>
              <a:rPr lang="en-US" sz="2400">
                <a:solidFill>
                  <a:srgbClr val="FF0000"/>
                </a:solidFill>
                <a:latin typeface="Arial"/>
                <a:ea typeface="Arial"/>
                <a:cs typeface="Arial"/>
                <a:sym typeface="Arial"/>
              </a:rPr>
              <a:t>[3(213.6) + 4(69.91)] - [ 269.9 + 5(205.0)]    =   -374.5 J/mol K </a:t>
            </a:r>
            <a:endParaRPr/>
          </a:p>
        </p:txBody>
      </p:sp>
      <p:sp>
        <p:nvSpPr>
          <p:cNvPr id="4484" name="Google Shape;4484;g200ff56c607_0_1931"/>
          <p:cNvSpPr txBox="1"/>
          <p:nvPr/>
        </p:nvSpPr>
        <p:spPr>
          <a:xfrm>
            <a:off x="1387929" y="3927079"/>
            <a:ext cx="91278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Noto Sans Symbols"/>
              <a:buNone/>
            </a:pPr>
            <a:r>
              <a:rPr lang="en-US" sz="2400">
                <a:solidFill>
                  <a:schemeClr val="dk1"/>
                </a:solidFill>
                <a:latin typeface="Arial"/>
                <a:ea typeface="Arial"/>
                <a:cs typeface="Arial"/>
                <a:sym typeface="Arial"/>
              </a:rPr>
              <a:t>Notice all numbers are nonzero and the units are J/mol K</a:t>
            </a:r>
            <a:endParaRPr/>
          </a:p>
        </p:txBody>
      </p:sp>
      <p:sp>
        <p:nvSpPr>
          <p:cNvPr id="4485" name="Google Shape;4485;g200ff56c607_0_1931"/>
          <p:cNvSpPr txBox="1"/>
          <p:nvPr/>
        </p:nvSpPr>
        <p:spPr>
          <a:xfrm>
            <a:off x="1387929" y="4388744"/>
            <a:ext cx="76743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Noto Sans Symbols"/>
              <a:buNone/>
            </a:pPr>
            <a:r>
              <a:rPr lang="en-US" sz="2400">
                <a:solidFill>
                  <a:schemeClr val="dk1"/>
                </a:solidFill>
                <a:latin typeface="Arial"/>
                <a:ea typeface="Arial"/>
                <a:cs typeface="Arial"/>
                <a:sym typeface="Arial"/>
              </a:rPr>
              <a:t>This only tells us that this reaction decreases in entropy or disorder which </a:t>
            </a:r>
            <a:r>
              <a:rPr lang="en-US" sz="2400" u="sng">
                <a:solidFill>
                  <a:schemeClr val="dk1"/>
                </a:solidFill>
                <a:latin typeface="Arial"/>
                <a:ea typeface="Arial"/>
                <a:cs typeface="Arial"/>
                <a:sym typeface="Arial"/>
              </a:rPr>
              <a:t>may</a:t>
            </a:r>
            <a:r>
              <a:rPr lang="en-US" sz="2400">
                <a:solidFill>
                  <a:schemeClr val="dk1"/>
                </a:solidFill>
                <a:latin typeface="Arial"/>
                <a:ea typeface="Arial"/>
                <a:cs typeface="Arial"/>
                <a:sym typeface="Arial"/>
              </a:rPr>
              <a:t> be unfavorable.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9" name="Shape 4489"/>
        <p:cNvGrpSpPr/>
        <p:nvPr/>
      </p:nvGrpSpPr>
      <p:grpSpPr>
        <a:xfrm>
          <a:off x="0" y="0"/>
          <a:ext cx="0" cy="0"/>
          <a:chOff x="0" y="0"/>
          <a:chExt cx="0" cy="0"/>
        </a:xfrm>
      </p:grpSpPr>
      <p:sp>
        <p:nvSpPr>
          <p:cNvPr id="4490" name="Google Shape;4490;g200ff56c607_0_1940"/>
          <p:cNvSpPr txBox="1"/>
          <p:nvPr>
            <p:ph type="title"/>
          </p:nvPr>
        </p:nvSpPr>
        <p:spPr>
          <a:xfrm>
            <a:off x="2136775" y="228600"/>
            <a:ext cx="8153400" cy="990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Standard Free Energy Changes</a:t>
            </a:r>
            <a:endParaRPr/>
          </a:p>
        </p:txBody>
      </p:sp>
      <p:sp>
        <p:nvSpPr>
          <p:cNvPr id="4491" name="Google Shape;4491;g200ff56c607_0_1940"/>
          <p:cNvSpPr txBox="1"/>
          <p:nvPr>
            <p:ph idx="1" type="body"/>
          </p:nvPr>
        </p:nvSpPr>
        <p:spPr>
          <a:xfrm>
            <a:off x="364671" y="1340467"/>
            <a:ext cx="9144000" cy="21336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Font typeface="Calibri"/>
              <a:buNone/>
            </a:pPr>
            <a:r>
              <a:rPr lang="en-US"/>
              <a:t>	Just like the standard enthalpies and entropies of formation, the standard Gibbs free-energy:</a:t>
            </a:r>
            <a:endParaRPr/>
          </a:p>
        </p:txBody>
      </p:sp>
      <p:grpSp>
        <p:nvGrpSpPr>
          <p:cNvPr id="4492" name="Google Shape;4492;g200ff56c607_0_1940"/>
          <p:cNvGrpSpPr/>
          <p:nvPr/>
        </p:nvGrpSpPr>
        <p:grpSpPr>
          <a:xfrm>
            <a:off x="895350" y="2536823"/>
            <a:ext cx="7143750" cy="987430"/>
            <a:chOff x="-396" y="1838"/>
            <a:chExt cx="4500" cy="622"/>
          </a:xfrm>
        </p:grpSpPr>
        <p:sp>
          <p:nvSpPr>
            <p:cNvPr id="4493" name="Google Shape;4493;g200ff56c607_0_1940"/>
            <p:cNvSpPr/>
            <p:nvPr/>
          </p:nvSpPr>
          <p:spPr>
            <a:xfrm>
              <a:off x="-396" y="1838"/>
              <a:ext cx="45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C82E32"/>
                </a:buClr>
                <a:buSzPts val="3200"/>
                <a:buFont typeface="Noto Sans Symbols"/>
                <a:buNone/>
              </a:pPr>
              <a:r>
                <a:rPr lang="en-US" sz="3200">
                  <a:solidFill>
                    <a:srgbClr val="C82E32"/>
                  </a:solidFill>
                  <a:latin typeface="Noto Sans Symbols"/>
                  <a:ea typeface="Noto Sans Symbols"/>
                  <a:cs typeface="Noto Sans Symbols"/>
                  <a:sym typeface="Noto Sans Symbols"/>
                </a:rPr>
                <a:t>Δ</a:t>
              </a:r>
              <a:r>
                <a:rPr i="1" lang="en-US" sz="3200">
                  <a:solidFill>
                    <a:srgbClr val="C82E32"/>
                  </a:solidFill>
                  <a:latin typeface="Twentieth Century"/>
                  <a:ea typeface="Twentieth Century"/>
                  <a:cs typeface="Twentieth Century"/>
                  <a:sym typeface="Twentieth Century"/>
                </a:rPr>
                <a:t>G</a:t>
              </a:r>
              <a:r>
                <a:rPr lang="en-US" sz="3200">
                  <a:solidFill>
                    <a:srgbClr val="C82E32"/>
                  </a:solidFill>
                  <a:latin typeface="Twentieth Century"/>
                  <a:ea typeface="Twentieth Century"/>
                  <a:cs typeface="Twentieth Century"/>
                  <a:sym typeface="Twentieth Century"/>
                </a:rPr>
                <a:t>° = </a:t>
              </a:r>
              <a:r>
                <a:rPr lang="en-US" sz="4000">
                  <a:solidFill>
                    <a:srgbClr val="C82E32"/>
                  </a:solidFill>
                  <a:latin typeface="Noto Sans Symbols"/>
                  <a:ea typeface="Noto Sans Symbols"/>
                  <a:cs typeface="Noto Sans Symbols"/>
                  <a:sym typeface="Noto Sans Symbols"/>
                </a:rPr>
                <a:t>Σ</a:t>
              </a:r>
              <a:r>
                <a:rPr lang="en-US" sz="3200">
                  <a:solidFill>
                    <a:srgbClr val="C82E32"/>
                  </a:solidFill>
                  <a:latin typeface="Noto Sans Symbols"/>
                  <a:ea typeface="Noto Sans Symbols"/>
                  <a:cs typeface="Noto Sans Symbols"/>
                  <a:sym typeface="Noto Sans Symbols"/>
                </a:rPr>
                <a:t>Δ</a:t>
              </a:r>
              <a:r>
                <a:rPr i="1" lang="en-US" sz="3200">
                  <a:solidFill>
                    <a:srgbClr val="C82E32"/>
                  </a:solidFill>
                  <a:latin typeface="Twentieth Century"/>
                  <a:ea typeface="Twentieth Century"/>
                  <a:cs typeface="Twentieth Century"/>
                  <a:sym typeface="Twentieth Century"/>
                </a:rPr>
                <a:t>G</a:t>
              </a:r>
              <a:r>
                <a:rPr lang="en-US" sz="3200">
                  <a:solidFill>
                    <a:srgbClr val="C82E32"/>
                  </a:solidFill>
                  <a:latin typeface="Twentieth Century"/>
                  <a:ea typeface="Twentieth Century"/>
                  <a:cs typeface="Twentieth Century"/>
                  <a:sym typeface="Twentieth Century"/>
                </a:rPr>
                <a:t>°</a:t>
              </a:r>
              <a:r>
                <a:rPr lang="en-US" sz="2800">
                  <a:solidFill>
                    <a:srgbClr val="C82E32"/>
                  </a:solidFill>
                  <a:latin typeface="Twentieth Century"/>
                  <a:ea typeface="Twentieth Century"/>
                  <a:cs typeface="Twentieth Century"/>
                  <a:sym typeface="Twentieth Century"/>
                </a:rPr>
                <a:t>(products)</a:t>
              </a:r>
              <a:r>
                <a:rPr lang="en-US" sz="3200">
                  <a:solidFill>
                    <a:srgbClr val="C82E32"/>
                  </a:solidFill>
                  <a:latin typeface="Twentieth Century"/>
                  <a:ea typeface="Twentieth Century"/>
                  <a:cs typeface="Twentieth Century"/>
                  <a:sym typeface="Twentieth Century"/>
                </a:rPr>
                <a:t> − </a:t>
              </a:r>
              <a:r>
                <a:rPr lang="en-US" sz="4000">
                  <a:solidFill>
                    <a:srgbClr val="C82E32"/>
                  </a:solidFill>
                  <a:latin typeface="Noto Sans Symbols"/>
                  <a:ea typeface="Noto Sans Symbols"/>
                  <a:cs typeface="Noto Sans Symbols"/>
                  <a:sym typeface="Noto Sans Symbols"/>
                </a:rPr>
                <a:t>Σ</a:t>
              </a:r>
              <a:r>
                <a:rPr lang="en-US" sz="3200">
                  <a:solidFill>
                    <a:srgbClr val="C82E32"/>
                  </a:solidFill>
                  <a:latin typeface="Noto Sans Symbols"/>
                  <a:ea typeface="Noto Sans Symbols"/>
                  <a:cs typeface="Noto Sans Symbols"/>
                  <a:sym typeface="Noto Sans Symbols"/>
                </a:rPr>
                <a:t>Δ</a:t>
              </a:r>
              <a:r>
                <a:rPr i="1" lang="en-US" sz="3200">
                  <a:solidFill>
                    <a:srgbClr val="C82E32"/>
                  </a:solidFill>
                  <a:latin typeface="Twentieth Century"/>
                  <a:ea typeface="Twentieth Century"/>
                  <a:cs typeface="Twentieth Century"/>
                  <a:sym typeface="Twentieth Century"/>
                </a:rPr>
                <a:t>G</a:t>
              </a:r>
              <a:r>
                <a:rPr lang="en-US" sz="3200">
                  <a:solidFill>
                    <a:srgbClr val="C82E32"/>
                  </a:solidFill>
                  <a:latin typeface="Twentieth Century"/>
                  <a:ea typeface="Twentieth Century"/>
                  <a:cs typeface="Twentieth Century"/>
                  <a:sym typeface="Twentieth Century"/>
                </a:rPr>
                <a:t>°</a:t>
              </a:r>
              <a:r>
                <a:rPr lang="en-US" sz="2800">
                  <a:solidFill>
                    <a:srgbClr val="C82E32"/>
                  </a:solidFill>
                  <a:latin typeface="Twentieth Century"/>
                  <a:ea typeface="Twentieth Century"/>
                  <a:cs typeface="Twentieth Century"/>
                  <a:sym typeface="Twentieth Century"/>
                </a:rPr>
                <a:t>(reactants)</a:t>
              </a:r>
              <a:endParaRPr sz="3200">
                <a:solidFill>
                  <a:srgbClr val="C82E32"/>
                </a:solidFill>
                <a:latin typeface="Twentieth Century"/>
                <a:ea typeface="Twentieth Century"/>
                <a:cs typeface="Twentieth Century"/>
                <a:sym typeface="Twentieth Century"/>
              </a:endParaRPr>
            </a:p>
          </p:txBody>
        </p:sp>
        <p:sp>
          <p:nvSpPr>
            <p:cNvPr id="4494" name="Google Shape;4494;g200ff56c607_0_1940"/>
            <p:cNvSpPr/>
            <p:nvPr/>
          </p:nvSpPr>
          <p:spPr>
            <a:xfrm>
              <a:off x="3504" y="2160"/>
              <a:ext cx="3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C82E32"/>
                </a:buClr>
                <a:buSzPts val="3200"/>
                <a:buFont typeface="Noto Sans Symbols"/>
                <a:buNone/>
              </a:pPr>
              <a:r>
                <a:rPr baseline="-25000" i="1" lang="en-US" sz="3200">
                  <a:solidFill>
                    <a:srgbClr val="C82E32"/>
                  </a:solidFill>
                  <a:latin typeface="Twentieth Century"/>
                  <a:ea typeface="Twentieth Century"/>
                  <a:cs typeface="Twentieth Century"/>
                  <a:sym typeface="Twentieth Century"/>
                </a:rPr>
                <a:t>f</a:t>
              </a:r>
              <a:endParaRPr/>
            </a:p>
          </p:txBody>
        </p:sp>
      </p:grpSp>
      <p:sp>
        <p:nvSpPr>
          <p:cNvPr id="4495" name="Google Shape;4495;g200ff56c607_0_1940"/>
          <p:cNvSpPr/>
          <p:nvPr/>
        </p:nvSpPr>
        <p:spPr>
          <a:xfrm>
            <a:off x="2971801" y="2971800"/>
            <a:ext cx="276300" cy="42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C82E32"/>
              </a:buClr>
              <a:buSzPts val="3200"/>
              <a:buFont typeface="Noto Sans Symbols"/>
              <a:buNone/>
            </a:pPr>
            <a:r>
              <a:rPr baseline="-25000" i="1" lang="en-US" sz="3200">
                <a:solidFill>
                  <a:srgbClr val="C82E32"/>
                </a:solidFill>
                <a:latin typeface="Twentieth Century"/>
                <a:ea typeface="Twentieth Century"/>
                <a:cs typeface="Twentieth Century"/>
                <a:sym typeface="Twentieth Century"/>
              </a:rPr>
              <a:t>r</a:t>
            </a:r>
            <a:endParaRPr/>
          </a:p>
        </p:txBody>
      </p:sp>
      <p:sp>
        <p:nvSpPr>
          <p:cNvPr id="4496" name="Google Shape;4496;g200ff56c607_0_1940"/>
          <p:cNvSpPr/>
          <p:nvPr/>
        </p:nvSpPr>
        <p:spPr>
          <a:xfrm>
            <a:off x="4343400" y="3048000"/>
            <a:ext cx="276000" cy="42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C82E32"/>
              </a:buClr>
              <a:buSzPts val="3200"/>
              <a:buFont typeface="Noto Sans Symbols"/>
              <a:buNone/>
            </a:pPr>
            <a:r>
              <a:rPr baseline="-25000" i="1" lang="en-US" sz="3200">
                <a:solidFill>
                  <a:srgbClr val="C82E32"/>
                </a:solidFill>
                <a:latin typeface="Twentieth Century"/>
                <a:ea typeface="Twentieth Century"/>
                <a:cs typeface="Twentieth Century"/>
                <a:sym typeface="Twentieth Century"/>
              </a:rPr>
              <a:t>f</a:t>
            </a:r>
            <a:endParaRPr/>
          </a:p>
        </p:txBody>
      </p:sp>
      <p:sp>
        <p:nvSpPr>
          <p:cNvPr id="4497" name="Google Shape;4497;g200ff56c607_0_1940"/>
          <p:cNvSpPr txBox="1"/>
          <p:nvPr/>
        </p:nvSpPr>
        <p:spPr>
          <a:xfrm>
            <a:off x="671419" y="3773486"/>
            <a:ext cx="7620000" cy="1569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Noto Sans Symbols"/>
              <a:buNone/>
            </a:pPr>
            <a:r>
              <a:rPr lang="en-US" sz="2400">
                <a:solidFill>
                  <a:schemeClr val="dk1"/>
                </a:solidFill>
                <a:latin typeface="Arial"/>
                <a:ea typeface="Arial"/>
                <a:cs typeface="Arial"/>
                <a:sym typeface="Arial"/>
              </a:rPr>
              <a:t>This number can tell you if a reaction is spontaneous or not at a given temperature.</a:t>
            </a:r>
            <a:endParaRPr/>
          </a:p>
          <a:p>
            <a:pPr indent="0" lvl="0" marL="0" marR="0" rtl="0" algn="l">
              <a:spcBef>
                <a:spcPts val="0"/>
              </a:spcBef>
              <a:spcAft>
                <a:spcPts val="0"/>
              </a:spcAft>
              <a:buClr>
                <a:schemeClr val="dk1"/>
              </a:buClr>
              <a:buSzPts val="2400"/>
              <a:buFont typeface="Noto Sans Symbols"/>
              <a:buNone/>
            </a:pPr>
            <a:r>
              <a:rPr lang="en-US" sz="2400">
                <a:solidFill>
                  <a:schemeClr val="dk1"/>
                </a:solidFill>
                <a:latin typeface="Arial"/>
                <a:ea typeface="Arial"/>
                <a:cs typeface="Arial"/>
                <a:sym typeface="Arial"/>
              </a:rPr>
              <a:t>	if </a:t>
            </a:r>
            <a:r>
              <a:rPr lang="en-US" sz="2400">
                <a:solidFill>
                  <a:schemeClr val="dk1"/>
                </a:solidFill>
                <a:latin typeface="Noto Sans Symbols"/>
                <a:ea typeface="Noto Sans Symbols"/>
                <a:cs typeface="Noto Sans Symbols"/>
                <a:sym typeface="Noto Sans Symbols"/>
              </a:rPr>
              <a:t>Δ</a:t>
            </a:r>
            <a:r>
              <a:rPr i="1" lang="en-US" sz="2400">
                <a:solidFill>
                  <a:schemeClr val="dk1"/>
                </a:solidFill>
                <a:latin typeface="Arial"/>
                <a:ea typeface="Arial"/>
                <a:cs typeface="Arial"/>
                <a:sym typeface="Arial"/>
              </a:rPr>
              <a:t>G°</a:t>
            </a:r>
            <a:r>
              <a:rPr baseline="-25000" i="1" lang="en-US" sz="2400">
                <a:solidFill>
                  <a:schemeClr val="dk1"/>
                </a:solidFill>
                <a:latin typeface="Arial"/>
                <a:ea typeface="Arial"/>
                <a:cs typeface="Arial"/>
                <a:sym typeface="Arial"/>
              </a:rPr>
              <a:t>rxn</a:t>
            </a:r>
            <a:r>
              <a:rPr i="1" lang="en-US" sz="2400">
                <a:solidFill>
                  <a:schemeClr val="dk1"/>
                </a:solidFill>
                <a:latin typeface="Arial"/>
                <a:ea typeface="Arial"/>
                <a:cs typeface="Arial"/>
                <a:sym typeface="Arial"/>
              </a:rPr>
              <a:t> </a:t>
            </a:r>
            <a:r>
              <a:rPr lang="en-US" sz="2400">
                <a:solidFill>
                  <a:schemeClr val="dk1"/>
                </a:solidFill>
                <a:latin typeface="Arial"/>
                <a:ea typeface="Arial"/>
                <a:cs typeface="Arial"/>
                <a:sym typeface="Arial"/>
              </a:rPr>
              <a:t>is negative it is spontaneous.</a:t>
            </a:r>
            <a:endParaRPr/>
          </a:p>
          <a:p>
            <a:pPr indent="0" lvl="0" marL="0" marR="0" rtl="0" algn="l">
              <a:spcBef>
                <a:spcPts val="0"/>
              </a:spcBef>
              <a:spcAft>
                <a:spcPts val="0"/>
              </a:spcAft>
              <a:buClr>
                <a:schemeClr val="dk1"/>
              </a:buClr>
              <a:buSzPts val="2400"/>
              <a:buFont typeface="Noto Sans Symbols"/>
              <a:buNone/>
            </a:pPr>
            <a:r>
              <a:rPr lang="en-US" sz="2400">
                <a:solidFill>
                  <a:schemeClr val="dk1"/>
                </a:solidFill>
                <a:latin typeface="Arial"/>
                <a:ea typeface="Arial"/>
                <a:cs typeface="Arial"/>
                <a:sym typeface="Arial"/>
              </a:rPr>
              <a:t>	if </a:t>
            </a:r>
            <a:r>
              <a:rPr lang="en-US" sz="2400">
                <a:solidFill>
                  <a:schemeClr val="dk1"/>
                </a:solidFill>
                <a:latin typeface="Noto Sans Symbols"/>
                <a:ea typeface="Noto Sans Symbols"/>
                <a:cs typeface="Noto Sans Symbols"/>
                <a:sym typeface="Noto Sans Symbols"/>
              </a:rPr>
              <a:t>Δ</a:t>
            </a:r>
            <a:r>
              <a:rPr i="1" lang="en-US" sz="2400">
                <a:solidFill>
                  <a:schemeClr val="dk1"/>
                </a:solidFill>
                <a:latin typeface="Arial"/>
                <a:ea typeface="Arial"/>
                <a:cs typeface="Arial"/>
                <a:sym typeface="Arial"/>
              </a:rPr>
              <a:t>G°</a:t>
            </a:r>
            <a:r>
              <a:rPr baseline="-25000" i="1" lang="en-US" sz="2400">
                <a:solidFill>
                  <a:schemeClr val="dk1"/>
                </a:solidFill>
                <a:latin typeface="Arial"/>
                <a:ea typeface="Arial"/>
                <a:cs typeface="Arial"/>
                <a:sym typeface="Arial"/>
              </a:rPr>
              <a:t>rxn</a:t>
            </a:r>
            <a:r>
              <a:rPr i="1" lang="en-US" sz="2400">
                <a:solidFill>
                  <a:schemeClr val="dk1"/>
                </a:solidFill>
                <a:latin typeface="Arial"/>
                <a:ea typeface="Arial"/>
                <a:cs typeface="Arial"/>
                <a:sym typeface="Arial"/>
              </a:rPr>
              <a:t>  </a:t>
            </a:r>
            <a:r>
              <a:rPr lang="en-US" sz="2400">
                <a:solidFill>
                  <a:schemeClr val="dk1"/>
                </a:solidFill>
                <a:latin typeface="Arial"/>
                <a:ea typeface="Arial"/>
                <a:cs typeface="Arial"/>
                <a:sym typeface="Arial"/>
              </a:rPr>
              <a:t>is positive it is not spontaneous. </a:t>
            </a:r>
            <a:endParaRPr/>
          </a:p>
        </p:txBody>
      </p:sp>
      <p:pic>
        <p:nvPicPr>
          <p:cNvPr descr="Image result for gibbs free energy" id="4498" name="Google Shape;4498;g200ff56c607_0_1940"/>
          <p:cNvPicPr preferRelativeResize="0"/>
          <p:nvPr/>
        </p:nvPicPr>
        <p:blipFill rotWithShape="1">
          <a:blip r:embed="rId3">
            <a:alphaModFix/>
          </a:blip>
          <a:srcRect b="16984" l="0" r="0" t="0"/>
          <a:stretch/>
        </p:blipFill>
        <p:spPr>
          <a:xfrm>
            <a:off x="8196944" y="1997156"/>
            <a:ext cx="3918858" cy="3253240"/>
          </a:xfrm>
          <a:prstGeom prst="rect">
            <a:avLst/>
          </a:prstGeom>
          <a:noFill/>
          <a:ln>
            <a:noFill/>
          </a:ln>
        </p:spPr>
      </p:pic>
    </p:spTree>
  </p:cSld>
  <p:clrMapOvr>
    <a:masterClrMapping/>
  </p:clrMapOvr>
</p:sld>
</file>

<file path=ppt/slides/slide4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2" name="Shape 4502"/>
        <p:cNvGrpSpPr/>
        <p:nvPr/>
      </p:nvGrpSpPr>
      <p:grpSpPr>
        <a:xfrm>
          <a:off x="0" y="0"/>
          <a:ext cx="0" cy="0"/>
          <a:chOff x="0" y="0"/>
          <a:chExt cx="0" cy="0"/>
        </a:xfrm>
      </p:grpSpPr>
      <p:sp>
        <p:nvSpPr>
          <p:cNvPr id="4503" name="Google Shape;4503;g200ff56c607_0_1952"/>
          <p:cNvSpPr txBox="1"/>
          <p:nvPr>
            <p:ph type="title"/>
          </p:nvPr>
        </p:nvSpPr>
        <p:spPr>
          <a:xfrm>
            <a:off x="2136775" y="228600"/>
            <a:ext cx="8153400" cy="990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Calibri"/>
              <a:buNone/>
            </a:pPr>
            <a:r>
              <a:rPr lang="en-US" sz="3600"/>
              <a:t>Gibbs Free Energy of Formation Example</a:t>
            </a:r>
            <a:endParaRPr/>
          </a:p>
        </p:txBody>
      </p:sp>
      <p:sp>
        <p:nvSpPr>
          <p:cNvPr id="4504" name="Google Shape;4504;g200ff56c607_0_1952"/>
          <p:cNvSpPr txBox="1"/>
          <p:nvPr>
            <p:ph idx="1" type="body"/>
          </p:nvPr>
        </p:nvSpPr>
        <p:spPr>
          <a:xfrm>
            <a:off x="2136775" y="1600200"/>
            <a:ext cx="8153400" cy="1219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Given the values below, calculate the </a:t>
            </a:r>
            <a:r>
              <a:rPr lang="en-US">
                <a:latin typeface="Arial"/>
                <a:ea typeface="Arial"/>
                <a:cs typeface="Arial"/>
                <a:sym typeface="Arial"/>
              </a:rPr>
              <a:t>Δ</a:t>
            </a:r>
            <a:r>
              <a:rPr lang="en-US"/>
              <a:t>G</a:t>
            </a:r>
            <a:r>
              <a:rPr lang="en-US">
                <a:latin typeface="Arial"/>
                <a:ea typeface="Arial"/>
                <a:cs typeface="Arial"/>
                <a:sym typeface="Arial"/>
              </a:rPr>
              <a:t>°</a:t>
            </a:r>
            <a:r>
              <a:rPr baseline="-25000" lang="en-US"/>
              <a:t>rxn</a:t>
            </a:r>
            <a:r>
              <a:rPr lang="en-US"/>
              <a:t> of:</a:t>
            </a:r>
            <a:endParaRPr/>
          </a:p>
          <a:p>
            <a:pPr indent="0" lvl="0" marL="0" rtl="0" algn="l">
              <a:lnSpc>
                <a:spcPct val="90000"/>
              </a:lnSpc>
              <a:spcBef>
                <a:spcPts val="1000"/>
              </a:spcBef>
              <a:spcAft>
                <a:spcPts val="0"/>
              </a:spcAft>
              <a:buClr>
                <a:schemeClr val="dk1"/>
              </a:buClr>
              <a:buSzPts val="2400"/>
              <a:buNone/>
            </a:pPr>
            <a:r>
              <a:rPr lang="en-US"/>
              <a:t>	C</a:t>
            </a:r>
            <a:r>
              <a:rPr baseline="-25000" lang="en-US"/>
              <a:t>3</a:t>
            </a:r>
            <a:r>
              <a:rPr lang="en-US"/>
              <a:t>H</a:t>
            </a:r>
            <a:r>
              <a:rPr baseline="-25000" lang="en-US"/>
              <a:t>8(g)</a:t>
            </a:r>
            <a:r>
              <a:rPr lang="en-US"/>
              <a:t> + 5O</a:t>
            </a:r>
            <a:r>
              <a:rPr baseline="-25000" lang="en-US"/>
              <a:t>2(g)</a:t>
            </a:r>
            <a:r>
              <a:rPr lang="en-US"/>
              <a:t> 🡪 3CO</a:t>
            </a:r>
            <a:r>
              <a:rPr baseline="-25000" lang="en-US"/>
              <a:t>2(g)</a:t>
            </a:r>
            <a:r>
              <a:rPr lang="en-US"/>
              <a:t> + 4H</a:t>
            </a:r>
            <a:r>
              <a:rPr baseline="-25000" lang="en-US"/>
              <a:t>2</a:t>
            </a:r>
            <a:r>
              <a:rPr lang="en-US"/>
              <a:t>O(l)</a:t>
            </a:r>
            <a:endParaRPr/>
          </a:p>
        </p:txBody>
      </p:sp>
      <p:sp>
        <p:nvSpPr>
          <p:cNvPr id="4505" name="Google Shape;4505;g200ff56c607_0_1952"/>
          <p:cNvSpPr txBox="1"/>
          <p:nvPr/>
        </p:nvSpPr>
        <p:spPr>
          <a:xfrm>
            <a:off x="8724900" y="1530349"/>
            <a:ext cx="3124200" cy="923400"/>
          </a:xfrm>
          <a:prstGeom prst="rect">
            <a:avLst/>
          </a:prstGeom>
          <a:noFill/>
          <a:ln cap="flat" cmpd="sng" w="9525">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Noto Sans Symbols"/>
              <a:buNone/>
            </a:pPr>
            <a:r>
              <a:rPr lang="en-US" sz="1800">
                <a:solidFill>
                  <a:schemeClr val="dk1"/>
                </a:solidFill>
                <a:latin typeface="Arial"/>
                <a:ea typeface="Arial"/>
                <a:cs typeface="Arial"/>
                <a:sym typeface="Arial"/>
              </a:rPr>
              <a:t>C</a:t>
            </a:r>
            <a:r>
              <a:rPr baseline="-25000" lang="en-US" sz="1800">
                <a:solidFill>
                  <a:schemeClr val="dk1"/>
                </a:solidFill>
                <a:latin typeface="Arial"/>
                <a:ea typeface="Arial"/>
                <a:cs typeface="Arial"/>
                <a:sym typeface="Arial"/>
              </a:rPr>
              <a:t>3</a:t>
            </a:r>
            <a:r>
              <a:rPr lang="en-US" sz="1800">
                <a:solidFill>
                  <a:schemeClr val="dk1"/>
                </a:solidFill>
                <a:latin typeface="Arial"/>
                <a:ea typeface="Arial"/>
                <a:cs typeface="Arial"/>
                <a:sym typeface="Arial"/>
              </a:rPr>
              <a:t>H</a:t>
            </a:r>
            <a:r>
              <a:rPr baseline="-25000" lang="en-US" sz="1800">
                <a:solidFill>
                  <a:schemeClr val="dk1"/>
                </a:solidFill>
                <a:latin typeface="Arial"/>
                <a:ea typeface="Arial"/>
                <a:cs typeface="Arial"/>
                <a:sym typeface="Arial"/>
              </a:rPr>
              <a:t>8   </a:t>
            </a:r>
            <a:r>
              <a:rPr lang="en-US" sz="1800">
                <a:solidFill>
                  <a:schemeClr val="dk1"/>
                </a:solidFill>
                <a:latin typeface="Arial"/>
                <a:ea typeface="Arial"/>
                <a:cs typeface="Arial"/>
                <a:sym typeface="Arial"/>
              </a:rPr>
              <a:t>ΔGf° =  -23.47 kJ/mol</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Noto Sans Symbols"/>
              <a:buNone/>
            </a:pPr>
            <a:r>
              <a:rPr lang="en-US" sz="1800">
                <a:solidFill>
                  <a:schemeClr val="dk1"/>
                </a:solidFill>
                <a:latin typeface="Arial"/>
                <a:ea typeface="Arial"/>
                <a:cs typeface="Arial"/>
                <a:sym typeface="Arial"/>
              </a:rPr>
              <a:t>CO</a:t>
            </a:r>
            <a:r>
              <a:rPr baseline="-25000" lang="en-US" sz="1800">
                <a:solidFill>
                  <a:schemeClr val="dk1"/>
                </a:solidFill>
                <a:latin typeface="Arial"/>
                <a:ea typeface="Arial"/>
                <a:cs typeface="Arial"/>
                <a:sym typeface="Arial"/>
              </a:rPr>
              <a:t>2 </a:t>
            </a:r>
            <a:r>
              <a:rPr lang="en-US" sz="1800">
                <a:solidFill>
                  <a:schemeClr val="dk1"/>
                </a:solidFill>
                <a:latin typeface="Arial"/>
                <a:ea typeface="Arial"/>
                <a:cs typeface="Arial"/>
                <a:sym typeface="Arial"/>
              </a:rPr>
              <a:t>  ΔGf° =  -394.4 kJ/mol</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Noto Sans Symbols"/>
              <a:buNone/>
            </a:pPr>
            <a:r>
              <a:rPr lang="en-US" sz="1800">
                <a:solidFill>
                  <a:schemeClr val="dk1"/>
                </a:solidFill>
                <a:latin typeface="Arial"/>
                <a:ea typeface="Arial"/>
                <a:cs typeface="Arial"/>
                <a:sym typeface="Arial"/>
              </a:rPr>
              <a:t>H</a:t>
            </a:r>
            <a:r>
              <a:rPr baseline="-25000" lang="en-US" sz="1800">
                <a:solidFill>
                  <a:schemeClr val="dk1"/>
                </a:solidFill>
                <a:latin typeface="Arial"/>
                <a:ea typeface="Arial"/>
                <a:cs typeface="Arial"/>
                <a:sym typeface="Arial"/>
              </a:rPr>
              <a:t>2</a:t>
            </a:r>
            <a:r>
              <a:rPr lang="en-US" sz="1800">
                <a:solidFill>
                  <a:schemeClr val="dk1"/>
                </a:solidFill>
                <a:latin typeface="Arial"/>
                <a:ea typeface="Arial"/>
                <a:cs typeface="Arial"/>
                <a:sym typeface="Arial"/>
              </a:rPr>
              <a:t>O   ΔGf° = -237.13 kJ/mol </a:t>
            </a:r>
            <a:endParaRPr/>
          </a:p>
        </p:txBody>
      </p:sp>
      <p:sp>
        <p:nvSpPr>
          <p:cNvPr id="4506" name="Google Shape;4506;g200ff56c607_0_1952"/>
          <p:cNvSpPr txBox="1"/>
          <p:nvPr/>
        </p:nvSpPr>
        <p:spPr>
          <a:xfrm>
            <a:off x="1752600" y="3166268"/>
            <a:ext cx="8534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400"/>
              <a:buFont typeface="Noto Sans Symbols"/>
              <a:buNone/>
            </a:pPr>
            <a:r>
              <a:rPr lang="en-US" sz="2400">
                <a:solidFill>
                  <a:srgbClr val="FF0000"/>
                </a:solidFill>
                <a:latin typeface="Arial"/>
                <a:ea typeface="Arial"/>
                <a:cs typeface="Arial"/>
                <a:sym typeface="Arial"/>
              </a:rPr>
              <a:t>[3(-394.4) + 4(-237.13)] - [ -23.47 + 5(0)]    =   -2108.3 kJ/mol  </a:t>
            </a:r>
            <a:endParaRPr sz="2400">
              <a:solidFill>
                <a:srgbClr val="FF0000"/>
              </a:solidFill>
              <a:latin typeface="Arial"/>
              <a:ea typeface="Arial"/>
              <a:cs typeface="Arial"/>
              <a:sym typeface="Arial"/>
            </a:endParaRPr>
          </a:p>
        </p:txBody>
      </p:sp>
      <p:sp>
        <p:nvSpPr>
          <p:cNvPr id="4507" name="Google Shape;4507;g200ff56c607_0_1952"/>
          <p:cNvSpPr txBox="1"/>
          <p:nvPr/>
        </p:nvSpPr>
        <p:spPr>
          <a:xfrm>
            <a:off x="1875064" y="4170509"/>
            <a:ext cx="82896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Noto Sans Symbols"/>
              <a:buNone/>
            </a:pPr>
            <a:r>
              <a:rPr lang="en-US" sz="2400">
                <a:solidFill>
                  <a:schemeClr val="dk1"/>
                </a:solidFill>
                <a:latin typeface="Arial"/>
                <a:ea typeface="Arial"/>
                <a:cs typeface="Arial"/>
                <a:sym typeface="Arial"/>
              </a:rPr>
              <a:t>Notice all elements are zero and the units are kJ/mol</a:t>
            </a:r>
            <a:endParaRPr sz="2400">
              <a:solidFill>
                <a:schemeClr val="dk1"/>
              </a:solidFill>
              <a:latin typeface="Arial"/>
              <a:ea typeface="Arial"/>
              <a:cs typeface="Arial"/>
              <a:sym typeface="Arial"/>
            </a:endParaRPr>
          </a:p>
        </p:txBody>
      </p:sp>
      <p:sp>
        <p:nvSpPr>
          <p:cNvPr id="4508" name="Google Shape;4508;g200ff56c607_0_1952"/>
          <p:cNvSpPr txBox="1"/>
          <p:nvPr/>
        </p:nvSpPr>
        <p:spPr>
          <a:xfrm>
            <a:off x="1875063" y="4650877"/>
            <a:ext cx="89019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Noto Sans Symbols"/>
              <a:buNone/>
            </a:pPr>
            <a:r>
              <a:rPr lang="en-US" sz="2400">
                <a:solidFill>
                  <a:schemeClr val="dk1"/>
                </a:solidFill>
                <a:latin typeface="Arial"/>
                <a:ea typeface="Arial"/>
                <a:cs typeface="Arial"/>
                <a:sym typeface="Arial"/>
              </a:rPr>
              <a:t>This only tells us that this reaction is favorable and spontaneous at THIS temperature. But there is another way…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2" name="Shape 4512"/>
        <p:cNvGrpSpPr/>
        <p:nvPr/>
      </p:nvGrpSpPr>
      <p:grpSpPr>
        <a:xfrm>
          <a:off x="0" y="0"/>
          <a:ext cx="0" cy="0"/>
          <a:chOff x="0" y="0"/>
          <a:chExt cx="0" cy="0"/>
        </a:xfrm>
      </p:grpSpPr>
      <p:sp>
        <p:nvSpPr>
          <p:cNvPr id="4513" name="Google Shape;4513;g200ff56c607_0_1961"/>
          <p:cNvSpPr txBox="1"/>
          <p:nvPr>
            <p:ph type="title"/>
          </p:nvPr>
        </p:nvSpPr>
        <p:spPr>
          <a:xfrm>
            <a:off x="2136775" y="228600"/>
            <a:ext cx="8153400" cy="990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Gibbs in action Example</a:t>
            </a:r>
            <a:endParaRPr/>
          </a:p>
        </p:txBody>
      </p:sp>
      <p:sp>
        <p:nvSpPr>
          <p:cNvPr id="4514" name="Google Shape;4514;g200ff56c607_0_1961"/>
          <p:cNvSpPr txBox="1"/>
          <p:nvPr>
            <p:ph idx="1" type="body"/>
          </p:nvPr>
        </p:nvSpPr>
        <p:spPr>
          <a:xfrm>
            <a:off x="1083129" y="1502229"/>
            <a:ext cx="8915400" cy="4495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Recall from previous lessons:</a:t>
            </a:r>
            <a:endParaRPr/>
          </a:p>
          <a:p>
            <a:pPr indent="0" lvl="0" marL="0" rtl="0" algn="l">
              <a:lnSpc>
                <a:spcPct val="90000"/>
              </a:lnSpc>
              <a:spcBef>
                <a:spcPts val="1000"/>
              </a:spcBef>
              <a:spcAft>
                <a:spcPts val="0"/>
              </a:spcAft>
              <a:buClr>
                <a:schemeClr val="dk1"/>
              </a:buClr>
              <a:buSzPts val="2400"/>
              <a:buNone/>
            </a:pPr>
            <a:r>
              <a:rPr lang="en-US"/>
              <a:t>	C</a:t>
            </a:r>
            <a:r>
              <a:rPr baseline="-25000" lang="en-US"/>
              <a:t>3</a:t>
            </a:r>
            <a:r>
              <a:rPr lang="en-US"/>
              <a:t>H</a:t>
            </a:r>
            <a:r>
              <a:rPr baseline="-25000" lang="en-US"/>
              <a:t>8(g)</a:t>
            </a:r>
            <a:r>
              <a:rPr lang="en-US"/>
              <a:t> + 5O</a:t>
            </a:r>
            <a:r>
              <a:rPr baseline="-25000" lang="en-US"/>
              <a:t>2(g)</a:t>
            </a:r>
            <a:r>
              <a:rPr lang="en-US"/>
              <a:t> 🡪 3CO</a:t>
            </a:r>
            <a:r>
              <a:rPr baseline="-25000" lang="en-US"/>
              <a:t>2(g)</a:t>
            </a:r>
            <a:r>
              <a:rPr lang="en-US"/>
              <a:t> + 4H</a:t>
            </a:r>
            <a:r>
              <a:rPr baseline="-25000" lang="en-US"/>
              <a:t>2</a:t>
            </a:r>
            <a:r>
              <a:rPr lang="en-US"/>
              <a:t>O(l)</a:t>
            </a:r>
            <a:endParaRPr/>
          </a:p>
          <a:p>
            <a:pPr indent="0" lvl="0" marL="0" rtl="0" algn="r">
              <a:lnSpc>
                <a:spcPct val="90000"/>
              </a:lnSpc>
              <a:spcBef>
                <a:spcPts val="1000"/>
              </a:spcBef>
              <a:spcAft>
                <a:spcPts val="0"/>
              </a:spcAft>
              <a:buClr>
                <a:schemeClr val="dk1"/>
              </a:buClr>
              <a:buSzPts val="2400"/>
              <a:buNone/>
            </a:pPr>
            <a:r>
              <a:rPr lang="en-US">
                <a:latin typeface="Arial"/>
                <a:ea typeface="Arial"/>
                <a:cs typeface="Arial"/>
                <a:sym typeface="Arial"/>
              </a:rPr>
              <a:t>Δ</a:t>
            </a:r>
            <a:r>
              <a:rPr lang="en-US"/>
              <a:t>H</a:t>
            </a:r>
            <a:r>
              <a:rPr lang="en-US">
                <a:latin typeface="Arial"/>
                <a:ea typeface="Arial"/>
                <a:cs typeface="Arial"/>
                <a:sym typeface="Arial"/>
              </a:rPr>
              <a:t>°</a:t>
            </a:r>
            <a:r>
              <a:rPr baseline="-25000" i="1" lang="en-US"/>
              <a:t>rxn</a:t>
            </a:r>
            <a:r>
              <a:rPr lang="en-US">
                <a:latin typeface="Arial"/>
                <a:ea typeface="Arial"/>
                <a:cs typeface="Arial"/>
                <a:sym typeface="Arial"/>
              </a:rPr>
              <a:t> </a:t>
            </a:r>
            <a:r>
              <a:rPr lang="en-US"/>
              <a:t>= -2220.0 KJ/mol</a:t>
            </a:r>
            <a:endParaRPr/>
          </a:p>
          <a:p>
            <a:pPr indent="0" lvl="0" marL="0" rtl="0" algn="r">
              <a:lnSpc>
                <a:spcPct val="90000"/>
              </a:lnSpc>
              <a:spcBef>
                <a:spcPts val="1000"/>
              </a:spcBef>
              <a:spcAft>
                <a:spcPts val="0"/>
              </a:spcAft>
              <a:buClr>
                <a:schemeClr val="dk1"/>
              </a:buClr>
              <a:buSzPts val="2400"/>
              <a:buNone/>
            </a:pPr>
            <a:r>
              <a:rPr lang="en-US">
                <a:latin typeface="Arial"/>
                <a:ea typeface="Arial"/>
                <a:cs typeface="Arial"/>
                <a:sym typeface="Arial"/>
              </a:rPr>
              <a:t>Δ </a:t>
            </a:r>
            <a:r>
              <a:rPr lang="en-US"/>
              <a:t>S</a:t>
            </a:r>
            <a:r>
              <a:rPr lang="en-US">
                <a:latin typeface="Arial"/>
                <a:ea typeface="Arial"/>
                <a:cs typeface="Arial"/>
                <a:sym typeface="Arial"/>
              </a:rPr>
              <a:t>°</a:t>
            </a:r>
            <a:r>
              <a:rPr baseline="-25000" i="1" lang="en-US"/>
              <a:t>rxn</a:t>
            </a:r>
            <a:r>
              <a:rPr lang="en-US">
                <a:latin typeface="Arial"/>
                <a:ea typeface="Arial"/>
                <a:cs typeface="Arial"/>
                <a:sym typeface="Arial"/>
              </a:rPr>
              <a:t> </a:t>
            </a:r>
            <a:r>
              <a:rPr lang="en-US"/>
              <a:t>= -374.5 J/mol</a:t>
            </a:r>
            <a:endParaRPr/>
          </a:p>
          <a:p>
            <a:pPr indent="0" lvl="0" marL="0" rtl="0" algn="r">
              <a:lnSpc>
                <a:spcPct val="90000"/>
              </a:lnSpc>
              <a:spcBef>
                <a:spcPts val="1000"/>
              </a:spcBef>
              <a:spcAft>
                <a:spcPts val="0"/>
              </a:spcAft>
              <a:buClr>
                <a:schemeClr val="dk1"/>
              </a:buClr>
              <a:buSzPts val="2400"/>
              <a:buNone/>
            </a:pPr>
            <a:r>
              <a:rPr lang="en-US">
                <a:latin typeface="Arial"/>
                <a:ea typeface="Arial"/>
                <a:cs typeface="Arial"/>
                <a:sym typeface="Arial"/>
              </a:rPr>
              <a:t>Δ</a:t>
            </a:r>
            <a:r>
              <a:rPr lang="en-US"/>
              <a:t>G</a:t>
            </a:r>
            <a:r>
              <a:rPr lang="en-US">
                <a:latin typeface="Arial"/>
                <a:ea typeface="Arial"/>
                <a:cs typeface="Arial"/>
                <a:sym typeface="Arial"/>
              </a:rPr>
              <a:t>°</a:t>
            </a:r>
            <a:r>
              <a:rPr baseline="-25000" i="1" lang="en-US"/>
              <a:t>rxn</a:t>
            </a:r>
            <a:r>
              <a:rPr lang="en-US">
                <a:latin typeface="Arial"/>
                <a:ea typeface="Arial"/>
                <a:cs typeface="Arial"/>
                <a:sym typeface="Arial"/>
              </a:rPr>
              <a:t> </a:t>
            </a:r>
            <a:r>
              <a:rPr lang="en-US"/>
              <a:t>= -2108.3 kJ/mol</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You can also calculate G using the equation </a:t>
            </a:r>
            <a:r>
              <a:rPr lang="en-US">
                <a:latin typeface="Arial"/>
                <a:ea typeface="Arial"/>
                <a:cs typeface="Arial"/>
                <a:sym typeface="Arial"/>
              </a:rPr>
              <a:t>Δ</a:t>
            </a:r>
            <a:r>
              <a:rPr lang="en-US"/>
              <a:t>G=</a:t>
            </a:r>
            <a:r>
              <a:rPr lang="en-US">
                <a:latin typeface="Arial"/>
                <a:ea typeface="Arial"/>
                <a:cs typeface="Arial"/>
                <a:sym typeface="Arial"/>
              </a:rPr>
              <a:t> Δ</a:t>
            </a:r>
            <a:r>
              <a:rPr lang="en-US"/>
              <a:t>H-T</a:t>
            </a:r>
            <a:r>
              <a:rPr lang="en-US">
                <a:latin typeface="Arial"/>
                <a:ea typeface="Arial"/>
                <a:cs typeface="Arial"/>
                <a:sym typeface="Arial"/>
              </a:rPr>
              <a:t>Δ</a:t>
            </a:r>
            <a:r>
              <a:rPr lang="en-US"/>
              <a:t>S</a:t>
            </a:r>
            <a:endParaRPr/>
          </a:p>
          <a:p>
            <a:pPr indent="0" lvl="0" marL="0" rtl="0" algn="l">
              <a:lnSpc>
                <a:spcPct val="90000"/>
              </a:lnSpc>
              <a:spcBef>
                <a:spcPts val="1000"/>
              </a:spcBef>
              <a:spcAft>
                <a:spcPts val="0"/>
              </a:spcAft>
              <a:buClr>
                <a:srgbClr val="FF0000"/>
              </a:buClr>
              <a:buSzPts val="2400"/>
              <a:buNone/>
            </a:pPr>
            <a:r>
              <a:rPr lang="en-US">
                <a:solidFill>
                  <a:srgbClr val="FF0000"/>
                </a:solidFill>
                <a:latin typeface="Arial"/>
                <a:ea typeface="Arial"/>
                <a:cs typeface="Arial"/>
                <a:sym typeface="Arial"/>
              </a:rPr>
              <a:t>Δ</a:t>
            </a:r>
            <a:r>
              <a:rPr lang="en-US">
                <a:solidFill>
                  <a:srgbClr val="FF0000"/>
                </a:solidFill>
              </a:rPr>
              <a:t>G = -2220.0 – 298(-.3745)  = -2108.4kJ/mol</a:t>
            </a:r>
            <a:endParaRPr>
              <a:solidFill>
                <a:srgbClr val="FF0000"/>
              </a:solidFill>
            </a:endParaRPr>
          </a:p>
          <a:p>
            <a:pPr indent="0" lvl="0" marL="0" rtl="0" algn="l">
              <a:lnSpc>
                <a:spcPct val="90000"/>
              </a:lnSpc>
              <a:spcBef>
                <a:spcPts val="1000"/>
              </a:spcBef>
              <a:spcAft>
                <a:spcPts val="0"/>
              </a:spcAft>
              <a:buClr>
                <a:schemeClr val="dk1"/>
              </a:buClr>
              <a:buSzPts val="2400"/>
              <a:buNone/>
            </a:pPr>
            <a:r>
              <a:rPr lang="en-US"/>
              <a:t>Notice the </a:t>
            </a:r>
            <a:r>
              <a:rPr lang="en-US">
                <a:latin typeface="Arial"/>
                <a:ea typeface="Arial"/>
                <a:cs typeface="Arial"/>
                <a:sym typeface="Arial"/>
              </a:rPr>
              <a:t>Δ</a:t>
            </a:r>
            <a:r>
              <a:rPr lang="en-US"/>
              <a:t>S had to be modified for units. </a:t>
            </a:r>
            <a:endParaRPr/>
          </a:p>
        </p:txBody>
      </p:sp>
      <p:cxnSp>
        <p:nvCxnSpPr>
          <p:cNvPr id="4515" name="Google Shape;4515;g200ff56c607_0_1961"/>
          <p:cNvCxnSpPr/>
          <p:nvPr/>
        </p:nvCxnSpPr>
        <p:spPr>
          <a:xfrm flipH="1" rot="10800000">
            <a:off x="6988629" y="3750129"/>
            <a:ext cx="2479800" cy="1181100"/>
          </a:xfrm>
          <a:prstGeom prst="bentConnector3">
            <a:avLst>
              <a:gd fmla="val 49997" name="adj1"/>
            </a:avLst>
          </a:prstGeom>
          <a:noFill/>
          <a:ln cap="flat" cmpd="sng" w="9525">
            <a:solidFill>
              <a:schemeClr val="accent2"/>
            </a:solidFill>
            <a:prstDash val="solid"/>
            <a:miter lim="800000"/>
            <a:headEnd len="med" w="med" type="stealth"/>
            <a:tailEnd len="med" w="med" type="stealth"/>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pic>
        <p:nvPicPr>
          <p:cNvPr descr="TB06_003.gif" id="747" name="Google Shape;747;g200fb5710e2_0_156"/>
          <p:cNvPicPr preferRelativeResize="0"/>
          <p:nvPr/>
        </p:nvPicPr>
        <p:blipFill rotWithShape="1">
          <a:blip r:embed="rId3">
            <a:alphaModFix/>
          </a:blip>
          <a:srcRect b="0" l="0" r="0" t="0"/>
          <a:stretch/>
        </p:blipFill>
        <p:spPr>
          <a:xfrm>
            <a:off x="1524000" y="0"/>
            <a:ext cx="9296400" cy="6858000"/>
          </a:xfrm>
          <a:prstGeom prst="rect">
            <a:avLst/>
          </a:prstGeom>
          <a:noFill/>
          <a:ln>
            <a:noFill/>
          </a:ln>
        </p:spPr>
      </p:pic>
    </p:spTree>
  </p:cSld>
  <p:clrMapOvr>
    <a:masterClrMapping/>
  </p:clrMapOvr>
</p:sld>
</file>

<file path=ppt/slides/slide4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9" name="Shape 4519"/>
        <p:cNvGrpSpPr/>
        <p:nvPr/>
      </p:nvGrpSpPr>
      <p:grpSpPr>
        <a:xfrm>
          <a:off x="0" y="0"/>
          <a:ext cx="0" cy="0"/>
          <a:chOff x="0" y="0"/>
          <a:chExt cx="0" cy="0"/>
        </a:xfrm>
      </p:grpSpPr>
      <p:sp>
        <p:nvSpPr>
          <p:cNvPr id="4520" name="Google Shape;4520;g200ff56c607_0_1967"/>
          <p:cNvSpPr txBox="1"/>
          <p:nvPr>
            <p:ph type="title"/>
          </p:nvPr>
        </p:nvSpPr>
        <p:spPr>
          <a:xfrm>
            <a:off x="1524000" y="0"/>
            <a:ext cx="9144000" cy="12954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accent2"/>
              </a:buClr>
              <a:buSzPct val="100000"/>
              <a:buFont typeface="Calibri"/>
              <a:buNone/>
            </a:pPr>
            <a:r>
              <a:rPr lang="en-US">
                <a:solidFill>
                  <a:schemeClr val="accent2"/>
                </a:solidFill>
              </a:rPr>
              <a:t>Gibbs changes with Temperature </a:t>
            </a:r>
            <a:br>
              <a:rPr lang="en-US">
                <a:solidFill>
                  <a:schemeClr val="accent2"/>
                </a:solidFill>
              </a:rPr>
            </a:br>
            <a:r>
              <a:rPr lang="en-US">
                <a:solidFill>
                  <a:schemeClr val="accent2"/>
                </a:solidFill>
                <a:latin typeface="Noto Sans Symbols"/>
                <a:ea typeface="Noto Sans Symbols"/>
                <a:cs typeface="Noto Sans Symbols"/>
                <a:sym typeface="Noto Sans Symbols"/>
              </a:rPr>
              <a:t>Δ</a:t>
            </a:r>
            <a:r>
              <a:rPr i="1" lang="en-US">
                <a:solidFill>
                  <a:schemeClr val="accent2"/>
                </a:solidFill>
              </a:rPr>
              <a:t>G=</a:t>
            </a:r>
            <a:r>
              <a:rPr lang="en-US">
                <a:solidFill>
                  <a:schemeClr val="accent2"/>
                </a:solidFill>
              </a:rPr>
              <a:t> </a:t>
            </a:r>
            <a:r>
              <a:rPr lang="en-US">
                <a:solidFill>
                  <a:schemeClr val="accent2"/>
                </a:solidFill>
                <a:latin typeface="Noto Sans Symbols"/>
                <a:ea typeface="Noto Sans Symbols"/>
                <a:cs typeface="Noto Sans Symbols"/>
                <a:sym typeface="Noto Sans Symbols"/>
              </a:rPr>
              <a:t>Δ</a:t>
            </a:r>
            <a:r>
              <a:rPr i="1" lang="en-US">
                <a:solidFill>
                  <a:schemeClr val="accent2"/>
                </a:solidFill>
              </a:rPr>
              <a:t>H</a:t>
            </a:r>
            <a:r>
              <a:rPr lang="en-US">
                <a:solidFill>
                  <a:schemeClr val="accent2"/>
                </a:solidFill>
              </a:rPr>
              <a:t> −</a:t>
            </a:r>
            <a:r>
              <a:rPr i="1" lang="en-US">
                <a:solidFill>
                  <a:schemeClr val="accent2"/>
                </a:solidFill>
              </a:rPr>
              <a:t>T</a:t>
            </a:r>
            <a:r>
              <a:rPr lang="en-US">
                <a:solidFill>
                  <a:schemeClr val="accent2"/>
                </a:solidFill>
                <a:latin typeface="Noto Sans Symbols"/>
                <a:ea typeface="Noto Sans Symbols"/>
                <a:cs typeface="Noto Sans Symbols"/>
                <a:sym typeface="Noto Sans Symbols"/>
              </a:rPr>
              <a:t>Δ</a:t>
            </a:r>
            <a:r>
              <a:rPr i="1" lang="en-US">
                <a:solidFill>
                  <a:schemeClr val="accent2"/>
                </a:solidFill>
              </a:rPr>
              <a:t>S </a:t>
            </a:r>
            <a:endParaRPr>
              <a:solidFill>
                <a:schemeClr val="accent2"/>
              </a:solidFill>
            </a:endParaRPr>
          </a:p>
        </p:txBody>
      </p:sp>
      <p:pic>
        <p:nvPicPr>
          <p:cNvPr descr="19_T04" id="4521" name="Google Shape;4521;g200ff56c607_0_1967"/>
          <p:cNvPicPr preferRelativeResize="0"/>
          <p:nvPr>
            <p:ph idx="1" type="body"/>
          </p:nvPr>
        </p:nvPicPr>
        <p:blipFill rotWithShape="1">
          <a:blip r:embed="rId3">
            <a:alphaModFix/>
          </a:blip>
          <a:srcRect b="12854" l="0" r="0" t="0"/>
          <a:stretch/>
        </p:blipFill>
        <p:spPr>
          <a:xfrm>
            <a:off x="1524000" y="1524000"/>
            <a:ext cx="9144000" cy="4191000"/>
          </a:xfrm>
          <a:prstGeom prst="rect">
            <a:avLst/>
          </a:prstGeom>
          <a:noFill/>
          <a:ln>
            <a:noFill/>
          </a:ln>
        </p:spPr>
      </p:pic>
    </p:spTree>
  </p:cSld>
  <p:clrMapOvr>
    <a:masterClrMapping/>
  </p:clrMapOvr>
</p:sld>
</file>

<file path=ppt/slides/slide4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6" name="Shape 4526"/>
        <p:cNvGrpSpPr/>
        <p:nvPr/>
      </p:nvGrpSpPr>
      <p:grpSpPr>
        <a:xfrm>
          <a:off x="0" y="0"/>
          <a:ext cx="0" cy="0"/>
          <a:chOff x="0" y="0"/>
          <a:chExt cx="0" cy="0"/>
        </a:xfrm>
      </p:grpSpPr>
      <p:sp>
        <p:nvSpPr>
          <p:cNvPr id="4527" name="Google Shape;4527;g200ff56c607_0_1972"/>
          <p:cNvSpPr txBox="1"/>
          <p:nvPr>
            <p:ph type="title"/>
          </p:nvPr>
        </p:nvSpPr>
        <p:spPr>
          <a:xfrm>
            <a:off x="2136775" y="228600"/>
            <a:ext cx="8153400" cy="990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Free Energy and Equilibrium</a:t>
            </a:r>
            <a:endParaRPr/>
          </a:p>
        </p:txBody>
      </p:sp>
      <p:sp>
        <p:nvSpPr>
          <p:cNvPr id="4528" name="Google Shape;4528;g200ff56c607_0_1972"/>
          <p:cNvSpPr txBox="1"/>
          <p:nvPr>
            <p:ph idx="1" type="body"/>
          </p:nvPr>
        </p:nvSpPr>
        <p:spPr>
          <a:xfrm>
            <a:off x="1524000" y="1524000"/>
            <a:ext cx="9144000" cy="53340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Font typeface="Calibri"/>
              <a:buNone/>
            </a:pPr>
            <a:r>
              <a:rPr lang="en-US"/>
              <a:t>	Under any conditions, standard (298K and 1atm) or nonstandard, the free energy change can be found this way:</a:t>
            </a:r>
            <a:endParaRPr/>
          </a:p>
          <a:p>
            <a:pPr indent="-228600" lvl="0" marL="228600" rtl="0" algn="ctr">
              <a:lnSpc>
                <a:spcPct val="90000"/>
              </a:lnSpc>
              <a:spcBef>
                <a:spcPts val="1000"/>
              </a:spcBef>
              <a:spcAft>
                <a:spcPts val="0"/>
              </a:spcAft>
              <a:buClr>
                <a:schemeClr val="accent1"/>
              </a:buClr>
              <a:buSzPts val="2400"/>
              <a:buFont typeface="Noto Sans Symbols"/>
              <a:buNone/>
            </a:pPr>
            <a:r>
              <a:rPr lang="en-US">
                <a:solidFill>
                  <a:schemeClr val="accent1"/>
                </a:solidFill>
                <a:latin typeface="Noto Sans Symbols"/>
                <a:ea typeface="Noto Sans Symbols"/>
                <a:cs typeface="Noto Sans Symbols"/>
                <a:sym typeface="Noto Sans Symbols"/>
              </a:rPr>
              <a:t>Δ</a:t>
            </a:r>
            <a:r>
              <a:rPr i="1" lang="en-US">
                <a:solidFill>
                  <a:schemeClr val="accent1"/>
                </a:solidFill>
              </a:rPr>
              <a:t>G</a:t>
            </a:r>
            <a:r>
              <a:rPr lang="en-US">
                <a:solidFill>
                  <a:schemeClr val="accent1"/>
                </a:solidFill>
              </a:rPr>
              <a:t> = </a:t>
            </a:r>
            <a:r>
              <a:rPr lang="en-US">
                <a:solidFill>
                  <a:schemeClr val="accent1"/>
                </a:solidFill>
                <a:latin typeface="Noto Sans Symbols"/>
                <a:ea typeface="Noto Sans Symbols"/>
                <a:cs typeface="Noto Sans Symbols"/>
                <a:sym typeface="Noto Sans Symbols"/>
              </a:rPr>
              <a:t>Δ</a:t>
            </a:r>
            <a:r>
              <a:rPr i="1" lang="en-US">
                <a:solidFill>
                  <a:schemeClr val="accent1"/>
                </a:solidFill>
              </a:rPr>
              <a:t>G</a:t>
            </a:r>
            <a:r>
              <a:rPr lang="en-US">
                <a:solidFill>
                  <a:schemeClr val="accent1"/>
                </a:solidFill>
              </a:rPr>
              <a:t>° + </a:t>
            </a:r>
            <a:r>
              <a:rPr i="1" lang="en-US">
                <a:solidFill>
                  <a:schemeClr val="accent1"/>
                </a:solidFill>
              </a:rPr>
              <a:t>RT </a:t>
            </a:r>
            <a:r>
              <a:rPr lang="en-US">
                <a:solidFill>
                  <a:schemeClr val="accent1"/>
                </a:solidFill>
              </a:rPr>
              <a:t>ln</a:t>
            </a:r>
            <a:r>
              <a:rPr i="1" lang="en-US">
                <a:solidFill>
                  <a:schemeClr val="accent1"/>
                </a:solidFill>
              </a:rPr>
              <a:t>Q</a:t>
            </a:r>
            <a:endParaRPr i="1">
              <a:solidFill>
                <a:schemeClr val="accent1"/>
              </a:solidFill>
            </a:endParaRPr>
          </a:p>
          <a:p>
            <a:pPr indent="-228600" lvl="0" marL="228600" rtl="0" algn="l">
              <a:lnSpc>
                <a:spcPct val="90000"/>
              </a:lnSpc>
              <a:spcBef>
                <a:spcPts val="1000"/>
              </a:spcBef>
              <a:spcAft>
                <a:spcPts val="0"/>
              </a:spcAft>
              <a:buClr>
                <a:schemeClr val="dk1"/>
              </a:buClr>
              <a:buSzPts val="2400"/>
              <a:buFont typeface="Calibri"/>
              <a:buNone/>
            </a:pPr>
            <a:r>
              <a:t/>
            </a:r>
            <a:endParaRPr i="1"/>
          </a:p>
          <a:p>
            <a:pPr indent="-228600" lvl="0" marL="228600" rtl="0" algn="l">
              <a:lnSpc>
                <a:spcPct val="90000"/>
              </a:lnSpc>
              <a:spcBef>
                <a:spcPts val="1000"/>
              </a:spcBef>
              <a:spcAft>
                <a:spcPts val="0"/>
              </a:spcAft>
              <a:buClr>
                <a:schemeClr val="dk1"/>
              </a:buClr>
              <a:buSzPts val="2400"/>
              <a:buFont typeface="Calibri"/>
              <a:buNone/>
            </a:pPr>
            <a:r>
              <a:rPr lang="en-US"/>
              <a:t>  </a:t>
            </a:r>
            <a:endParaRPr/>
          </a:p>
        </p:txBody>
      </p:sp>
      <p:pic>
        <p:nvPicPr>
          <p:cNvPr descr="Image result for gibbs free energy cartoon" id="4529" name="Google Shape;4529;g200ff56c607_0_1972"/>
          <p:cNvPicPr preferRelativeResize="0"/>
          <p:nvPr/>
        </p:nvPicPr>
        <p:blipFill rotWithShape="1">
          <a:blip r:embed="rId3">
            <a:alphaModFix/>
          </a:blip>
          <a:srcRect b="16387" l="0" r="0" t="0"/>
          <a:stretch/>
        </p:blipFill>
        <p:spPr>
          <a:xfrm>
            <a:off x="2376259" y="3369129"/>
            <a:ext cx="3306083" cy="2149928"/>
          </a:xfrm>
          <a:prstGeom prst="rect">
            <a:avLst/>
          </a:prstGeom>
          <a:noFill/>
          <a:ln>
            <a:noFill/>
          </a:ln>
        </p:spPr>
      </p:pic>
      <p:pic>
        <p:nvPicPr>
          <p:cNvPr id="4530" name="Google Shape;4530;g200ff56c607_0_1972"/>
          <p:cNvPicPr preferRelativeResize="0"/>
          <p:nvPr/>
        </p:nvPicPr>
        <p:blipFill rotWithShape="1">
          <a:blip r:embed="rId4">
            <a:alphaModFix/>
          </a:blip>
          <a:srcRect b="18039" l="0" r="0" t="0"/>
          <a:stretch/>
        </p:blipFill>
        <p:spPr>
          <a:xfrm>
            <a:off x="6096000" y="3369129"/>
            <a:ext cx="3378189" cy="2149928"/>
          </a:xfrm>
          <a:prstGeom prst="rect">
            <a:avLst/>
          </a:prstGeom>
          <a:noFill/>
          <a:ln>
            <a:noFill/>
          </a:ln>
        </p:spPr>
      </p:pic>
    </p:spTree>
  </p:cSld>
  <p:clrMapOvr>
    <a:masterClrMapping/>
  </p:clrMapOvr>
</p:sld>
</file>

<file path=ppt/slides/slide4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4" name="Shape 4534"/>
        <p:cNvGrpSpPr/>
        <p:nvPr/>
      </p:nvGrpSpPr>
      <p:grpSpPr>
        <a:xfrm>
          <a:off x="0" y="0"/>
          <a:ext cx="0" cy="0"/>
          <a:chOff x="0" y="0"/>
          <a:chExt cx="0" cy="0"/>
        </a:xfrm>
      </p:grpSpPr>
      <p:sp>
        <p:nvSpPr>
          <p:cNvPr id="4535" name="Google Shape;4535;g200ff56c607_0_1980"/>
          <p:cNvSpPr txBox="1"/>
          <p:nvPr>
            <p:ph type="title"/>
          </p:nvPr>
        </p:nvSpPr>
        <p:spPr>
          <a:xfrm>
            <a:off x="2136775" y="228600"/>
            <a:ext cx="8153400" cy="990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Gibbs and Q Example</a:t>
            </a:r>
            <a:endParaRPr/>
          </a:p>
        </p:txBody>
      </p:sp>
      <p:sp>
        <p:nvSpPr>
          <p:cNvPr id="4536" name="Google Shape;4536;g200ff56c607_0_1980"/>
          <p:cNvSpPr txBox="1"/>
          <p:nvPr>
            <p:ph idx="1" type="body"/>
          </p:nvPr>
        </p:nvSpPr>
        <p:spPr>
          <a:xfrm>
            <a:off x="1832655" y="1333500"/>
            <a:ext cx="8983800" cy="4495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Calculate the Gibbs Free Energy of the Haber process at 273K, when [H</a:t>
            </a:r>
            <a:r>
              <a:rPr baseline="-25000" lang="en-US"/>
              <a:t>2</a:t>
            </a:r>
            <a:r>
              <a:rPr lang="en-US"/>
              <a:t>]=1.0M. [N</a:t>
            </a:r>
            <a:r>
              <a:rPr baseline="-25000" lang="en-US"/>
              <a:t>2</a:t>
            </a:r>
            <a:r>
              <a:rPr lang="en-US"/>
              <a:t>]=0.050M and [NH</a:t>
            </a:r>
            <a:r>
              <a:rPr baseline="-25000" lang="en-US"/>
              <a:t>3</a:t>
            </a:r>
            <a:r>
              <a:rPr lang="en-US"/>
              <a:t>]=1.50M. </a:t>
            </a:r>
            <a:r>
              <a:rPr lang="en-US">
                <a:latin typeface="Noto Sans Symbols"/>
                <a:ea typeface="Noto Sans Symbols"/>
                <a:cs typeface="Noto Sans Symbols"/>
                <a:sym typeface="Noto Sans Symbols"/>
              </a:rPr>
              <a:t>Δ</a:t>
            </a:r>
            <a:r>
              <a:rPr i="1" lang="en-US"/>
              <a:t>G</a:t>
            </a:r>
            <a:r>
              <a:rPr baseline="-25000" i="1" lang="en-US"/>
              <a:t>f</a:t>
            </a:r>
            <a:r>
              <a:rPr lang="en-US"/>
              <a:t>° of NH</a:t>
            </a:r>
            <a:r>
              <a:rPr baseline="-25000" lang="en-US"/>
              <a:t>3</a:t>
            </a:r>
            <a:r>
              <a:rPr lang="en-US"/>
              <a:t> = -33kJ/mol</a:t>
            </a:r>
            <a:endParaRPr/>
          </a:p>
          <a:p>
            <a:pPr indent="0" lvl="0" marL="0" rtl="0" algn="l">
              <a:lnSpc>
                <a:spcPct val="90000"/>
              </a:lnSpc>
              <a:spcBef>
                <a:spcPts val="1000"/>
              </a:spcBef>
              <a:spcAft>
                <a:spcPts val="0"/>
              </a:spcAft>
              <a:buClr>
                <a:srgbClr val="FF0000"/>
              </a:buClr>
              <a:buSzPts val="2400"/>
              <a:buNone/>
            </a:pPr>
            <a:r>
              <a:rPr lang="en-US">
                <a:solidFill>
                  <a:srgbClr val="FF0000"/>
                </a:solidFill>
                <a:latin typeface="Noto Sans Symbols"/>
                <a:ea typeface="Noto Sans Symbols"/>
                <a:cs typeface="Noto Sans Symbols"/>
                <a:sym typeface="Noto Sans Symbols"/>
              </a:rPr>
              <a:t>Δ</a:t>
            </a:r>
            <a:r>
              <a:rPr i="1" lang="en-US">
                <a:solidFill>
                  <a:srgbClr val="FF0000"/>
                </a:solidFill>
              </a:rPr>
              <a:t>G</a:t>
            </a:r>
            <a:r>
              <a:rPr lang="en-US">
                <a:solidFill>
                  <a:srgbClr val="FF0000"/>
                </a:solidFill>
              </a:rPr>
              <a:t> = </a:t>
            </a:r>
            <a:r>
              <a:rPr lang="en-US">
                <a:solidFill>
                  <a:srgbClr val="FF0000"/>
                </a:solidFill>
                <a:latin typeface="Noto Sans Symbols"/>
                <a:ea typeface="Noto Sans Symbols"/>
                <a:cs typeface="Noto Sans Symbols"/>
                <a:sym typeface="Noto Sans Symbols"/>
              </a:rPr>
              <a:t>Δ</a:t>
            </a:r>
            <a:r>
              <a:rPr i="1" lang="en-US">
                <a:solidFill>
                  <a:srgbClr val="FF0000"/>
                </a:solidFill>
              </a:rPr>
              <a:t>G</a:t>
            </a:r>
            <a:r>
              <a:rPr lang="en-US">
                <a:solidFill>
                  <a:srgbClr val="FF0000"/>
                </a:solidFill>
              </a:rPr>
              <a:t>° + </a:t>
            </a:r>
            <a:r>
              <a:rPr i="1" lang="en-US">
                <a:solidFill>
                  <a:srgbClr val="FF0000"/>
                </a:solidFill>
              </a:rPr>
              <a:t>RT </a:t>
            </a:r>
            <a:r>
              <a:rPr lang="en-US">
                <a:solidFill>
                  <a:srgbClr val="FF0000"/>
                </a:solidFill>
              </a:rPr>
              <a:t>ln</a:t>
            </a:r>
            <a:r>
              <a:rPr i="1" lang="en-US">
                <a:solidFill>
                  <a:srgbClr val="FF0000"/>
                </a:solidFill>
              </a:rPr>
              <a:t>Q</a:t>
            </a:r>
            <a:endParaRPr>
              <a:solidFill>
                <a:srgbClr val="FF0000"/>
              </a:solidFill>
            </a:endParaRPr>
          </a:p>
          <a:p>
            <a:pPr indent="0" lvl="0" marL="0" rtl="0" algn="l">
              <a:lnSpc>
                <a:spcPct val="90000"/>
              </a:lnSpc>
              <a:spcBef>
                <a:spcPts val="1000"/>
              </a:spcBef>
              <a:spcAft>
                <a:spcPts val="0"/>
              </a:spcAft>
              <a:buClr>
                <a:srgbClr val="FF0000"/>
              </a:buClr>
              <a:buSzPts val="2400"/>
              <a:buNone/>
            </a:pPr>
            <a:r>
              <a:rPr i="1" lang="en-US">
                <a:solidFill>
                  <a:srgbClr val="FF0000"/>
                </a:solidFill>
              </a:rPr>
              <a:t>X = -33000+(8.314)(273) ln   </a:t>
            </a:r>
            <a:r>
              <a:rPr i="1" lang="en-US" u="sng">
                <a:solidFill>
                  <a:srgbClr val="FF0000"/>
                </a:solidFill>
              </a:rPr>
              <a:t>(1.50)</a:t>
            </a:r>
            <a:r>
              <a:rPr baseline="30000" i="1" lang="en-US" u="sng">
                <a:solidFill>
                  <a:srgbClr val="FF0000"/>
                </a:solidFill>
              </a:rPr>
              <a:t>2</a:t>
            </a:r>
            <a:endParaRPr/>
          </a:p>
          <a:p>
            <a:pPr indent="0" lvl="0" marL="0" rtl="0" algn="l">
              <a:lnSpc>
                <a:spcPct val="90000"/>
              </a:lnSpc>
              <a:spcBef>
                <a:spcPts val="1000"/>
              </a:spcBef>
              <a:spcAft>
                <a:spcPts val="0"/>
              </a:spcAft>
              <a:buClr>
                <a:srgbClr val="FF0000"/>
              </a:buClr>
              <a:buSzPts val="2400"/>
              <a:buNone/>
            </a:pPr>
            <a:r>
              <a:rPr i="1" lang="en-US">
                <a:solidFill>
                  <a:srgbClr val="FF0000"/>
                </a:solidFill>
              </a:rPr>
              <a:t>		                        (0.05)(1.0)</a:t>
            </a:r>
            <a:r>
              <a:rPr baseline="30000" i="1" lang="en-US">
                <a:solidFill>
                  <a:srgbClr val="FF0000"/>
                </a:solidFill>
              </a:rPr>
              <a:t>3</a:t>
            </a:r>
            <a:endParaRPr/>
          </a:p>
          <a:p>
            <a:pPr indent="0" lvl="0" marL="0" rtl="0" algn="l">
              <a:lnSpc>
                <a:spcPct val="90000"/>
              </a:lnSpc>
              <a:spcBef>
                <a:spcPts val="1000"/>
              </a:spcBef>
              <a:spcAft>
                <a:spcPts val="0"/>
              </a:spcAft>
              <a:buClr>
                <a:schemeClr val="dk1"/>
              </a:buClr>
              <a:buSzPts val="2400"/>
              <a:buNone/>
            </a:pPr>
            <a:r>
              <a:t/>
            </a:r>
            <a:endParaRPr i="1">
              <a:solidFill>
                <a:srgbClr val="FF0000"/>
              </a:solidFill>
            </a:endParaRPr>
          </a:p>
          <a:p>
            <a:pPr indent="0" lvl="0" marL="0" rtl="0" algn="l">
              <a:lnSpc>
                <a:spcPct val="90000"/>
              </a:lnSpc>
              <a:spcBef>
                <a:spcPts val="1000"/>
              </a:spcBef>
              <a:spcAft>
                <a:spcPts val="0"/>
              </a:spcAft>
              <a:buClr>
                <a:srgbClr val="FF0000"/>
              </a:buClr>
              <a:buSzPts val="2400"/>
              <a:buNone/>
            </a:pPr>
            <a:r>
              <a:rPr i="1" lang="en-US">
                <a:solidFill>
                  <a:srgbClr val="FF0000"/>
                </a:solidFill>
              </a:rPr>
              <a:t>X=-24360J/mol = -24.360kJ/mol</a:t>
            </a:r>
            <a:endParaRPr i="1">
              <a:solidFill>
                <a:srgbClr val="FF0000"/>
              </a:solidFill>
            </a:endParaRPr>
          </a:p>
          <a:p>
            <a:pPr indent="0" lvl="0" marL="0" rtl="0" algn="l">
              <a:lnSpc>
                <a:spcPct val="90000"/>
              </a:lnSpc>
              <a:spcBef>
                <a:spcPts val="1000"/>
              </a:spcBef>
              <a:spcAft>
                <a:spcPts val="0"/>
              </a:spcAft>
              <a:buClr>
                <a:schemeClr val="dk1"/>
              </a:buClr>
              <a:buSzPts val="2400"/>
              <a:buNone/>
            </a:pPr>
            <a:r>
              <a:rPr i="1" lang="en-US"/>
              <a:t>Notice the Units had to match R (8.314J/Kmol).</a:t>
            </a:r>
            <a:endParaRPr/>
          </a:p>
        </p:txBody>
      </p:sp>
      <p:cxnSp>
        <p:nvCxnSpPr>
          <p:cNvPr id="4537" name="Google Shape;4537;g200ff56c607_0_1980"/>
          <p:cNvCxnSpPr/>
          <p:nvPr/>
        </p:nvCxnSpPr>
        <p:spPr>
          <a:xfrm>
            <a:off x="5241471" y="2520043"/>
            <a:ext cx="0" cy="914400"/>
          </a:xfrm>
          <a:prstGeom prst="straightConnector1">
            <a:avLst/>
          </a:prstGeom>
          <a:noFill/>
          <a:ln cap="flat" cmpd="sng" w="9525">
            <a:solidFill>
              <a:srgbClr val="FF0000"/>
            </a:solidFill>
            <a:prstDash val="solid"/>
            <a:miter lim="800000"/>
            <a:headEnd len="sm" w="sm" type="none"/>
            <a:tailEnd len="sm" w="sm" type="none"/>
          </a:ln>
        </p:spPr>
      </p:cxnSp>
      <p:cxnSp>
        <p:nvCxnSpPr>
          <p:cNvPr id="4538" name="Google Shape;4538;g200ff56c607_0_1980"/>
          <p:cNvCxnSpPr/>
          <p:nvPr/>
        </p:nvCxnSpPr>
        <p:spPr>
          <a:xfrm>
            <a:off x="5241471" y="2520043"/>
            <a:ext cx="152400" cy="0"/>
          </a:xfrm>
          <a:prstGeom prst="straightConnector1">
            <a:avLst/>
          </a:prstGeom>
          <a:noFill/>
          <a:ln cap="flat" cmpd="sng" w="9525">
            <a:solidFill>
              <a:srgbClr val="FF0000"/>
            </a:solidFill>
            <a:prstDash val="solid"/>
            <a:miter lim="800000"/>
            <a:headEnd len="sm" w="sm" type="none"/>
            <a:tailEnd len="sm" w="sm" type="none"/>
          </a:ln>
        </p:spPr>
      </p:cxnSp>
      <p:cxnSp>
        <p:nvCxnSpPr>
          <p:cNvPr id="4539" name="Google Shape;4539;g200ff56c607_0_1980"/>
          <p:cNvCxnSpPr/>
          <p:nvPr/>
        </p:nvCxnSpPr>
        <p:spPr>
          <a:xfrm>
            <a:off x="5241471" y="3434443"/>
            <a:ext cx="152400" cy="0"/>
          </a:xfrm>
          <a:prstGeom prst="straightConnector1">
            <a:avLst/>
          </a:prstGeom>
          <a:noFill/>
          <a:ln cap="flat" cmpd="sng" w="9525">
            <a:solidFill>
              <a:srgbClr val="FF0000"/>
            </a:solidFill>
            <a:prstDash val="solid"/>
            <a:miter lim="800000"/>
            <a:headEnd len="sm" w="sm" type="none"/>
            <a:tailEnd len="sm" w="sm" type="none"/>
          </a:ln>
        </p:spPr>
      </p:cxnSp>
      <p:cxnSp>
        <p:nvCxnSpPr>
          <p:cNvPr id="4540" name="Google Shape;4540;g200ff56c607_0_1980"/>
          <p:cNvCxnSpPr/>
          <p:nvPr/>
        </p:nvCxnSpPr>
        <p:spPr>
          <a:xfrm>
            <a:off x="7102929" y="2405743"/>
            <a:ext cx="0" cy="914400"/>
          </a:xfrm>
          <a:prstGeom prst="straightConnector1">
            <a:avLst/>
          </a:prstGeom>
          <a:noFill/>
          <a:ln cap="flat" cmpd="sng" w="9525">
            <a:solidFill>
              <a:srgbClr val="FF0000"/>
            </a:solidFill>
            <a:prstDash val="solid"/>
            <a:miter lim="800000"/>
            <a:headEnd len="sm" w="sm" type="none"/>
            <a:tailEnd len="sm" w="sm" type="none"/>
          </a:ln>
        </p:spPr>
      </p:cxnSp>
      <p:cxnSp>
        <p:nvCxnSpPr>
          <p:cNvPr id="4541" name="Google Shape;4541;g200ff56c607_0_1980"/>
          <p:cNvCxnSpPr/>
          <p:nvPr/>
        </p:nvCxnSpPr>
        <p:spPr>
          <a:xfrm>
            <a:off x="6874329" y="2405743"/>
            <a:ext cx="228600" cy="0"/>
          </a:xfrm>
          <a:prstGeom prst="straightConnector1">
            <a:avLst/>
          </a:prstGeom>
          <a:noFill/>
          <a:ln cap="flat" cmpd="sng" w="9525">
            <a:solidFill>
              <a:srgbClr val="FF0000"/>
            </a:solidFill>
            <a:prstDash val="solid"/>
            <a:miter lim="800000"/>
            <a:headEnd len="sm" w="sm" type="none"/>
            <a:tailEnd len="sm" w="sm" type="none"/>
          </a:ln>
        </p:spPr>
      </p:cxnSp>
      <p:cxnSp>
        <p:nvCxnSpPr>
          <p:cNvPr id="4542" name="Google Shape;4542;g200ff56c607_0_1980"/>
          <p:cNvCxnSpPr/>
          <p:nvPr/>
        </p:nvCxnSpPr>
        <p:spPr>
          <a:xfrm>
            <a:off x="6858000" y="3320143"/>
            <a:ext cx="228600" cy="0"/>
          </a:xfrm>
          <a:prstGeom prst="straightConnector1">
            <a:avLst/>
          </a:prstGeom>
          <a:noFill/>
          <a:ln cap="flat" cmpd="sng" w="9525">
            <a:solidFill>
              <a:srgbClr val="FF0000"/>
            </a:solidFill>
            <a:prstDash val="solid"/>
            <a:miter lim="800000"/>
            <a:headEnd len="sm" w="sm" type="none"/>
            <a:tailEnd len="sm" w="sm" type="none"/>
          </a:ln>
        </p:spPr>
      </p:cxnSp>
      <p:pic>
        <p:nvPicPr>
          <p:cNvPr id="4543" name="Google Shape;4543;g200ff56c607_0_1980"/>
          <p:cNvPicPr preferRelativeResize="0"/>
          <p:nvPr/>
        </p:nvPicPr>
        <p:blipFill rotWithShape="1">
          <a:blip r:embed="rId3">
            <a:alphaModFix/>
          </a:blip>
          <a:srcRect b="0" l="0" r="0" t="0"/>
          <a:stretch/>
        </p:blipFill>
        <p:spPr>
          <a:xfrm>
            <a:off x="8703128" y="2117273"/>
            <a:ext cx="2491922" cy="34755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7" name="Shape 4547"/>
        <p:cNvGrpSpPr/>
        <p:nvPr/>
      </p:nvGrpSpPr>
      <p:grpSpPr>
        <a:xfrm>
          <a:off x="0" y="0"/>
          <a:ext cx="0" cy="0"/>
          <a:chOff x="0" y="0"/>
          <a:chExt cx="0" cy="0"/>
        </a:xfrm>
      </p:grpSpPr>
      <p:sp>
        <p:nvSpPr>
          <p:cNvPr id="4548" name="Google Shape;4548;g200ff56c607_0_1992"/>
          <p:cNvSpPr txBox="1"/>
          <p:nvPr>
            <p:ph type="title"/>
          </p:nvPr>
        </p:nvSpPr>
        <p:spPr>
          <a:xfrm>
            <a:off x="2136775" y="228600"/>
            <a:ext cx="8153400" cy="990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Free Energy and Equilibrium</a:t>
            </a:r>
            <a:endParaRPr/>
          </a:p>
        </p:txBody>
      </p:sp>
      <p:sp>
        <p:nvSpPr>
          <p:cNvPr id="4549" name="Google Shape;4549;g200ff56c607_0_1992"/>
          <p:cNvSpPr txBox="1"/>
          <p:nvPr>
            <p:ph idx="1" type="body"/>
          </p:nvPr>
        </p:nvSpPr>
        <p:spPr>
          <a:xfrm>
            <a:off x="1524000" y="1676400"/>
            <a:ext cx="9144000" cy="5181600"/>
          </a:xfrm>
          <a:prstGeom prst="rect">
            <a:avLst/>
          </a:prstGeom>
          <a:noFill/>
          <a:ln>
            <a:noFill/>
          </a:ln>
        </p:spPr>
        <p:txBody>
          <a:bodyPr anchorCtr="0" anchor="t" bIns="45700" lIns="91425" spcFirstLastPara="1" rIns="91425" wrap="square" tIns="45700">
            <a:normAutofit/>
          </a:bodyPr>
          <a:lstStyle/>
          <a:p>
            <a:pPr indent="-228600" lvl="0" marL="228600" rtl="0" algn="ctr">
              <a:lnSpc>
                <a:spcPct val="90000"/>
              </a:lnSpc>
              <a:spcBef>
                <a:spcPts val="0"/>
              </a:spcBef>
              <a:spcAft>
                <a:spcPts val="0"/>
              </a:spcAft>
              <a:buClr>
                <a:schemeClr val="accent1"/>
              </a:buClr>
              <a:buSzPts val="3200"/>
              <a:buFont typeface="Noto Sans Symbols"/>
              <a:buNone/>
            </a:pPr>
            <a:r>
              <a:rPr lang="en-US" sz="3200">
                <a:solidFill>
                  <a:schemeClr val="accent1"/>
                </a:solidFill>
                <a:latin typeface="Noto Sans Symbols"/>
                <a:ea typeface="Noto Sans Symbols"/>
                <a:cs typeface="Noto Sans Symbols"/>
                <a:sym typeface="Noto Sans Symbols"/>
              </a:rPr>
              <a:t>Δ</a:t>
            </a:r>
            <a:r>
              <a:rPr i="1" lang="en-US" sz="3200">
                <a:solidFill>
                  <a:schemeClr val="accent1"/>
                </a:solidFill>
              </a:rPr>
              <a:t>G</a:t>
            </a:r>
            <a:r>
              <a:rPr lang="en-US" sz="3200">
                <a:solidFill>
                  <a:schemeClr val="accent1"/>
                </a:solidFill>
              </a:rPr>
              <a:t> = </a:t>
            </a:r>
            <a:r>
              <a:rPr lang="en-US" sz="3200">
                <a:solidFill>
                  <a:schemeClr val="accent1"/>
                </a:solidFill>
                <a:latin typeface="Noto Sans Symbols"/>
                <a:ea typeface="Noto Sans Symbols"/>
                <a:cs typeface="Noto Sans Symbols"/>
                <a:sym typeface="Noto Sans Symbols"/>
              </a:rPr>
              <a:t>Δ</a:t>
            </a:r>
            <a:r>
              <a:rPr i="1" lang="en-US" sz="3200">
                <a:solidFill>
                  <a:schemeClr val="accent1"/>
                </a:solidFill>
              </a:rPr>
              <a:t>G</a:t>
            </a:r>
            <a:r>
              <a:rPr lang="en-US" sz="3200">
                <a:solidFill>
                  <a:schemeClr val="accent1"/>
                </a:solidFill>
              </a:rPr>
              <a:t>° + </a:t>
            </a:r>
            <a:r>
              <a:rPr i="1" lang="en-US" sz="3200">
                <a:solidFill>
                  <a:schemeClr val="accent1"/>
                </a:solidFill>
              </a:rPr>
              <a:t>RT </a:t>
            </a:r>
            <a:r>
              <a:rPr lang="en-US" sz="3200">
                <a:solidFill>
                  <a:schemeClr val="accent1"/>
                </a:solidFill>
              </a:rPr>
              <a:t>ln</a:t>
            </a:r>
            <a:r>
              <a:rPr i="1" lang="en-US" sz="3200">
                <a:solidFill>
                  <a:schemeClr val="accent1"/>
                </a:solidFill>
              </a:rPr>
              <a:t>Q</a:t>
            </a:r>
            <a:endParaRPr i="1" sz="3200">
              <a:solidFill>
                <a:schemeClr val="accent1"/>
              </a:solidFill>
            </a:endParaRPr>
          </a:p>
          <a:p>
            <a:pPr indent="0" lvl="0" marL="0" rtl="0" algn="l">
              <a:lnSpc>
                <a:spcPct val="90000"/>
              </a:lnSpc>
              <a:spcBef>
                <a:spcPts val="1000"/>
              </a:spcBef>
              <a:spcAft>
                <a:spcPts val="0"/>
              </a:spcAft>
              <a:buClr>
                <a:schemeClr val="dk1"/>
              </a:buClr>
              <a:buSzPts val="3200"/>
              <a:buNone/>
            </a:pPr>
            <a:r>
              <a:rPr lang="en-US" sz="3200"/>
              <a:t>At equilibrium, </a:t>
            </a:r>
            <a:r>
              <a:rPr i="1" lang="en-US" sz="3200"/>
              <a:t>Q</a:t>
            </a:r>
            <a:r>
              <a:rPr lang="en-US" sz="3200"/>
              <a:t> = </a:t>
            </a:r>
            <a:r>
              <a:rPr i="1" lang="en-US" sz="3200"/>
              <a:t>K</a:t>
            </a:r>
            <a:r>
              <a:rPr lang="en-US" sz="3200"/>
              <a:t>, and </a:t>
            </a:r>
            <a:r>
              <a:rPr lang="en-US" sz="3200">
                <a:latin typeface="Noto Sans Symbols"/>
                <a:ea typeface="Noto Sans Symbols"/>
                <a:cs typeface="Noto Sans Symbols"/>
                <a:sym typeface="Noto Sans Symbols"/>
              </a:rPr>
              <a:t>Δ</a:t>
            </a:r>
            <a:r>
              <a:rPr i="1" lang="en-US" sz="3200"/>
              <a:t>G</a:t>
            </a:r>
            <a:r>
              <a:rPr lang="en-US" sz="3200"/>
              <a:t> = 0.</a:t>
            </a:r>
            <a:endParaRPr/>
          </a:p>
          <a:p>
            <a:pPr indent="0" lvl="0" marL="0" rtl="0" algn="l">
              <a:lnSpc>
                <a:spcPct val="90000"/>
              </a:lnSpc>
              <a:spcBef>
                <a:spcPts val="1000"/>
              </a:spcBef>
              <a:spcAft>
                <a:spcPts val="0"/>
              </a:spcAft>
              <a:buClr>
                <a:schemeClr val="dk1"/>
              </a:buClr>
              <a:buSzPts val="3200"/>
              <a:buNone/>
            </a:pPr>
            <a:r>
              <a:rPr lang="en-US" sz="3200"/>
              <a:t>The equation becomes</a:t>
            </a:r>
            <a:endParaRPr/>
          </a:p>
          <a:p>
            <a:pPr indent="-228600" lvl="0" marL="228600" rtl="0" algn="ctr">
              <a:lnSpc>
                <a:spcPct val="90000"/>
              </a:lnSpc>
              <a:spcBef>
                <a:spcPts val="1000"/>
              </a:spcBef>
              <a:spcAft>
                <a:spcPts val="0"/>
              </a:spcAft>
              <a:buClr>
                <a:srgbClr val="FFC000"/>
              </a:buClr>
              <a:buSzPts val="3200"/>
              <a:buFont typeface="Calibri"/>
              <a:buNone/>
            </a:pPr>
            <a:r>
              <a:rPr lang="en-US" sz="3200">
                <a:solidFill>
                  <a:srgbClr val="FFC000"/>
                </a:solidFill>
              </a:rPr>
              <a:t>0 = </a:t>
            </a:r>
            <a:r>
              <a:rPr lang="en-US" sz="3200">
                <a:solidFill>
                  <a:srgbClr val="FFC000"/>
                </a:solidFill>
                <a:latin typeface="Noto Sans Symbols"/>
                <a:ea typeface="Noto Sans Symbols"/>
                <a:cs typeface="Noto Sans Symbols"/>
                <a:sym typeface="Noto Sans Symbols"/>
              </a:rPr>
              <a:t>Δ</a:t>
            </a:r>
            <a:r>
              <a:rPr i="1" lang="en-US" sz="3200">
                <a:solidFill>
                  <a:srgbClr val="FFC000"/>
                </a:solidFill>
              </a:rPr>
              <a:t>G</a:t>
            </a:r>
            <a:r>
              <a:rPr lang="en-US" sz="3200">
                <a:solidFill>
                  <a:srgbClr val="FFC000"/>
                </a:solidFill>
              </a:rPr>
              <a:t>° + </a:t>
            </a:r>
            <a:r>
              <a:rPr i="1" lang="en-US" sz="3200">
                <a:solidFill>
                  <a:srgbClr val="FFC000"/>
                </a:solidFill>
              </a:rPr>
              <a:t>RT</a:t>
            </a:r>
            <a:r>
              <a:rPr lang="en-US" sz="3200">
                <a:solidFill>
                  <a:srgbClr val="FFC000"/>
                </a:solidFill>
              </a:rPr>
              <a:t> ln</a:t>
            </a:r>
            <a:r>
              <a:rPr i="1" lang="en-US" sz="3200">
                <a:solidFill>
                  <a:srgbClr val="FFC000"/>
                </a:solidFill>
              </a:rPr>
              <a:t>K</a:t>
            </a:r>
            <a:endParaRPr sz="3200">
              <a:solidFill>
                <a:srgbClr val="FFC000"/>
              </a:solidFill>
            </a:endParaRPr>
          </a:p>
          <a:p>
            <a:pPr indent="0" lvl="0" marL="0" rtl="0" algn="l">
              <a:lnSpc>
                <a:spcPct val="90000"/>
              </a:lnSpc>
              <a:spcBef>
                <a:spcPts val="1000"/>
              </a:spcBef>
              <a:spcAft>
                <a:spcPts val="0"/>
              </a:spcAft>
              <a:buClr>
                <a:schemeClr val="dk1"/>
              </a:buClr>
              <a:buSzPts val="3200"/>
              <a:buNone/>
            </a:pPr>
            <a:r>
              <a:rPr lang="en-US" sz="3200"/>
              <a:t>Rearranging, this becomes</a:t>
            </a:r>
            <a:endParaRPr/>
          </a:p>
          <a:p>
            <a:pPr indent="-228600" lvl="0" marL="228600" rtl="0" algn="ctr">
              <a:lnSpc>
                <a:spcPct val="90000"/>
              </a:lnSpc>
              <a:spcBef>
                <a:spcPts val="1000"/>
              </a:spcBef>
              <a:spcAft>
                <a:spcPts val="0"/>
              </a:spcAft>
              <a:buClr>
                <a:srgbClr val="FF0000"/>
              </a:buClr>
              <a:buSzPts val="3200"/>
              <a:buFont typeface="Noto Sans Symbols"/>
              <a:buNone/>
            </a:pPr>
            <a:r>
              <a:rPr lang="en-US" sz="3200">
                <a:solidFill>
                  <a:srgbClr val="FF0000"/>
                </a:solidFill>
                <a:latin typeface="Noto Sans Symbols"/>
                <a:ea typeface="Noto Sans Symbols"/>
                <a:cs typeface="Noto Sans Symbols"/>
                <a:sym typeface="Noto Sans Symbols"/>
              </a:rPr>
              <a:t>Δ</a:t>
            </a:r>
            <a:r>
              <a:rPr i="1" lang="en-US" sz="3200">
                <a:solidFill>
                  <a:srgbClr val="FF0000"/>
                </a:solidFill>
              </a:rPr>
              <a:t>G</a:t>
            </a:r>
            <a:r>
              <a:rPr lang="en-US" sz="3200">
                <a:solidFill>
                  <a:srgbClr val="FF0000"/>
                </a:solidFill>
              </a:rPr>
              <a:t>° = −</a:t>
            </a:r>
            <a:r>
              <a:rPr i="1" lang="en-US" sz="3200">
                <a:solidFill>
                  <a:srgbClr val="FF0000"/>
                </a:solidFill>
              </a:rPr>
              <a:t>RT</a:t>
            </a:r>
            <a:r>
              <a:rPr lang="en-US" sz="3200">
                <a:solidFill>
                  <a:srgbClr val="FF0000"/>
                </a:solidFill>
              </a:rPr>
              <a:t> ln</a:t>
            </a:r>
            <a:r>
              <a:rPr i="1" lang="en-US" sz="3200">
                <a:solidFill>
                  <a:srgbClr val="FF0000"/>
                </a:solidFill>
              </a:rPr>
              <a:t>K</a:t>
            </a:r>
            <a:endParaRPr i="1" sz="3200">
              <a:solidFill>
                <a:srgbClr val="FF0000"/>
              </a:solidFill>
            </a:endParaRPr>
          </a:p>
          <a:p>
            <a:pPr indent="-228600" lvl="0" marL="228600" rtl="0" algn="ctr">
              <a:lnSpc>
                <a:spcPct val="90000"/>
              </a:lnSpc>
              <a:spcBef>
                <a:spcPts val="1000"/>
              </a:spcBef>
              <a:spcAft>
                <a:spcPts val="0"/>
              </a:spcAft>
              <a:buClr>
                <a:schemeClr val="dk1"/>
              </a:buClr>
              <a:buSzPts val="2400"/>
              <a:buFont typeface="Calibri"/>
              <a:buNone/>
            </a:pPr>
            <a:r>
              <a:t/>
            </a:r>
            <a:endParaRPr/>
          </a:p>
        </p:txBody>
      </p:sp>
    </p:spTree>
  </p:cSld>
  <p:clrMapOvr>
    <a:masterClrMapping/>
  </p:clrMapOvr>
</p:sld>
</file>

<file path=ppt/slides/slide4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3" name="Shape 4553"/>
        <p:cNvGrpSpPr/>
        <p:nvPr/>
      </p:nvGrpSpPr>
      <p:grpSpPr>
        <a:xfrm>
          <a:off x="0" y="0"/>
          <a:ext cx="0" cy="0"/>
          <a:chOff x="0" y="0"/>
          <a:chExt cx="0" cy="0"/>
        </a:xfrm>
      </p:grpSpPr>
      <p:sp>
        <p:nvSpPr>
          <p:cNvPr id="4554" name="Google Shape;4554;g200ff56c607_0_1997"/>
          <p:cNvSpPr txBox="1"/>
          <p:nvPr>
            <p:ph type="title"/>
          </p:nvPr>
        </p:nvSpPr>
        <p:spPr>
          <a:xfrm>
            <a:off x="2136775" y="228600"/>
            <a:ext cx="8153400" cy="990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G and K</a:t>
            </a:r>
            <a:endParaRPr/>
          </a:p>
        </p:txBody>
      </p:sp>
      <p:sp>
        <p:nvSpPr>
          <p:cNvPr id="4555" name="Google Shape;4555;g200ff56c607_0_1997"/>
          <p:cNvSpPr txBox="1"/>
          <p:nvPr>
            <p:ph idx="1" type="body"/>
          </p:nvPr>
        </p:nvSpPr>
        <p:spPr>
          <a:xfrm>
            <a:off x="1524000" y="1355272"/>
            <a:ext cx="9144000" cy="52578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a:t>Recall that if K&gt;1 the products are favored.. If K&lt;1 the reactants are favored.</a:t>
            </a:r>
            <a:endParaRPr/>
          </a:p>
          <a:p>
            <a:pPr indent="-228600" lvl="0" marL="228600" rtl="0" algn="l">
              <a:lnSpc>
                <a:spcPct val="90000"/>
              </a:lnSpc>
              <a:spcBef>
                <a:spcPts val="1000"/>
              </a:spcBef>
              <a:spcAft>
                <a:spcPts val="0"/>
              </a:spcAft>
              <a:buClr>
                <a:schemeClr val="dk1"/>
              </a:buClr>
              <a:buSzPts val="2400"/>
              <a:buChar char="•"/>
            </a:pPr>
            <a:r>
              <a:rPr lang="en-US"/>
              <a:t>If G&lt;1 (or negative) the reaction is spontaneous in the forward direction. If G&gt;1 (or positive) the reaction is spontaneous in the reverse direction.</a:t>
            </a:r>
            <a:endParaRPr/>
          </a:p>
          <a:p>
            <a:pPr indent="-228600" lvl="0" marL="228600" rtl="0" algn="l">
              <a:lnSpc>
                <a:spcPct val="90000"/>
              </a:lnSpc>
              <a:spcBef>
                <a:spcPts val="1000"/>
              </a:spcBef>
              <a:spcAft>
                <a:spcPts val="0"/>
              </a:spcAft>
              <a:buClr>
                <a:schemeClr val="dk1"/>
              </a:buClr>
              <a:buSzPts val="2400"/>
              <a:buChar char="•"/>
            </a:pPr>
            <a:r>
              <a:rPr lang="en-US"/>
              <a:t>So, G and K are related. </a:t>
            </a:r>
            <a:r>
              <a:rPr lang="en-US">
                <a:solidFill>
                  <a:srgbClr val="FF0000"/>
                </a:solidFill>
              </a:rPr>
              <a:t>When G is negative, K is over 1. When G is positive, K is less than 1. </a:t>
            </a:r>
            <a:endParaRPr/>
          </a:p>
          <a:p>
            <a:pPr indent="-228600" lvl="0" marL="228600" rtl="0" algn="l">
              <a:lnSpc>
                <a:spcPct val="90000"/>
              </a:lnSpc>
              <a:spcBef>
                <a:spcPts val="1000"/>
              </a:spcBef>
              <a:spcAft>
                <a:spcPts val="0"/>
              </a:spcAft>
              <a:buClr>
                <a:schemeClr val="dk1"/>
              </a:buClr>
              <a:buSzPts val="2400"/>
              <a:buChar char="•"/>
            </a:pPr>
            <a:r>
              <a:rPr lang="en-US"/>
              <a:t>If K is 1, what is G and what does that mean?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55">
                                            <p:txEl>
                                              <p:pRg end="0" st="0"/>
                                            </p:txEl>
                                          </p:spTgt>
                                        </p:tgtEl>
                                        <p:attrNameLst>
                                          <p:attrName>style.visibility</p:attrName>
                                        </p:attrNameLst>
                                      </p:cBhvr>
                                      <p:to>
                                        <p:strVal val="visible"/>
                                      </p:to>
                                    </p:set>
                                    <p:animEffect filter="fade" transition="in">
                                      <p:cBhvr>
                                        <p:cTn dur="500"/>
                                        <p:tgtEl>
                                          <p:spTgt spid="455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55">
                                            <p:txEl>
                                              <p:pRg end="1" st="1"/>
                                            </p:txEl>
                                          </p:spTgt>
                                        </p:tgtEl>
                                        <p:attrNameLst>
                                          <p:attrName>style.visibility</p:attrName>
                                        </p:attrNameLst>
                                      </p:cBhvr>
                                      <p:to>
                                        <p:strVal val="visible"/>
                                      </p:to>
                                    </p:set>
                                    <p:animEffect filter="fade" transition="in">
                                      <p:cBhvr>
                                        <p:cTn dur="500"/>
                                        <p:tgtEl>
                                          <p:spTgt spid="455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55">
                                            <p:txEl>
                                              <p:pRg end="2" st="2"/>
                                            </p:txEl>
                                          </p:spTgt>
                                        </p:tgtEl>
                                        <p:attrNameLst>
                                          <p:attrName>style.visibility</p:attrName>
                                        </p:attrNameLst>
                                      </p:cBhvr>
                                      <p:to>
                                        <p:strVal val="visible"/>
                                      </p:to>
                                    </p:set>
                                    <p:animEffect filter="fade" transition="in">
                                      <p:cBhvr>
                                        <p:cTn dur="500"/>
                                        <p:tgtEl>
                                          <p:spTgt spid="455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55">
                                            <p:txEl>
                                              <p:pRg end="3" st="3"/>
                                            </p:txEl>
                                          </p:spTgt>
                                        </p:tgtEl>
                                        <p:attrNameLst>
                                          <p:attrName>style.visibility</p:attrName>
                                        </p:attrNameLst>
                                      </p:cBhvr>
                                      <p:to>
                                        <p:strVal val="visible"/>
                                      </p:to>
                                    </p:set>
                                    <p:animEffect filter="fade" transition="in">
                                      <p:cBhvr>
                                        <p:cTn dur="500"/>
                                        <p:tgtEl>
                                          <p:spTgt spid="4555">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9" name="Shape 4559"/>
        <p:cNvGrpSpPr/>
        <p:nvPr/>
      </p:nvGrpSpPr>
      <p:grpSpPr>
        <a:xfrm>
          <a:off x="0" y="0"/>
          <a:ext cx="0" cy="0"/>
          <a:chOff x="0" y="0"/>
          <a:chExt cx="0" cy="0"/>
        </a:xfrm>
      </p:grpSpPr>
      <p:sp>
        <p:nvSpPr>
          <p:cNvPr id="4560" name="Google Shape;4560;g200ff56c607_0_2002"/>
          <p:cNvSpPr txBox="1"/>
          <p:nvPr>
            <p:ph type="title"/>
          </p:nvPr>
        </p:nvSpPr>
        <p:spPr>
          <a:xfrm>
            <a:off x="2136775" y="228600"/>
            <a:ext cx="8153400" cy="990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Gibbs Final Example</a:t>
            </a:r>
            <a:endParaRPr/>
          </a:p>
        </p:txBody>
      </p:sp>
      <p:sp>
        <p:nvSpPr>
          <p:cNvPr id="4561" name="Google Shape;4561;g200ff56c607_0_2002"/>
          <p:cNvSpPr txBox="1"/>
          <p:nvPr>
            <p:ph idx="1" type="body"/>
          </p:nvPr>
        </p:nvSpPr>
        <p:spPr>
          <a:xfrm>
            <a:off x="1524000" y="1219200"/>
            <a:ext cx="9144000" cy="2514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The value of equilibrium constant for a reaction equals 45 at 298K. At the same temperature, the  reaction not at equilibrium has Q=35. Determine the Gibbs value at 298K and show that the value of G indicates the same direction as Q states.</a:t>
            </a:r>
            <a:endParaRPr/>
          </a:p>
        </p:txBody>
      </p:sp>
      <p:sp>
        <p:nvSpPr>
          <p:cNvPr id="4562" name="Google Shape;4562;g200ff56c607_0_2002"/>
          <p:cNvSpPr txBox="1"/>
          <p:nvPr/>
        </p:nvSpPr>
        <p:spPr>
          <a:xfrm>
            <a:off x="1828800" y="2745697"/>
            <a:ext cx="91440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400"/>
              <a:buFont typeface="Noto Sans Symbols"/>
              <a:buNone/>
            </a:pPr>
            <a:r>
              <a:rPr lang="en-US" sz="2400">
                <a:solidFill>
                  <a:srgbClr val="FF0000"/>
                </a:solidFill>
                <a:latin typeface="Arial"/>
                <a:ea typeface="Arial"/>
                <a:cs typeface="Arial"/>
                <a:sym typeface="Arial"/>
              </a:rPr>
              <a:t>Q&lt;K which predicts the reaction will proceed forward.</a:t>
            </a:r>
            <a:endParaRPr/>
          </a:p>
        </p:txBody>
      </p:sp>
      <p:sp>
        <p:nvSpPr>
          <p:cNvPr id="4563" name="Google Shape;4563;g200ff56c607_0_2002"/>
          <p:cNvSpPr txBox="1"/>
          <p:nvPr/>
        </p:nvSpPr>
        <p:spPr>
          <a:xfrm>
            <a:off x="1943100" y="3219347"/>
            <a:ext cx="8915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Noto Sans Symbols"/>
                <a:ea typeface="Noto Sans Symbols"/>
                <a:cs typeface="Noto Sans Symbols"/>
                <a:sym typeface="Noto Sans Symbols"/>
              </a:rPr>
              <a:t>Δ</a:t>
            </a:r>
            <a:r>
              <a:rPr i="1" lang="en-US" sz="2400">
                <a:solidFill>
                  <a:schemeClr val="accent1"/>
                </a:solidFill>
                <a:latin typeface="Arial"/>
                <a:ea typeface="Arial"/>
                <a:cs typeface="Arial"/>
                <a:sym typeface="Arial"/>
              </a:rPr>
              <a:t>G</a:t>
            </a:r>
            <a:r>
              <a:rPr lang="en-US" sz="2400">
                <a:solidFill>
                  <a:schemeClr val="accent1"/>
                </a:solidFill>
                <a:latin typeface="Arial"/>
                <a:ea typeface="Arial"/>
                <a:cs typeface="Arial"/>
                <a:sym typeface="Arial"/>
              </a:rPr>
              <a:t>° = −</a:t>
            </a:r>
            <a:r>
              <a:rPr i="1" lang="en-US" sz="2400">
                <a:solidFill>
                  <a:schemeClr val="accent1"/>
                </a:solidFill>
                <a:latin typeface="Arial"/>
                <a:ea typeface="Arial"/>
                <a:cs typeface="Arial"/>
                <a:sym typeface="Arial"/>
              </a:rPr>
              <a:t>RT</a:t>
            </a:r>
            <a:r>
              <a:rPr lang="en-US" sz="2400">
                <a:solidFill>
                  <a:schemeClr val="accent1"/>
                </a:solidFill>
                <a:latin typeface="Arial"/>
                <a:ea typeface="Arial"/>
                <a:cs typeface="Arial"/>
                <a:sym typeface="Arial"/>
              </a:rPr>
              <a:t> ln</a:t>
            </a:r>
            <a:r>
              <a:rPr i="1" lang="en-US" sz="2400">
                <a:solidFill>
                  <a:schemeClr val="accent1"/>
                </a:solidFill>
                <a:latin typeface="Arial"/>
                <a:ea typeface="Arial"/>
                <a:cs typeface="Arial"/>
                <a:sym typeface="Arial"/>
              </a:rPr>
              <a:t>K = -8.314(298)ln(45) = </a:t>
            </a:r>
            <a:r>
              <a:rPr i="1" lang="en-US" sz="2400">
                <a:solidFill>
                  <a:srgbClr val="FF0000"/>
                </a:solidFill>
                <a:latin typeface="Arial"/>
                <a:ea typeface="Arial"/>
                <a:cs typeface="Arial"/>
                <a:sym typeface="Arial"/>
              </a:rPr>
              <a:t>-9.43KJ/mol</a:t>
            </a:r>
            <a:endParaRPr sz="2400">
              <a:solidFill>
                <a:srgbClr val="FF0000"/>
              </a:solidFill>
              <a:latin typeface="Arial"/>
              <a:ea typeface="Arial"/>
              <a:cs typeface="Arial"/>
              <a:sym typeface="Arial"/>
            </a:endParaRPr>
          </a:p>
        </p:txBody>
      </p:sp>
      <p:sp>
        <p:nvSpPr>
          <p:cNvPr id="4564" name="Google Shape;4564;g200ff56c607_0_2002"/>
          <p:cNvSpPr txBox="1"/>
          <p:nvPr/>
        </p:nvSpPr>
        <p:spPr>
          <a:xfrm>
            <a:off x="1524000" y="4106862"/>
            <a:ext cx="5486400" cy="1508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2400"/>
              <a:buFont typeface="Noto Sans Symbols"/>
              <a:buNone/>
            </a:pPr>
            <a:r>
              <a:rPr lang="en-US" sz="2400">
                <a:solidFill>
                  <a:schemeClr val="accent1"/>
                </a:solidFill>
                <a:latin typeface="Noto Sans Symbols"/>
                <a:ea typeface="Noto Sans Symbols"/>
                <a:cs typeface="Noto Sans Symbols"/>
                <a:sym typeface="Noto Sans Symbols"/>
              </a:rPr>
              <a:t>Δ</a:t>
            </a:r>
            <a:r>
              <a:rPr i="1" lang="en-US" sz="2400">
                <a:solidFill>
                  <a:schemeClr val="accent1"/>
                </a:solidFill>
                <a:latin typeface="Arial"/>
                <a:ea typeface="Arial"/>
                <a:cs typeface="Arial"/>
                <a:sym typeface="Arial"/>
              </a:rPr>
              <a:t>G</a:t>
            </a:r>
            <a:r>
              <a:rPr lang="en-US" sz="2400">
                <a:solidFill>
                  <a:schemeClr val="accent1"/>
                </a:solidFill>
                <a:latin typeface="Arial"/>
                <a:ea typeface="Arial"/>
                <a:cs typeface="Arial"/>
                <a:sym typeface="Arial"/>
              </a:rPr>
              <a:t> = </a:t>
            </a:r>
            <a:r>
              <a:rPr lang="en-US" sz="2400">
                <a:solidFill>
                  <a:schemeClr val="accent1"/>
                </a:solidFill>
                <a:latin typeface="Noto Sans Symbols"/>
                <a:ea typeface="Noto Sans Symbols"/>
                <a:cs typeface="Noto Sans Symbols"/>
                <a:sym typeface="Noto Sans Symbols"/>
              </a:rPr>
              <a:t>Δ</a:t>
            </a:r>
            <a:r>
              <a:rPr i="1" lang="en-US" sz="2400">
                <a:solidFill>
                  <a:schemeClr val="accent1"/>
                </a:solidFill>
                <a:latin typeface="Arial"/>
                <a:ea typeface="Arial"/>
                <a:cs typeface="Arial"/>
                <a:sym typeface="Arial"/>
              </a:rPr>
              <a:t>G</a:t>
            </a:r>
            <a:r>
              <a:rPr lang="en-US" sz="2400">
                <a:solidFill>
                  <a:schemeClr val="accent1"/>
                </a:solidFill>
                <a:latin typeface="Arial"/>
                <a:ea typeface="Arial"/>
                <a:cs typeface="Arial"/>
                <a:sym typeface="Arial"/>
              </a:rPr>
              <a:t>° + </a:t>
            </a:r>
            <a:r>
              <a:rPr i="1" lang="en-US" sz="2400">
                <a:solidFill>
                  <a:schemeClr val="accent1"/>
                </a:solidFill>
                <a:latin typeface="Arial"/>
                <a:ea typeface="Arial"/>
                <a:cs typeface="Arial"/>
                <a:sym typeface="Arial"/>
              </a:rPr>
              <a:t>RT </a:t>
            </a:r>
            <a:r>
              <a:rPr lang="en-US" sz="2400">
                <a:solidFill>
                  <a:schemeClr val="accent1"/>
                </a:solidFill>
                <a:latin typeface="Arial"/>
                <a:ea typeface="Arial"/>
                <a:cs typeface="Arial"/>
                <a:sym typeface="Arial"/>
              </a:rPr>
              <a:t>ln</a:t>
            </a:r>
            <a:r>
              <a:rPr i="1" lang="en-US" sz="2400">
                <a:solidFill>
                  <a:schemeClr val="accent1"/>
                </a:solidFill>
                <a:latin typeface="Arial"/>
                <a:ea typeface="Arial"/>
                <a:cs typeface="Arial"/>
                <a:sym typeface="Arial"/>
              </a:rPr>
              <a:t>Q </a:t>
            </a:r>
            <a:endParaRPr/>
          </a:p>
          <a:p>
            <a:pPr indent="0" lvl="0" marL="0" marR="0" rtl="0" algn="l">
              <a:spcBef>
                <a:spcPts val="0"/>
              </a:spcBef>
              <a:spcAft>
                <a:spcPts val="0"/>
              </a:spcAft>
              <a:buClr>
                <a:schemeClr val="accent1"/>
              </a:buClr>
              <a:buSzPts val="2400"/>
              <a:buFont typeface="Noto Sans Symbols"/>
              <a:buNone/>
            </a:pPr>
            <a:r>
              <a:rPr i="1" lang="en-US" sz="2400">
                <a:solidFill>
                  <a:schemeClr val="accent1"/>
                </a:solidFill>
                <a:latin typeface="Arial"/>
                <a:ea typeface="Arial"/>
                <a:cs typeface="Arial"/>
                <a:sym typeface="Arial"/>
              </a:rPr>
              <a:t>      = -9430 + 8.314(298)ln(35) </a:t>
            </a:r>
            <a:endParaRPr/>
          </a:p>
          <a:p>
            <a:pPr indent="0" lvl="0" marL="0" marR="0" rtl="0" algn="l">
              <a:spcBef>
                <a:spcPts val="0"/>
              </a:spcBef>
              <a:spcAft>
                <a:spcPts val="0"/>
              </a:spcAft>
              <a:buClr>
                <a:schemeClr val="accent1"/>
              </a:buClr>
              <a:buSzPts val="2400"/>
              <a:buFont typeface="Noto Sans Symbols"/>
              <a:buNone/>
            </a:pPr>
            <a:r>
              <a:rPr i="1" lang="en-US" sz="2400">
                <a:solidFill>
                  <a:schemeClr val="accent1"/>
                </a:solidFill>
                <a:latin typeface="Arial"/>
                <a:ea typeface="Arial"/>
                <a:cs typeface="Arial"/>
                <a:sym typeface="Arial"/>
              </a:rPr>
              <a:t>      = </a:t>
            </a:r>
            <a:r>
              <a:rPr i="1" lang="en-US" sz="2400">
                <a:solidFill>
                  <a:srgbClr val="FF0000"/>
                </a:solidFill>
                <a:latin typeface="Arial"/>
                <a:ea typeface="Arial"/>
                <a:cs typeface="Arial"/>
                <a:sym typeface="Arial"/>
              </a:rPr>
              <a:t>-620KJ/mol</a:t>
            </a:r>
            <a:endParaRPr i="1" sz="2400">
              <a:solidFill>
                <a:srgbClr val="FF0000"/>
              </a:solidFill>
              <a:latin typeface="Arial"/>
              <a:ea typeface="Arial"/>
              <a:cs typeface="Arial"/>
              <a:sym typeface="Arial"/>
            </a:endParaRPr>
          </a:p>
          <a:p>
            <a:pPr indent="0" lvl="0" marL="0" marR="0" rtl="0" algn="l">
              <a:spcBef>
                <a:spcPts val="0"/>
              </a:spcBef>
              <a:spcAft>
                <a:spcPts val="0"/>
              </a:spcAft>
              <a:buClr>
                <a:schemeClr val="dk1"/>
              </a:buClr>
              <a:buSzPts val="2000"/>
              <a:buFont typeface="Noto Sans Symbols"/>
              <a:buNone/>
            </a:pPr>
            <a:r>
              <a:t/>
            </a:r>
            <a:endParaRPr sz="2000">
              <a:solidFill>
                <a:schemeClr val="accent1"/>
              </a:solidFill>
              <a:latin typeface="Arial"/>
              <a:ea typeface="Arial"/>
              <a:cs typeface="Arial"/>
              <a:sym typeface="Arial"/>
            </a:endParaRPr>
          </a:p>
        </p:txBody>
      </p:sp>
      <p:sp>
        <p:nvSpPr>
          <p:cNvPr id="4565" name="Google Shape;4565;g200ff56c607_0_2002"/>
          <p:cNvSpPr txBox="1"/>
          <p:nvPr/>
        </p:nvSpPr>
        <p:spPr>
          <a:xfrm>
            <a:off x="7239000" y="3825809"/>
            <a:ext cx="3429000" cy="1569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B050"/>
              </a:buClr>
              <a:buSzPts val="2400"/>
              <a:buFont typeface="Noto Sans Symbols"/>
              <a:buNone/>
            </a:pPr>
            <a:r>
              <a:rPr lang="en-US" sz="2400">
                <a:solidFill>
                  <a:srgbClr val="00B050"/>
                </a:solidFill>
                <a:latin typeface="Arial"/>
                <a:ea typeface="Arial"/>
                <a:cs typeface="Arial"/>
                <a:sym typeface="Arial"/>
              </a:rPr>
              <a:t>G is negative, which is spontaneous and favors the forward direction.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62"/>
                                        </p:tgtEl>
                                        <p:attrNameLst>
                                          <p:attrName>style.visibility</p:attrName>
                                        </p:attrNameLst>
                                      </p:cBhvr>
                                      <p:to>
                                        <p:strVal val="visible"/>
                                      </p:to>
                                    </p:set>
                                    <p:animEffect filter="fade" transition="in">
                                      <p:cBhvr>
                                        <p:cTn dur="500"/>
                                        <p:tgtEl>
                                          <p:spTgt spid="45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63"/>
                                        </p:tgtEl>
                                        <p:attrNameLst>
                                          <p:attrName>style.visibility</p:attrName>
                                        </p:attrNameLst>
                                      </p:cBhvr>
                                      <p:to>
                                        <p:strVal val="visible"/>
                                      </p:to>
                                    </p:set>
                                    <p:animEffect filter="fade" transition="in">
                                      <p:cBhvr>
                                        <p:cTn dur="500"/>
                                        <p:tgtEl>
                                          <p:spTgt spid="45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64"/>
                                        </p:tgtEl>
                                        <p:attrNameLst>
                                          <p:attrName>style.visibility</p:attrName>
                                        </p:attrNameLst>
                                      </p:cBhvr>
                                      <p:to>
                                        <p:strVal val="visible"/>
                                      </p:to>
                                    </p:set>
                                    <p:animEffect filter="fade" transition="in">
                                      <p:cBhvr>
                                        <p:cTn dur="500"/>
                                        <p:tgtEl>
                                          <p:spTgt spid="45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65"/>
                                        </p:tgtEl>
                                        <p:attrNameLst>
                                          <p:attrName>style.visibility</p:attrName>
                                        </p:attrNameLst>
                                      </p:cBhvr>
                                      <p:to>
                                        <p:strVal val="visible"/>
                                      </p:to>
                                    </p:set>
                                    <p:animEffect filter="fade" transition="in">
                                      <p:cBhvr>
                                        <p:cTn dur="500"/>
                                        <p:tgtEl>
                                          <p:spTgt spid="45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9" name="Shape 4569"/>
        <p:cNvGrpSpPr/>
        <p:nvPr/>
      </p:nvGrpSpPr>
      <p:grpSpPr>
        <a:xfrm>
          <a:off x="0" y="0"/>
          <a:ext cx="0" cy="0"/>
          <a:chOff x="0" y="0"/>
          <a:chExt cx="0" cy="0"/>
        </a:xfrm>
      </p:grpSpPr>
      <p:sp>
        <p:nvSpPr>
          <p:cNvPr id="4570" name="Google Shape;4570;g200ff56c607_0_2011"/>
          <p:cNvSpPr txBox="1"/>
          <p:nvPr>
            <p:ph type="title"/>
          </p:nvPr>
        </p:nvSpPr>
        <p:spPr>
          <a:xfrm>
            <a:off x="2136775" y="228600"/>
            <a:ext cx="8153400" cy="990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One last thing…</a:t>
            </a:r>
            <a:endParaRPr/>
          </a:p>
        </p:txBody>
      </p:sp>
      <p:sp>
        <p:nvSpPr>
          <p:cNvPr id="4571" name="Google Shape;4571;g200ff56c607_0_2011"/>
          <p:cNvSpPr txBox="1"/>
          <p:nvPr>
            <p:ph idx="1" type="body"/>
          </p:nvPr>
        </p:nvSpPr>
        <p:spPr>
          <a:xfrm>
            <a:off x="979714" y="1600200"/>
            <a:ext cx="10678800" cy="4495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Both Gibbs Free Energy and Entropy can be calculated using Hess’s law like Enthalpy.</a:t>
            </a:r>
            <a:endParaRPr/>
          </a:p>
        </p:txBody>
      </p:sp>
      <p:pic>
        <p:nvPicPr>
          <p:cNvPr id="4572" name="Google Shape;4572;g200ff56c607_0_2011"/>
          <p:cNvPicPr preferRelativeResize="0"/>
          <p:nvPr/>
        </p:nvPicPr>
        <p:blipFill rotWithShape="1">
          <a:blip r:embed="rId3">
            <a:alphaModFix/>
          </a:blip>
          <a:srcRect b="17707" l="0" r="0" t="26043"/>
          <a:stretch/>
        </p:blipFill>
        <p:spPr>
          <a:xfrm>
            <a:off x="4536924" y="2345871"/>
            <a:ext cx="7121676" cy="3004457"/>
          </a:xfrm>
          <a:prstGeom prst="rect">
            <a:avLst/>
          </a:prstGeom>
          <a:noFill/>
          <a:ln>
            <a:noFill/>
          </a:ln>
        </p:spPr>
      </p:pic>
      <p:pic>
        <p:nvPicPr>
          <p:cNvPr descr="Image result for diramond graphite" id="4573" name="Google Shape;4573;g200ff56c607_0_2011"/>
          <p:cNvPicPr preferRelativeResize="0"/>
          <p:nvPr/>
        </p:nvPicPr>
        <p:blipFill rotWithShape="1">
          <a:blip r:embed="rId4">
            <a:alphaModFix/>
          </a:blip>
          <a:srcRect b="0" l="0" r="0" t="0"/>
          <a:stretch/>
        </p:blipFill>
        <p:spPr>
          <a:xfrm>
            <a:off x="139247" y="2300286"/>
            <a:ext cx="4733925" cy="3095625"/>
          </a:xfrm>
          <a:prstGeom prst="rect">
            <a:avLst/>
          </a:prstGeom>
          <a:noFill/>
          <a:ln>
            <a:noFill/>
          </a:ln>
        </p:spPr>
      </p:pic>
    </p:spTree>
  </p:cSld>
  <p:clrMapOvr>
    <a:masterClrMapping/>
  </p:clrMapOvr>
</p:sld>
</file>

<file path=ppt/slides/slide4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8" name="Shape 4578"/>
        <p:cNvGrpSpPr/>
        <p:nvPr/>
      </p:nvGrpSpPr>
      <p:grpSpPr>
        <a:xfrm>
          <a:off x="0" y="0"/>
          <a:ext cx="0" cy="0"/>
          <a:chOff x="0" y="0"/>
          <a:chExt cx="0" cy="0"/>
        </a:xfrm>
      </p:grpSpPr>
      <p:sp>
        <p:nvSpPr>
          <p:cNvPr id="4579" name="Google Shape;4579;g200ff56c607_0_2018"/>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Unit 9 </a:t>
            </a:r>
            <a:r>
              <a:rPr lang="en-US"/>
              <a:t>Redox Reactions</a:t>
            </a:r>
            <a:endParaRPr/>
          </a:p>
        </p:txBody>
      </p:sp>
    </p:spTree>
  </p:cSld>
  <p:clrMapOvr>
    <a:masterClrMapping/>
  </p:clrMapOvr>
</p:sld>
</file>

<file path=ppt/slides/slide4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3" name="Shape 4583"/>
        <p:cNvGrpSpPr/>
        <p:nvPr/>
      </p:nvGrpSpPr>
      <p:grpSpPr>
        <a:xfrm>
          <a:off x="0" y="0"/>
          <a:ext cx="0" cy="0"/>
          <a:chOff x="0" y="0"/>
          <a:chExt cx="0" cy="0"/>
        </a:xfrm>
      </p:grpSpPr>
      <p:sp>
        <p:nvSpPr>
          <p:cNvPr id="4584" name="Google Shape;4584;g200ff56c607_0_2051"/>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Voltaic Cells</a:t>
            </a:r>
            <a:endParaRPr/>
          </a:p>
        </p:txBody>
      </p:sp>
      <p:sp>
        <p:nvSpPr>
          <p:cNvPr id="4585" name="Google Shape;4585;g200ff56c607_0_2051"/>
          <p:cNvSpPr txBox="1"/>
          <p:nvPr>
            <p:ph idx="1" type="body"/>
          </p:nvPr>
        </p:nvSpPr>
        <p:spPr>
          <a:xfrm>
            <a:off x="1752600" y="1295400"/>
            <a:ext cx="4267200" cy="48006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sz="2800"/>
              <a:t>We can use that energy to do work if we make the electrons flow through an external device.</a:t>
            </a:r>
            <a:endParaRPr/>
          </a:p>
          <a:p>
            <a:pPr indent="-228600" lvl="0" marL="228600" rtl="0" algn="l">
              <a:lnSpc>
                <a:spcPct val="90000"/>
              </a:lnSpc>
              <a:spcBef>
                <a:spcPts val="1000"/>
              </a:spcBef>
              <a:spcAft>
                <a:spcPts val="0"/>
              </a:spcAft>
              <a:buClr>
                <a:schemeClr val="dk1"/>
              </a:buClr>
              <a:buSzPts val="2800"/>
              <a:buChar char="•"/>
            </a:pPr>
            <a:r>
              <a:rPr lang="en-US" sz="2800"/>
              <a:t>We call such a setup a </a:t>
            </a:r>
            <a:r>
              <a:rPr lang="en-US" sz="2800">
                <a:solidFill>
                  <a:srgbClr val="FF0000"/>
                </a:solidFill>
              </a:rPr>
              <a:t>voltaic cell.</a:t>
            </a:r>
            <a:endParaRPr/>
          </a:p>
        </p:txBody>
      </p:sp>
      <p:pic>
        <p:nvPicPr>
          <p:cNvPr descr="20_04" id="4586" name="Google Shape;4586;g200ff56c607_0_2051"/>
          <p:cNvPicPr preferRelativeResize="0"/>
          <p:nvPr>
            <p:ph idx="2" type="body"/>
          </p:nvPr>
        </p:nvPicPr>
        <p:blipFill rotWithShape="1">
          <a:blip r:embed="rId3">
            <a:alphaModFix/>
          </a:blip>
          <a:srcRect b="5517" l="0" r="0" t="0"/>
          <a:stretch/>
        </p:blipFill>
        <p:spPr>
          <a:xfrm>
            <a:off x="6479628" y="1295400"/>
            <a:ext cx="4343400" cy="4628700"/>
          </a:xfrm>
          <a:prstGeom prst="rect">
            <a:avLst/>
          </a:prstGeom>
          <a:noFill/>
          <a:ln>
            <a:noFill/>
          </a:ln>
        </p:spPr>
      </p:pic>
    </p:spTree>
  </p:cSld>
  <p:clrMapOvr>
    <a:masterClrMapping/>
  </p:clrMapOvr>
  <p:transition spd="slow">
    <p:fade/>
  </p:transition>
</p:sld>
</file>

<file path=ppt/slides/slide4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0" name="Shape 4590"/>
        <p:cNvGrpSpPr/>
        <p:nvPr/>
      </p:nvGrpSpPr>
      <p:grpSpPr>
        <a:xfrm>
          <a:off x="0" y="0"/>
          <a:ext cx="0" cy="0"/>
          <a:chOff x="0" y="0"/>
          <a:chExt cx="0" cy="0"/>
        </a:xfrm>
      </p:grpSpPr>
      <p:sp>
        <p:nvSpPr>
          <p:cNvPr id="4591" name="Google Shape;4591;g200ff56c607_0_2057"/>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Voltaic Cells</a:t>
            </a:r>
            <a:endParaRPr/>
          </a:p>
        </p:txBody>
      </p:sp>
      <p:pic>
        <p:nvPicPr>
          <p:cNvPr descr="20_05" id="4592" name="Google Shape;4592;g200ff56c607_0_2057"/>
          <p:cNvPicPr preferRelativeResize="0"/>
          <p:nvPr>
            <p:ph idx="1" type="body"/>
          </p:nvPr>
        </p:nvPicPr>
        <p:blipFill rotWithShape="1">
          <a:blip r:embed="rId3">
            <a:alphaModFix/>
          </a:blip>
          <a:srcRect b="4443" l="0" r="0" t="0"/>
          <a:stretch/>
        </p:blipFill>
        <p:spPr>
          <a:xfrm>
            <a:off x="112987" y="1208689"/>
            <a:ext cx="5257800" cy="4497300"/>
          </a:xfrm>
          <a:prstGeom prst="rect">
            <a:avLst/>
          </a:prstGeom>
          <a:noFill/>
          <a:ln>
            <a:noFill/>
          </a:ln>
        </p:spPr>
      </p:pic>
      <p:sp>
        <p:nvSpPr>
          <p:cNvPr id="4593" name="Google Shape;4593;g200ff56c607_0_2057"/>
          <p:cNvSpPr txBox="1"/>
          <p:nvPr>
            <p:ph idx="2" type="body"/>
          </p:nvPr>
        </p:nvSpPr>
        <p:spPr>
          <a:xfrm>
            <a:off x="5877740" y="2049516"/>
            <a:ext cx="3612900" cy="4319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The </a:t>
            </a:r>
            <a:r>
              <a:rPr lang="en-US">
                <a:solidFill>
                  <a:srgbClr val="00B0F0"/>
                </a:solidFill>
              </a:rPr>
              <a:t>oxidation</a:t>
            </a:r>
            <a:r>
              <a:rPr lang="en-US"/>
              <a:t> occurs at the </a:t>
            </a:r>
            <a:r>
              <a:rPr lang="en-US">
                <a:solidFill>
                  <a:srgbClr val="00B0F0"/>
                </a:solidFill>
              </a:rPr>
              <a:t>anode</a:t>
            </a:r>
            <a:r>
              <a:rPr lang="en-US"/>
              <a:t> which is negative.</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The </a:t>
            </a:r>
            <a:r>
              <a:rPr lang="en-US">
                <a:solidFill>
                  <a:srgbClr val="FF0000"/>
                </a:solidFill>
              </a:rPr>
              <a:t>reduction</a:t>
            </a:r>
            <a:r>
              <a:rPr lang="en-US"/>
              <a:t> occurs at the </a:t>
            </a:r>
            <a:r>
              <a:rPr lang="en-US">
                <a:solidFill>
                  <a:srgbClr val="FF0000"/>
                </a:solidFill>
              </a:rPr>
              <a:t>cathode</a:t>
            </a:r>
            <a:r>
              <a:rPr lang="en-US"/>
              <a:t> which is positive.</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Electrons move from the anode to the cathode.</a:t>
            </a:r>
            <a:endParaRPr/>
          </a:p>
        </p:txBody>
      </p:sp>
      <p:pic>
        <p:nvPicPr>
          <p:cNvPr id="4594" name="Google Shape;4594;g200ff56c607_0_2057"/>
          <p:cNvPicPr preferRelativeResize="0"/>
          <p:nvPr/>
        </p:nvPicPr>
        <p:blipFill rotWithShape="1">
          <a:blip r:embed="rId4">
            <a:alphaModFix/>
          </a:blip>
          <a:srcRect b="0" l="0" r="0" t="0"/>
          <a:stretch/>
        </p:blipFill>
        <p:spPr>
          <a:xfrm>
            <a:off x="9490669" y="0"/>
            <a:ext cx="2701331" cy="2344985"/>
          </a:xfrm>
          <a:prstGeom prst="rect">
            <a:avLst/>
          </a:prstGeom>
          <a:noFill/>
          <a:ln>
            <a:noFill/>
          </a:ln>
        </p:spPr>
      </p:pic>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000"/>
                                  </p:stCondLst>
                                  <p:childTnLst>
                                    <p:set>
                                      <p:cBhvr>
                                        <p:cTn dur="1" fill="hold">
                                          <p:stCondLst>
                                            <p:cond delay="0"/>
                                          </p:stCondLst>
                                        </p:cTn>
                                        <p:tgtEl>
                                          <p:spTgt spid="4593">
                                            <p:txEl>
                                              <p:pRg end="0" st="0"/>
                                            </p:txEl>
                                          </p:spTgt>
                                        </p:tgtEl>
                                        <p:attrNameLst>
                                          <p:attrName>style.visibility</p:attrName>
                                        </p:attrNameLst>
                                      </p:cBhvr>
                                      <p:to>
                                        <p:strVal val="visible"/>
                                      </p:to>
                                    </p:set>
                                    <p:animEffect filter="fade" transition="in">
                                      <p:cBhvr>
                                        <p:cTn dur="2000"/>
                                        <p:tgtEl>
                                          <p:spTgt spid="4593">
                                            <p:txEl>
                                              <p:pRg end="0" st="0"/>
                                            </p:txEl>
                                          </p:spTgt>
                                        </p:tgtEl>
                                      </p:cBhvr>
                                    </p:animEffect>
                                  </p:childTnLst>
                                </p:cTn>
                              </p:par>
                              <p:par>
                                <p:cTn fill="hold" nodeType="withEffect" presetClass="entr" presetID="10" presetSubtype="0">
                                  <p:stCondLst>
                                    <p:cond delay="2000"/>
                                  </p:stCondLst>
                                  <p:childTnLst>
                                    <p:set>
                                      <p:cBhvr>
                                        <p:cTn dur="1" fill="hold">
                                          <p:stCondLst>
                                            <p:cond delay="0"/>
                                          </p:stCondLst>
                                        </p:cTn>
                                        <p:tgtEl>
                                          <p:spTgt spid="4593">
                                            <p:txEl>
                                              <p:pRg end="1" st="1"/>
                                            </p:txEl>
                                          </p:spTgt>
                                        </p:tgtEl>
                                        <p:attrNameLst>
                                          <p:attrName>style.visibility</p:attrName>
                                        </p:attrNameLst>
                                      </p:cBhvr>
                                      <p:to>
                                        <p:strVal val="visible"/>
                                      </p:to>
                                    </p:set>
                                    <p:animEffect filter="fade" transition="in">
                                      <p:cBhvr>
                                        <p:cTn dur="2000"/>
                                        <p:tgtEl>
                                          <p:spTgt spid="4593">
                                            <p:txEl>
                                              <p:pRg end="1" st="1"/>
                                            </p:txEl>
                                          </p:spTgt>
                                        </p:tgtEl>
                                      </p:cBhvr>
                                    </p:animEffect>
                                  </p:childTnLst>
                                </p:cTn>
                              </p:par>
                              <p:par>
                                <p:cTn fill="hold" nodeType="withEffect" presetClass="entr" presetID="10" presetSubtype="0">
                                  <p:stCondLst>
                                    <p:cond delay="2000"/>
                                  </p:stCondLst>
                                  <p:childTnLst>
                                    <p:set>
                                      <p:cBhvr>
                                        <p:cTn dur="1" fill="hold">
                                          <p:stCondLst>
                                            <p:cond delay="0"/>
                                          </p:stCondLst>
                                        </p:cTn>
                                        <p:tgtEl>
                                          <p:spTgt spid="4593">
                                            <p:txEl>
                                              <p:pRg end="2" st="2"/>
                                            </p:txEl>
                                          </p:spTgt>
                                        </p:tgtEl>
                                        <p:attrNameLst>
                                          <p:attrName>style.visibility</p:attrName>
                                        </p:attrNameLst>
                                      </p:cBhvr>
                                      <p:to>
                                        <p:strVal val="visible"/>
                                      </p:to>
                                    </p:set>
                                    <p:animEffect filter="fade" transition="in">
                                      <p:cBhvr>
                                        <p:cTn dur="2000"/>
                                        <p:tgtEl>
                                          <p:spTgt spid="4593">
                                            <p:txEl>
                                              <p:pRg end="2" st="2"/>
                                            </p:txEl>
                                          </p:spTgt>
                                        </p:tgtEl>
                                      </p:cBhvr>
                                    </p:animEffect>
                                  </p:childTnLst>
                                </p:cTn>
                              </p:par>
                              <p:par>
                                <p:cTn fill="hold" nodeType="withEffect" presetClass="entr" presetID="10" presetSubtype="0">
                                  <p:stCondLst>
                                    <p:cond delay="2000"/>
                                  </p:stCondLst>
                                  <p:childTnLst>
                                    <p:set>
                                      <p:cBhvr>
                                        <p:cTn dur="1" fill="hold">
                                          <p:stCondLst>
                                            <p:cond delay="0"/>
                                          </p:stCondLst>
                                        </p:cTn>
                                        <p:tgtEl>
                                          <p:spTgt spid="4593">
                                            <p:txEl>
                                              <p:pRg end="3" st="3"/>
                                            </p:txEl>
                                          </p:spTgt>
                                        </p:tgtEl>
                                        <p:attrNameLst>
                                          <p:attrName>style.visibility</p:attrName>
                                        </p:attrNameLst>
                                      </p:cBhvr>
                                      <p:to>
                                        <p:strVal val="visible"/>
                                      </p:to>
                                    </p:set>
                                    <p:animEffect filter="fade" transition="in">
                                      <p:cBhvr>
                                        <p:cTn dur="2000"/>
                                        <p:tgtEl>
                                          <p:spTgt spid="4593">
                                            <p:txEl>
                                              <p:pRg end="3" st="3"/>
                                            </p:txEl>
                                          </p:spTgt>
                                        </p:tgtEl>
                                      </p:cBhvr>
                                    </p:animEffect>
                                  </p:childTnLst>
                                </p:cTn>
                              </p:par>
                              <p:par>
                                <p:cTn fill="hold" nodeType="withEffect" presetClass="entr" presetID="10" presetSubtype="0">
                                  <p:stCondLst>
                                    <p:cond delay="2000"/>
                                  </p:stCondLst>
                                  <p:childTnLst>
                                    <p:set>
                                      <p:cBhvr>
                                        <p:cTn dur="1" fill="hold">
                                          <p:stCondLst>
                                            <p:cond delay="0"/>
                                          </p:stCondLst>
                                        </p:cTn>
                                        <p:tgtEl>
                                          <p:spTgt spid="4593">
                                            <p:txEl>
                                              <p:pRg end="4" st="4"/>
                                            </p:txEl>
                                          </p:spTgt>
                                        </p:tgtEl>
                                        <p:attrNameLst>
                                          <p:attrName>style.visibility</p:attrName>
                                        </p:attrNameLst>
                                      </p:cBhvr>
                                      <p:to>
                                        <p:strVal val="visible"/>
                                      </p:to>
                                    </p:set>
                                    <p:animEffect filter="fade" transition="in">
                                      <p:cBhvr>
                                        <p:cTn dur="2000"/>
                                        <p:tgtEl>
                                          <p:spTgt spid="4593">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g200fb5710e2_0_16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Hund’s Rule</a:t>
            </a:r>
            <a:endParaRPr/>
          </a:p>
        </p:txBody>
      </p:sp>
      <p:sp>
        <p:nvSpPr>
          <p:cNvPr id="754" name="Google Shape;754;g200fb5710e2_0_16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Notice that Carbon’s 6</a:t>
            </a:r>
            <a:r>
              <a:rPr baseline="30000" lang="en-US"/>
              <a:t>th</a:t>
            </a:r>
            <a:r>
              <a:rPr lang="en-US"/>
              <a:t> arrow is in the second p orbital. </a:t>
            </a:r>
            <a:endParaRPr/>
          </a:p>
          <a:p>
            <a:pPr indent="0" lvl="0" marL="0" rtl="0" algn="l">
              <a:lnSpc>
                <a:spcPct val="90000"/>
              </a:lnSpc>
              <a:spcBef>
                <a:spcPts val="1000"/>
              </a:spcBef>
              <a:spcAft>
                <a:spcPts val="0"/>
              </a:spcAft>
              <a:buClr>
                <a:srgbClr val="FF0000"/>
              </a:buClr>
              <a:buSzPts val="2400"/>
              <a:buNone/>
            </a:pPr>
            <a:r>
              <a:rPr lang="en-US">
                <a:solidFill>
                  <a:srgbClr val="FF0000"/>
                </a:solidFill>
              </a:rPr>
              <a:t>Hund’s Rule states the lowest energy configuration is one having the maximum number of unpaired electrons</a:t>
            </a:r>
            <a:r>
              <a:rPr lang="en-US"/>
              <a:t> allowed by Pauli Principle in a particular set of </a:t>
            </a:r>
            <a:r>
              <a:rPr lang="en-US" u="sng"/>
              <a:t>degenerate</a:t>
            </a:r>
            <a:r>
              <a:rPr lang="en-US"/>
              <a:t> orbitals. They should have parallel spins. </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rgbClr val="FF0000"/>
              </a:buClr>
              <a:buSzPts val="2400"/>
              <a:buNone/>
            </a:pPr>
            <a:r>
              <a:rPr lang="en-US">
                <a:solidFill>
                  <a:srgbClr val="FF0000"/>
                </a:solidFill>
              </a:rPr>
              <a:t>In English? Put one up</a:t>
            </a:r>
            <a:endParaRPr/>
          </a:p>
          <a:p>
            <a:pPr indent="0" lvl="0" marL="0" rtl="0" algn="l">
              <a:lnSpc>
                <a:spcPct val="90000"/>
              </a:lnSpc>
              <a:spcBef>
                <a:spcPts val="1000"/>
              </a:spcBef>
              <a:spcAft>
                <a:spcPts val="0"/>
              </a:spcAft>
              <a:buClr>
                <a:srgbClr val="FF0000"/>
              </a:buClr>
              <a:buSzPts val="2400"/>
              <a:buNone/>
            </a:pPr>
            <a:r>
              <a:rPr lang="en-US">
                <a:solidFill>
                  <a:srgbClr val="FF0000"/>
                </a:solidFill>
              </a:rPr>
              <a:t>arrow in each box </a:t>
            </a:r>
            <a:endParaRPr/>
          </a:p>
          <a:p>
            <a:pPr indent="0" lvl="0" marL="0" rtl="0" algn="l">
              <a:lnSpc>
                <a:spcPct val="90000"/>
              </a:lnSpc>
              <a:spcBef>
                <a:spcPts val="1000"/>
              </a:spcBef>
              <a:spcAft>
                <a:spcPts val="0"/>
              </a:spcAft>
              <a:buClr>
                <a:srgbClr val="FF0000"/>
              </a:buClr>
              <a:buSzPts val="2400"/>
              <a:buNone/>
            </a:pPr>
            <a:r>
              <a:rPr lang="en-US">
                <a:solidFill>
                  <a:srgbClr val="FF0000"/>
                </a:solidFill>
              </a:rPr>
              <a:t>before any get two.</a:t>
            </a:r>
            <a:endParaRPr>
              <a:solidFill>
                <a:srgbClr val="FF0000"/>
              </a:solidFill>
            </a:endParaRPr>
          </a:p>
          <a:p>
            <a:pPr indent="-76200" lvl="0" marL="228600" rtl="0" algn="l">
              <a:lnSpc>
                <a:spcPct val="90000"/>
              </a:lnSpc>
              <a:spcBef>
                <a:spcPts val="1000"/>
              </a:spcBef>
              <a:spcAft>
                <a:spcPts val="0"/>
              </a:spcAft>
              <a:buClr>
                <a:schemeClr val="dk1"/>
              </a:buClr>
              <a:buSzPts val="2400"/>
              <a:buNone/>
            </a:pPr>
            <a:r>
              <a:t/>
            </a:r>
            <a:endParaRPr/>
          </a:p>
        </p:txBody>
      </p:sp>
      <p:pic>
        <p:nvPicPr>
          <p:cNvPr descr="TB06_003.gif" id="755" name="Google Shape;755;g200fb5710e2_0_161"/>
          <p:cNvPicPr preferRelativeResize="0"/>
          <p:nvPr/>
        </p:nvPicPr>
        <p:blipFill rotWithShape="1">
          <a:blip r:embed="rId3">
            <a:alphaModFix/>
          </a:blip>
          <a:srcRect b="22296" l="1078" r="0" t="46897"/>
          <a:stretch/>
        </p:blipFill>
        <p:spPr>
          <a:xfrm>
            <a:off x="4445875" y="3610303"/>
            <a:ext cx="7083974" cy="1627290"/>
          </a:xfrm>
          <a:prstGeom prst="rect">
            <a:avLst/>
          </a:prstGeom>
          <a:noFill/>
          <a:ln>
            <a:noFill/>
          </a:ln>
        </p:spPr>
      </p:pic>
    </p:spTree>
  </p:cSld>
  <p:clrMapOvr>
    <a:masterClrMapping/>
  </p:clrMapOvr>
</p:sld>
</file>

<file path=ppt/slides/slide4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8" name="Shape 4598"/>
        <p:cNvGrpSpPr/>
        <p:nvPr/>
      </p:nvGrpSpPr>
      <p:grpSpPr>
        <a:xfrm>
          <a:off x="0" y="0"/>
          <a:ext cx="0" cy="0"/>
          <a:chOff x="0" y="0"/>
          <a:chExt cx="0" cy="0"/>
        </a:xfrm>
      </p:grpSpPr>
      <p:sp>
        <p:nvSpPr>
          <p:cNvPr id="4599" name="Google Shape;4599;g200ff56c607_0_2064"/>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Voltaic Cells</a:t>
            </a:r>
            <a:endParaRPr/>
          </a:p>
        </p:txBody>
      </p:sp>
      <p:pic>
        <p:nvPicPr>
          <p:cNvPr descr="20_05" id="4600" name="Google Shape;4600;g200ff56c607_0_2064"/>
          <p:cNvPicPr preferRelativeResize="0"/>
          <p:nvPr>
            <p:ph idx="1" type="body"/>
          </p:nvPr>
        </p:nvPicPr>
        <p:blipFill rotWithShape="1">
          <a:blip r:embed="rId3">
            <a:alphaModFix/>
          </a:blip>
          <a:srcRect b="4443" l="0" r="0" t="0"/>
          <a:stretch/>
        </p:blipFill>
        <p:spPr>
          <a:xfrm>
            <a:off x="1878724" y="1153510"/>
            <a:ext cx="4845000" cy="5105400"/>
          </a:xfrm>
          <a:prstGeom prst="rect">
            <a:avLst/>
          </a:prstGeom>
          <a:noFill/>
          <a:ln>
            <a:noFill/>
          </a:ln>
        </p:spPr>
      </p:pic>
      <p:sp>
        <p:nvSpPr>
          <p:cNvPr id="4601" name="Google Shape;4601;g200ff56c607_0_2064"/>
          <p:cNvSpPr txBox="1"/>
          <p:nvPr>
            <p:ph idx="2" type="body"/>
          </p:nvPr>
        </p:nvSpPr>
        <p:spPr>
          <a:xfrm>
            <a:off x="7124590" y="622738"/>
            <a:ext cx="4666500" cy="393360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400"/>
              <a:buNone/>
            </a:pPr>
            <a:r>
              <a:rPr lang="en-US"/>
              <a:t>   Once one e- flows from the anode to the cathode, the charges in each beaker would not be balanced and the flow of electrons would stop. Therefore, we use a salt bridge to keep the charges balanced.</a:t>
            </a:r>
            <a:endParaRPr/>
          </a:p>
          <a:p>
            <a:pPr indent="-228600" lvl="1" marL="685800" rtl="0" algn="l">
              <a:lnSpc>
                <a:spcPct val="90000"/>
              </a:lnSpc>
              <a:spcBef>
                <a:spcPts val="500"/>
              </a:spcBef>
              <a:spcAft>
                <a:spcPts val="0"/>
              </a:spcAft>
              <a:buClr>
                <a:schemeClr val="dk1"/>
              </a:buClr>
              <a:buSzPts val="2400"/>
              <a:buChar char="•"/>
            </a:pPr>
            <a:r>
              <a:rPr lang="en-US"/>
              <a:t>Cations move toward the cathode.</a:t>
            </a:r>
            <a:endParaRPr/>
          </a:p>
          <a:p>
            <a:pPr indent="-228600" lvl="1" marL="685800" rtl="0" algn="l">
              <a:lnSpc>
                <a:spcPct val="90000"/>
              </a:lnSpc>
              <a:spcBef>
                <a:spcPts val="500"/>
              </a:spcBef>
              <a:spcAft>
                <a:spcPts val="0"/>
              </a:spcAft>
              <a:buClr>
                <a:schemeClr val="dk1"/>
              </a:buClr>
              <a:buSzPts val="2400"/>
              <a:buChar char="•"/>
            </a:pPr>
            <a:r>
              <a:rPr lang="en-US"/>
              <a:t>Anions move toward the anode.</a:t>
            </a:r>
            <a:endParaRPr/>
          </a:p>
          <a:p>
            <a:pPr indent="-228600" lvl="0" marL="228600" rtl="0" algn="l">
              <a:lnSpc>
                <a:spcPct val="90000"/>
              </a:lnSpc>
              <a:spcBef>
                <a:spcPts val="1000"/>
              </a:spcBef>
              <a:spcAft>
                <a:spcPts val="0"/>
              </a:spcAft>
              <a:buClr>
                <a:schemeClr val="dk1"/>
              </a:buClr>
              <a:buSzPts val="2400"/>
              <a:buFont typeface="Calibri"/>
              <a:buNone/>
            </a:pPr>
            <a:r>
              <a:t/>
            </a:r>
            <a:endParaRPr/>
          </a:p>
        </p:txBody>
      </p:sp>
    </p:spTree>
  </p:cSld>
  <p:clrMapOvr>
    <a:masterClrMapping/>
  </p:clrMapOvr>
  <p:transition spd="slow">
    <p:fade/>
  </p:transition>
</p:sld>
</file>

<file path=ppt/slides/slide4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5" name="Shape 4605"/>
        <p:cNvGrpSpPr/>
        <p:nvPr/>
      </p:nvGrpSpPr>
      <p:grpSpPr>
        <a:xfrm>
          <a:off x="0" y="0"/>
          <a:ext cx="0" cy="0"/>
          <a:chOff x="0" y="0"/>
          <a:chExt cx="0" cy="0"/>
        </a:xfrm>
      </p:grpSpPr>
      <p:sp>
        <p:nvSpPr>
          <p:cNvPr id="4606" name="Google Shape;4606;g200ff56c607_0_2070"/>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Voltaic Cells</a:t>
            </a:r>
            <a:endParaRPr/>
          </a:p>
        </p:txBody>
      </p:sp>
      <p:sp>
        <p:nvSpPr>
          <p:cNvPr id="4607" name="Google Shape;4607;g200ff56c607_0_2070"/>
          <p:cNvSpPr txBox="1"/>
          <p:nvPr>
            <p:ph idx="1" type="body"/>
          </p:nvPr>
        </p:nvSpPr>
        <p:spPr>
          <a:xfrm>
            <a:off x="1676400" y="1576552"/>
            <a:ext cx="3810000" cy="4519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As the electrons reach the cathode, cations in the cathode are attracted to the</a:t>
            </a:r>
            <a:r>
              <a:rPr i="1" lang="en-US"/>
              <a:t> now </a:t>
            </a:r>
            <a:r>
              <a:rPr lang="en-US"/>
              <a:t>negative cathode.</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The electrons are taken by the cation, and the neutral metal is deposited on the cathode. (The cathode gains mass)</a:t>
            </a:r>
            <a:endParaRPr/>
          </a:p>
        </p:txBody>
      </p:sp>
      <p:pic>
        <p:nvPicPr>
          <p:cNvPr descr="20_08" id="4608" name="Google Shape;4608;g200ff56c607_0_2070"/>
          <p:cNvPicPr preferRelativeResize="0"/>
          <p:nvPr>
            <p:ph idx="2" type="body"/>
          </p:nvPr>
        </p:nvPicPr>
        <p:blipFill rotWithShape="1">
          <a:blip r:embed="rId3">
            <a:alphaModFix/>
          </a:blip>
          <a:srcRect b="3901" l="0" r="0" t="0"/>
          <a:stretch/>
        </p:blipFill>
        <p:spPr>
          <a:xfrm>
            <a:off x="6324600" y="1219200"/>
            <a:ext cx="5029200" cy="4435500"/>
          </a:xfrm>
          <a:prstGeom prst="rect">
            <a:avLst/>
          </a:prstGeom>
          <a:noFill/>
          <a:ln>
            <a:noFill/>
          </a:ln>
        </p:spPr>
      </p:pic>
    </p:spTree>
  </p:cSld>
  <p:clrMapOvr>
    <a:masterClrMapping/>
  </p:clrMapOvr>
  <p:transition spd="slow">
    <p:fade/>
  </p:transition>
</p:sld>
</file>

<file path=ppt/slides/slide4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2" name="Shape 4612"/>
        <p:cNvGrpSpPr/>
        <p:nvPr/>
      </p:nvGrpSpPr>
      <p:grpSpPr>
        <a:xfrm>
          <a:off x="0" y="0"/>
          <a:ext cx="0" cy="0"/>
          <a:chOff x="0" y="0"/>
          <a:chExt cx="0" cy="0"/>
        </a:xfrm>
      </p:grpSpPr>
      <p:sp>
        <p:nvSpPr>
          <p:cNvPr id="4613" name="Google Shape;4613;g200ff56c607_0_2076"/>
          <p:cNvSpPr txBox="1"/>
          <p:nvPr>
            <p:ph type="title"/>
          </p:nvPr>
        </p:nvSpPr>
        <p:spPr>
          <a:xfrm>
            <a:off x="1524000" y="381000"/>
            <a:ext cx="8229600" cy="1066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Electromotive Force (emf)</a:t>
            </a:r>
            <a:endParaRPr/>
          </a:p>
        </p:txBody>
      </p:sp>
      <p:sp>
        <p:nvSpPr>
          <p:cNvPr id="4614" name="Google Shape;4614;g200ff56c607_0_2076"/>
          <p:cNvSpPr txBox="1"/>
          <p:nvPr>
            <p:ph idx="1" type="body"/>
          </p:nvPr>
        </p:nvSpPr>
        <p:spPr>
          <a:xfrm>
            <a:off x="783021" y="1447800"/>
            <a:ext cx="6279900" cy="3944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A voltmeter may be placed on the wire connecting the anode and cathode in order to determine the cell’s voltage.</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The potential difference between the anode and cathode in a cell is called the </a:t>
            </a:r>
            <a:r>
              <a:rPr lang="en-US">
                <a:solidFill>
                  <a:srgbClr val="FF0000"/>
                </a:solidFill>
              </a:rPr>
              <a:t>electromotive force (emf).</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It is also called the </a:t>
            </a:r>
            <a:r>
              <a:rPr lang="en-US">
                <a:solidFill>
                  <a:srgbClr val="FF0000"/>
                </a:solidFill>
              </a:rPr>
              <a:t>cell potential</a:t>
            </a:r>
            <a:r>
              <a:rPr lang="en-US"/>
              <a:t>, and is designated </a:t>
            </a:r>
            <a:r>
              <a:rPr i="1" lang="en-US">
                <a:solidFill>
                  <a:srgbClr val="FF0000"/>
                </a:solidFill>
              </a:rPr>
              <a:t>E</a:t>
            </a:r>
            <a:r>
              <a:rPr baseline="-25000" lang="en-US">
                <a:solidFill>
                  <a:srgbClr val="FF0000"/>
                </a:solidFill>
              </a:rPr>
              <a:t>cell</a:t>
            </a:r>
            <a:r>
              <a:rPr i="1" lang="en-US">
                <a:solidFill>
                  <a:srgbClr val="FF0000"/>
                </a:solidFill>
              </a:rPr>
              <a:t>.</a:t>
            </a:r>
            <a:endParaRPr>
              <a:solidFill>
                <a:srgbClr val="FF0000"/>
              </a:solidFill>
            </a:endParaRPr>
          </a:p>
        </p:txBody>
      </p:sp>
      <p:pic>
        <p:nvPicPr>
          <p:cNvPr id="4615" name="Google Shape;4615;g200ff56c607_0_2076"/>
          <p:cNvPicPr preferRelativeResize="0"/>
          <p:nvPr/>
        </p:nvPicPr>
        <p:blipFill rotWithShape="1">
          <a:blip r:embed="rId3">
            <a:alphaModFix/>
          </a:blip>
          <a:srcRect b="0" l="0" r="0" t="0"/>
          <a:stretch/>
        </p:blipFill>
        <p:spPr>
          <a:xfrm>
            <a:off x="7465218" y="1332678"/>
            <a:ext cx="4576763" cy="4576763"/>
          </a:xfrm>
          <a:prstGeom prst="rect">
            <a:avLst/>
          </a:prstGeom>
          <a:noFill/>
          <a:ln>
            <a:noFill/>
          </a:ln>
        </p:spPr>
      </p:pic>
    </p:spTree>
  </p:cSld>
  <p:clrMapOvr>
    <a:masterClrMapping/>
  </p:clrMapOvr>
</p:sld>
</file>

<file path=ppt/slides/slide4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9" name="Shape 4619"/>
        <p:cNvGrpSpPr/>
        <p:nvPr/>
      </p:nvGrpSpPr>
      <p:grpSpPr>
        <a:xfrm>
          <a:off x="0" y="0"/>
          <a:ext cx="0" cy="0"/>
          <a:chOff x="0" y="0"/>
          <a:chExt cx="0" cy="0"/>
        </a:xfrm>
      </p:grpSpPr>
      <p:sp>
        <p:nvSpPr>
          <p:cNvPr id="4620" name="Google Shape;4620;g200ff56c607_0_2082"/>
          <p:cNvSpPr txBox="1"/>
          <p:nvPr>
            <p:ph type="title"/>
          </p:nvPr>
        </p:nvSpPr>
        <p:spPr>
          <a:xfrm>
            <a:off x="340492" y="234950"/>
            <a:ext cx="8229600" cy="1066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Cell Potential</a:t>
            </a:r>
            <a:endParaRPr/>
          </a:p>
        </p:txBody>
      </p:sp>
      <p:sp>
        <p:nvSpPr>
          <p:cNvPr id="4621" name="Google Shape;4621;g200ff56c607_0_2082"/>
          <p:cNvSpPr txBox="1"/>
          <p:nvPr>
            <p:ph idx="1" type="body"/>
          </p:nvPr>
        </p:nvSpPr>
        <p:spPr>
          <a:xfrm>
            <a:off x="4158294" y="539750"/>
            <a:ext cx="7772400" cy="7620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Font typeface="Calibri"/>
              <a:buNone/>
            </a:pPr>
            <a:r>
              <a:rPr lang="en-US"/>
              <a:t>Cell potential is measured in volts (V).</a:t>
            </a:r>
            <a:endParaRPr/>
          </a:p>
        </p:txBody>
      </p:sp>
      <p:grpSp>
        <p:nvGrpSpPr>
          <p:cNvPr id="4622" name="Google Shape;4622;g200ff56c607_0_2082"/>
          <p:cNvGrpSpPr/>
          <p:nvPr/>
        </p:nvGrpSpPr>
        <p:grpSpPr>
          <a:xfrm>
            <a:off x="9638095" y="216229"/>
            <a:ext cx="2065338" cy="959223"/>
            <a:chOff x="2144" y="2176"/>
            <a:chExt cx="1301" cy="600"/>
          </a:xfrm>
        </p:grpSpPr>
        <p:sp>
          <p:nvSpPr>
            <p:cNvPr id="4623" name="Google Shape;4623;g200ff56c607_0_2082"/>
            <p:cNvSpPr/>
            <p:nvPr/>
          </p:nvSpPr>
          <p:spPr>
            <a:xfrm>
              <a:off x="2144" y="2336"/>
              <a:ext cx="9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rgbClr val="C82E32"/>
                  </a:solidFill>
                  <a:latin typeface="Calibri"/>
                  <a:ea typeface="Calibri"/>
                  <a:cs typeface="Calibri"/>
                  <a:sym typeface="Calibri"/>
                </a:rPr>
                <a:t>1 V = 1 </a:t>
              </a:r>
              <a:endParaRPr/>
            </a:p>
          </p:txBody>
        </p:sp>
        <p:grpSp>
          <p:nvGrpSpPr>
            <p:cNvPr id="4624" name="Google Shape;4624;g200ff56c607_0_2082"/>
            <p:cNvGrpSpPr/>
            <p:nvPr/>
          </p:nvGrpSpPr>
          <p:grpSpPr>
            <a:xfrm>
              <a:off x="3048" y="2176"/>
              <a:ext cx="397" cy="600"/>
              <a:chOff x="3600" y="1948"/>
              <a:chExt cx="397" cy="600"/>
            </a:xfrm>
          </p:grpSpPr>
          <p:sp>
            <p:nvSpPr>
              <p:cNvPr id="4625" name="Google Shape;4625;g200ff56c607_0_2082"/>
              <p:cNvSpPr/>
              <p:nvPr/>
            </p:nvSpPr>
            <p:spPr>
              <a:xfrm>
                <a:off x="3697" y="1948"/>
                <a:ext cx="300" cy="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200">
                    <a:solidFill>
                      <a:srgbClr val="C82E32"/>
                    </a:solidFill>
                    <a:latin typeface="Calibri"/>
                    <a:ea typeface="Calibri"/>
                    <a:cs typeface="Calibri"/>
                    <a:sym typeface="Calibri"/>
                  </a:rPr>
                  <a:t>J</a:t>
                </a:r>
                <a:endParaRPr/>
              </a:p>
              <a:p>
                <a:pPr indent="0" lvl="0" marL="0" marR="0" rtl="0" algn="ctr">
                  <a:spcBef>
                    <a:spcPts val="0"/>
                  </a:spcBef>
                  <a:spcAft>
                    <a:spcPts val="0"/>
                  </a:spcAft>
                  <a:buNone/>
                </a:pPr>
                <a:r>
                  <a:rPr lang="en-US" sz="3200">
                    <a:solidFill>
                      <a:srgbClr val="C82E32"/>
                    </a:solidFill>
                    <a:latin typeface="Calibri"/>
                    <a:ea typeface="Calibri"/>
                    <a:cs typeface="Calibri"/>
                    <a:sym typeface="Calibri"/>
                  </a:rPr>
                  <a:t>C</a:t>
                </a:r>
                <a:endParaRPr/>
              </a:p>
            </p:txBody>
          </p:sp>
          <p:cxnSp>
            <p:nvCxnSpPr>
              <p:cNvPr id="4626" name="Google Shape;4626;g200ff56c607_0_2082"/>
              <p:cNvCxnSpPr/>
              <p:nvPr/>
            </p:nvCxnSpPr>
            <p:spPr>
              <a:xfrm>
                <a:off x="3600" y="2288"/>
                <a:ext cx="300" cy="0"/>
              </a:xfrm>
              <a:prstGeom prst="straightConnector1">
                <a:avLst/>
              </a:prstGeom>
              <a:noFill/>
              <a:ln cap="flat" cmpd="sng" w="19050">
                <a:solidFill>
                  <a:srgbClr val="C82E32"/>
                </a:solidFill>
                <a:prstDash val="solid"/>
                <a:round/>
                <a:headEnd len="med" w="med" type="none"/>
                <a:tailEnd len="med" w="med" type="none"/>
              </a:ln>
            </p:spPr>
          </p:cxnSp>
        </p:grpSp>
      </p:grpSp>
      <p:pic>
        <p:nvPicPr>
          <p:cNvPr descr="Image result for volts" id="4627" name="Google Shape;4627;g200ff56c607_0_2082"/>
          <p:cNvPicPr preferRelativeResize="0"/>
          <p:nvPr/>
        </p:nvPicPr>
        <p:blipFill rotWithShape="1">
          <a:blip r:embed="rId3">
            <a:alphaModFix/>
          </a:blip>
          <a:srcRect b="0" l="0" r="0" t="0"/>
          <a:stretch/>
        </p:blipFill>
        <p:spPr>
          <a:xfrm>
            <a:off x="1557830" y="1301750"/>
            <a:ext cx="9168524" cy="401122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000"/>
                                  </p:stCondLst>
                                  <p:childTnLst>
                                    <p:set>
                                      <p:cBhvr>
                                        <p:cTn dur="1" fill="hold">
                                          <p:stCondLst>
                                            <p:cond delay="0"/>
                                          </p:stCondLst>
                                        </p:cTn>
                                        <p:tgtEl>
                                          <p:spTgt spid="4622"/>
                                        </p:tgtEl>
                                        <p:attrNameLst>
                                          <p:attrName>style.visibility</p:attrName>
                                        </p:attrNameLst>
                                      </p:cBhvr>
                                      <p:to>
                                        <p:strVal val="visible"/>
                                      </p:to>
                                    </p:set>
                                    <p:animEffect filter="fade" transition="in">
                                      <p:cBhvr>
                                        <p:cTn dur="2000"/>
                                        <p:tgtEl>
                                          <p:spTgt spid="46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1" name="Shape 4631"/>
        <p:cNvGrpSpPr/>
        <p:nvPr/>
      </p:nvGrpSpPr>
      <p:grpSpPr>
        <a:xfrm>
          <a:off x="0" y="0"/>
          <a:ext cx="0" cy="0"/>
          <a:chOff x="0" y="0"/>
          <a:chExt cx="0" cy="0"/>
        </a:xfrm>
      </p:grpSpPr>
      <p:pic>
        <p:nvPicPr>
          <p:cNvPr id="4632" name="Google Shape;4632;g200ff56c607_0_2093"/>
          <p:cNvPicPr preferRelativeResize="0"/>
          <p:nvPr/>
        </p:nvPicPr>
        <p:blipFill rotWithShape="1">
          <a:blip r:embed="rId3">
            <a:alphaModFix/>
          </a:blip>
          <a:srcRect b="12907" l="0" r="0" t="0"/>
          <a:stretch/>
        </p:blipFill>
        <p:spPr>
          <a:xfrm>
            <a:off x="1689537" y="209739"/>
            <a:ext cx="9188669" cy="5967224"/>
          </a:xfrm>
          <a:prstGeom prst="rect">
            <a:avLst/>
          </a:prstGeom>
          <a:noFill/>
          <a:ln>
            <a:noFill/>
          </a:ln>
        </p:spPr>
      </p:pic>
    </p:spTree>
  </p:cSld>
  <p:clrMapOvr>
    <a:masterClrMapping/>
  </p:clrMapOvr>
</p:sld>
</file>

<file path=ppt/slides/slide4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6" name="Shape 4636"/>
        <p:cNvGrpSpPr/>
        <p:nvPr/>
      </p:nvGrpSpPr>
      <p:grpSpPr>
        <a:xfrm>
          <a:off x="0" y="0"/>
          <a:ext cx="0" cy="0"/>
          <a:chOff x="0" y="0"/>
          <a:chExt cx="0" cy="0"/>
        </a:xfrm>
      </p:grpSpPr>
      <p:sp>
        <p:nvSpPr>
          <p:cNvPr id="4637" name="Google Shape;4637;g200ff56c607_0_2097"/>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Standard Hydrogen Electrode</a:t>
            </a:r>
            <a:endParaRPr/>
          </a:p>
        </p:txBody>
      </p:sp>
      <p:sp>
        <p:nvSpPr>
          <p:cNvPr id="4638" name="Google Shape;4638;g200ff56c607_0_2097"/>
          <p:cNvSpPr txBox="1"/>
          <p:nvPr>
            <p:ph idx="1" type="body"/>
          </p:nvPr>
        </p:nvSpPr>
        <p:spPr>
          <a:xfrm>
            <a:off x="762000" y="1371600"/>
            <a:ext cx="4572000" cy="4091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The values are referenced to a standard hydrogen electrode </a:t>
            </a:r>
            <a:r>
              <a:rPr lang="en-US">
                <a:solidFill>
                  <a:srgbClr val="FF0000"/>
                </a:solidFill>
              </a:rPr>
              <a:t>(SHE).</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By definition, the reduction potential for hydrogen is 0 V:</a:t>
            </a:r>
            <a:endParaRPr/>
          </a:p>
          <a:p>
            <a:pPr indent="-228600" lvl="0" marL="228600" rtl="0" algn="l">
              <a:lnSpc>
                <a:spcPct val="90000"/>
              </a:lnSpc>
              <a:spcBef>
                <a:spcPts val="1000"/>
              </a:spcBef>
              <a:spcAft>
                <a:spcPts val="0"/>
              </a:spcAft>
              <a:buClr>
                <a:schemeClr val="dk1"/>
              </a:buClr>
              <a:buSzPts val="2400"/>
              <a:buFont typeface="Calibri"/>
              <a:buNone/>
            </a:pPr>
            <a:r>
              <a:t/>
            </a:r>
            <a:endParaRPr/>
          </a:p>
          <a:p>
            <a:pPr indent="-228600" lvl="0" marL="228600" rtl="0" algn="l">
              <a:lnSpc>
                <a:spcPct val="90000"/>
              </a:lnSpc>
              <a:spcBef>
                <a:spcPts val="1000"/>
              </a:spcBef>
              <a:spcAft>
                <a:spcPts val="0"/>
              </a:spcAft>
              <a:buClr>
                <a:srgbClr val="FF0000"/>
              </a:buClr>
              <a:buSzPts val="2400"/>
              <a:buFont typeface="Calibri"/>
              <a:buNone/>
            </a:pPr>
            <a:r>
              <a:rPr lang="en-US">
                <a:solidFill>
                  <a:srgbClr val="FF0000"/>
                </a:solidFill>
              </a:rPr>
              <a:t>2 H</a:t>
            </a:r>
            <a:r>
              <a:rPr baseline="30000" lang="en-US">
                <a:solidFill>
                  <a:srgbClr val="FF0000"/>
                </a:solidFill>
              </a:rPr>
              <a:t>+</a:t>
            </a:r>
            <a:r>
              <a:rPr lang="en-US">
                <a:solidFill>
                  <a:srgbClr val="FF0000"/>
                </a:solidFill>
              </a:rPr>
              <a:t> + 2 e</a:t>
            </a:r>
            <a:r>
              <a:rPr baseline="30000" lang="en-US">
                <a:solidFill>
                  <a:srgbClr val="FF0000"/>
                </a:solidFill>
              </a:rPr>
              <a:t>−</a:t>
            </a:r>
            <a:r>
              <a:rPr lang="en-US">
                <a:solidFill>
                  <a:srgbClr val="FF0000"/>
                </a:solidFill>
              </a:rPr>
              <a:t> ⎯⎯→ H</a:t>
            </a:r>
            <a:r>
              <a:rPr baseline="-25000" lang="en-US">
                <a:solidFill>
                  <a:srgbClr val="FF0000"/>
                </a:solidFill>
              </a:rPr>
              <a:t>2</a:t>
            </a:r>
            <a:endParaRPr/>
          </a:p>
          <a:p>
            <a:pPr indent="-228600" lvl="0" marL="228600" rtl="0" algn="l">
              <a:lnSpc>
                <a:spcPct val="90000"/>
              </a:lnSpc>
              <a:spcBef>
                <a:spcPts val="1000"/>
              </a:spcBef>
              <a:spcAft>
                <a:spcPts val="0"/>
              </a:spcAft>
              <a:buClr>
                <a:schemeClr val="dk1"/>
              </a:buClr>
              <a:buSzPts val="2400"/>
              <a:buFont typeface="Calibri"/>
              <a:buNone/>
            </a:pPr>
            <a:r>
              <a:t/>
            </a:r>
            <a:endParaRPr baseline="-25000">
              <a:solidFill>
                <a:srgbClr val="FF0000"/>
              </a:solidFill>
            </a:endParaRPr>
          </a:p>
          <a:p>
            <a:pPr indent="-228600" lvl="0" marL="228600" rtl="0" algn="l">
              <a:lnSpc>
                <a:spcPct val="90000"/>
              </a:lnSpc>
              <a:spcBef>
                <a:spcPts val="1000"/>
              </a:spcBef>
              <a:spcAft>
                <a:spcPts val="0"/>
              </a:spcAft>
              <a:buClr>
                <a:srgbClr val="FF0000"/>
              </a:buClr>
              <a:buSzPts val="2400"/>
              <a:buFont typeface="Calibri"/>
              <a:buNone/>
            </a:pPr>
            <a:r>
              <a:rPr baseline="-25000" lang="en-US">
                <a:solidFill>
                  <a:srgbClr val="FF0000"/>
                </a:solidFill>
              </a:rPr>
              <a:t>* At 1atm and 1M solution</a:t>
            </a:r>
            <a:endParaRPr>
              <a:solidFill>
                <a:srgbClr val="FF0000"/>
              </a:solidFill>
            </a:endParaRPr>
          </a:p>
        </p:txBody>
      </p:sp>
      <p:pic>
        <p:nvPicPr>
          <p:cNvPr id="4639" name="Google Shape;4639;g200ff56c607_0_2097"/>
          <p:cNvPicPr preferRelativeResize="0"/>
          <p:nvPr/>
        </p:nvPicPr>
        <p:blipFill rotWithShape="1">
          <a:blip r:embed="rId3">
            <a:alphaModFix/>
          </a:blip>
          <a:srcRect b="0" l="0" r="0" t="0"/>
          <a:stretch/>
        </p:blipFill>
        <p:spPr>
          <a:xfrm>
            <a:off x="5607269" y="1157780"/>
            <a:ext cx="6048375" cy="4857750"/>
          </a:xfrm>
          <a:prstGeom prst="rect">
            <a:avLst/>
          </a:prstGeom>
          <a:noFill/>
          <a:ln>
            <a:noFill/>
          </a:ln>
        </p:spPr>
      </p:pic>
    </p:spTree>
  </p:cSld>
  <p:clrMapOvr>
    <a:masterClrMapping/>
  </p:clrMapOvr>
  <p:transition spd="slow">
    <p:fade/>
  </p:transition>
</p:sld>
</file>

<file path=ppt/slides/slide4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3" name="Shape 4643"/>
        <p:cNvGrpSpPr/>
        <p:nvPr/>
      </p:nvGrpSpPr>
      <p:grpSpPr>
        <a:xfrm>
          <a:off x="0" y="0"/>
          <a:ext cx="0" cy="0"/>
          <a:chOff x="0" y="0"/>
          <a:chExt cx="0" cy="0"/>
        </a:xfrm>
      </p:grpSpPr>
      <p:sp>
        <p:nvSpPr>
          <p:cNvPr id="4644" name="Google Shape;4644;g200ff56c607_0_2103"/>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Standard Reduction Potentials</a:t>
            </a:r>
            <a:endParaRPr/>
          </a:p>
        </p:txBody>
      </p:sp>
      <p:pic>
        <p:nvPicPr>
          <p:cNvPr descr="20_T01" id="4645" name="Google Shape;4645;g200ff56c607_0_2103"/>
          <p:cNvPicPr preferRelativeResize="0"/>
          <p:nvPr>
            <p:ph idx="1" type="body"/>
          </p:nvPr>
        </p:nvPicPr>
        <p:blipFill rotWithShape="1">
          <a:blip r:embed="rId3">
            <a:alphaModFix/>
          </a:blip>
          <a:srcRect b="4798" l="0" r="0" t="6839"/>
          <a:stretch/>
        </p:blipFill>
        <p:spPr>
          <a:xfrm>
            <a:off x="2664373" y="1238086"/>
            <a:ext cx="5943600" cy="5110200"/>
          </a:xfrm>
          <a:prstGeom prst="rect">
            <a:avLst/>
          </a:prstGeom>
          <a:noFill/>
          <a:ln>
            <a:noFill/>
          </a:ln>
        </p:spPr>
      </p:pic>
      <p:sp>
        <p:nvSpPr>
          <p:cNvPr id="4646" name="Google Shape;4646;g200ff56c607_0_2103"/>
          <p:cNvSpPr txBox="1"/>
          <p:nvPr>
            <p:ph idx="2" type="body"/>
          </p:nvPr>
        </p:nvSpPr>
        <p:spPr>
          <a:xfrm>
            <a:off x="8949558" y="1831428"/>
            <a:ext cx="2590800" cy="2378100"/>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90000"/>
              </a:lnSpc>
              <a:spcBef>
                <a:spcPts val="0"/>
              </a:spcBef>
              <a:spcAft>
                <a:spcPts val="0"/>
              </a:spcAft>
              <a:buClr>
                <a:srgbClr val="FF0000"/>
              </a:buClr>
              <a:buSzPts val="2800"/>
              <a:buNone/>
            </a:pPr>
            <a:r>
              <a:rPr lang="en-US" sz="2800">
                <a:solidFill>
                  <a:srgbClr val="FF0000"/>
                </a:solidFill>
              </a:rPr>
              <a:t>Reduction potentials for many electrodes have been measured and tabulated.</a:t>
            </a:r>
            <a:endParaRPr/>
          </a:p>
        </p:txBody>
      </p:sp>
    </p:spTree>
  </p:cSld>
  <p:clrMapOvr>
    <a:masterClrMapping/>
  </p:clrMapOvr>
  <p:transition spd="slow">
    <p:fade/>
  </p:transition>
</p:sld>
</file>

<file path=ppt/slides/slide4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0" name="Shape 4650"/>
        <p:cNvGrpSpPr/>
        <p:nvPr/>
      </p:nvGrpSpPr>
      <p:grpSpPr>
        <a:xfrm>
          <a:off x="0" y="0"/>
          <a:ext cx="0" cy="0"/>
          <a:chOff x="0" y="0"/>
          <a:chExt cx="0" cy="0"/>
        </a:xfrm>
      </p:grpSpPr>
      <p:sp>
        <p:nvSpPr>
          <p:cNvPr id="4651" name="Google Shape;4651;g200ff56c607_0_2109"/>
          <p:cNvSpPr txBox="1"/>
          <p:nvPr>
            <p:ph type="title"/>
          </p:nvPr>
        </p:nvSpPr>
        <p:spPr>
          <a:xfrm>
            <a:off x="1524000" y="457200"/>
            <a:ext cx="8229600" cy="1066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Standard Cell Potentials</a:t>
            </a:r>
            <a:endParaRPr/>
          </a:p>
        </p:txBody>
      </p:sp>
      <p:sp>
        <p:nvSpPr>
          <p:cNvPr id="4652" name="Google Shape;4652;g200ff56c607_0_2109"/>
          <p:cNvSpPr txBox="1"/>
          <p:nvPr>
            <p:ph idx="1" type="body"/>
          </p:nvPr>
        </p:nvSpPr>
        <p:spPr>
          <a:xfrm>
            <a:off x="1524000" y="1447800"/>
            <a:ext cx="9144000" cy="5410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The cell potential at standard conditions can be found through this equation:</a:t>
            </a:r>
            <a:endParaRPr/>
          </a:p>
          <a:p>
            <a:pPr indent="-228600" lvl="0" marL="228600" rtl="0" algn="l">
              <a:lnSpc>
                <a:spcPct val="90000"/>
              </a:lnSpc>
              <a:spcBef>
                <a:spcPts val="1000"/>
              </a:spcBef>
              <a:spcAft>
                <a:spcPts val="0"/>
              </a:spcAft>
              <a:buClr>
                <a:schemeClr val="dk1"/>
              </a:buClr>
              <a:buSzPts val="2400"/>
              <a:buFont typeface="Calibri"/>
              <a:buNone/>
            </a:pPr>
            <a:r>
              <a:t/>
            </a:r>
            <a:endParaRPr/>
          </a:p>
          <a:p>
            <a:pPr indent="-228600" lvl="0" marL="228600" rtl="0" algn="l">
              <a:lnSpc>
                <a:spcPct val="90000"/>
              </a:lnSpc>
              <a:spcBef>
                <a:spcPts val="1000"/>
              </a:spcBef>
              <a:spcAft>
                <a:spcPts val="0"/>
              </a:spcAft>
              <a:buClr>
                <a:schemeClr val="dk1"/>
              </a:buClr>
              <a:buSzPts val="2400"/>
              <a:buFont typeface="Calibri"/>
              <a:buNone/>
            </a:pPr>
            <a:r>
              <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We do not multiply any voltages (unlike enthalpies). This is because voltage is dependant on radius of the atoms, not the amount of atoms (intensive or extensive???) However, the length of time the battery works </a:t>
            </a:r>
            <a:r>
              <a:rPr b="1" lang="en-US"/>
              <a:t>IS</a:t>
            </a:r>
            <a:r>
              <a:rPr lang="en-US"/>
              <a:t> dependant on amount of atoms. (This is why car batteries range in price thought they are all made out of the same metals!)</a:t>
            </a:r>
            <a:endParaRPr/>
          </a:p>
        </p:txBody>
      </p:sp>
      <p:grpSp>
        <p:nvGrpSpPr>
          <p:cNvPr id="4653" name="Google Shape;4653;g200ff56c607_0_2109"/>
          <p:cNvGrpSpPr/>
          <p:nvPr/>
        </p:nvGrpSpPr>
        <p:grpSpPr>
          <a:xfrm>
            <a:off x="2514600" y="2514601"/>
            <a:ext cx="6142038" cy="534988"/>
            <a:chOff x="847" y="2382"/>
            <a:chExt cx="3869" cy="337"/>
          </a:xfrm>
        </p:grpSpPr>
        <p:grpSp>
          <p:nvGrpSpPr>
            <p:cNvPr id="4654" name="Google Shape;4654;g200ff56c607_0_2109"/>
            <p:cNvGrpSpPr/>
            <p:nvPr/>
          </p:nvGrpSpPr>
          <p:grpSpPr>
            <a:xfrm>
              <a:off x="847" y="2382"/>
              <a:ext cx="600" cy="337"/>
              <a:chOff x="1471" y="2795"/>
              <a:chExt cx="600" cy="337"/>
            </a:xfrm>
          </p:grpSpPr>
          <p:sp>
            <p:nvSpPr>
              <p:cNvPr id="4655" name="Google Shape;4655;g200ff56c607_0_2109"/>
              <p:cNvSpPr/>
              <p:nvPr/>
            </p:nvSpPr>
            <p:spPr>
              <a:xfrm>
                <a:off x="1471" y="2795"/>
                <a:ext cx="6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3200">
                    <a:solidFill>
                      <a:srgbClr val="C82E32"/>
                    </a:solidFill>
                    <a:latin typeface="Calibri"/>
                    <a:ea typeface="Calibri"/>
                    <a:cs typeface="Calibri"/>
                    <a:sym typeface="Calibri"/>
                  </a:rPr>
                  <a:t>E</a:t>
                </a:r>
                <a:r>
                  <a:rPr baseline="-25000" lang="en-US" sz="3200">
                    <a:solidFill>
                      <a:srgbClr val="C82E32"/>
                    </a:solidFill>
                    <a:latin typeface="Calibri"/>
                    <a:ea typeface="Calibri"/>
                    <a:cs typeface="Calibri"/>
                    <a:sym typeface="Calibri"/>
                  </a:rPr>
                  <a:t>cell</a:t>
                </a:r>
                <a:endParaRPr i="1" sz="3200">
                  <a:solidFill>
                    <a:srgbClr val="C82E32"/>
                  </a:solidFill>
                  <a:latin typeface="Calibri"/>
                  <a:ea typeface="Calibri"/>
                  <a:cs typeface="Calibri"/>
                  <a:sym typeface="Calibri"/>
                </a:endParaRPr>
              </a:p>
            </p:txBody>
          </p:sp>
          <p:sp>
            <p:nvSpPr>
              <p:cNvPr id="4656" name="Google Shape;4656;g200ff56c607_0_2109"/>
              <p:cNvSpPr/>
              <p:nvPr/>
            </p:nvSpPr>
            <p:spPr>
              <a:xfrm>
                <a:off x="1680" y="2832"/>
                <a:ext cx="3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rgbClr val="C82E32"/>
                    </a:solidFill>
                    <a:latin typeface="Calibri"/>
                    <a:ea typeface="Calibri"/>
                    <a:cs typeface="Calibri"/>
                    <a:sym typeface="Calibri"/>
                  </a:rPr>
                  <a:t>°</a:t>
                </a:r>
                <a:endParaRPr sz="3200">
                  <a:solidFill>
                    <a:srgbClr val="C82E32"/>
                  </a:solidFill>
                  <a:latin typeface="Calibri"/>
                  <a:ea typeface="Calibri"/>
                  <a:cs typeface="Calibri"/>
                  <a:sym typeface="Calibri"/>
                </a:endParaRPr>
              </a:p>
            </p:txBody>
          </p:sp>
        </p:grpSp>
        <p:sp>
          <p:nvSpPr>
            <p:cNvPr id="4657" name="Google Shape;4657;g200ff56c607_0_2109"/>
            <p:cNvSpPr/>
            <p:nvPr/>
          </p:nvSpPr>
          <p:spPr>
            <a:xfrm>
              <a:off x="1416" y="2392"/>
              <a:ext cx="33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rgbClr val="C82E32"/>
                  </a:solidFill>
                  <a:latin typeface="Calibri"/>
                  <a:ea typeface="Calibri"/>
                  <a:cs typeface="Calibri"/>
                  <a:sym typeface="Calibri"/>
                </a:rPr>
                <a:t>= </a:t>
              </a:r>
              <a:r>
                <a:rPr i="1" lang="en-US" sz="3200">
                  <a:solidFill>
                    <a:srgbClr val="C82E32"/>
                  </a:solidFill>
                  <a:latin typeface="Calibri"/>
                  <a:ea typeface="Calibri"/>
                  <a:cs typeface="Calibri"/>
                  <a:sym typeface="Calibri"/>
                </a:rPr>
                <a:t>E</a:t>
              </a:r>
              <a:r>
                <a:rPr baseline="-25000" lang="en-US" sz="3200">
                  <a:solidFill>
                    <a:srgbClr val="C82E32"/>
                  </a:solidFill>
                  <a:latin typeface="Calibri"/>
                  <a:ea typeface="Calibri"/>
                  <a:cs typeface="Calibri"/>
                  <a:sym typeface="Calibri"/>
                </a:rPr>
                <a:t>red</a:t>
              </a:r>
              <a:r>
                <a:rPr lang="en-US" sz="3200">
                  <a:solidFill>
                    <a:srgbClr val="C82E32"/>
                  </a:solidFill>
                  <a:latin typeface="Calibri"/>
                  <a:ea typeface="Calibri"/>
                  <a:cs typeface="Calibri"/>
                  <a:sym typeface="Calibri"/>
                </a:rPr>
                <a:t> (cathode) − </a:t>
              </a:r>
              <a:r>
                <a:rPr i="1" lang="en-US" sz="3200">
                  <a:solidFill>
                    <a:srgbClr val="C82E32"/>
                  </a:solidFill>
                  <a:latin typeface="Calibri"/>
                  <a:ea typeface="Calibri"/>
                  <a:cs typeface="Calibri"/>
                  <a:sym typeface="Calibri"/>
                </a:rPr>
                <a:t>E</a:t>
              </a:r>
              <a:r>
                <a:rPr baseline="-25000" lang="en-US" sz="3200">
                  <a:solidFill>
                    <a:srgbClr val="C82E32"/>
                  </a:solidFill>
                  <a:latin typeface="Calibri"/>
                  <a:ea typeface="Calibri"/>
                  <a:cs typeface="Calibri"/>
                  <a:sym typeface="Calibri"/>
                </a:rPr>
                <a:t>red</a:t>
              </a:r>
              <a:r>
                <a:rPr lang="en-US" sz="3200">
                  <a:solidFill>
                    <a:srgbClr val="C82E32"/>
                  </a:solidFill>
                  <a:latin typeface="Calibri"/>
                  <a:ea typeface="Calibri"/>
                  <a:cs typeface="Calibri"/>
                  <a:sym typeface="Calibri"/>
                </a:rPr>
                <a:t> (anode)</a:t>
              </a:r>
              <a:endParaRPr/>
            </a:p>
          </p:txBody>
        </p:sp>
        <p:sp>
          <p:nvSpPr>
            <p:cNvPr id="4658" name="Google Shape;4658;g200ff56c607_0_2109"/>
            <p:cNvSpPr/>
            <p:nvPr/>
          </p:nvSpPr>
          <p:spPr>
            <a:xfrm>
              <a:off x="1847" y="2412"/>
              <a:ext cx="3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rgbClr val="C82E32"/>
                  </a:solidFill>
                  <a:latin typeface="Calibri"/>
                  <a:ea typeface="Calibri"/>
                  <a:cs typeface="Calibri"/>
                  <a:sym typeface="Calibri"/>
                </a:rPr>
                <a:t>°</a:t>
              </a:r>
              <a:endParaRPr sz="1800">
                <a:solidFill>
                  <a:srgbClr val="C82E32"/>
                </a:solidFill>
                <a:latin typeface="Calibri"/>
                <a:ea typeface="Calibri"/>
                <a:cs typeface="Calibri"/>
                <a:sym typeface="Calibri"/>
              </a:endParaRPr>
            </a:p>
          </p:txBody>
        </p:sp>
        <p:sp>
          <p:nvSpPr>
            <p:cNvPr id="4659" name="Google Shape;4659;g200ff56c607_0_2109"/>
            <p:cNvSpPr/>
            <p:nvPr/>
          </p:nvSpPr>
          <p:spPr>
            <a:xfrm>
              <a:off x="3697" y="2412"/>
              <a:ext cx="3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rgbClr val="C82E32"/>
                  </a:solidFill>
                  <a:latin typeface="Calibri"/>
                  <a:ea typeface="Calibri"/>
                  <a:cs typeface="Calibri"/>
                  <a:sym typeface="Calibri"/>
                </a:rPr>
                <a:t>°</a:t>
              </a:r>
              <a:endParaRPr sz="1800">
                <a:solidFill>
                  <a:srgbClr val="C82E32"/>
                </a:solidFill>
                <a:latin typeface="Calibri"/>
                <a:ea typeface="Calibri"/>
                <a:cs typeface="Calibri"/>
                <a:sym typeface="Calibri"/>
              </a:endParaRPr>
            </a:p>
          </p:txBody>
        </p:sp>
      </p:grpSp>
    </p:spTree>
  </p:cSld>
  <p:clrMapOvr>
    <a:masterClrMapping/>
  </p:clrMapOvr>
</p:sld>
</file>

<file path=ppt/slides/slide4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3" name="Shape 4663"/>
        <p:cNvGrpSpPr/>
        <p:nvPr/>
      </p:nvGrpSpPr>
      <p:grpSpPr>
        <a:xfrm>
          <a:off x="0" y="0"/>
          <a:ext cx="0" cy="0"/>
          <a:chOff x="0" y="0"/>
          <a:chExt cx="0" cy="0"/>
        </a:xfrm>
      </p:grpSpPr>
      <p:sp>
        <p:nvSpPr>
          <p:cNvPr id="4664" name="Google Shape;4664;g200ff56c607_0_2121"/>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Cell Potentials</a:t>
            </a:r>
            <a:endParaRPr/>
          </a:p>
        </p:txBody>
      </p:sp>
      <p:pic>
        <p:nvPicPr>
          <p:cNvPr descr="20_05" id="4665" name="Google Shape;4665;g200ff56c607_0_2121"/>
          <p:cNvPicPr preferRelativeResize="0"/>
          <p:nvPr>
            <p:ph idx="1" type="body"/>
          </p:nvPr>
        </p:nvPicPr>
        <p:blipFill rotWithShape="1">
          <a:blip r:embed="rId3">
            <a:alphaModFix/>
          </a:blip>
          <a:srcRect b="0" l="0" r="0" t="0"/>
          <a:stretch/>
        </p:blipFill>
        <p:spPr>
          <a:xfrm>
            <a:off x="1294608" y="1240571"/>
            <a:ext cx="5181600" cy="4931700"/>
          </a:xfrm>
          <a:prstGeom prst="rect">
            <a:avLst/>
          </a:prstGeom>
          <a:noFill/>
          <a:ln>
            <a:noFill/>
          </a:ln>
        </p:spPr>
      </p:pic>
      <p:sp>
        <p:nvSpPr>
          <p:cNvPr id="4666" name="Google Shape;4666;g200ff56c607_0_2121"/>
          <p:cNvSpPr txBox="1"/>
          <p:nvPr>
            <p:ph idx="2" type="body"/>
          </p:nvPr>
        </p:nvSpPr>
        <p:spPr>
          <a:xfrm>
            <a:off x="3962400" y="990600"/>
            <a:ext cx="6477000" cy="4419600"/>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Clr>
                <a:schemeClr val="dk1"/>
              </a:buClr>
              <a:buSzPts val="2800"/>
              <a:buNone/>
            </a:pPr>
            <a:r>
              <a:rPr lang="en-US" sz="2800"/>
              <a:t>For the oxidation in this cell,</a:t>
            </a:r>
            <a:endParaRPr/>
          </a:p>
          <a:p>
            <a:pPr indent="-50800" lvl="0" marL="228600" rtl="0" algn="r">
              <a:lnSpc>
                <a:spcPct val="90000"/>
              </a:lnSpc>
              <a:spcBef>
                <a:spcPts val="1000"/>
              </a:spcBef>
              <a:spcAft>
                <a:spcPts val="0"/>
              </a:spcAft>
              <a:buClr>
                <a:schemeClr val="dk1"/>
              </a:buClr>
              <a:buSzPts val="2800"/>
              <a:buNone/>
            </a:pPr>
            <a:r>
              <a:t/>
            </a:r>
            <a:endParaRPr sz="2800"/>
          </a:p>
          <a:p>
            <a:pPr indent="-50800" lvl="0" marL="228600" rtl="0" algn="r">
              <a:lnSpc>
                <a:spcPct val="90000"/>
              </a:lnSpc>
              <a:spcBef>
                <a:spcPts val="1000"/>
              </a:spcBef>
              <a:spcAft>
                <a:spcPts val="0"/>
              </a:spcAft>
              <a:buClr>
                <a:schemeClr val="dk1"/>
              </a:buClr>
              <a:buSzPts val="2800"/>
              <a:buNone/>
            </a:pPr>
            <a:r>
              <a:t/>
            </a:r>
            <a:endParaRPr sz="2800"/>
          </a:p>
          <a:p>
            <a:pPr indent="-228600" lvl="0" marL="228600" rtl="0" algn="r">
              <a:lnSpc>
                <a:spcPct val="90000"/>
              </a:lnSpc>
              <a:spcBef>
                <a:spcPts val="1000"/>
              </a:spcBef>
              <a:spcAft>
                <a:spcPts val="0"/>
              </a:spcAft>
              <a:buClr>
                <a:schemeClr val="dk1"/>
              </a:buClr>
              <a:buSzPts val="2800"/>
              <a:buChar char="•"/>
            </a:pPr>
            <a:r>
              <a:rPr lang="en-US" sz="2800"/>
              <a:t>For the reduction,  </a:t>
            </a:r>
            <a:endParaRPr/>
          </a:p>
        </p:txBody>
      </p:sp>
      <p:grpSp>
        <p:nvGrpSpPr>
          <p:cNvPr id="4667" name="Google Shape;4667;g200ff56c607_0_2121"/>
          <p:cNvGrpSpPr/>
          <p:nvPr/>
        </p:nvGrpSpPr>
        <p:grpSpPr>
          <a:xfrm>
            <a:off x="7770815" y="1474790"/>
            <a:ext cx="2602434" cy="576263"/>
            <a:chOff x="3984" y="1269"/>
            <a:chExt cx="1975" cy="363"/>
          </a:xfrm>
        </p:grpSpPr>
        <p:sp>
          <p:nvSpPr>
            <p:cNvPr id="4668" name="Google Shape;4668;g200ff56c607_0_2121"/>
            <p:cNvSpPr/>
            <p:nvPr/>
          </p:nvSpPr>
          <p:spPr>
            <a:xfrm>
              <a:off x="4159" y="1332"/>
              <a:ext cx="1800" cy="3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i="1" lang="en-US" sz="3200">
                  <a:solidFill>
                    <a:srgbClr val="C82E32"/>
                  </a:solidFill>
                  <a:latin typeface="Calibri"/>
                  <a:ea typeface="Calibri"/>
                  <a:cs typeface="Calibri"/>
                  <a:sym typeface="Calibri"/>
                </a:rPr>
                <a:t>E</a:t>
              </a:r>
              <a:r>
                <a:rPr baseline="-25000" lang="en-US" sz="3200">
                  <a:solidFill>
                    <a:srgbClr val="C82E32"/>
                  </a:solidFill>
                  <a:latin typeface="Calibri"/>
                  <a:ea typeface="Calibri"/>
                  <a:cs typeface="Calibri"/>
                  <a:sym typeface="Calibri"/>
                </a:rPr>
                <a:t>red</a:t>
              </a:r>
              <a:r>
                <a:rPr lang="en-US" sz="3200">
                  <a:solidFill>
                    <a:srgbClr val="C82E32"/>
                  </a:solidFill>
                  <a:latin typeface="Calibri"/>
                  <a:ea typeface="Calibri"/>
                  <a:cs typeface="Calibri"/>
                  <a:sym typeface="Calibri"/>
                </a:rPr>
                <a:t> = −0.76 V</a:t>
              </a:r>
              <a:endParaRPr i="1" sz="3200">
                <a:solidFill>
                  <a:srgbClr val="C82E32"/>
                </a:solidFill>
                <a:latin typeface="Calibri"/>
                <a:ea typeface="Calibri"/>
                <a:cs typeface="Calibri"/>
                <a:sym typeface="Calibri"/>
              </a:endParaRPr>
            </a:p>
          </p:txBody>
        </p:sp>
        <p:sp>
          <p:nvSpPr>
            <p:cNvPr id="4669" name="Google Shape;4669;g200ff56c607_0_2121"/>
            <p:cNvSpPr/>
            <p:nvPr/>
          </p:nvSpPr>
          <p:spPr>
            <a:xfrm>
              <a:off x="3984" y="1269"/>
              <a:ext cx="300" cy="3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US" sz="3200">
                  <a:solidFill>
                    <a:srgbClr val="C82E32"/>
                  </a:solidFill>
                  <a:latin typeface="Calibri"/>
                  <a:ea typeface="Calibri"/>
                  <a:cs typeface="Calibri"/>
                  <a:sym typeface="Calibri"/>
                </a:rPr>
                <a:t>°</a:t>
              </a:r>
              <a:endParaRPr sz="3200">
                <a:solidFill>
                  <a:srgbClr val="C82E32"/>
                </a:solidFill>
                <a:latin typeface="Calibri"/>
                <a:ea typeface="Calibri"/>
                <a:cs typeface="Calibri"/>
                <a:sym typeface="Calibri"/>
              </a:endParaRPr>
            </a:p>
          </p:txBody>
        </p:sp>
      </p:grpSp>
      <p:grpSp>
        <p:nvGrpSpPr>
          <p:cNvPr id="4670" name="Google Shape;4670;g200ff56c607_0_2121"/>
          <p:cNvGrpSpPr/>
          <p:nvPr/>
        </p:nvGrpSpPr>
        <p:grpSpPr>
          <a:xfrm>
            <a:off x="7788276" y="3005146"/>
            <a:ext cx="2593975" cy="998539"/>
            <a:chOff x="3978" y="2325"/>
            <a:chExt cx="1634" cy="629"/>
          </a:xfrm>
        </p:grpSpPr>
        <p:sp>
          <p:nvSpPr>
            <p:cNvPr id="4671" name="Google Shape;4671;g200ff56c607_0_2121"/>
            <p:cNvSpPr/>
            <p:nvPr/>
          </p:nvSpPr>
          <p:spPr>
            <a:xfrm>
              <a:off x="4112" y="2354"/>
              <a:ext cx="1500" cy="6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i="1" lang="en-US" sz="3200">
                  <a:solidFill>
                    <a:srgbClr val="C82E32"/>
                  </a:solidFill>
                  <a:latin typeface="Calibri"/>
                  <a:ea typeface="Calibri"/>
                  <a:cs typeface="Calibri"/>
                  <a:sym typeface="Calibri"/>
                </a:rPr>
                <a:t>E</a:t>
              </a:r>
              <a:r>
                <a:rPr baseline="-25000" lang="en-US" sz="3200">
                  <a:solidFill>
                    <a:srgbClr val="C82E32"/>
                  </a:solidFill>
                  <a:latin typeface="Calibri"/>
                  <a:ea typeface="Calibri"/>
                  <a:cs typeface="Calibri"/>
                  <a:sym typeface="Calibri"/>
                </a:rPr>
                <a:t>red</a:t>
              </a:r>
              <a:r>
                <a:rPr lang="en-US" sz="3200">
                  <a:solidFill>
                    <a:srgbClr val="C82E32"/>
                  </a:solidFill>
                  <a:latin typeface="Calibri"/>
                  <a:ea typeface="Calibri"/>
                  <a:cs typeface="Calibri"/>
                  <a:sym typeface="Calibri"/>
                </a:rPr>
                <a:t> = +0.34 V</a:t>
              </a:r>
              <a:endParaRPr i="1" sz="3200">
                <a:solidFill>
                  <a:srgbClr val="C82E32"/>
                </a:solidFill>
                <a:latin typeface="Calibri"/>
                <a:ea typeface="Calibri"/>
                <a:cs typeface="Calibri"/>
                <a:sym typeface="Calibri"/>
              </a:endParaRPr>
            </a:p>
          </p:txBody>
        </p:sp>
        <p:sp>
          <p:nvSpPr>
            <p:cNvPr id="4672" name="Google Shape;4672;g200ff56c607_0_2121"/>
            <p:cNvSpPr/>
            <p:nvPr/>
          </p:nvSpPr>
          <p:spPr>
            <a:xfrm>
              <a:off x="3978" y="2325"/>
              <a:ext cx="300" cy="3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US" sz="3200">
                  <a:solidFill>
                    <a:srgbClr val="C82E32"/>
                  </a:solidFill>
                  <a:latin typeface="Calibri"/>
                  <a:ea typeface="Calibri"/>
                  <a:cs typeface="Calibri"/>
                  <a:sym typeface="Calibri"/>
                </a:rPr>
                <a:t>°</a:t>
              </a:r>
              <a:endParaRPr sz="3200">
                <a:solidFill>
                  <a:srgbClr val="C82E32"/>
                </a:solidFill>
                <a:latin typeface="Calibri"/>
                <a:ea typeface="Calibri"/>
                <a:cs typeface="Calibri"/>
                <a:sym typeface="Calibri"/>
              </a:endParaRPr>
            </a:p>
          </p:txBody>
        </p:sp>
      </p:grpSp>
      <p:grpSp>
        <p:nvGrpSpPr>
          <p:cNvPr id="4673" name="Google Shape;4673;g200ff56c607_0_2121"/>
          <p:cNvGrpSpPr/>
          <p:nvPr/>
        </p:nvGrpSpPr>
        <p:grpSpPr>
          <a:xfrm>
            <a:off x="7239000" y="3733801"/>
            <a:ext cx="3048000" cy="534988"/>
            <a:chOff x="912" y="1499"/>
            <a:chExt cx="1920" cy="337"/>
          </a:xfrm>
        </p:grpSpPr>
        <p:grpSp>
          <p:nvGrpSpPr>
            <p:cNvPr id="4674" name="Google Shape;4674;g200ff56c607_0_2121"/>
            <p:cNvGrpSpPr/>
            <p:nvPr/>
          </p:nvGrpSpPr>
          <p:grpSpPr>
            <a:xfrm>
              <a:off x="912" y="1499"/>
              <a:ext cx="600" cy="337"/>
              <a:chOff x="1471" y="2795"/>
              <a:chExt cx="600" cy="337"/>
            </a:xfrm>
          </p:grpSpPr>
          <p:sp>
            <p:nvSpPr>
              <p:cNvPr id="4675" name="Google Shape;4675;g200ff56c607_0_2121"/>
              <p:cNvSpPr/>
              <p:nvPr/>
            </p:nvSpPr>
            <p:spPr>
              <a:xfrm>
                <a:off x="1471" y="2795"/>
                <a:ext cx="6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3200">
                    <a:solidFill>
                      <a:schemeClr val="dk1"/>
                    </a:solidFill>
                    <a:latin typeface="Calibri"/>
                    <a:ea typeface="Calibri"/>
                    <a:cs typeface="Calibri"/>
                    <a:sym typeface="Calibri"/>
                  </a:rPr>
                  <a:t>E</a:t>
                </a:r>
                <a:r>
                  <a:rPr baseline="-25000" lang="en-US" sz="3200">
                    <a:solidFill>
                      <a:schemeClr val="dk1"/>
                    </a:solidFill>
                    <a:latin typeface="Calibri"/>
                    <a:ea typeface="Calibri"/>
                    <a:cs typeface="Calibri"/>
                    <a:sym typeface="Calibri"/>
                  </a:rPr>
                  <a:t>cell</a:t>
                </a:r>
                <a:endParaRPr i="1" sz="3200">
                  <a:solidFill>
                    <a:schemeClr val="dk1"/>
                  </a:solidFill>
                  <a:latin typeface="Calibri"/>
                  <a:ea typeface="Calibri"/>
                  <a:cs typeface="Calibri"/>
                  <a:sym typeface="Calibri"/>
                </a:endParaRPr>
              </a:p>
            </p:txBody>
          </p:sp>
          <p:sp>
            <p:nvSpPr>
              <p:cNvPr id="4676" name="Google Shape;4676;g200ff56c607_0_2121"/>
              <p:cNvSpPr/>
              <p:nvPr/>
            </p:nvSpPr>
            <p:spPr>
              <a:xfrm>
                <a:off x="1680" y="2832"/>
                <a:ext cx="3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a:t>
                </a:r>
                <a:endParaRPr sz="3200">
                  <a:solidFill>
                    <a:schemeClr val="dk1"/>
                  </a:solidFill>
                  <a:latin typeface="Calibri"/>
                  <a:ea typeface="Calibri"/>
                  <a:cs typeface="Calibri"/>
                  <a:sym typeface="Calibri"/>
                </a:endParaRPr>
              </a:p>
            </p:txBody>
          </p:sp>
        </p:grpSp>
        <p:sp>
          <p:nvSpPr>
            <p:cNvPr id="4677" name="Google Shape;4677;g200ff56c607_0_2121"/>
            <p:cNvSpPr/>
            <p:nvPr/>
          </p:nvSpPr>
          <p:spPr>
            <a:xfrm>
              <a:off x="1446" y="1524"/>
              <a:ext cx="3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a:t>
              </a:r>
              <a:endParaRPr/>
            </a:p>
          </p:txBody>
        </p:sp>
        <p:grpSp>
          <p:nvGrpSpPr>
            <p:cNvPr id="4678" name="Google Shape;4678;g200ff56c607_0_2121"/>
            <p:cNvGrpSpPr/>
            <p:nvPr/>
          </p:nvGrpSpPr>
          <p:grpSpPr>
            <a:xfrm>
              <a:off x="1707" y="1515"/>
              <a:ext cx="600" cy="321"/>
              <a:chOff x="3617" y="2067"/>
              <a:chExt cx="600" cy="321"/>
            </a:xfrm>
          </p:grpSpPr>
          <p:sp>
            <p:nvSpPr>
              <p:cNvPr id="4679" name="Google Shape;4679;g200ff56c607_0_2121"/>
              <p:cNvSpPr/>
              <p:nvPr/>
            </p:nvSpPr>
            <p:spPr>
              <a:xfrm>
                <a:off x="3617" y="2067"/>
                <a:ext cx="6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3200">
                    <a:solidFill>
                      <a:schemeClr val="dk1"/>
                    </a:solidFill>
                    <a:latin typeface="Calibri"/>
                    <a:ea typeface="Calibri"/>
                    <a:cs typeface="Calibri"/>
                    <a:sym typeface="Calibri"/>
                  </a:rPr>
                  <a:t>E</a:t>
                </a:r>
                <a:r>
                  <a:rPr baseline="-25000" lang="en-US" sz="3200">
                    <a:solidFill>
                      <a:schemeClr val="dk1"/>
                    </a:solidFill>
                    <a:latin typeface="Calibri"/>
                    <a:ea typeface="Calibri"/>
                    <a:cs typeface="Calibri"/>
                    <a:sym typeface="Calibri"/>
                  </a:rPr>
                  <a:t>red</a:t>
                </a:r>
                <a:endParaRPr i="1" sz="3200">
                  <a:solidFill>
                    <a:schemeClr val="dk1"/>
                  </a:solidFill>
                  <a:latin typeface="Calibri"/>
                  <a:ea typeface="Calibri"/>
                  <a:cs typeface="Calibri"/>
                  <a:sym typeface="Calibri"/>
                </a:endParaRPr>
              </a:p>
            </p:txBody>
          </p:sp>
          <p:sp>
            <p:nvSpPr>
              <p:cNvPr id="4680" name="Google Shape;4680;g200ff56c607_0_2121"/>
              <p:cNvSpPr/>
              <p:nvPr/>
            </p:nvSpPr>
            <p:spPr>
              <a:xfrm>
                <a:off x="3816" y="2088"/>
                <a:ext cx="3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a:t>
                </a:r>
                <a:endParaRPr sz="3200">
                  <a:solidFill>
                    <a:schemeClr val="dk1"/>
                  </a:solidFill>
                  <a:latin typeface="Calibri"/>
                  <a:ea typeface="Calibri"/>
                  <a:cs typeface="Calibri"/>
                  <a:sym typeface="Calibri"/>
                </a:endParaRPr>
              </a:p>
            </p:txBody>
          </p:sp>
        </p:grpSp>
        <p:sp>
          <p:nvSpPr>
            <p:cNvPr id="4681" name="Google Shape;4681;g200ff56c607_0_2121"/>
            <p:cNvSpPr/>
            <p:nvPr/>
          </p:nvSpPr>
          <p:spPr>
            <a:xfrm>
              <a:off x="2232" y="1528"/>
              <a:ext cx="6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c − a</a:t>
              </a:r>
              <a:endParaRPr/>
            </a:p>
          </p:txBody>
        </p:sp>
      </p:grpSp>
      <p:sp>
        <p:nvSpPr>
          <p:cNvPr id="4682" name="Google Shape;4682;g200ff56c607_0_2121"/>
          <p:cNvSpPr/>
          <p:nvPr/>
        </p:nvSpPr>
        <p:spPr>
          <a:xfrm>
            <a:off x="7810500" y="4445759"/>
            <a:ext cx="3505200" cy="9786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None/>
            </a:pPr>
            <a:r>
              <a:rPr lang="en-US" sz="2400">
                <a:solidFill>
                  <a:srgbClr val="C82E32"/>
                </a:solidFill>
                <a:latin typeface="Calibri"/>
                <a:ea typeface="Calibri"/>
                <a:cs typeface="Calibri"/>
                <a:sym typeface="Calibri"/>
              </a:rPr>
              <a:t>= +0.34 V − (−0.76 V)</a:t>
            </a:r>
            <a:endParaRPr/>
          </a:p>
          <a:p>
            <a:pPr indent="0" lvl="0" marL="0" marR="0" rtl="0" algn="l">
              <a:lnSpc>
                <a:spcPct val="120000"/>
              </a:lnSpc>
              <a:spcBef>
                <a:spcPts val="0"/>
              </a:spcBef>
              <a:spcAft>
                <a:spcPts val="0"/>
              </a:spcAft>
              <a:buNone/>
            </a:pPr>
            <a:r>
              <a:rPr lang="en-US" sz="2400">
                <a:solidFill>
                  <a:srgbClr val="C82E32"/>
                </a:solidFill>
                <a:latin typeface="Calibri"/>
                <a:ea typeface="Calibri"/>
                <a:cs typeface="Calibri"/>
                <a:sym typeface="Calibri"/>
              </a:rPr>
              <a:t>= +1.10 V</a:t>
            </a:r>
            <a:endParaRPr/>
          </a:p>
        </p:txBody>
      </p:sp>
    </p:spTree>
  </p:cSld>
  <p:clrMapOvr>
    <a:masterClrMapping/>
  </p:clrMapOvr>
  <p:transition spd="slow">
    <p:fade/>
  </p:transition>
</p:sld>
</file>

<file path=ppt/slides/slide4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6" name="Shape 4686"/>
        <p:cNvGrpSpPr/>
        <p:nvPr/>
      </p:nvGrpSpPr>
      <p:grpSpPr>
        <a:xfrm>
          <a:off x="0" y="0"/>
          <a:ext cx="0" cy="0"/>
          <a:chOff x="0" y="0"/>
          <a:chExt cx="0" cy="0"/>
        </a:xfrm>
      </p:grpSpPr>
      <p:sp>
        <p:nvSpPr>
          <p:cNvPr id="4687" name="Google Shape;4687;g200ff56c607_0_2143"/>
          <p:cNvSpPr txBox="1"/>
          <p:nvPr>
            <p:ph type="title"/>
          </p:nvPr>
        </p:nvSpPr>
        <p:spPr>
          <a:xfrm>
            <a:off x="1524000" y="457200"/>
            <a:ext cx="8229600" cy="1066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Examples</a:t>
            </a:r>
            <a:endParaRPr/>
          </a:p>
        </p:txBody>
      </p:sp>
      <p:sp>
        <p:nvSpPr>
          <p:cNvPr id="4688" name="Google Shape;4688;g200ff56c607_0_2143"/>
          <p:cNvSpPr txBox="1"/>
          <p:nvPr>
            <p:ph idx="1" type="body"/>
          </p:nvPr>
        </p:nvSpPr>
        <p:spPr>
          <a:xfrm>
            <a:off x="1995055" y="1360933"/>
            <a:ext cx="8229600" cy="4898100"/>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Clr>
                <a:schemeClr val="dk1"/>
              </a:buClr>
              <a:buSzPts val="2400"/>
              <a:buFont typeface="Calibri"/>
              <a:buAutoNum type="arabicPeriod"/>
            </a:pPr>
            <a:r>
              <a:rPr lang="en-US"/>
              <a:t>Find the voltage:	</a:t>
            </a:r>
            <a:r>
              <a:rPr lang="en-US">
                <a:solidFill>
                  <a:srgbClr val="FF0000"/>
                </a:solidFill>
              </a:rPr>
              <a:t>Cathode-Anode</a:t>
            </a:r>
            <a:endParaRPr/>
          </a:p>
          <a:p>
            <a:pPr indent="-457200" lvl="1" marL="914400" rtl="0" algn="l">
              <a:lnSpc>
                <a:spcPct val="90000"/>
              </a:lnSpc>
              <a:spcBef>
                <a:spcPts val="500"/>
              </a:spcBef>
              <a:spcAft>
                <a:spcPts val="0"/>
              </a:spcAft>
              <a:buClr>
                <a:schemeClr val="dk1"/>
              </a:buClr>
              <a:buSzPts val="2400"/>
              <a:buFont typeface="Calibri"/>
              <a:buAutoNum type="alphaLcPeriod"/>
            </a:pPr>
            <a:r>
              <a:rPr lang="en-US"/>
              <a:t>Zn   Zn</a:t>
            </a:r>
            <a:r>
              <a:rPr baseline="30000" lang="en-US"/>
              <a:t>+2 </a:t>
            </a:r>
            <a:r>
              <a:rPr lang="en-US"/>
              <a:t>   H</a:t>
            </a:r>
            <a:r>
              <a:rPr baseline="30000" lang="en-US"/>
              <a:t>+</a:t>
            </a:r>
            <a:r>
              <a:rPr lang="en-US"/>
              <a:t>      H</a:t>
            </a:r>
            <a:r>
              <a:rPr baseline="-25000" lang="en-US"/>
              <a:t>2</a:t>
            </a:r>
            <a:endParaRPr/>
          </a:p>
          <a:p>
            <a:pPr indent="-457200" lvl="1" marL="914400" rtl="0" algn="l">
              <a:lnSpc>
                <a:spcPct val="90000"/>
              </a:lnSpc>
              <a:spcBef>
                <a:spcPts val="500"/>
              </a:spcBef>
              <a:spcAft>
                <a:spcPts val="0"/>
              </a:spcAft>
              <a:buClr>
                <a:schemeClr val="dk1"/>
              </a:buClr>
              <a:buSzPts val="2400"/>
              <a:buFont typeface="Calibri"/>
              <a:buAutoNum type="alphaLcPeriod"/>
            </a:pPr>
            <a:r>
              <a:rPr lang="en-US"/>
              <a:t>H</a:t>
            </a:r>
            <a:r>
              <a:rPr baseline="-25000" lang="en-US"/>
              <a:t>2</a:t>
            </a:r>
            <a:r>
              <a:rPr lang="en-US"/>
              <a:t>   H</a:t>
            </a:r>
            <a:r>
              <a:rPr baseline="30000" lang="en-US"/>
              <a:t>+</a:t>
            </a:r>
            <a:r>
              <a:rPr lang="en-US"/>
              <a:t>      Cu</a:t>
            </a:r>
            <a:r>
              <a:rPr baseline="30000" lang="en-US"/>
              <a:t>+2</a:t>
            </a:r>
            <a:r>
              <a:rPr lang="en-US"/>
              <a:t>   Cu</a:t>
            </a:r>
            <a:endParaRPr/>
          </a:p>
          <a:p>
            <a:pPr indent="-457200" lvl="1" marL="914400" rtl="0" algn="l">
              <a:lnSpc>
                <a:spcPct val="90000"/>
              </a:lnSpc>
              <a:spcBef>
                <a:spcPts val="500"/>
              </a:spcBef>
              <a:spcAft>
                <a:spcPts val="0"/>
              </a:spcAft>
              <a:buClr>
                <a:schemeClr val="dk1"/>
              </a:buClr>
              <a:buSzPts val="2400"/>
              <a:buFont typeface="Calibri"/>
              <a:buAutoNum type="alphaLcPeriod"/>
            </a:pPr>
            <a:r>
              <a:rPr lang="en-US"/>
              <a:t>Zn   Zn</a:t>
            </a:r>
            <a:r>
              <a:rPr baseline="30000" lang="en-US"/>
              <a:t>+2 </a:t>
            </a:r>
            <a:r>
              <a:rPr lang="en-US"/>
              <a:t>  Cu</a:t>
            </a:r>
            <a:r>
              <a:rPr baseline="30000" lang="en-US"/>
              <a:t>+2</a:t>
            </a:r>
            <a:r>
              <a:rPr lang="en-US"/>
              <a:t>   Cu</a:t>
            </a:r>
            <a:endParaRPr/>
          </a:p>
          <a:p>
            <a:pPr indent="-457200" lvl="0" marL="457200" rtl="0" algn="l">
              <a:lnSpc>
                <a:spcPct val="90000"/>
              </a:lnSpc>
              <a:spcBef>
                <a:spcPts val="1000"/>
              </a:spcBef>
              <a:spcAft>
                <a:spcPts val="0"/>
              </a:spcAft>
              <a:buClr>
                <a:schemeClr val="dk1"/>
              </a:buClr>
              <a:buSzPts val="2400"/>
              <a:buFont typeface="Calibri"/>
              <a:buAutoNum type="arabicPeriod"/>
            </a:pPr>
            <a:r>
              <a:rPr lang="en-US"/>
              <a:t>Can Sn reduce Zn</a:t>
            </a:r>
            <a:r>
              <a:rPr baseline="30000" lang="en-US"/>
              <a:t>+2</a:t>
            </a:r>
            <a:r>
              <a:rPr lang="en-US"/>
              <a:t> spontaneously?</a:t>
            </a:r>
            <a:endParaRPr/>
          </a:p>
          <a:p>
            <a:pPr indent="-304800" lvl="0" marL="457200" rtl="0" algn="l">
              <a:lnSpc>
                <a:spcPct val="90000"/>
              </a:lnSpc>
              <a:spcBef>
                <a:spcPts val="1000"/>
              </a:spcBef>
              <a:spcAft>
                <a:spcPts val="0"/>
              </a:spcAft>
              <a:buClr>
                <a:schemeClr val="dk1"/>
              </a:buClr>
              <a:buSzPts val="2400"/>
              <a:buFont typeface="Calibri"/>
              <a:buNone/>
            </a:pPr>
            <a:r>
              <a:t/>
            </a:r>
            <a:endParaRPr/>
          </a:p>
          <a:p>
            <a:pPr indent="-304800" lvl="0" marL="457200" rtl="0" algn="l">
              <a:lnSpc>
                <a:spcPct val="90000"/>
              </a:lnSpc>
              <a:spcBef>
                <a:spcPts val="1000"/>
              </a:spcBef>
              <a:spcAft>
                <a:spcPts val="0"/>
              </a:spcAft>
              <a:buClr>
                <a:schemeClr val="dk1"/>
              </a:buClr>
              <a:buSzPts val="2400"/>
              <a:buFont typeface="Calibri"/>
              <a:buNone/>
            </a:pPr>
            <a:r>
              <a:t/>
            </a:r>
            <a:endParaRPr/>
          </a:p>
          <a:p>
            <a:pPr indent="-457200" lvl="0" marL="457200" rtl="0" algn="l">
              <a:lnSpc>
                <a:spcPct val="90000"/>
              </a:lnSpc>
              <a:spcBef>
                <a:spcPts val="1000"/>
              </a:spcBef>
              <a:spcAft>
                <a:spcPts val="0"/>
              </a:spcAft>
              <a:buClr>
                <a:schemeClr val="dk1"/>
              </a:buClr>
              <a:buSzPts val="2400"/>
              <a:buFont typeface="Calibri"/>
              <a:buAutoNum type="arabicPeriod"/>
            </a:pPr>
            <a:r>
              <a:rPr lang="en-US"/>
              <a:t>Calculate the electromotor force of a cell with an Mg electrode in Mg(NO</a:t>
            </a:r>
            <a:r>
              <a:rPr baseline="-25000" lang="en-US"/>
              <a:t>3</a:t>
            </a:r>
            <a:r>
              <a:rPr lang="en-US"/>
              <a:t>)</a:t>
            </a:r>
            <a:r>
              <a:rPr baseline="-25000" lang="en-US"/>
              <a:t>2</a:t>
            </a:r>
            <a:r>
              <a:rPr lang="en-US"/>
              <a:t> and Ag in AgNO</a:t>
            </a:r>
            <a:r>
              <a:rPr baseline="-25000" lang="en-US"/>
              <a:t>3</a:t>
            </a:r>
            <a:r>
              <a:rPr lang="en-US"/>
              <a:t>.</a:t>
            </a:r>
            <a:endParaRPr/>
          </a:p>
          <a:p>
            <a:pPr indent="-304800" lvl="0" marL="457200" rtl="0" algn="l">
              <a:lnSpc>
                <a:spcPct val="90000"/>
              </a:lnSpc>
              <a:spcBef>
                <a:spcPts val="1000"/>
              </a:spcBef>
              <a:spcAft>
                <a:spcPts val="0"/>
              </a:spcAft>
              <a:buClr>
                <a:schemeClr val="dk1"/>
              </a:buClr>
              <a:buSzPts val="2400"/>
              <a:buFont typeface="Calibri"/>
              <a:buNone/>
            </a:pPr>
            <a:r>
              <a:t/>
            </a:r>
            <a:endParaRPr/>
          </a:p>
        </p:txBody>
      </p:sp>
      <p:cxnSp>
        <p:nvCxnSpPr>
          <p:cNvPr id="4689" name="Google Shape;4689;g200ff56c607_0_2143"/>
          <p:cNvCxnSpPr/>
          <p:nvPr/>
        </p:nvCxnSpPr>
        <p:spPr>
          <a:xfrm rot="5400000">
            <a:off x="2871613" y="2282218"/>
            <a:ext cx="1143000" cy="1500"/>
          </a:xfrm>
          <a:prstGeom prst="straightConnector1">
            <a:avLst/>
          </a:prstGeom>
          <a:noFill/>
          <a:ln cap="flat" cmpd="sng" w="9525">
            <a:solidFill>
              <a:schemeClr val="accent1"/>
            </a:solidFill>
            <a:prstDash val="solid"/>
            <a:miter lim="800000"/>
            <a:headEnd len="sm" w="sm" type="none"/>
            <a:tailEnd len="sm" w="sm" type="none"/>
          </a:ln>
        </p:spPr>
      </p:cxnSp>
      <p:cxnSp>
        <p:nvCxnSpPr>
          <p:cNvPr id="4690" name="Google Shape;4690;g200ff56c607_0_2143"/>
          <p:cNvCxnSpPr/>
          <p:nvPr/>
        </p:nvCxnSpPr>
        <p:spPr>
          <a:xfrm rot="5400000">
            <a:off x="3582129" y="2294708"/>
            <a:ext cx="1143000" cy="1500"/>
          </a:xfrm>
          <a:prstGeom prst="straightConnector1">
            <a:avLst/>
          </a:prstGeom>
          <a:noFill/>
          <a:ln cap="flat" cmpd="sng" w="9525">
            <a:solidFill>
              <a:schemeClr val="accent1"/>
            </a:solidFill>
            <a:prstDash val="solid"/>
            <a:miter lim="800000"/>
            <a:headEnd len="sm" w="sm" type="none"/>
            <a:tailEnd len="sm" w="sm" type="none"/>
          </a:ln>
        </p:spPr>
      </p:cxnSp>
      <p:cxnSp>
        <p:nvCxnSpPr>
          <p:cNvPr id="4691" name="Google Shape;4691;g200ff56c607_0_2143"/>
          <p:cNvCxnSpPr/>
          <p:nvPr/>
        </p:nvCxnSpPr>
        <p:spPr>
          <a:xfrm rot="5400000">
            <a:off x="3494382" y="2269328"/>
            <a:ext cx="1143000" cy="1500"/>
          </a:xfrm>
          <a:prstGeom prst="straightConnector1">
            <a:avLst/>
          </a:prstGeom>
          <a:noFill/>
          <a:ln cap="flat" cmpd="sng" w="9525">
            <a:solidFill>
              <a:schemeClr val="accent1"/>
            </a:solidFill>
            <a:prstDash val="solid"/>
            <a:miter lim="800000"/>
            <a:headEnd len="sm" w="sm" type="none"/>
            <a:tailEnd len="sm" w="sm" type="none"/>
          </a:ln>
        </p:spPr>
      </p:cxnSp>
      <p:cxnSp>
        <p:nvCxnSpPr>
          <p:cNvPr id="4692" name="Google Shape;4692;g200ff56c607_0_2143"/>
          <p:cNvCxnSpPr/>
          <p:nvPr/>
        </p:nvCxnSpPr>
        <p:spPr>
          <a:xfrm rot="5400000">
            <a:off x="4254275" y="2336676"/>
            <a:ext cx="1143000" cy="1500"/>
          </a:xfrm>
          <a:prstGeom prst="straightConnector1">
            <a:avLst/>
          </a:prstGeom>
          <a:noFill/>
          <a:ln cap="flat" cmpd="sng" w="9525">
            <a:solidFill>
              <a:schemeClr val="accent1"/>
            </a:solidFill>
            <a:prstDash val="solid"/>
            <a:miter lim="800000"/>
            <a:headEnd len="sm" w="sm" type="none"/>
            <a:tailEnd len="sm" w="sm" type="none"/>
          </a:ln>
        </p:spPr>
      </p:cxnSp>
      <p:sp>
        <p:nvSpPr>
          <p:cNvPr id="4693" name="Google Shape;4693;g200ff56c607_0_2143"/>
          <p:cNvSpPr txBox="1"/>
          <p:nvPr/>
        </p:nvSpPr>
        <p:spPr>
          <a:xfrm>
            <a:off x="5484490" y="1711468"/>
            <a:ext cx="3581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0- -.76 = .76V</a:t>
            </a:r>
            <a:endParaRPr/>
          </a:p>
        </p:txBody>
      </p:sp>
      <p:sp>
        <p:nvSpPr>
          <p:cNvPr id="4694" name="Google Shape;4694;g200ff56c607_0_2143"/>
          <p:cNvSpPr txBox="1"/>
          <p:nvPr/>
        </p:nvSpPr>
        <p:spPr>
          <a:xfrm>
            <a:off x="5631790" y="2106594"/>
            <a:ext cx="3581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.34-0 = .34V</a:t>
            </a:r>
            <a:endParaRPr/>
          </a:p>
        </p:txBody>
      </p:sp>
      <p:sp>
        <p:nvSpPr>
          <p:cNvPr id="4695" name="Google Shape;4695;g200ff56c607_0_2143"/>
          <p:cNvSpPr txBox="1"/>
          <p:nvPr/>
        </p:nvSpPr>
        <p:spPr>
          <a:xfrm>
            <a:off x="5537041" y="2563001"/>
            <a:ext cx="3581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.34- -.76 = 1.10V</a:t>
            </a:r>
            <a:endParaRPr/>
          </a:p>
        </p:txBody>
      </p:sp>
      <p:sp>
        <p:nvSpPr>
          <p:cNvPr id="4696" name="Google Shape;4696;g200ff56c607_0_2143"/>
          <p:cNvSpPr txBox="1"/>
          <p:nvPr/>
        </p:nvSpPr>
        <p:spPr>
          <a:xfrm>
            <a:off x="2528455" y="3465867"/>
            <a:ext cx="73914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No. Sn is better at reducing ( a higher reduction voltage) so zinc would oxidize spontaneously, not reduce.</a:t>
            </a:r>
            <a:endParaRPr/>
          </a:p>
        </p:txBody>
      </p:sp>
      <p:sp>
        <p:nvSpPr>
          <p:cNvPr id="4697" name="Google Shape;4697;g200ff56c607_0_2143"/>
          <p:cNvSpPr txBox="1"/>
          <p:nvPr/>
        </p:nvSpPr>
        <p:spPr>
          <a:xfrm>
            <a:off x="2642755" y="5093300"/>
            <a:ext cx="3581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0.80- -2.37 = 3.17V</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8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8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8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8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8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8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88">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88">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88">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11"/>
          <p:cNvSpPr txBox="1"/>
          <p:nvPr>
            <p:ph type="title"/>
          </p:nvPr>
        </p:nvSpPr>
        <p:spPr>
          <a:xfrm>
            <a:off x="2362201" y="211685"/>
            <a:ext cx="7429499" cy="147857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600"/>
              <a:buFont typeface="Calibri"/>
              <a:buNone/>
            </a:pPr>
            <a:r>
              <a:rPr lang="en-US" sz="3600">
                <a:solidFill>
                  <a:schemeClr val="accent1"/>
                </a:solidFill>
              </a:rPr>
              <a:t>Molar Mass Examples: Compounds</a:t>
            </a:r>
            <a:endParaRPr/>
          </a:p>
        </p:txBody>
      </p:sp>
      <p:sp>
        <p:nvSpPr>
          <p:cNvPr id="344" name="Google Shape;344;p11"/>
          <p:cNvSpPr/>
          <p:nvPr/>
        </p:nvSpPr>
        <p:spPr>
          <a:xfrm>
            <a:off x="2133600" y="1676401"/>
            <a:ext cx="8229600" cy="4401205"/>
          </a:xfrm>
          <a:prstGeom prst="rect">
            <a:avLst/>
          </a:prstGeom>
          <a:noFill/>
          <a:ln>
            <a:noFill/>
          </a:ln>
        </p:spPr>
        <p:txBody>
          <a:bodyPr anchorCtr="0" anchor="t" bIns="45700" lIns="91425" spcFirstLastPara="1" rIns="91425" wrap="square" tIns="45700">
            <a:spAutoFit/>
          </a:bodyPr>
          <a:lstStyle/>
          <a:p>
            <a:pPr indent="-514350" lvl="0" marL="633222" marR="0" rtl="0" algn="l">
              <a:spcBef>
                <a:spcPts val="0"/>
              </a:spcBef>
              <a:spcAft>
                <a:spcPts val="0"/>
              </a:spcAft>
              <a:buClr>
                <a:schemeClr val="dk1"/>
              </a:buClr>
              <a:buSzPts val="2800"/>
              <a:buFont typeface="Calibri"/>
              <a:buAutoNum type="arabicPeriod"/>
            </a:pPr>
            <a:r>
              <a:rPr lang="en-US" sz="2800">
                <a:solidFill>
                  <a:schemeClr val="dk1"/>
                </a:solidFill>
                <a:latin typeface="Calibri"/>
                <a:ea typeface="Calibri"/>
                <a:cs typeface="Calibri"/>
                <a:sym typeface="Calibri"/>
              </a:rPr>
              <a:t>What is the molar mass of water?</a:t>
            </a:r>
            <a:endParaRPr/>
          </a:p>
          <a:p>
            <a:pPr indent="-336550" lvl="0" marL="633222" marR="0" rtl="0" algn="l">
              <a:spcBef>
                <a:spcPts val="0"/>
              </a:spcBef>
              <a:spcAft>
                <a:spcPts val="0"/>
              </a:spcAft>
              <a:buClr>
                <a:schemeClr val="dk1"/>
              </a:buClr>
              <a:buSzPts val="2800"/>
              <a:buFont typeface="Calibri"/>
              <a:buNone/>
            </a:pPr>
            <a:r>
              <a:t/>
            </a:r>
            <a:endParaRPr sz="2800">
              <a:solidFill>
                <a:schemeClr val="dk1"/>
              </a:solidFill>
              <a:latin typeface="Calibri"/>
              <a:ea typeface="Calibri"/>
              <a:cs typeface="Calibri"/>
              <a:sym typeface="Calibri"/>
            </a:endParaRPr>
          </a:p>
          <a:p>
            <a:pPr indent="0" lvl="7" marL="3319271" marR="0" rtl="0" algn="l">
              <a:spcBef>
                <a:spcPts val="0"/>
              </a:spcBef>
              <a:spcAft>
                <a:spcPts val="0"/>
              </a:spcAft>
              <a:buNone/>
            </a:pPr>
            <a:r>
              <a:rPr b="0" i="0" lang="en-US" sz="2800" u="none" cap="none" strike="noStrike">
                <a:solidFill>
                  <a:schemeClr val="dk1"/>
                </a:solidFill>
                <a:latin typeface="Calibri"/>
                <a:ea typeface="Calibri"/>
                <a:cs typeface="Calibri"/>
                <a:sym typeface="Calibri"/>
              </a:rPr>
              <a:t>	H</a:t>
            </a:r>
            <a:r>
              <a:rPr b="0" baseline="-25000" i="0" lang="en-US" sz="2800" u="none" cap="none" strike="noStrike">
                <a:solidFill>
                  <a:schemeClr val="dk1"/>
                </a:solidFill>
                <a:latin typeface="Calibri"/>
                <a:ea typeface="Calibri"/>
                <a:cs typeface="Calibri"/>
                <a:sym typeface="Calibri"/>
              </a:rPr>
              <a:t>2</a:t>
            </a:r>
            <a:r>
              <a:rPr b="0" i="0" lang="en-US" sz="2800" u="none" cap="none" strike="noStrike">
                <a:solidFill>
                  <a:schemeClr val="dk1"/>
                </a:solidFill>
                <a:latin typeface="Calibri"/>
                <a:ea typeface="Calibri"/>
                <a:cs typeface="Calibri"/>
                <a:sym typeface="Calibri"/>
              </a:rPr>
              <a:t>O = 2(1.008) + 16.00 = </a:t>
            </a:r>
            <a:endParaRPr/>
          </a:p>
          <a:p>
            <a:pPr indent="0" lvl="7" marL="3319271" marR="0" rtl="0" algn="l">
              <a:spcBef>
                <a:spcPts val="0"/>
              </a:spcBef>
              <a:spcAft>
                <a:spcPts val="0"/>
              </a:spcAft>
              <a:buNone/>
            </a:pPr>
            <a:r>
              <a:rPr b="0" i="0" lang="en-US" sz="2800" u="none" cap="none" strike="noStrike">
                <a:solidFill>
                  <a:srgbClr val="FF0000"/>
                </a:solidFill>
                <a:latin typeface="Calibri"/>
                <a:ea typeface="Calibri"/>
                <a:cs typeface="Calibri"/>
                <a:sym typeface="Calibri"/>
              </a:rPr>
              <a:t>			18.016g/mol</a:t>
            </a:r>
            <a:r>
              <a:rPr b="0" i="0" lang="en-US" sz="2800" u="none" cap="none" strike="noStrike">
                <a:solidFill>
                  <a:schemeClr val="dk1"/>
                </a:solidFill>
                <a:latin typeface="Calibri"/>
                <a:ea typeface="Calibri"/>
                <a:cs typeface="Calibri"/>
                <a:sym typeface="Calibri"/>
              </a:rPr>
              <a:t> </a:t>
            </a:r>
            <a:endParaRPr/>
          </a:p>
          <a:p>
            <a:pPr indent="-336550" lvl="0" marL="633222" marR="0" rtl="0" algn="l">
              <a:spcBef>
                <a:spcPts val="0"/>
              </a:spcBef>
              <a:spcAft>
                <a:spcPts val="0"/>
              </a:spcAft>
              <a:buClr>
                <a:schemeClr val="dk1"/>
              </a:buClr>
              <a:buSzPts val="2800"/>
              <a:buFont typeface="Calibri"/>
              <a:buNone/>
            </a:pPr>
            <a:r>
              <a:t/>
            </a:r>
            <a:endParaRPr sz="2800">
              <a:solidFill>
                <a:schemeClr val="dk1"/>
              </a:solidFill>
              <a:latin typeface="Calibri"/>
              <a:ea typeface="Calibri"/>
              <a:cs typeface="Calibri"/>
              <a:sym typeface="Calibri"/>
            </a:endParaRPr>
          </a:p>
          <a:p>
            <a:pPr indent="-336550" lvl="0" marL="633222" marR="0" rtl="0" algn="l">
              <a:spcBef>
                <a:spcPts val="0"/>
              </a:spcBef>
              <a:spcAft>
                <a:spcPts val="0"/>
              </a:spcAft>
              <a:buClr>
                <a:schemeClr val="dk1"/>
              </a:buClr>
              <a:buSzPts val="2800"/>
              <a:buFont typeface="Calibri"/>
              <a:buNone/>
            </a:pPr>
            <a:r>
              <a:t/>
            </a:r>
            <a:endParaRPr sz="2800">
              <a:solidFill>
                <a:schemeClr val="dk1"/>
              </a:solidFill>
              <a:latin typeface="Calibri"/>
              <a:ea typeface="Calibri"/>
              <a:cs typeface="Calibri"/>
              <a:sym typeface="Calibri"/>
            </a:endParaRPr>
          </a:p>
          <a:p>
            <a:pPr indent="-514350" lvl="0" marL="633222" marR="0" rtl="0" algn="l">
              <a:spcBef>
                <a:spcPts val="0"/>
              </a:spcBef>
              <a:spcAft>
                <a:spcPts val="0"/>
              </a:spcAft>
              <a:buClr>
                <a:schemeClr val="dk1"/>
              </a:buClr>
              <a:buSzPts val="2800"/>
              <a:buFont typeface="Calibri"/>
              <a:buAutoNum type="arabicPeriod"/>
            </a:pPr>
            <a:r>
              <a:rPr lang="en-US" sz="2800">
                <a:solidFill>
                  <a:schemeClr val="dk1"/>
                </a:solidFill>
                <a:latin typeface="Calibri"/>
                <a:ea typeface="Calibri"/>
                <a:cs typeface="Calibri"/>
                <a:sym typeface="Calibri"/>
              </a:rPr>
              <a:t>What is the gram-formula-mass of calcium chloride?</a:t>
            </a:r>
            <a:endParaRPr/>
          </a:p>
          <a:p>
            <a:pPr indent="0" lvl="5" marL="2404872" marR="0" rtl="0" algn="l">
              <a:spcBef>
                <a:spcPts val="0"/>
              </a:spcBef>
              <a:spcAft>
                <a:spcPts val="0"/>
              </a:spcAft>
              <a:buNone/>
            </a:pPr>
            <a:r>
              <a:rPr b="0" i="0" lang="en-US" sz="2800" u="none" cap="none" strike="noStrike">
                <a:solidFill>
                  <a:schemeClr val="dk1"/>
                </a:solidFill>
                <a:latin typeface="Calibri"/>
                <a:ea typeface="Calibri"/>
                <a:cs typeface="Calibri"/>
                <a:sym typeface="Calibri"/>
              </a:rPr>
              <a:t>    		 CaCl</a:t>
            </a:r>
            <a:r>
              <a:rPr b="0" baseline="-25000" i="0" lang="en-US" sz="2800" u="none" cap="none" strike="noStrike">
                <a:solidFill>
                  <a:schemeClr val="dk1"/>
                </a:solidFill>
                <a:latin typeface="Calibri"/>
                <a:ea typeface="Calibri"/>
                <a:cs typeface="Calibri"/>
                <a:sym typeface="Calibri"/>
              </a:rPr>
              <a:t>2</a:t>
            </a:r>
            <a:r>
              <a:rPr b="0" i="0" lang="en-US" sz="2800" u="none" cap="none" strike="noStrike">
                <a:solidFill>
                  <a:schemeClr val="dk1"/>
                </a:solidFill>
                <a:latin typeface="Calibri"/>
                <a:ea typeface="Calibri"/>
                <a:cs typeface="Calibri"/>
                <a:sym typeface="Calibri"/>
              </a:rPr>
              <a:t> = 40.1 + 2(35.5) = </a:t>
            </a:r>
            <a:endParaRPr/>
          </a:p>
          <a:p>
            <a:pPr indent="0" lvl="5" marL="2404872" marR="0" rtl="0" algn="l">
              <a:spcBef>
                <a:spcPts val="0"/>
              </a:spcBef>
              <a:spcAft>
                <a:spcPts val="0"/>
              </a:spcAft>
              <a:buNone/>
            </a:pPr>
            <a:r>
              <a:rPr b="0" i="0" lang="en-US" sz="2800" u="none" cap="none" strike="noStrike">
                <a:solidFill>
                  <a:srgbClr val="FF0000"/>
                </a:solidFill>
                <a:latin typeface="Calibri"/>
                <a:ea typeface="Calibri"/>
                <a:cs typeface="Calibri"/>
                <a:sym typeface="Calibri"/>
              </a:rPr>
              <a:t>				111.1 g/mol</a:t>
            </a:r>
            <a:endParaRPr b="0" i="0" sz="2800" u="none" cap="none" strike="noStrike">
              <a:solidFill>
                <a:srgbClr val="FF0000"/>
              </a:solidFill>
              <a:latin typeface="Calibri"/>
              <a:ea typeface="Calibri"/>
              <a:cs typeface="Calibri"/>
              <a:sym typeface="Calibri"/>
            </a:endParaRPr>
          </a:p>
        </p:txBody>
      </p:sp>
      <p:pic>
        <p:nvPicPr>
          <p:cNvPr id="345" name="Google Shape;345;p11"/>
          <p:cNvPicPr preferRelativeResize="0"/>
          <p:nvPr/>
        </p:nvPicPr>
        <p:blipFill rotWithShape="1">
          <a:blip r:embed="rId3">
            <a:alphaModFix/>
          </a:blip>
          <a:srcRect b="66253" l="16193" r="79046" t="27497"/>
          <a:stretch/>
        </p:blipFill>
        <p:spPr>
          <a:xfrm>
            <a:off x="2286000" y="2398395"/>
            <a:ext cx="1143000" cy="1143000"/>
          </a:xfrm>
          <a:prstGeom prst="rect">
            <a:avLst/>
          </a:prstGeom>
          <a:noFill/>
          <a:ln>
            <a:noFill/>
          </a:ln>
        </p:spPr>
      </p:pic>
      <p:pic>
        <p:nvPicPr>
          <p:cNvPr id="346" name="Google Shape;346;p11"/>
          <p:cNvPicPr preferRelativeResize="0"/>
          <p:nvPr/>
        </p:nvPicPr>
        <p:blipFill rotWithShape="1">
          <a:blip r:embed="rId3">
            <a:alphaModFix/>
          </a:blip>
          <a:srcRect b="59373" l="76668" r="19521" t="33126"/>
          <a:stretch/>
        </p:blipFill>
        <p:spPr>
          <a:xfrm>
            <a:off x="3771900" y="2284095"/>
            <a:ext cx="838200" cy="1257300"/>
          </a:xfrm>
          <a:prstGeom prst="rect">
            <a:avLst/>
          </a:prstGeom>
          <a:noFill/>
          <a:ln>
            <a:noFill/>
          </a:ln>
        </p:spPr>
      </p:pic>
      <p:pic>
        <p:nvPicPr>
          <p:cNvPr id="347" name="Google Shape;347;p11"/>
          <p:cNvPicPr preferRelativeResize="0"/>
          <p:nvPr/>
        </p:nvPicPr>
        <p:blipFill rotWithShape="1">
          <a:blip r:embed="rId3">
            <a:alphaModFix/>
          </a:blip>
          <a:srcRect b="45625" l="20476" r="75714" t="46874"/>
          <a:stretch/>
        </p:blipFill>
        <p:spPr>
          <a:xfrm>
            <a:off x="2214562" y="5334000"/>
            <a:ext cx="909638" cy="1364457"/>
          </a:xfrm>
          <a:prstGeom prst="rect">
            <a:avLst/>
          </a:prstGeom>
          <a:noFill/>
          <a:ln>
            <a:noFill/>
          </a:ln>
        </p:spPr>
      </p:pic>
      <p:pic>
        <p:nvPicPr>
          <p:cNvPr id="348" name="Google Shape;348;p11"/>
          <p:cNvPicPr preferRelativeResize="0"/>
          <p:nvPr/>
        </p:nvPicPr>
        <p:blipFill rotWithShape="1">
          <a:blip r:embed="rId3">
            <a:alphaModFix/>
          </a:blip>
          <a:srcRect b="53125" l="80483" r="15706" t="40624"/>
          <a:stretch/>
        </p:blipFill>
        <p:spPr>
          <a:xfrm>
            <a:off x="3589020" y="5333999"/>
            <a:ext cx="1021080" cy="1276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g200fb5710e2_0_16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Examples</a:t>
            </a:r>
            <a:endParaRPr/>
          </a:p>
        </p:txBody>
      </p:sp>
      <p:sp>
        <p:nvSpPr>
          <p:cNvPr id="762" name="Google Shape;762;g200fb5710e2_0_16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How many unpaired electrons does Nitrogen have?</a:t>
            </a:r>
            <a:endParaRPr/>
          </a:p>
          <a:p>
            <a:pPr indent="-76200" lvl="0" marL="228600" rtl="0" algn="l">
              <a:lnSpc>
                <a:spcPct val="90000"/>
              </a:lnSpc>
              <a:spcBef>
                <a:spcPts val="1000"/>
              </a:spcBef>
              <a:spcAft>
                <a:spcPts val="0"/>
              </a:spcAft>
              <a:buClr>
                <a:schemeClr val="dk1"/>
              </a:buClr>
              <a:buSzPts val="2400"/>
              <a:buNone/>
            </a:pPr>
            <a:r>
              <a:t/>
            </a:r>
            <a:endParaRPr/>
          </a:p>
          <a:p>
            <a:pPr indent="0" lvl="0" marL="36576"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How many unpaired electrons does Carbon have?</a:t>
            </a:r>
            <a:endParaRPr/>
          </a:p>
          <a:p>
            <a:pPr indent="-76200" lvl="0" marL="228600" rtl="0" algn="l">
              <a:lnSpc>
                <a:spcPct val="90000"/>
              </a:lnSpc>
              <a:spcBef>
                <a:spcPts val="1000"/>
              </a:spcBef>
              <a:spcAft>
                <a:spcPts val="0"/>
              </a:spcAft>
              <a:buClr>
                <a:schemeClr val="dk1"/>
              </a:buClr>
              <a:buSzPts val="2400"/>
              <a:buNone/>
            </a:pPr>
            <a:r>
              <a:t/>
            </a:r>
            <a:endParaRPr/>
          </a:p>
        </p:txBody>
      </p:sp>
      <p:pic>
        <p:nvPicPr>
          <p:cNvPr id="763" name="Google Shape;763;g200fb5710e2_0_168"/>
          <p:cNvPicPr preferRelativeResize="0"/>
          <p:nvPr/>
        </p:nvPicPr>
        <p:blipFill rotWithShape="1">
          <a:blip r:embed="rId3">
            <a:alphaModFix/>
          </a:blip>
          <a:srcRect b="24595" l="0" r="0" t="63307"/>
          <a:stretch/>
        </p:blipFill>
        <p:spPr>
          <a:xfrm>
            <a:off x="2209800" y="2403646"/>
            <a:ext cx="7658099" cy="685800"/>
          </a:xfrm>
          <a:prstGeom prst="rect">
            <a:avLst/>
          </a:prstGeom>
          <a:noFill/>
          <a:ln>
            <a:noFill/>
          </a:ln>
        </p:spPr>
      </p:pic>
      <p:pic>
        <p:nvPicPr>
          <p:cNvPr id="764" name="Google Shape;764;g200fb5710e2_0_168"/>
          <p:cNvPicPr preferRelativeResize="0"/>
          <p:nvPr/>
        </p:nvPicPr>
        <p:blipFill rotWithShape="1">
          <a:blip r:embed="rId3">
            <a:alphaModFix/>
          </a:blip>
          <a:srcRect b="36255" l="0" r="0" t="52495"/>
          <a:stretch/>
        </p:blipFill>
        <p:spPr>
          <a:xfrm>
            <a:off x="2209800" y="3675255"/>
            <a:ext cx="7829740" cy="65207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1" name="Shape 4701"/>
        <p:cNvGrpSpPr/>
        <p:nvPr/>
      </p:nvGrpSpPr>
      <p:grpSpPr>
        <a:xfrm>
          <a:off x="0" y="0"/>
          <a:ext cx="0" cy="0"/>
          <a:chOff x="0" y="0"/>
          <a:chExt cx="0" cy="0"/>
        </a:xfrm>
      </p:grpSpPr>
      <p:sp>
        <p:nvSpPr>
          <p:cNvPr id="4702" name="Google Shape;4702;g200ff56c607_0_2157"/>
          <p:cNvSpPr txBox="1"/>
          <p:nvPr>
            <p:ph type="title"/>
          </p:nvPr>
        </p:nvSpPr>
        <p:spPr>
          <a:xfrm>
            <a:off x="1524000" y="457200"/>
            <a:ext cx="8229600" cy="1066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Free Energy</a:t>
            </a:r>
            <a:endParaRPr/>
          </a:p>
        </p:txBody>
      </p:sp>
      <p:sp>
        <p:nvSpPr>
          <p:cNvPr id="4703" name="Google Shape;4703;g200ff56c607_0_2157"/>
          <p:cNvSpPr txBox="1"/>
          <p:nvPr>
            <p:ph idx="1" type="body"/>
          </p:nvPr>
        </p:nvSpPr>
        <p:spPr>
          <a:xfrm>
            <a:off x="583324" y="1676400"/>
            <a:ext cx="5880600" cy="44196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Font typeface="Calibri"/>
              <a:buNone/>
            </a:pPr>
            <a:r>
              <a:rPr lang="en-US"/>
              <a:t>	</a:t>
            </a:r>
            <a:r>
              <a:rPr lang="en-US">
                <a:latin typeface="Noto Sans Symbols"/>
                <a:ea typeface="Noto Sans Symbols"/>
                <a:cs typeface="Noto Sans Symbols"/>
                <a:sym typeface="Noto Sans Symbols"/>
              </a:rPr>
              <a:t>Δ</a:t>
            </a:r>
            <a:r>
              <a:rPr i="1" lang="en-US"/>
              <a:t>G</a:t>
            </a:r>
            <a:r>
              <a:rPr lang="en-US"/>
              <a:t> for a redox reaction can be found by using the equation:</a:t>
            </a:r>
            <a:endParaRPr/>
          </a:p>
          <a:p>
            <a:pPr indent="-228600" lvl="0" marL="228600" rtl="0" algn="ctr">
              <a:lnSpc>
                <a:spcPct val="30000"/>
              </a:lnSpc>
              <a:spcBef>
                <a:spcPts val="1000"/>
              </a:spcBef>
              <a:spcAft>
                <a:spcPts val="0"/>
              </a:spcAft>
              <a:buClr>
                <a:schemeClr val="dk1"/>
              </a:buClr>
              <a:buSzPts val="2400"/>
              <a:buFont typeface="Calibri"/>
              <a:buNone/>
            </a:pPr>
            <a:r>
              <a:t/>
            </a:r>
            <a:endParaRPr/>
          </a:p>
          <a:p>
            <a:pPr indent="-228600" lvl="0" marL="228600" rtl="0" algn="ctr">
              <a:lnSpc>
                <a:spcPct val="90000"/>
              </a:lnSpc>
              <a:spcBef>
                <a:spcPts val="1000"/>
              </a:spcBef>
              <a:spcAft>
                <a:spcPts val="0"/>
              </a:spcAft>
              <a:buClr>
                <a:srgbClr val="FF0000"/>
              </a:buClr>
              <a:buSzPts val="2400"/>
              <a:buFont typeface="Noto Sans Symbols"/>
              <a:buNone/>
            </a:pPr>
            <a:r>
              <a:rPr lang="en-US">
                <a:solidFill>
                  <a:srgbClr val="FF0000"/>
                </a:solidFill>
                <a:latin typeface="Noto Sans Symbols"/>
                <a:ea typeface="Noto Sans Symbols"/>
                <a:cs typeface="Noto Sans Symbols"/>
                <a:sym typeface="Noto Sans Symbols"/>
              </a:rPr>
              <a:t>Δ</a:t>
            </a:r>
            <a:r>
              <a:rPr i="1" lang="en-US">
                <a:solidFill>
                  <a:srgbClr val="FF0000"/>
                </a:solidFill>
              </a:rPr>
              <a:t>G</a:t>
            </a:r>
            <a:r>
              <a:rPr lang="en-US">
                <a:solidFill>
                  <a:srgbClr val="FF0000"/>
                </a:solidFill>
              </a:rPr>
              <a:t> = −</a:t>
            </a:r>
            <a:r>
              <a:rPr i="1" lang="en-US">
                <a:solidFill>
                  <a:srgbClr val="FF0000"/>
                </a:solidFill>
              </a:rPr>
              <a:t>nFE</a:t>
            </a:r>
            <a:endParaRPr>
              <a:solidFill>
                <a:srgbClr val="FF0000"/>
              </a:solidFill>
            </a:endParaRPr>
          </a:p>
          <a:p>
            <a:pPr indent="-228600" lvl="0" marL="228600" rtl="0" algn="ctr">
              <a:lnSpc>
                <a:spcPct val="30000"/>
              </a:lnSpc>
              <a:spcBef>
                <a:spcPts val="1000"/>
              </a:spcBef>
              <a:spcAft>
                <a:spcPts val="0"/>
              </a:spcAft>
              <a:buClr>
                <a:schemeClr val="dk1"/>
              </a:buClr>
              <a:buSzPts val="2400"/>
              <a:buFont typeface="Calibri"/>
              <a:buNone/>
            </a:pPr>
            <a:r>
              <a:t/>
            </a:r>
            <a:endParaRPr/>
          </a:p>
          <a:p>
            <a:pPr indent="-228600" lvl="0" marL="228600" rtl="0" algn="l">
              <a:lnSpc>
                <a:spcPct val="90000"/>
              </a:lnSpc>
              <a:spcBef>
                <a:spcPts val="1000"/>
              </a:spcBef>
              <a:spcAft>
                <a:spcPts val="0"/>
              </a:spcAft>
              <a:buClr>
                <a:schemeClr val="dk1"/>
              </a:buClr>
              <a:buSzPts val="2400"/>
              <a:buFont typeface="Calibri"/>
              <a:buNone/>
            </a:pPr>
            <a:r>
              <a:rPr lang="en-US"/>
              <a:t>	where </a:t>
            </a:r>
            <a:r>
              <a:rPr i="1" lang="en-US"/>
              <a:t>n</a:t>
            </a:r>
            <a:r>
              <a:rPr lang="en-US"/>
              <a:t> is the number of moles of electrons transferred, and </a:t>
            </a:r>
            <a:r>
              <a:rPr i="1" lang="en-US"/>
              <a:t>F</a:t>
            </a:r>
            <a:r>
              <a:rPr lang="en-US"/>
              <a:t> is a constant, the Faraday.</a:t>
            </a:r>
            <a:endParaRPr/>
          </a:p>
          <a:p>
            <a:pPr indent="-228600" lvl="0" marL="228600" rtl="0" algn="l">
              <a:lnSpc>
                <a:spcPct val="90000"/>
              </a:lnSpc>
              <a:spcBef>
                <a:spcPts val="1000"/>
              </a:spcBef>
              <a:spcAft>
                <a:spcPts val="0"/>
              </a:spcAft>
              <a:buClr>
                <a:srgbClr val="FF0000"/>
              </a:buClr>
              <a:buSzPts val="2400"/>
              <a:buFont typeface="Calibri"/>
              <a:buNone/>
            </a:pPr>
            <a:r>
              <a:rPr lang="en-US">
                <a:solidFill>
                  <a:srgbClr val="FF0000"/>
                </a:solidFill>
              </a:rPr>
              <a:t>	     1 </a:t>
            </a:r>
            <a:r>
              <a:rPr i="1" lang="en-US">
                <a:solidFill>
                  <a:srgbClr val="FF0000"/>
                </a:solidFill>
              </a:rPr>
              <a:t>F</a:t>
            </a:r>
            <a:r>
              <a:rPr lang="en-US">
                <a:solidFill>
                  <a:srgbClr val="FF0000"/>
                </a:solidFill>
              </a:rPr>
              <a:t> = 96,485 C/mol = 96,485 J/V-mol</a:t>
            </a:r>
            <a:endParaRPr/>
          </a:p>
        </p:txBody>
      </p:sp>
      <p:pic>
        <p:nvPicPr>
          <p:cNvPr descr="Image result for battery" id="4704" name="Google Shape;4704;g200ff56c607_0_2157"/>
          <p:cNvPicPr preferRelativeResize="0"/>
          <p:nvPr/>
        </p:nvPicPr>
        <p:blipFill rotWithShape="1">
          <a:blip r:embed="rId3">
            <a:alphaModFix/>
          </a:blip>
          <a:srcRect b="0" l="0" r="0" t="0"/>
          <a:stretch/>
        </p:blipFill>
        <p:spPr>
          <a:xfrm>
            <a:off x="7275895" y="1400612"/>
            <a:ext cx="4164615" cy="4164615"/>
          </a:xfrm>
          <a:prstGeom prst="rect">
            <a:avLst/>
          </a:prstGeom>
          <a:noFill/>
          <a:ln>
            <a:noFill/>
          </a:ln>
        </p:spPr>
      </p:pic>
    </p:spTree>
  </p:cSld>
  <p:clrMapOvr>
    <a:masterClrMapping/>
  </p:clrMapOvr>
</p:sld>
</file>

<file path=ppt/slides/slide5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8" name="Shape 4708"/>
        <p:cNvGrpSpPr/>
        <p:nvPr/>
      </p:nvGrpSpPr>
      <p:grpSpPr>
        <a:xfrm>
          <a:off x="0" y="0"/>
          <a:ext cx="0" cy="0"/>
          <a:chOff x="0" y="0"/>
          <a:chExt cx="0" cy="0"/>
        </a:xfrm>
      </p:grpSpPr>
      <p:sp>
        <p:nvSpPr>
          <p:cNvPr id="4709" name="Google Shape;4709;g200ff56c607_0_2163"/>
          <p:cNvSpPr txBox="1"/>
          <p:nvPr>
            <p:ph type="title"/>
          </p:nvPr>
        </p:nvSpPr>
        <p:spPr>
          <a:xfrm>
            <a:off x="1524000" y="457200"/>
            <a:ext cx="8229600" cy="1066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Voltage and K</a:t>
            </a:r>
            <a:endParaRPr/>
          </a:p>
        </p:txBody>
      </p:sp>
      <p:sp>
        <p:nvSpPr>
          <p:cNvPr id="4710" name="Google Shape;4710;g200ff56c607_0_2163"/>
          <p:cNvSpPr txBox="1"/>
          <p:nvPr>
            <p:ph idx="1" type="body"/>
          </p:nvPr>
        </p:nvSpPr>
        <p:spPr>
          <a:xfrm>
            <a:off x="838200" y="1825625"/>
            <a:ext cx="46323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The emf can be related to the equilibrium constant using this equations:</a:t>
            </a:r>
            <a:endParaRPr/>
          </a:p>
          <a:p>
            <a:pPr indent="-228600" lvl="0" marL="228600" rtl="0" algn="l">
              <a:lnSpc>
                <a:spcPct val="90000"/>
              </a:lnSpc>
              <a:spcBef>
                <a:spcPts val="1000"/>
              </a:spcBef>
              <a:spcAft>
                <a:spcPts val="0"/>
              </a:spcAft>
              <a:buClr>
                <a:srgbClr val="FF0000"/>
              </a:buClr>
              <a:buSzPts val="2400"/>
              <a:buNone/>
            </a:pPr>
            <a:r>
              <a:rPr lang="en-US">
                <a:solidFill>
                  <a:srgbClr val="FF0000"/>
                </a:solidFill>
                <a:latin typeface="Noto Sans Symbols"/>
                <a:ea typeface="Noto Sans Symbols"/>
                <a:cs typeface="Noto Sans Symbols"/>
                <a:sym typeface="Noto Sans Symbols"/>
              </a:rPr>
              <a:t>		Δ</a:t>
            </a:r>
            <a:r>
              <a:rPr i="1" lang="en-US">
                <a:solidFill>
                  <a:srgbClr val="FF0000"/>
                </a:solidFill>
              </a:rPr>
              <a:t>G</a:t>
            </a:r>
            <a:r>
              <a:rPr lang="en-US">
                <a:solidFill>
                  <a:srgbClr val="FF0000"/>
                </a:solidFill>
              </a:rPr>
              <a:t> = −</a:t>
            </a:r>
            <a:r>
              <a:rPr i="1" lang="en-US">
                <a:solidFill>
                  <a:srgbClr val="FF0000"/>
                </a:solidFill>
              </a:rPr>
              <a:t>nFE			</a:t>
            </a:r>
            <a:r>
              <a:rPr lang="en-US">
                <a:solidFill>
                  <a:srgbClr val="FF0000"/>
                </a:solidFill>
                <a:latin typeface="Noto Sans Symbols"/>
                <a:ea typeface="Noto Sans Symbols"/>
                <a:cs typeface="Noto Sans Symbols"/>
                <a:sym typeface="Noto Sans Symbols"/>
              </a:rPr>
              <a:t>Δ</a:t>
            </a:r>
            <a:r>
              <a:rPr i="1" lang="en-US">
                <a:solidFill>
                  <a:srgbClr val="FF0000"/>
                </a:solidFill>
              </a:rPr>
              <a:t>G</a:t>
            </a:r>
            <a:r>
              <a:rPr lang="en-US">
                <a:solidFill>
                  <a:srgbClr val="FF0000"/>
                </a:solidFill>
              </a:rPr>
              <a:t> </a:t>
            </a:r>
            <a:r>
              <a:rPr i="1" lang="en-US">
                <a:solidFill>
                  <a:srgbClr val="FF0000"/>
                </a:solidFill>
              </a:rPr>
              <a:t>=-RTlnK</a:t>
            </a:r>
            <a:endParaRPr>
              <a:solidFill>
                <a:srgbClr val="FF0000"/>
              </a:solidFill>
            </a:endParaRPr>
          </a:p>
        </p:txBody>
      </p:sp>
      <p:pic>
        <p:nvPicPr>
          <p:cNvPr descr="Image result for gibbs free energy equilibrium" id="4711" name="Google Shape;4711;g200ff56c607_0_2163"/>
          <p:cNvPicPr preferRelativeResize="0"/>
          <p:nvPr/>
        </p:nvPicPr>
        <p:blipFill rotWithShape="1">
          <a:blip r:embed="rId3">
            <a:alphaModFix/>
          </a:blip>
          <a:srcRect b="0" l="0" r="0" t="0"/>
          <a:stretch/>
        </p:blipFill>
        <p:spPr>
          <a:xfrm>
            <a:off x="5470633" y="1523999"/>
            <a:ext cx="4871545" cy="4405293"/>
          </a:xfrm>
          <a:prstGeom prst="rect">
            <a:avLst/>
          </a:prstGeom>
          <a:noFill/>
          <a:ln>
            <a:noFill/>
          </a:ln>
        </p:spPr>
      </p:pic>
    </p:spTree>
  </p:cSld>
  <p:clrMapOvr>
    <a:masterClrMapping/>
  </p:clrMapOvr>
</p:sld>
</file>

<file path=ppt/slides/slide5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5" name="Shape 4715"/>
        <p:cNvGrpSpPr/>
        <p:nvPr/>
      </p:nvGrpSpPr>
      <p:grpSpPr>
        <a:xfrm>
          <a:off x="0" y="0"/>
          <a:ext cx="0" cy="0"/>
          <a:chOff x="0" y="0"/>
          <a:chExt cx="0" cy="0"/>
        </a:xfrm>
      </p:grpSpPr>
      <p:sp>
        <p:nvSpPr>
          <p:cNvPr id="4716" name="Google Shape;4716;g200ff56c607_0_2169"/>
          <p:cNvSpPr txBox="1"/>
          <p:nvPr>
            <p:ph type="title"/>
          </p:nvPr>
        </p:nvSpPr>
        <p:spPr>
          <a:xfrm>
            <a:off x="1524000" y="381000"/>
            <a:ext cx="8229600" cy="1066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Examples</a:t>
            </a:r>
            <a:r>
              <a:rPr lang="en-US">
                <a:solidFill>
                  <a:srgbClr val="FF0000"/>
                </a:solidFill>
              </a:rPr>
              <a:t>   Assume all are at 25C.</a:t>
            </a:r>
            <a:endParaRPr/>
          </a:p>
        </p:txBody>
      </p:sp>
      <p:sp>
        <p:nvSpPr>
          <p:cNvPr id="4717" name="Google Shape;4717;g200ff56c607_0_2169"/>
          <p:cNvSpPr txBox="1"/>
          <p:nvPr>
            <p:ph idx="1" type="body"/>
          </p:nvPr>
        </p:nvSpPr>
        <p:spPr>
          <a:xfrm>
            <a:off x="357352" y="1667965"/>
            <a:ext cx="8229600" cy="5050500"/>
          </a:xfrm>
          <a:prstGeom prst="rect">
            <a:avLst/>
          </a:prstGeom>
          <a:noFill/>
          <a:ln>
            <a:noFill/>
          </a:ln>
        </p:spPr>
        <p:txBody>
          <a:bodyPr anchorCtr="0" anchor="t" bIns="45700" lIns="91425" spcFirstLastPara="1" rIns="91425" wrap="square" tIns="45700">
            <a:normAutofit/>
          </a:bodyPr>
          <a:lstStyle/>
          <a:p>
            <a:pPr indent="-514350" lvl="0" marL="624078" rtl="0" algn="l">
              <a:lnSpc>
                <a:spcPct val="90000"/>
              </a:lnSpc>
              <a:spcBef>
                <a:spcPts val="0"/>
              </a:spcBef>
              <a:spcAft>
                <a:spcPts val="0"/>
              </a:spcAft>
              <a:buClr>
                <a:schemeClr val="dk1"/>
              </a:buClr>
              <a:buSzPts val="2400"/>
              <a:buAutoNum type="arabicPeriod"/>
            </a:pPr>
            <a:r>
              <a:rPr lang="en-US"/>
              <a:t>Calculate the G for 2Au + 3Ca</a:t>
            </a:r>
            <a:r>
              <a:rPr baseline="30000" lang="en-US"/>
              <a:t>+2</a:t>
            </a:r>
            <a:r>
              <a:rPr lang="en-US"/>
              <a:t> 🡪 2Au</a:t>
            </a:r>
            <a:r>
              <a:rPr baseline="30000" lang="en-US"/>
              <a:t>+3</a:t>
            </a:r>
            <a:r>
              <a:rPr lang="en-US"/>
              <a:t> + 3Ca</a:t>
            </a:r>
            <a:endParaRPr/>
          </a:p>
          <a:p>
            <a:pPr indent="-361950" lvl="0" marL="624078" rtl="0" algn="l">
              <a:lnSpc>
                <a:spcPct val="90000"/>
              </a:lnSpc>
              <a:spcBef>
                <a:spcPts val="1000"/>
              </a:spcBef>
              <a:spcAft>
                <a:spcPts val="0"/>
              </a:spcAft>
              <a:buClr>
                <a:schemeClr val="dk1"/>
              </a:buClr>
              <a:buSzPts val="2400"/>
              <a:buNone/>
            </a:pPr>
            <a:r>
              <a:t/>
            </a:r>
            <a:endParaRPr/>
          </a:p>
          <a:p>
            <a:pPr indent="-361950" lvl="0" marL="624078" rtl="0" algn="l">
              <a:lnSpc>
                <a:spcPct val="90000"/>
              </a:lnSpc>
              <a:spcBef>
                <a:spcPts val="1000"/>
              </a:spcBef>
              <a:spcAft>
                <a:spcPts val="0"/>
              </a:spcAft>
              <a:buClr>
                <a:schemeClr val="dk1"/>
              </a:buClr>
              <a:buSzPts val="2400"/>
              <a:buFont typeface="Georgia"/>
              <a:buNone/>
            </a:pPr>
            <a:r>
              <a:t/>
            </a:r>
            <a:endParaRPr/>
          </a:p>
          <a:p>
            <a:pPr indent="-361950" lvl="0" marL="624078" rtl="0" algn="l">
              <a:lnSpc>
                <a:spcPct val="90000"/>
              </a:lnSpc>
              <a:spcBef>
                <a:spcPts val="1000"/>
              </a:spcBef>
              <a:spcAft>
                <a:spcPts val="0"/>
              </a:spcAft>
              <a:buClr>
                <a:schemeClr val="dk1"/>
              </a:buClr>
              <a:buSzPts val="2400"/>
              <a:buFont typeface="Georgia"/>
              <a:buNone/>
            </a:pPr>
            <a:r>
              <a:t/>
            </a:r>
            <a:endParaRPr/>
          </a:p>
          <a:p>
            <a:pPr indent="-514350" lvl="0" marL="624078" rtl="0" algn="l">
              <a:lnSpc>
                <a:spcPct val="90000"/>
              </a:lnSpc>
              <a:spcBef>
                <a:spcPts val="1000"/>
              </a:spcBef>
              <a:spcAft>
                <a:spcPts val="0"/>
              </a:spcAft>
              <a:buClr>
                <a:schemeClr val="dk1"/>
              </a:buClr>
              <a:buSzPts val="2400"/>
              <a:buFont typeface="Georgia"/>
              <a:buAutoNum type="arabicPeriod"/>
            </a:pPr>
            <a:r>
              <a:rPr lang="en-US"/>
              <a:t>Calculate the G for 2Al</a:t>
            </a:r>
            <a:r>
              <a:rPr baseline="30000" lang="en-US"/>
              <a:t>+3</a:t>
            </a:r>
            <a:r>
              <a:rPr lang="en-US"/>
              <a:t> + 3Mg 🡪 3Mg</a:t>
            </a:r>
            <a:r>
              <a:rPr baseline="30000" lang="en-US"/>
              <a:t>+2</a:t>
            </a:r>
            <a:r>
              <a:rPr lang="en-US"/>
              <a:t> + 2Al</a:t>
            </a:r>
            <a:endParaRPr/>
          </a:p>
          <a:p>
            <a:pPr indent="-361950" lvl="0" marL="624078" rtl="0" algn="l">
              <a:lnSpc>
                <a:spcPct val="90000"/>
              </a:lnSpc>
              <a:spcBef>
                <a:spcPts val="1000"/>
              </a:spcBef>
              <a:spcAft>
                <a:spcPts val="0"/>
              </a:spcAft>
              <a:buClr>
                <a:schemeClr val="dk1"/>
              </a:buClr>
              <a:buSzPts val="2400"/>
              <a:buFont typeface="Georgia"/>
              <a:buNone/>
            </a:pPr>
            <a:r>
              <a:t/>
            </a:r>
            <a:endParaRPr/>
          </a:p>
          <a:p>
            <a:pPr indent="-361950" lvl="0" marL="624078" rtl="0" algn="l">
              <a:lnSpc>
                <a:spcPct val="90000"/>
              </a:lnSpc>
              <a:spcBef>
                <a:spcPts val="1000"/>
              </a:spcBef>
              <a:spcAft>
                <a:spcPts val="0"/>
              </a:spcAft>
              <a:buClr>
                <a:schemeClr val="dk1"/>
              </a:buClr>
              <a:buSzPts val="2400"/>
              <a:buNone/>
            </a:pPr>
            <a:r>
              <a:t/>
            </a:r>
            <a:endParaRPr/>
          </a:p>
        </p:txBody>
      </p:sp>
      <p:sp>
        <p:nvSpPr>
          <p:cNvPr id="4718" name="Google Shape;4718;g200ff56c607_0_2169"/>
          <p:cNvSpPr txBox="1"/>
          <p:nvPr/>
        </p:nvSpPr>
        <p:spPr>
          <a:xfrm>
            <a:off x="1177159" y="2353518"/>
            <a:ext cx="7010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G= -(6)(96500)(-2.87-1.50) = 2530000 J </a:t>
            </a:r>
            <a:endParaRPr/>
          </a:p>
        </p:txBody>
      </p:sp>
      <p:sp>
        <p:nvSpPr>
          <p:cNvPr id="4719" name="Google Shape;4719;g200ff56c607_0_2169"/>
          <p:cNvSpPr txBox="1"/>
          <p:nvPr/>
        </p:nvSpPr>
        <p:spPr>
          <a:xfrm>
            <a:off x="1177159" y="4305176"/>
            <a:ext cx="7010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G= -(6)(96500)(-1.6--2.37) = -411000J  </a:t>
            </a:r>
            <a:endParaRPr/>
          </a:p>
        </p:txBody>
      </p:sp>
      <p:pic>
        <p:nvPicPr>
          <p:cNvPr id="4720" name="Google Shape;4720;g200ff56c607_0_2169"/>
          <p:cNvPicPr preferRelativeResize="0"/>
          <p:nvPr/>
        </p:nvPicPr>
        <p:blipFill rotWithShape="1">
          <a:blip r:embed="rId3">
            <a:alphaModFix/>
          </a:blip>
          <a:srcRect b="0" l="0" r="0" t="0"/>
          <a:stretch/>
        </p:blipFill>
        <p:spPr>
          <a:xfrm>
            <a:off x="7859849" y="1447800"/>
            <a:ext cx="3093819" cy="409336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18"/>
                                        </p:tgtEl>
                                        <p:attrNameLst>
                                          <p:attrName>style.visibility</p:attrName>
                                        </p:attrNameLst>
                                      </p:cBhvr>
                                      <p:to>
                                        <p:strVal val="visible"/>
                                      </p:to>
                                    </p:set>
                                    <p:animEffect filter="fade" transition="in">
                                      <p:cBhvr>
                                        <p:cTn dur="500"/>
                                        <p:tgtEl>
                                          <p:spTgt spid="47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19"/>
                                        </p:tgtEl>
                                        <p:attrNameLst>
                                          <p:attrName>style.visibility</p:attrName>
                                        </p:attrNameLst>
                                      </p:cBhvr>
                                      <p:to>
                                        <p:strVal val="visible"/>
                                      </p:to>
                                    </p:set>
                                    <p:animEffect filter="fade" transition="in">
                                      <p:cBhvr>
                                        <p:cTn dur="500"/>
                                        <p:tgtEl>
                                          <p:spTgt spid="47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4" name="Shape 4724"/>
        <p:cNvGrpSpPr/>
        <p:nvPr/>
      </p:nvGrpSpPr>
      <p:grpSpPr>
        <a:xfrm>
          <a:off x="0" y="0"/>
          <a:ext cx="0" cy="0"/>
          <a:chOff x="0" y="0"/>
          <a:chExt cx="0" cy="0"/>
        </a:xfrm>
      </p:grpSpPr>
      <p:sp>
        <p:nvSpPr>
          <p:cNvPr id="4725" name="Google Shape;4725;g200ff56c607_0_2177"/>
          <p:cNvSpPr txBox="1"/>
          <p:nvPr>
            <p:ph type="title"/>
          </p:nvPr>
        </p:nvSpPr>
        <p:spPr>
          <a:xfrm>
            <a:off x="1524000" y="381000"/>
            <a:ext cx="8229600" cy="1066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Examples</a:t>
            </a:r>
            <a:r>
              <a:rPr lang="en-US">
                <a:solidFill>
                  <a:srgbClr val="FF0000"/>
                </a:solidFill>
              </a:rPr>
              <a:t>   Assume all are at 25C.</a:t>
            </a:r>
            <a:endParaRPr/>
          </a:p>
        </p:txBody>
      </p:sp>
      <p:sp>
        <p:nvSpPr>
          <p:cNvPr id="4726" name="Google Shape;4726;g200ff56c607_0_2177"/>
          <p:cNvSpPr txBox="1"/>
          <p:nvPr>
            <p:ph idx="1" type="body"/>
          </p:nvPr>
        </p:nvSpPr>
        <p:spPr>
          <a:xfrm>
            <a:off x="4692869" y="1447800"/>
            <a:ext cx="8229600" cy="5050500"/>
          </a:xfrm>
          <a:prstGeom prst="rect">
            <a:avLst/>
          </a:prstGeom>
          <a:noFill/>
          <a:ln>
            <a:noFill/>
          </a:ln>
        </p:spPr>
        <p:txBody>
          <a:bodyPr anchorCtr="0" anchor="t" bIns="45700" lIns="91425" spcFirstLastPara="1" rIns="91425" wrap="square" tIns="45700">
            <a:normAutofit/>
          </a:bodyPr>
          <a:lstStyle/>
          <a:p>
            <a:pPr indent="-514350" lvl="0" marL="624078" rtl="0" algn="l">
              <a:lnSpc>
                <a:spcPct val="90000"/>
              </a:lnSpc>
              <a:spcBef>
                <a:spcPts val="0"/>
              </a:spcBef>
              <a:spcAft>
                <a:spcPts val="0"/>
              </a:spcAft>
              <a:buClr>
                <a:schemeClr val="dk1"/>
              </a:buClr>
              <a:buSzPts val="2400"/>
              <a:buFont typeface="Georgia"/>
              <a:buAutoNum type="arabicPeriod"/>
            </a:pPr>
            <a:r>
              <a:rPr lang="en-US"/>
              <a:t>Calculate the K for Cu</a:t>
            </a:r>
            <a:r>
              <a:rPr baseline="30000" lang="en-US"/>
              <a:t>+2</a:t>
            </a:r>
            <a:r>
              <a:rPr lang="en-US"/>
              <a:t> + Sn 🡪 Sn</a:t>
            </a:r>
            <a:r>
              <a:rPr baseline="30000" lang="en-US"/>
              <a:t>+2</a:t>
            </a:r>
            <a:r>
              <a:rPr lang="en-US"/>
              <a:t> + Cu</a:t>
            </a:r>
            <a:endParaRPr/>
          </a:p>
          <a:p>
            <a:pPr indent="-361950" lvl="0" marL="624078" rtl="0" algn="l">
              <a:lnSpc>
                <a:spcPct val="90000"/>
              </a:lnSpc>
              <a:spcBef>
                <a:spcPts val="1000"/>
              </a:spcBef>
              <a:spcAft>
                <a:spcPts val="0"/>
              </a:spcAft>
              <a:buClr>
                <a:schemeClr val="dk1"/>
              </a:buClr>
              <a:buSzPts val="2400"/>
              <a:buFont typeface="Georgia"/>
              <a:buNone/>
            </a:pPr>
            <a:r>
              <a:t/>
            </a:r>
            <a:endParaRPr/>
          </a:p>
          <a:p>
            <a:pPr indent="-361950" lvl="0" marL="624078" rtl="0" algn="l">
              <a:lnSpc>
                <a:spcPct val="90000"/>
              </a:lnSpc>
              <a:spcBef>
                <a:spcPts val="1000"/>
              </a:spcBef>
              <a:spcAft>
                <a:spcPts val="0"/>
              </a:spcAft>
              <a:buClr>
                <a:schemeClr val="dk1"/>
              </a:buClr>
              <a:buSzPts val="2400"/>
              <a:buFont typeface="Georgia"/>
              <a:buNone/>
            </a:pPr>
            <a:r>
              <a:t/>
            </a:r>
            <a:endParaRPr/>
          </a:p>
          <a:p>
            <a:pPr indent="-361950" lvl="0" marL="624078" rtl="0" algn="l">
              <a:lnSpc>
                <a:spcPct val="90000"/>
              </a:lnSpc>
              <a:spcBef>
                <a:spcPts val="1000"/>
              </a:spcBef>
              <a:spcAft>
                <a:spcPts val="0"/>
              </a:spcAft>
              <a:buClr>
                <a:schemeClr val="dk1"/>
              </a:buClr>
              <a:buSzPts val="2400"/>
              <a:buFont typeface="Georgia"/>
              <a:buNone/>
            </a:pPr>
            <a:r>
              <a:t/>
            </a:r>
            <a:endParaRPr/>
          </a:p>
          <a:p>
            <a:pPr indent="-361950" lvl="0" marL="624078" rtl="0" algn="l">
              <a:lnSpc>
                <a:spcPct val="90000"/>
              </a:lnSpc>
              <a:spcBef>
                <a:spcPts val="1000"/>
              </a:spcBef>
              <a:spcAft>
                <a:spcPts val="0"/>
              </a:spcAft>
              <a:buClr>
                <a:schemeClr val="dk1"/>
              </a:buClr>
              <a:buSzPts val="2400"/>
              <a:buFont typeface="Georgia"/>
              <a:buNone/>
            </a:pPr>
            <a:r>
              <a:t/>
            </a:r>
            <a:endParaRPr/>
          </a:p>
          <a:p>
            <a:pPr indent="-514350" lvl="0" marL="624078" rtl="0" algn="l">
              <a:lnSpc>
                <a:spcPct val="90000"/>
              </a:lnSpc>
              <a:spcBef>
                <a:spcPts val="1000"/>
              </a:spcBef>
              <a:spcAft>
                <a:spcPts val="0"/>
              </a:spcAft>
              <a:buClr>
                <a:schemeClr val="dk1"/>
              </a:buClr>
              <a:buSzPts val="2400"/>
              <a:buFont typeface="Georgia"/>
              <a:buAutoNum type="arabicPeriod"/>
            </a:pPr>
            <a:r>
              <a:rPr lang="en-US"/>
              <a:t>Calculate the K for Fe</a:t>
            </a:r>
            <a:r>
              <a:rPr baseline="30000" lang="en-US"/>
              <a:t>+2</a:t>
            </a:r>
            <a:r>
              <a:rPr lang="en-US"/>
              <a:t> + 2Ag 🡪 2Ag</a:t>
            </a:r>
            <a:r>
              <a:rPr baseline="30000" lang="en-US"/>
              <a:t>+</a:t>
            </a:r>
            <a:r>
              <a:rPr lang="en-US"/>
              <a:t> + Fe</a:t>
            </a:r>
            <a:endParaRPr/>
          </a:p>
          <a:p>
            <a:pPr indent="-361950" lvl="0" marL="624078" rtl="0" algn="l">
              <a:lnSpc>
                <a:spcPct val="90000"/>
              </a:lnSpc>
              <a:spcBef>
                <a:spcPts val="1000"/>
              </a:spcBef>
              <a:spcAft>
                <a:spcPts val="0"/>
              </a:spcAft>
              <a:buClr>
                <a:schemeClr val="dk1"/>
              </a:buClr>
              <a:buSzPts val="2400"/>
              <a:buNone/>
            </a:pPr>
            <a:r>
              <a:t/>
            </a:r>
            <a:endParaRPr/>
          </a:p>
        </p:txBody>
      </p:sp>
      <p:sp>
        <p:nvSpPr>
          <p:cNvPr id="4727" name="Google Shape;4727;g200ff56c607_0_2177"/>
          <p:cNvSpPr txBox="1"/>
          <p:nvPr/>
        </p:nvSpPr>
        <p:spPr>
          <a:xfrm>
            <a:off x="5018591" y="2718422"/>
            <a:ext cx="70866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-92640=-8.314(298)lnK	K= 1.73x10</a:t>
            </a:r>
            <a:r>
              <a:rPr baseline="30000" lang="en-US" sz="2400">
                <a:solidFill>
                  <a:srgbClr val="FF0000"/>
                </a:solidFill>
                <a:latin typeface="Calibri"/>
                <a:ea typeface="Calibri"/>
                <a:cs typeface="Calibri"/>
                <a:sym typeface="Calibri"/>
              </a:rPr>
              <a:t>16</a:t>
            </a:r>
            <a:r>
              <a:rPr lang="en-US" sz="2400">
                <a:solidFill>
                  <a:srgbClr val="FF0000"/>
                </a:solidFill>
                <a:latin typeface="Calibri"/>
                <a:ea typeface="Calibri"/>
                <a:cs typeface="Calibri"/>
                <a:sym typeface="Calibri"/>
              </a:rPr>
              <a:t> </a:t>
            </a:r>
            <a:endParaRPr/>
          </a:p>
        </p:txBody>
      </p:sp>
      <p:sp>
        <p:nvSpPr>
          <p:cNvPr id="4728" name="Google Shape;4728;g200ff56c607_0_2177"/>
          <p:cNvSpPr txBox="1"/>
          <p:nvPr/>
        </p:nvSpPr>
        <p:spPr>
          <a:xfrm>
            <a:off x="5181600" y="4862629"/>
            <a:ext cx="69342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239320=-8.314(298)lnK	K= 1.12x10</a:t>
            </a:r>
            <a:r>
              <a:rPr baseline="30000" lang="en-US" sz="2400">
                <a:solidFill>
                  <a:srgbClr val="FF0000"/>
                </a:solidFill>
                <a:latin typeface="Calibri"/>
                <a:ea typeface="Calibri"/>
                <a:cs typeface="Calibri"/>
                <a:sym typeface="Calibri"/>
              </a:rPr>
              <a:t>-42</a:t>
            </a:r>
            <a:r>
              <a:rPr lang="en-US" sz="2400">
                <a:solidFill>
                  <a:srgbClr val="FF0000"/>
                </a:solidFill>
                <a:latin typeface="Calibri"/>
                <a:ea typeface="Calibri"/>
                <a:cs typeface="Calibri"/>
                <a:sym typeface="Calibri"/>
              </a:rPr>
              <a:t> </a:t>
            </a:r>
            <a:endParaRPr/>
          </a:p>
        </p:txBody>
      </p:sp>
      <p:sp>
        <p:nvSpPr>
          <p:cNvPr id="4729" name="Google Shape;4729;g200ff56c607_0_2177"/>
          <p:cNvSpPr txBox="1"/>
          <p:nvPr/>
        </p:nvSpPr>
        <p:spPr>
          <a:xfrm>
            <a:off x="5302469" y="1967695"/>
            <a:ext cx="7010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G= -(2)(96500)(.34--.14) = -92640 J </a:t>
            </a:r>
            <a:endParaRPr/>
          </a:p>
        </p:txBody>
      </p:sp>
      <p:sp>
        <p:nvSpPr>
          <p:cNvPr id="4730" name="Google Shape;4730;g200ff56c607_0_2177"/>
          <p:cNvSpPr txBox="1"/>
          <p:nvPr/>
        </p:nvSpPr>
        <p:spPr>
          <a:xfrm>
            <a:off x="5181600" y="4252850"/>
            <a:ext cx="7010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G= -(2)(96500)(-.44-.80) = 239320 J </a:t>
            </a:r>
            <a:endParaRPr/>
          </a:p>
        </p:txBody>
      </p:sp>
      <p:pic>
        <p:nvPicPr>
          <p:cNvPr id="4731" name="Google Shape;4731;g200ff56c607_0_2177"/>
          <p:cNvPicPr preferRelativeResize="0"/>
          <p:nvPr/>
        </p:nvPicPr>
        <p:blipFill rotWithShape="1">
          <a:blip r:embed="rId3">
            <a:alphaModFix/>
          </a:blip>
          <a:srcRect b="0" l="0" r="0" t="0"/>
          <a:stretch/>
        </p:blipFill>
        <p:spPr>
          <a:xfrm>
            <a:off x="391115" y="1447800"/>
            <a:ext cx="3962795" cy="396279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29"/>
                                        </p:tgtEl>
                                        <p:attrNameLst>
                                          <p:attrName>style.visibility</p:attrName>
                                        </p:attrNameLst>
                                      </p:cBhvr>
                                      <p:to>
                                        <p:strVal val="visible"/>
                                      </p:to>
                                    </p:set>
                                    <p:animEffect filter="fade" transition="in">
                                      <p:cBhvr>
                                        <p:cTn dur="500"/>
                                        <p:tgtEl>
                                          <p:spTgt spid="47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27"/>
                                        </p:tgtEl>
                                        <p:attrNameLst>
                                          <p:attrName>style.visibility</p:attrName>
                                        </p:attrNameLst>
                                      </p:cBhvr>
                                      <p:to>
                                        <p:strVal val="visible"/>
                                      </p:to>
                                    </p:set>
                                    <p:animEffect filter="fade" transition="in">
                                      <p:cBhvr>
                                        <p:cTn dur="500"/>
                                        <p:tgtEl>
                                          <p:spTgt spid="47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30"/>
                                        </p:tgtEl>
                                        <p:attrNameLst>
                                          <p:attrName>style.visibility</p:attrName>
                                        </p:attrNameLst>
                                      </p:cBhvr>
                                      <p:to>
                                        <p:strVal val="visible"/>
                                      </p:to>
                                    </p:set>
                                    <p:animEffect filter="fade" transition="in">
                                      <p:cBhvr>
                                        <p:cTn dur="500"/>
                                        <p:tgtEl>
                                          <p:spTgt spid="47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28"/>
                                        </p:tgtEl>
                                        <p:attrNameLst>
                                          <p:attrName>style.visibility</p:attrName>
                                        </p:attrNameLst>
                                      </p:cBhvr>
                                      <p:to>
                                        <p:strVal val="visible"/>
                                      </p:to>
                                    </p:set>
                                    <p:animEffect filter="fade" transition="in">
                                      <p:cBhvr>
                                        <p:cTn dur="500"/>
                                        <p:tgtEl>
                                          <p:spTgt spid="47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5" name="Shape 4735"/>
        <p:cNvGrpSpPr/>
        <p:nvPr/>
      </p:nvGrpSpPr>
      <p:grpSpPr>
        <a:xfrm>
          <a:off x="0" y="0"/>
          <a:ext cx="0" cy="0"/>
          <a:chOff x="0" y="0"/>
          <a:chExt cx="0" cy="0"/>
        </a:xfrm>
      </p:grpSpPr>
      <p:sp>
        <p:nvSpPr>
          <p:cNvPr id="4736" name="Google Shape;4736;g200ff56c607_0_2187"/>
          <p:cNvSpPr txBox="1"/>
          <p:nvPr>
            <p:ph type="title"/>
          </p:nvPr>
        </p:nvSpPr>
        <p:spPr>
          <a:xfrm>
            <a:off x="1524000" y="457200"/>
            <a:ext cx="8229600" cy="1066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Summary of G, K and E</a:t>
            </a:r>
            <a:endParaRPr/>
          </a:p>
        </p:txBody>
      </p:sp>
      <p:graphicFrame>
        <p:nvGraphicFramePr>
          <p:cNvPr id="4737" name="Google Shape;4737;g200ff56c607_0_2187"/>
          <p:cNvGraphicFramePr/>
          <p:nvPr/>
        </p:nvGraphicFramePr>
        <p:xfrm>
          <a:off x="1523999" y="1447800"/>
          <a:ext cx="3000000" cy="3000000"/>
        </p:xfrm>
        <a:graphic>
          <a:graphicData uri="http://schemas.openxmlformats.org/drawingml/2006/table">
            <a:tbl>
              <a:tblPr bandRow="1" firstRow="1">
                <a:noFill/>
                <a:tableStyleId>{3FC7FFE5-E3F8-45C4-9E34-796DD2153D2C}</a:tableStyleId>
              </a:tblPr>
              <a:tblGrid>
                <a:gridCol w="2934975"/>
                <a:gridCol w="798825"/>
                <a:gridCol w="2438400"/>
                <a:gridCol w="2971800"/>
              </a:tblGrid>
              <a:tr h="1676400">
                <a:tc>
                  <a:txBody>
                    <a:bodyPr/>
                    <a:lstStyle/>
                    <a:p>
                      <a:pPr indent="0" lvl="0" marL="0" marR="0" rtl="0" algn="l">
                        <a:spcBef>
                          <a:spcPts val="0"/>
                        </a:spcBef>
                        <a:spcAft>
                          <a:spcPts val="0"/>
                        </a:spcAft>
                        <a:buNone/>
                      </a:pPr>
                      <a:r>
                        <a:rPr lang="en-US" sz="3200" u="none" cap="none" strike="noStrike"/>
                        <a:t>Spontaneous</a:t>
                      </a:r>
                      <a:endParaRPr sz="3200"/>
                    </a:p>
                  </a:txBody>
                  <a:tcPr marT="45725" marB="45725" marR="91450" marL="91450"/>
                </a:tc>
                <a:tc>
                  <a:txBody>
                    <a:bodyPr/>
                    <a:lstStyle/>
                    <a:p>
                      <a:pPr indent="0" lvl="0" marL="0" marR="0" rtl="0" algn="l">
                        <a:spcBef>
                          <a:spcPts val="0"/>
                        </a:spcBef>
                        <a:spcAft>
                          <a:spcPts val="0"/>
                        </a:spcAft>
                        <a:buNone/>
                      </a:pPr>
                      <a:r>
                        <a:rPr lang="en-US" sz="3200"/>
                        <a:t>-G</a:t>
                      </a:r>
                      <a:endParaRPr sz="3200"/>
                    </a:p>
                  </a:txBody>
                  <a:tcPr marT="45725" marB="45725" marR="91450" marL="91450"/>
                </a:tc>
                <a:tc>
                  <a:txBody>
                    <a:bodyPr/>
                    <a:lstStyle/>
                    <a:p>
                      <a:pPr indent="0" lvl="0" marL="0" marR="0" rtl="0" algn="l">
                        <a:spcBef>
                          <a:spcPts val="0"/>
                        </a:spcBef>
                        <a:spcAft>
                          <a:spcPts val="0"/>
                        </a:spcAft>
                        <a:buNone/>
                      </a:pPr>
                      <a:r>
                        <a:rPr lang="en-US" sz="3200"/>
                        <a:t>+E </a:t>
                      </a:r>
                      <a:endParaRPr/>
                    </a:p>
                    <a:p>
                      <a:pPr indent="0" lvl="0" marL="0" marR="0" rtl="0" algn="l">
                        <a:spcBef>
                          <a:spcPts val="0"/>
                        </a:spcBef>
                        <a:spcAft>
                          <a:spcPts val="0"/>
                        </a:spcAft>
                        <a:buNone/>
                      </a:pPr>
                      <a:r>
                        <a:rPr lang="en-US" sz="3200"/>
                        <a:t>(voltage</a:t>
                      </a:r>
                      <a:r>
                        <a:rPr lang="en-US" sz="3200"/>
                        <a:t> of battery)</a:t>
                      </a:r>
                      <a:endParaRPr sz="3200"/>
                    </a:p>
                  </a:txBody>
                  <a:tcPr marT="45725" marB="45725" marR="91450" marL="91450"/>
                </a:tc>
                <a:tc>
                  <a:txBody>
                    <a:bodyPr/>
                    <a:lstStyle/>
                    <a:p>
                      <a:pPr indent="0" lvl="0" marL="0" marR="0" rtl="0" algn="l">
                        <a:spcBef>
                          <a:spcPts val="0"/>
                        </a:spcBef>
                        <a:spcAft>
                          <a:spcPts val="0"/>
                        </a:spcAft>
                        <a:buNone/>
                      </a:pPr>
                      <a:r>
                        <a:rPr lang="en-US" sz="3200"/>
                        <a:t>K&gt;1</a:t>
                      </a:r>
                      <a:r>
                        <a:rPr lang="en-US" sz="3200"/>
                        <a:t> </a:t>
                      </a:r>
                      <a:endParaRPr/>
                    </a:p>
                    <a:p>
                      <a:pPr indent="0" lvl="0" marL="0" marR="0" rtl="0" algn="l">
                        <a:spcBef>
                          <a:spcPts val="0"/>
                        </a:spcBef>
                        <a:spcAft>
                          <a:spcPts val="0"/>
                        </a:spcAft>
                        <a:buNone/>
                      </a:pPr>
                      <a:r>
                        <a:rPr lang="en-US" sz="3200"/>
                        <a:t>(product favored)</a:t>
                      </a:r>
                      <a:endParaRPr sz="3200"/>
                    </a:p>
                  </a:txBody>
                  <a:tcPr marT="45725" marB="45725" marR="91450" marL="91450"/>
                </a:tc>
              </a:tr>
              <a:tr h="1676400">
                <a:tc>
                  <a:txBody>
                    <a:bodyPr/>
                    <a:lstStyle/>
                    <a:p>
                      <a:pPr indent="0" lvl="0" marL="0" marR="0" rtl="0" algn="l">
                        <a:spcBef>
                          <a:spcPts val="0"/>
                        </a:spcBef>
                        <a:spcAft>
                          <a:spcPts val="0"/>
                        </a:spcAft>
                        <a:buNone/>
                      </a:pPr>
                      <a:r>
                        <a:rPr lang="en-US" sz="3200"/>
                        <a:t>Non</a:t>
                      </a:r>
                      <a:endParaRPr/>
                    </a:p>
                    <a:p>
                      <a:pPr indent="0" lvl="0" marL="0" marR="0" rtl="0" algn="l">
                        <a:spcBef>
                          <a:spcPts val="0"/>
                        </a:spcBef>
                        <a:spcAft>
                          <a:spcPts val="0"/>
                        </a:spcAft>
                        <a:buNone/>
                      </a:pPr>
                      <a:r>
                        <a:rPr lang="en-US" sz="3200"/>
                        <a:t>Spontaneous</a:t>
                      </a:r>
                      <a:endParaRPr sz="3200"/>
                    </a:p>
                  </a:txBody>
                  <a:tcPr marT="45725" marB="45725" marR="91450" marL="91450"/>
                </a:tc>
                <a:tc>
                  <a:txBody>
                    <a:bodyPr/>
                    <a:lstStyle/>
                    <a:p>
                      <a:pPr indent="0" lvl="0" marL="0" marR="0" rtl="0" algn="l">
                        <a:spcBef>
                          <a:spcPts val="0"/>
                        </a:spcBef>
                        <a:spcAft>
                          <a:spcPts val="0"/>
                        </a:spcAft>
                        <a:buNone/>
                      </a:pPr>
                      <a:r>
                        <a:rPr lang="en-US" sz="3200"/>
                        <a:t>+G</a:t>
                      </a:r>
                      <a:endParaRPr sz="3200"/>
                    </a:p>
                  </a:txBody>
                  <a:tcPr marT="45725" marB="45725" marR="91450" marL="91450"/>
                </a:tc>
                <a:tc>
                  <a:txBody>
                    <a:bodyPr/>
                    <a:lstStyle/>
                    <a:p>
                      <a:pPr indent="0" lvl="0" marL="0" marR="0" rtl="0" algn="l">
                        <a:spcBef>
                          <a:spcPts val="0"/>
                        </a:spcBef>
                        <a:spcAft>
                          <a:spcPts val="0"/>
                        </a:spcAft>
                        <a:buNone/>
                      </a:pPr>
                      <a:r>
                        <a:rPr lang="en-US" sz="3200"/>
                        <a:t>-E</a:t>
                      </a:r>
                      <a:endParaRPr/>
                    </a:p>
                    <a:p>
                      <a:pPr indent="0" lvl="0" marL="0" marR="0" rtl="0" algn="l">
                        <a:spcBef>
                          <a:spcPts val="0"/>
                        </a:spcBef>
                        <a:spcAft>
                          <a:spcPts val="0"/>
                        </a:spcAft>
                        <a:buNone/>
                      </a:pPr>
                      <a:r>
                        <a:rPr lang="en-US" sz="3200"/>
                        <a:t>(voltage needed)</a:t>
                      </a:r>
                      <a:endParaRPr sz="3200"/>
                    </a:p>
                  </a:txBody>
                  <a:tcPr marT="45725" marB="45725" marR="91450" marL="91450"/>
                </a:tc>
                <a:tc>
                  <a:txBody>
                    <a:bodyPr/>
                    <a:lstStyle/>
                    <a:p>
                      <a:pPr indent="0" lvl="0" marL="0" marR="0" rtl="0" algn="l">
                        <a:spcBef>
                          <a:spcPts val="0"/>
                        </a:spcBef>
                        <a:spcAft>
                          <a:spcPts val="0"/>
                        </a:spcAft>
                        <a:buNone/>
                      </a:pPr>
                      <a:r>
                        <a:rPr lang="en-US" sz="3200"/>
                        <a:t>K&lt;1 </a:t>
                      </a:r>
                      <a:endParaRPr/>
                    </a:p>
                    <a:p>
                      <a:pPr indent="0" lvl="0" marL="0" marR="0" rtl="0" algn="l">
                        <a:spcBef>
                          <a:spcPts val="0"/>
                        </a:spcBef>
                        <a:spcAft>
                          <a:spcPts val="0"/>
                        </a:spcAft>
                        <a:buNone/>
                      </a:pPr>
                      <a:r>
                        <a:rPr lang="en-US" sz="3200"/>
                        <a:t>(reactant favored)</a:t>
                      </a:r>
                      <a:endParaRPr sz="3200"/>
                    </a:p>
                  </a:txBody>
                  <a:tcPr marT="45725" marB="45725" marR="91450" marL="91450"/>
                </a:tc>
              </a:tr>
            </a:tbl>
          </a:graphicData>
        </a:graphic>
      </p:graphicFrame>
    </p:spTree>
  </p:cSld>
  <p:clrMapOvr>
    <a:masterClrMapping/>
  </p:clrMapOvr>
</p:sld>
</file>

<file path=ppt/slides/slide5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1" name="Shape 4741"/>
        <p:cNvGrpSpPr/>
        <p:nvPr/>
      </p:nvGrpSpPr>
      <p:grpSpPr>
        <a:xfrm>
          <a:off x="0" y="0"/>
          <a:ext cx="0" cy="0"/>
          <a:chOff x="0" y="0"/>
          <a:chExt cx="0" cy="0"/>
        </a:xfrm>
      </p:grpSpPr>
      <p:sp>
        <p:nvSpPr>
          <p:cNvPr id="4742" name="Google Shape;4742;g200ff56c607_0_2192"/>
          <p:cNvSpPr txBox="1"/>
          <p:nvPr>
            <p:ph type="title"/>
          </p:nvPr>
        </p:nvSpPr>
        <p:spPr>
          <a:xfrm>
            <a:off x="1524000" y="457200"/>
            <a:ext cx="8229600" cy="1066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Nernst Equation</a:t>
            </a:r>
            <a:endParaRPr/>
          </a:p>
        </p:txBody>
      </p:sp>
      <p:grpSp>
        <p:nvGrpSpPr>
          <p:cNvPr id="4743" name="Google Shape;4743;g200ff56c607_0_2192"/>
          <p:cNvGrpSpPr/>
          <p:nvPr/>
        </p:nvGrpSpPr>
        <p:grpSpPr>
          <a:xfrm>
            <a:off x="3819525" y="1524000"/>
            <a:ext cx="3730625" cy="952500"/>
            <a:chOff x="1898" y="1824"/>
            <a:chExt cx="2350" cy="600"/>
          </a:xfrm>
        </p:grpSpPr>
        <p:sp>
          <p:nvSpPr>
            <p:cNvPr id="4744" name="Google Shape;4744;g200ff56c607_0_2192"/>
            <p:cNvSpPr/>
            <p:nvPr/>
          </p:nvSpPr>
          <p:spPr>
            <a:xfrm>
              <a:off x="1898" y="1985"/>
              <a:ext cx="9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3200">
                  <a:solidFill>
                    <a:srgbClr val="FF0000"/>
                  </a:solidFill>
                  <a:latin typeface="Calibri"/>
                  <a:ea typeface="Calibri"/>
                  <a:cs typeface="Calibri"/>
                  <a:sym typeface="Calibri"/>
                </a:rPr>
                <a:t>E</a:t>
              </a:r>
              <a:r>
                <a:rPr lang="en-US" sz="3200">
                  <a:solidFill>
                    <a:srgbClr val="FF0000"/>
                  </a:solidFill>
                  <a:latin typeface="Calibri"/>
                  <a:ea typeface="Calibri"/>
                  <a:cs typeface="Calibri"/>
                  <a:sym typeface="Calibri"/>
                </a:rPr>
                <a:t> = </a:t>
              </a:r>
              <a:r>
                <a:rPr i="1" lang="en-US" sz="3200">
                  <a:solidFill>
                    <a:srgbClr val="FF0000"/>
                  </a:solidFill>
                  <a:latin typeface="Calibri"/>
                  <a:ea typeface="Calibri"/>
                  <a:cs typeface="Calibri"/>
                  <a:sym typeface="Calibri"/>
                </a:rPr>
                <a:t>E</a:t>
              </a:r>
              <a:r>
                <a:rPr lang="en-US" sz="3200">
                  <a:solidFill>
                    <a:srgbClr val="FF0000"/>
                  </a:solidFill>
                  <a:latin typeface="Calibri"/>
                  <a:ea typeface="Calibri"/>
                  <a:cs typeface="Calibri"/>
                  <a:sym typeface="Calibri"/>
                </a:rPr>
                <a:t>° −</a:t>
              </a:r>
              <a:endParaRPr/>
            </a:p>
          </p:txBody>
        </p:sp>
        <p:grpSp>
          <p:nvGrpSpPr>
            <p:cNvPr id="4745" name="Google Shape;4745;g200ff56c607_0_2192"/>
            <p:cNvGrpSpPr/>
            <p:nvPr/>
          </p:nvGrpSpPr>
          <p:grpSpPr>
            <a:xfrm>
              <a:off x="3024" y="1824"/>
              <a:ext cx="600" cy="600"/>
              <a:chOff x="3696" y="1758"/>
              <a:chExt cx="600" cy="600"/>
            </a:xfrm>
          </p:grpSpPr>
          <p:sp>
            <p:nvSpPr>
              <p:cNvPr id="4746" name="Google Shape;4746;g200ff56c607_0_2192"/>
              <p:cNvSpPr/>
              <p:nvPr/>
            </p:nvSpPr>
            <p:spPr>
              <a:xfrm>
                <a:off x="3760" y="1758"/>
                <a:ext cx="300" cy="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3200">
                    <a:solidFill>
                      <a:srgbClr val="FF0000"/>
                    </a:solidFill>
                    <a:latin typeface="Calibri"/>
                    <a:ea typeface="Calibri"/>
                    <a:cs typeface="Calibri"/>
                    <a:sym typeface="Calibri"/>
                  </a:rPr>
                  <a:t>RT</a:t>
                </a:r>
                <a:endParaRPr/>
              </a:p>
              <a:p>
                <a:pPr indent="0" lvl="0" marL="0" marR="0" rtl="0" algn="ctr">
                  <a:spcBef>
                    <a:spcPts val="0"/>
                  </a:spcBef>
                  <a:spcAft>
                    <a:spcPts val="0"/>
                  </a:spcAft>
                  <a:buNone/>
                </a:pPr>
                <a:r>
                  <a:rPr i="1" lang="en-US" sz="3200">
                    <a:solidFill>
                      <a:srgbClr val="FF0000"/>
                    </a:solidFill>
                    <a:latin typeface="Calibri"/>
                    <a:ea typeface="Calibri"/>
                    <a:cs typeface="Calibri"/>
                    <a:sym typeface="Calibri"/>
                  </a:rPr>
                  <a:t>nF</a:t>
                </a:r>
                <a:endParaRPr i="1" sz="3200">
                  <a:solidFill>
                    <a:srgbClr val="FF0000"/>
                  </a:solidFill>
                  <a:latin typeface="Calibri"/>
                  <a:ea typeface="Calibri"/>
                  <a:cs typeface="Calibri"/>
                  <a:sym typeface="Calibri"/>
                </a:endParaRPr>
              </a:p>
            </p:txBody>
          </p:sp>
          <p:cxnSp>
            <p:nvCxnSpPr>
              <p:cNvPr id="4747" name="Google Shape;4747;g200ff56c607_0_2192"/>
              <p:cNvCxnSpPr/>
              <p:nvPr/>
            </p:nvCxnSpPr>
            <p:spPr>
              <a:xfrm>
                <a:off x="3696" y="2104"/>
                <a:ext cx="600" cy="0"/>
              </a:xfrm>
              <a:prstGeom prst="straightConnector1">
                <a:avLst/>
              </a:prstGeom>
              <a:noFill/>
              <a:ln cap="flat" cmpd="sng" w="19050">
                <a:solidFill>
                  <a:srgbClr val="C82E32"/>
                </a:solidFill>
                <a:prstDash val="solid"/>
                <a:round/>
                <a:headEnd len="med" w="med" type="none"/>
                <a:tailEnd len="med" w="med" type="none"/>
              </a:ln>
            </p:spPr>
          </p:cxnSp>
        </p:grpSp>
        <p:sp>
          <p:nvSpPr>
            <p:cNvPr id="4748" name="Google Shape;4748;g200ff56c607_0_2192"/>
            <p:cNvSpPr/>
            <p:nvPr/>
          </p:nvSpPr>
          <p:spPr>
            <a:xfrm>
              <a:off x="3648" y="1977"/>
              <a:ext cx="6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rgbClr val="FF0000"/>
                  </a:solidFill>
                  <a:latin typeface="Calibri"/>
                  <a:ea typeface="Calibri"/>
                  <a:cs typeface="Calibri"/>
                  <a:sym typeface="Calibri"/>
                </a:rPr>
                <a:t>ln </a:t>
              </a:r>
              <a:r>
                <a:rPr i="1" lang="en-US" sz="3200">
                  <a:solidFill>
                    <a:srgbClr val="FF0000"/>
                  </a:solidFill>
                  <a:latin typeface="Calibri"/>
                  <a:ea typeface="Calibri"/>
                  <a:cs typeface="Calibri"/>
                  <a:sym typeface="Calibri"/>
                </a:rPr>
                <a:t>Q</a:t>
              </a:r>
              <a:endParaRPr sz="3200">
                <a:solidFill>
                  <a:srgbClr val="FF0000"/>
                </a:solidFill>
                <a:latin typeface="Calibri"/>
                <a:ea typeface="Calibri"/>
                <a:cs typeface="Calibri"/>
                <a:sym typeface="Calibri"/>
              </a:endParaRPr>
            </a:p>
          </p:txBody>
        </p:sp>
      </p:grpSp>
      <p:pic>
        <p:nvPicPr>
          <p:cNvPr descr="Walther Nernst 1900s.jpg" id="4749" name="Google Shape;4749;g200ff56c607_0_2192"/>
          <p:cNvPicPr preferRelativeResize="0"/>
          <p:nvPr/>
        </p:nvPicPr>
        <p:blipFill rotWithShape="1">
          <a:blip r:embed="rId3">
            <a:alphaModFix/>
          </a:blip>
          <a:srcRect b="0" l="0" r="0" t="0"/>
          <a:stretch/>
        </p:blipFill>
        <p:spPr>
          <a:xfrm>
            <a:off x="8313519" y="457200"/>
            <a:ext cx="3878481" cy="5165432"/>
          </a:xfrm>
          <a:prstGeom prst="rect">
            <a:avLst/>
          </a:prstGeom>
          <a:noFill/>
          <a:ln>
            <a:noFill/>
          </a:ln>
        </p:spPr>
      </p:pic>
      <p:pic>
        <p:nvPicPr>
          <p:cNvPr id="4750" name="Google Shape;4750;g200ff56c607_0_2192"/>
          <p:cNvPicPr preferRelativeResize="0"/>
          <p:nvPr/>
        </p:nvPicPr>
        <p:blipFill rotWithShape="1">
          <a:blip r:embed="rId4">
            <a:alphaModFix/>
          </a:blip>
          <a:srcRect b="0" l="0" r="0" t="0"/>
          <a:stretch/>
        </p:blipFill>
        <p:spPr>
          <a:xfrm>
            <a:off x="1524000" y="2857828"/>
            <a:ext cx="3634937" cy="363493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743"/>
                                        </p:tgtEl>
                                        <p:attrNameLst>
                                          <p:attrName>style.visibility</p:attrName>
                                        </p:attrNameLst>
                                      </p:cBhvr>
                                      <p:to>
                                        <p:strVal val="visible"/>
                                      </p:to>
                                    </p:set>
                                    <p:animEffect filter="fade" transition="in">
                                      <p:cBhvr>
                                        <p:cTn dur="2000"/>
                                        <p:tgtEl>
                                          <p:spTgt spid="47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4" name="Shape 4754"/>
        <p:cNvGrpSpPr/>
        <p:nvPr/>
      </p:nvGrpSpPr>
      <p:grpSpPr>
        <a:xfrm>
          <a:off x="0" y="0"/>
          <a:ext cx="0" cy="0"/>
          <a:chOff x="0" y="0"/>
          <a:chExt cx="0" cy="0"/>
        </a:xfrm>
      </p:grpSpPr>
      <p:sp>
        <p:nvSpPr>
          <p:cNvPr id="4755" name="Google Shape;4755;g200ff56c607_0_2204"/>
          <p:cNvSpPr txBox="1"/>
          <p:nvPr>
            <p:ph type="title"/>
          </p:nvPr>
        </p:nvSpPr>
        <p:spPr>
          <a:xfrm>
            <a:off x="1524000" y="457200"/>
            <a:ext cx="8229600" cy="1066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Examples</a:t>
            </a:r>
            <a:endParaRPr/>
          </a:p>
        </p:txBody>
      </p:sp>
      <p:sp>
        <p:nvSpPr>
          <p:cNvPr id="4756" name="Google Shape;4756;g200ff56c607_0_2204"/>
          <p:cNvSpPr txBox="1"/>
          <p:nvPr>
            <p:ph idx="1" type="body"/>
          </p:nvPr>
        </p:nvSpPr>
        <p:spPr>
          <a:xfrm>
            <a:off x="425669" y="1676400"/>
            <a:ext cx="11225100" cy="4898100"/>
          </a:xfrm>
          <a:prstGeom prst="rect">
            <a:avLst/>
          </a:prstGeom>
          <a:noFill/>
          <a:ln>
            <a:noFill/>
          </a:ln>
        </p:spPr>
        <p:txBody>
          <a:bodyPr anchorCtr="0" anchor="t" bIns="45700" lIns="91425" spcFirstLastPara="1" rIns="91425" wrap="square" tIns="45700">
            <a:normAutofit/>
          </a:bodyPr>
          <a:lstStyle/>
          <a:p>
            <a:pPr indent="-514350" lvl="0" marL="624078" rtl="0" algn="l">
              <a:lnSpc>
                <a:spcPct val="90000"/>
              </a:lnSpc>
              <a:spcBef>
                <a:spcPts val="0"/>
              </a:spcBef>
              <a:spcAft>
                <a:spcPts val="0"/>
              </a:spcAft>
              <a:buClr>
                <a:schemeClr val="dk1"/>
              </a:buClr>
              <a:buSzPts val="2400"/>
              <a:buAutoNum type="arabicPeriod"/>
            </a:pPr>
            <a:r>
              <a:rPr lang="en-US"/>
              <a:t>Predict if Co + Fe</a:t>
            </a:r>
            <a:r>
              <a:rPr baseline="30000" lang="en-US"/>
              <a:t>+2</a:t>
            </a:r>
            <a:r>
              <a:rPr lang="en-US"/>
              <a:t> 🡪 Co</a:t>
            </a:r>
            <a:r>
              <a:rPr baseline="30000" lang="en-US"/>
              <a:t>+2</a:t>
            </a:r>
            <a:r>
              <a:rPr lang="en-US"/>
              <a:t> + Fe is spontaneous when [Co</a:t>
            </a:r>
            <a:r>
              <a:rPr baseline="30000" lang="en-US"/>
              <a:t>+2</a:t>
            </a:r>
            <a:r>
              <a:rPr lang="en-US"/>
              <a:t>]=.15M and [Fe</a:t>
            </a:r>
            <a:r>
              <a:rPr baseline="30000" lang="en-US"/>
              <a:t>+2</a:t>
            </a:r>
            <a:r>
              <a:rPr lang="en-US"/>
              <a:t>]=.68M at 25C.</a:t>
            </a:r>
            <a:endParaRPr/>
          </a:p>
          <a:p>
            <a:pPr indent="0" lvl="0" marL="109728" rtl="0" algn="l">
              <a:lnSpc>
                <a:spcPct val="90000"/>
              </a:lnSpc>
              <a:spcBef>
                <a:spcPts val="1000"/>
              </a:spcBef>
              <a:spcAft>
                <a:spcPts val="0"/>
              </a:spcAft>
              <a:buClr>
                <a:schemeClr val="dk1"/>
              </a:buClr>
              <a:buSzPts val="2400"/>
              <a:buNone/>
            </a:pPr>
            <a:r>
              <a:t/>
            </a:r>
            <a:endParaRPr/>
          </a:p>
          <a:p>
            <a:pPr indent="0" lvl="0" marL="109728" rtl="0" algn="l">
              <a:lnSpc>
                <a:spcPct val="90000"/>
              </a:lnSpc>
              <a:spcBef>
                <a:spcPts val="1000"/>
              </a:spcBef>
              <a:spcAft>
                <a:spcPts val="0"/>
              </a:spcAft>
              <a:buClr>
                <a:schemeClr val="dk1"/>
              </a:buClr>
              <a:buSzPts val="2400"/>
              <a:buNone/>
            </a:pPr>
            <a:r>
              <a:t/>
            </a:r>
            <a:endParaRPr/>
          </a:p>
          <a:p>
            <a:pPr indent="-514350" lvl="0" marL="624078" rtl="0" algn="l">
              <a:lnSpc>
                <a:spcPct val="90000"/>
              </a:lnSpc>
              <a:spcBef>
                <a:spcPts val="1000"/>
              </a:spcBef>
              <a:spcAft>
                <a:spcPts val="0"/>
              </a:spcAft>
              <a:buClr>
                <a:schemeClr val="dk1"/>
              </a:buClr>
              <a:buSzPts val="2400"/>
              <a:buFont typeface="Calibri"/>
              <a:buAutoNum type="arabicPeriod"/>
            </a:pPr>
            <a:r>
              <a:rPr lang="en-US"/>
              <a:t>Predict if Cd + Fe</a:t>
            </a:r>
            <a:r>
              <a:rPr baseline="30000" lang="en-US"/>
              <a:t>+2</a:t>
            </a:r>
            <a:r>
              <a:rPr lang="en-US"/>
              <a:t> 🡪 Cd</a:t>
            </a:r>
            <a:r>
              <a:rPr baseline="30000" lang="en-US"/>
              <a:t>+2</a:t>
            </a:r>
            <a:r>
              <a:rPr lang="en-US"/>
              <a:t> + Fe is spontaneous when [Cd</a:t>
            </a:r>
            <a:r>
              <a:rPr baseline="30000" lang="en-US"/>
              <a:t>+2</a:t>
            </a:r>
            <a:r>
              <a:rPr lang="en-US"/>
              <a:t>]=0.10M and [Fe</a:t>
            </a:r>
            <a:r>
              <a:rPr baseline="30000" lang="en-US"/>
              <a:t>+2</a:t>
            </a:r>
            <a:r>
              <a:rPr lang="en-US"/>
              <a:t>]=0.60M at 30C.</a:t>
            </a:r>
            <a:endParaRPr/>
          </a:p>
        </p:txBody>
      </p:sp>
      <p:sp>
        <p:nvSpPr>
          <p:cNvPr id="4757" name="Google Shape;4757;g200ff56c607_0_2204"/>
          <p:cNvSpPr txBox="1"/>
          <p:nvPr/>
        </p:nvSpPr>
        <p:spPr>
          <a:xfrm>
            <a:off x="8766174" y="2377121"/>
            <a:ext cx="2057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-0.16V no.</a:t>
            </a:r>
            <a:endParaRPr/>
          </a:p>
        </p:txBody>
      </p:sp>
      <p:sp>
        <p:nvSpPr>
          <p:cNvPr id="4758" name="Google Shape;4758;g200ff56c607_0_2204"/>
          <p:cNvSpPr txBox="1"/>
          <p:nvPr/>
        </p:nvSpPr>
        <p:spPr>
          <a:xfrm>
            <a:off x="8764586" y="4306551"/>
            <a:ext cx="19050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-.017V no.</a:t>
            </a:r>
            <a:endParaRPr/>
          </a:p>
        </p:txBody>
      </p:sp>
      <p:sp>
        <p:nvSpPr>
          <p:cNvPr id="4759" name="Google Shape;4759;g200ff56c607_0_2204"/>
          <p:cNvSpPr txBox="1"/>
          <p:nvPr/>
        </p:nvSpPr>
        <p:spPr>
          <a:xfrm>
            <a:off x="1189043" y="2438676"/>
            <a:ext cx="80496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E = (-.44- -.28) – [8.314(298)]/[2(96500)] ( ln[.15/.68])</a:t>
            </a:r>
            <a:endParaRPr/>
          </a:p>
        </p:txBody>
      </p:sp>
      <p:grpSp>
        <p:nvGrpSpPr>
          <p:cNvPr id="4760" name="Google Shape;4760;g200ff56c607_0_2204"/>
          <p:cNvGrpSpPr/>
          <p:nvPr/>
        </p:nvGrpSpPr>
        <p:grpSpPr>
          <a:xfrm>
            <a:off x="8045449" y="263200"/>
            <a:ext cx="3730625" cy="952500"/>
            <a:chOff x="1898" y="1824"/>
            <a:chExt cx="2350" cy="600"/>
          </a:xfrm>
        </p:grpSpPr>
        <p:sp>
          <p:nvSpPr>
            <p:cNvPr id="4761" name="Google Shape;4761;g200ff56c607_0_2204"/>
            <p:cNvSpPr/>
            <p:nvPr/>
          </p:nvSpPr>
          <p:spPr>
            <a:xfrm>
              <a:off x="1898" y="1985"/>
              <a:ext cx="9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3200">
                  <a:solidFill>
                    <a:srgbClr val="FF0000"/>
                  </a:solidFill>
                  <a:latin typeface="Calibri"/>
                  <a:ea typeface="Calibri"/>
                  <a:cs typeface="Calibri"/>
                  <a:sym typeface="Calibri"/>
                </a:rPr>
                <a:t>E</a:t>
              </a:r>
              <a:r>
                <a:rPr lang="en-US" sz="3200">
                  <a:solidFill>
                    <a:srgbClr val="FF0000"/>
                  </a:solidFill>
                  <a:latin typeface="Calibri"/>
                  <a:ea typeface="Calibri"/>
                  <a:cs typeface="Calibri"/>
                  <a:sym typeface="Calibri"/>
                </a:rPr>
                <a:t> = </a:t>
              </a:r>
              <a:r>
                <a:rPr i="1" lang="en-US" sz="3200">
                  <a:solidFill>
                    <a:srgbClr val="FF0000"/>
                  </a:solidFill>
                  <a:latin typeface="Calibri"/>
                  <a:ea typeface="Calibri"/>
                  <a:cs typeface="Calibri"/>
                  <a:sym typeface="Calibri"/>
                </a:rPr>
                <a:t>E</a:t>
              </a:r>
              <a:r>
                <a:rPr lang="en-US" sz="3200">
                  <a:solidFill>
                    <a:srgbClr val="FF0000"/>
                  </a:solidFill>
                  <a:latin typeface="Calibri"/>
                  <a:ea typeface="Calibri"/>
                  <a:cs typeface="Calibri"/>
                  <a:sym typeface="Calibri"/>
                </a:rPr>
                <a:t>° −</a:t>
              </a:r>
              <a:endParaRPr/>
            </a:p>
          </p:txBody>
        </p:sp>
        <p:grpSp>
          <p:nvGrpSpPr>
            <p:cNvPr id="4762" name="Google Shape;4762;g200ff56c607_0_2204"/>
            <p:cNvGrpSpPr/>
            <p:nvPr/>
          </p:nvGrpSpPr>
          <p:grpSpPr>
            <a:xfrm>
              <a:off x="3024" y="1824"/>
              <a:ext cx="600" cy="600"/>
              <a:chOff x="3696" y="1758"/>
              <a:chExt cx="600" cy="600"/>
            </a:xfrm>
          </p:grpSpPr>
          <p:sp>
            <p:nvSpPr>
              <p:cNvPr id="4763" name="Google Shape;4763;g200ff56c607_0_2204"/>
              <p:cNvSpPr/>
              <p:nvPr/>
            </p:nvSpPr>
            <p:spPr>
              <a:xfrm>
                <a:off x="3760" y="1758"/>
                <a:ext cx="300" cy="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3200">
                    <a:solidFill>
                      <a:srgbClr val="FF0000"/>
                    </a:solidFill>
                    <a:latin typeface="Calibri"/>
                    <a:ea typeface="Calibri"/>
                    <a:cs typeface="Calibri"/>
                    <a:sym typeface="Calibri"/>
                  </a:rPr>
                  <a:t>RT</a:t>
                </a:r>
                <a:endParaRPr/>
              </a:p>
              <a:p>
                <a:pPr indent="0" lvl="0" marL="0" marR="0" rtl="0" algn="ctr">
                  <a:spcBef>
                    <a:spcPts val="0"/>
                  </a:spcBef>
                  <a:spcAft>
                    <a:spcPts val="0"/>
                  </a:spcAft>
                  <a:buNone/>
                </a:pPr>
                <a:r>
                  <a:rPr i="1" lang="en-US" sz="3200">
                    <a:solidFill>
                      <a:srgbClr val="FF0000"/>
                    </a:solidFill>
                    <a:latin typeface="Calibri"/>
                    <a:ea typeface="Calibri"/>
                    <a:cs typeface="Calibri"/>
                    <a:sym typeface="Calibri"/>
                  </a:rPr>
                  <a:t>nF</a:t>
                </a:r>
                <a:endParaRPr i="1" sz="3200">
                  <a:solidFill>
                    <a:srgbClr val="FF0000"/>
                  </a:solidFill>
                  <a:latin typeface="Calibri"/>
                  <a:ea typeface="Calibri"/>
                  <a:cs typeface="Calibri"/>
                  <a:sym typeface="Calibri"/>
                </a:endParaRPr>
              </a:p>
            </p:txBody>
          </p:sp>
          <p:cxnSp>
            <p:nvCxnSpPr>
              <p:cNvPr id="4764" name="Google Shape;4764;g200ff56c607_0_2204"/>
              <p:cNvCxnSpPr/>
              <p:nvPr/>
            </p:nvCxnSpPr>
            <p:spPr>
              <a:xfrm>
                <a:off x="3696" y="2104"/>
                <a:ext cx="600" cy="0"/>
              </a:xfrm>
              <a:prstGeom prst="straightConnector1">
                <a:avLst/>
              </a:prstGeom>
              <a:noFill/>
              <a:ln cap="flat" cmpd="sng" w="19050">
                <a:solidFill>
                  <a:srgbClr val="C82E32"/>
                </a:solidFill>
                <a:prstDash val="solid"/>
                <a:round/>
                <a:headEnd len="med" w="med" type="none"/>
                <a:tailEnd len="med" w="med" type="none"/>
              </a:ln>
            </p:spPr>
          </p:cxnSp>
        </p:grpSp>
        <p:sp>
          <p:nvSpPr>
            <p:cNvPr id="4765" name="Google Shape;4765;g200ff56c607_0_2204"/>
            <p:cNvSpPr/>
            <p:nvPr/>
          </p:nvSpPr>
          <p:spPr>
            <a:xfrm>
              <a:off x="3648" y="1977"/>
              <a:ext cx="6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rgbClr val="FF0000"/>
                  </a:solidFill>
                  <a:latin typeface="Calibri"/>
                  <a:ea typeface="Calibri"/>
                  <a:cs typeface="Calibri"/>
                  <a:sym typeface="Calibri"/>
                </a:rPr>
                <a:t>ln </a:t>
              </a:r>
              <a:r>
                <a:rPr i="1" lang="en-US" sz="3200">
                  <a:solidFill>
                    <a:srgbClr val="FF0000"/>
                  </a:solidFill>
                  <a:latin typeface="Calibri"/>
                  <a:ea typeface="Calibri"/>
                  <a:cs typeface="Calibri"/>
                  <a:sym typeface="Calibri"/>
                </a:rPr>
                <a:t>Q</a:t>
              </a:r>
              <a:endParaRPr sz="3200">
                <a:solidFill>
                  <a:srgbClr val="FF0000"/>
                </a:solidFill>
                <a:latin typeface="Calibri"/>
                <a:ea typeface="Calibri"/>
                <a:cs typeface="Calibri"/>
                <a:sym typeface="Calibri"/>
              </a:endParaRPr>
            </a:p>
          </p:txBody>
        </p:sp>
      </p:grpSp>
      <p:sp>
        <p:nvSpPr>
          <p:cNvPr id="4766" name="Google Shape;4766;g200ff56c607_0_2204"/>
          <p:cNvSpPr txBox="1"/>
          <p:nvPr/>
        </p:nvSpPr>
        <p:spPr>
          <a:xfrm>
            <a:off x="1189043" y="4368106"/>
            <a:ext cx="75438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E = (-.44- -.40) – [8.314(298)]/[2(96500)] ( ln[.10/.60])</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5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5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5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5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57"/>
                                        </p:tgtEl>
                                        <p:attrNameLst>
                                          <p:attrName>style.visibility</p:attrName>
                                        </p:attrNameLst>
                                      </p:cBhvr>
                                      <p:to>
                                        <p:strVal val="visible"/>
                                      </p:to>
                                    </p:set>
                                    <p:animEffect filter="fade" transition="in">
                                      <p:cBhvr>
                                        <p:cTn dur="500"/>
                                        <p:tgtEl>
                                          <p:spTgt spid="47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0" name="Shape 4770"/>
        <p:cNvGrpSpPr/>
        <p:nvPr/>
      </p:nvGrpSpPr>
      <p:grpSpPr>
        <a:xfrm>
          <a:off x="0" y="0"/>
          <a:ext cx="0" cy="0"/>
          <a:chOff x="0" y="0"/>
          <a:chExt cx="0" cy="0"/>
        </a:xfrm>
      </p:grpSpPr>
      <p:sp>
        <p:nvSpPr>
          <p:cNvPr id="4771" name="Google Shape;4771;g200ff56c607_0_221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EKG correlation</a:t>
            </a:r>
            <a:endParaRPr/>
          </a:p>
        </p:txBody>
      </p:sp>
      <p:pic>
        <p:nvPicPr>
          <p:cNvPr id="4772" name="Google Shape;4772;g200ff56c607_0_2219"/>
          <p:cNvPicPr preferRelativeResize="0"/>
          <p:nvPr/>
        </p:nvPicPr>
        <p:blipFill rotWithShape="1">
          <a:blip r:embed="rId3">
            <a:alphaModFix/>
          </a:blip>
          <a:srcRect b="0" l="0" r="0" t="0"/>
          <a:stretch/>
        </p:blipFill>
        <p:spPr>
          <a:xfrm>
            <a:off x="803292" y="1497724"/>
            <a:ext cx="10585416" cy="3704895"/>
          </a:xfrm>
          <a:prstGeom prst="rect">
            <a:avLst/>
          </a:prstGeom>
          <a:noFill/>
          <a:ln>
            <a:noFill/>
          </a:ln>
        </p:spPr>
      </p:pic>
    </p:spTree>
  </p:cSld>
  <p:clrMapOvr>
    <a:masterClrMapping/>
  </p:clrMapOvr>
</p:sld>
</file>

<file path=ppt/slides/slide5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6" name="Shape 4776"/>
        <p:cNvGrpSpPr/>
        <p:nvPr/>
      </p:nvGrpSpPr>
      <p:grpSpPr>
        <a:xfrm>
          <a:off x="0" y="0"/>
          <a:ext cx="0" cy="0"/>
          <a:chOff x="0" y="0"/>
          <a:chExt cx="0" cy="0"/>
        </a:xfrm>
      </p:grpSpPr>
      <p:sp>
        <p:nvSpPr>
          <p:cNvPr id="4777" name="Google Shape;4777;g200ff56c607_0_2224"/>
          <p:cNvSpPr txBox="1"/>
          <p:nvPr>
            <p:ph type="title"/>
          </p:nvPr>
        </p:nvSpPr>
        <p:spPr>
          <a:xfrm>
            <a:off x="914400" y="228600"/>
            <a:ext cx="103632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Concentration Cells</a:t>
            </a:r>
            <a:endParaRPr/>
          </a:p>
        </p:txBody>
      </p:sp>
      <p:pic>
        <p:nvPicPr>
          <p:cNvPr descr="20_16ab" id="4778" name="Google Shape;4778;g200ff56c607_0_2224"/>
          <p:cNvPicPr preferRelativeResize="0"/>
          <p:nvPr>
            <p:ph idx="1" type="body"/>
          </p:nvPr>
        </p:nvPicPr>
        <p:blipFill rotWithShape="1">
          <a:blip r:embed="rId3">
            <a:alphaModFix/>
          </a:blip>
          <a:srcRect b="15390" l="0" r="0" t="0"/>
          <a:stretch/>
        </p:blipFill>
        <p:spPr>
          <a:xfrm>
            <a:off x="2362201" y="1219201"/>
            <a:ext cx="7696200" cy="2290800"/>
          </a:xfrm>
          <a:prstGeom prst="rect">
            <a:avLst/>
          </a:prstGeom>
          <a:noFill/>
          <a:ln>
            <a:noFill/>
          </a:ln>
        </p:spPr>
      </p:pic>
      <p:sp>
        <p:nvSpPr>
          <p:cNvPr id="4779" name="Google Shape;4779;g200ff56c607_0_2224"/>
          <p:cNvSpPr txBox="1"/>
          <p:nvPr>
            <p:ph idx="2" type="body"/>
          </p:nvPr>
        </p:nvSpPr>
        <p:spPr>
          <a:xfrm>
            <a:off x="1792014" y="3689131"/>
            <a:ext cx="9144000" cy="3168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You can have the same substance at both electrodes as long as the concentrations are different. A voltage will be read until the concentrations equalize.</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Oxidation always take place at the more dilute solution in a concentration cell. The anode must increase in concentration so </a:t>
            </a:r>
            <a:endParaRPr/>
          </a:p>
          <a:p>
            <a:pPr indent="0" lvl="0" marL="0" rtl="0" algn="l">
              <a:lnSpc>
                <a:spcPct val="90000"/>
              </a:lnSpc>
              <a:spcBef>
                <a:spcPts val="1000"/>
              </a:spcBef>
              <a:spcAft>
                <a:spcPts val="0"/>
              </a:spcAft>
              <a:buClr>
                <a:schemeClr val="dk1"/>
              </a:buClr>
              <a:buSzPts val="2400"/>
              <a:buNone/>
            </a:pPr>
            <a:r>
              <a:rPr lang="en-US"/>
              <a:t>			Ni 🡪 Ni</a:t>
            </a:r>
            <a:r>
              <a:rPr baseline="30000" lang="en-US"/>
              <a:t>+2</a:t>
            </a:r>
            <a:r>
              <a:rPr lang="en-US"/>
              <a:t>+2e.</a:t>
            </a:r>
            <a:endParaRPr/>
          </a:p>
        </p:txBody>
      </p:sp>
    </p:spTree>
  </p:cSld>
  <p:clrMapOvr>
    <a:masterClrMapping/>
  </p:clrMapOvr>
  <p:transition spd="slow">
    <p:fade/>
  </p:transition>
</p:sld>
</file>

<file path=ppt/slides/slide5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3" name="Shape 4783"/>
        <p:cNvGrpSpPr/>
        <p:nvPr/>
      </p:nvGrpSpPr>
      <p:grpSpPr>
        <a:xfrm>
          <a:off x="0" y="0"/>
          <a:ext cx="0" cy="0"/>
          <a:chOff x="0" y="0"/>
          <a:chExt cx="0" cy="0"/>
        </a:xfrm>
      </p:grpSpPr>
      <p:sp>
        <p:nvSpPr>
          <p:cNvPr id="4784" name="Google Shape;4784;g200ff56c607_0_2230"/>
          <p:cNvSpPr txBox="1"/>
          <p:nvPr>
            <p:ph idx="1" type="body"/>
          </p:nvPr>
        </p:nvSpPr>
        <p:spPr>
          <a:xfrm>
            <a:off x="725215" y="1676400"/>
            <a:ext cx="10610100" cy="11430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None/>
            </a:pPr>
            <a:r>
              <a:rPr lang="en-US"/>
              <a:t>If Zn/Zn</a:t>
            </a:r>
            <a:r>
              <a:rPr baseline="30000" lang="en-US"/>
              <a:t>+2 </a:t>
            </a:r>
            <a:r>
              <a:rPr lang="en-US"/>
              <a:t>(0.10M)//Zn</a:t>
            </a:r>
            <a:r>
              <a:rPr baseline="30000" lang="en-US"/>
              <a:t>+2</a:t>
            </a:r>
            <a:r>
              <a:rPr lang="en-US"/>
              <a:t>(1.0M)/Zn  </a:t>
            </a:r>
            <a:endParaRPr/>
          </a:p>
          <a:p>
            <a:pPr indent="-228600" lvl="0" marL="228600" rtl="0" algn="l">
              <a:lnSpc>
                <a:spcPct val="90000"/>
              </a:lnSpc>
              <a:spcBef>
                <a:spcPts val="1000"/>
              </a:spcBef>
              <a:spcAft>
                <a:spcPts val="0"/>
              </a:spcAft>
              <a:buClr>
                <a:schemeClr val="dk1"/>
              </a:buClr>
              <a:buSzPts val="2400"/>
              <a:buNone/>
            </a:pPr>
            <a:r>
              <a:rPr lang="en-US"/>
              <a:t>calculate the voltage at 25C.</a:t>
            </a:r>
            <a:endParaRPr/>
          </a:p>
        </p:txBody>
      </p:sp>
      <p:sp>
        <p:nvSpPr>
          <p:cNvPr id="4785" name="Google Shape;4785;g200ff56c607_0_2230"/>
          <p:cNvSpPr txBox="1"/>
          <p:nvPr/>
        </p:nvSpPr>
        <p:spPr>
          <a:xfrm>
            <a:off x="725215" y="3114151"/>
            <a:ext cx="7543800" cy="1569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E= 0 – </a:t>
            </a:r>
            <a:r>
              <a:rPr lang="en-US" sz="2400" u="sng">
                <a:solidFill>
                  <a:srgbClr val="FF0000"/>
                </a:solidFill>
                <a:latin typeface="Calibri"/>
                <a:ea typeface="Calibri"/>
                <a:cs typeface="Calibri"/>
                <a:sym typeface="Calibri"/>
              </a:rPr>
              <a:t>[8.314(298)] </a:t>
            </a:r>
            <a:r>
              <a:rPr lang="en-US" sz="2400">
                <a:solidFill>
                  <a:srgbClr val="FF0000"/>
                </a:solidFill>
                <a:latin typeface="Calibri"/>
                <a:ea typeface="Calibri"/>
                <a:cs typeface="Calibri"/>
                <a:sym typeface="Calibri"/>
              </a:rPr>
              <a:t>ln (.1/1)</a:t>
            </a:r>
            <a:endParaRPr sz="2400" u="sng">
              <a:solidFill>
                <a:srgbClr val="FF0000"/>
              </a:solidFill>
              <a:latin typeface="Calibri"/>
              <a:ea typeface="Calibri"/>
              <a:cs typeface="Calibri"/>
              <a:sym typeface="Calibri"/>
            </a:endParaRPr>
          </a:p>
          <a:p>
            <a:pPr indent="0" lvl="0" marL="0" marR="0" rtl="0" algn="l">
              <a:spcBef>
                <a:spcPts val="0"/>
              </a:spcBef>
              <a:spcAft>
                <a:spcPts val="0"/>
              </a:spcAft>
              <a:buNone/>
            </a:pPr>
            <a:r>
              <a:rPr lang="en-US" sz="2400">
                <a:solidFill>
                  <a:srgbClr val="FF0000"/>
                </a:solidFill>
                <a:latin typeface="Calibri"/>
                <a:ea typeface="Calibri"/>
                <a:cs typeface="Calibri"/>
                <a:sym typeface="Calibri"/>
              </a:rPr>
              <a:t>            [2(96500)] </a:t>
            </a:r>
            <a:endParaRPr sz="2400">
              <a:solidFill>
                <a:srgbClr val="FF0000"/>
              </a:solidFill>
              <a:latin typeface="Calibri"/>
              <a:ea typeface="Calibri"/>
              <a:cs typeface="Calibri"/>
              <a:sym typeface="Calibri"/>
            </a:endParaRPr>
          </a:p>
          <a:p>
            <a:pPr indent="0" lvl="0" marL="0" marR="0" rtl="0" algn="l">
              <a:spcBef>
                <a:spcPts val="0"/>
              </a:spcBef>
              <a:spcAft>
                <a:spcPts val="0"/>
              </a:spcAft>
              <a:buNone/>
            </a:pPr>
            <a:br>
              <a:rPr lang="en-US" sz="2400">
                <a:solidFill>
                  <a:srgbClr val="FF0000"/>
                </a:solidFill>
                <a:latin typeface="Calibri"/>
                <a:ea typeface="Calibri"/>
                <a:cs typeface="Calibri"/>
                <a:sym typeface="Calibri"/>
              </a:rPr>
            </a:br>
            <a:r>
              <a:rPr lang="en-US" sz="2400">
                <a:solidFill>
                  <a:srgbClr val="FF0000"/>
                </a:solidFill>
                <a:latin typeface="Calibri"/>
                <a:ea typeface="Calibri"/>
                <a:cs typeface="Calibri"/>
                <a:sym typeface="Calibri"/>
              </a:rPr>
              <a:t>E= 0.0296V</a:t>
            </a:r>
            <a:endParaRPr/>
          </a:p>
        </p:txBody>
      </p:sp>
      <p:grpSp>
        <p:nvGrpSpPr>
          <p:cNvPr id="4786" name="Google Shape;4786;g200ff56c607_0_2230"/>
          <p:cNvGrpSpPr/>
          <p:nvPr/>
        </p:nvGrpSpPr>
        <p:grpSpPr>
          <a:xfrm>
            <a:off x="725215" y="373650"/>
            <a:ext cx="3730625" cy="952500"/>
            <a:chOff x="1898" y="1824"/>
            <a:chExt cx="2350" cy="600"/>
          </a:xfrm>
        </p:grpSpPr>
        <p:sp>
          <p:nvSpPr>
            <p:cNvPr id="4787" name="Google Shape;4787;g200ff56c607_0_2230"/>
            <p:cNvSpPr/>
            <p:nvPr/>
          </p:nvSpPr>
          <p:spPr>
            <a:xfrm>
              <a:off x="1898" y="1985"/>
              <a:ext cx="9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3200">
                  <a:solidFill>
                    <a:srgbClr val="FF0000"/>
                  </a:solidFill>
                  <a:latin typeface="Calibri"/>
                  <a:ea typeface="Calibri"/>
                  <a:cs typeface="Calibri"/>
                  <a:sym typeface="Calibri"/>
                </a:rPr>
                <a:t>E</a:t>
              </a:r>
              <a:r>
                <a:rPr lang="en-US" sz="3200">
                  <a:solidFill>
                    <a:srgbClr val="FF0000"/>
                  </a:solidFill>
                  <a:latin typeface="Calibri"/>
                  <a:ea typeface="Calibri"/>
                  <a:cs typeface="Calibri"/>
                  <a:sym typeface="Calibri"/>
                </a:rPr>
                <a:t> = </a:t>
              </a:r>
              <a:r>
                <a:rPr i="1" lang="en-US" sz="3200">
                  <a:solidFill>
                    <a:srgbClr val="FF0000"/>
                  </a:solidFill>
                  <a:latin typeface="Calibri"/>
                  <a:ea typeface="Calibri"/>
                  <a:cs typeface="Calibri"/>
                  <a:sym typeface="Calibri"/>
                </a:rPr>
                <a:t>E</a:t>
              </a:r>
              <a:r>
                <a:rPr lang="en-US" sz="3200">
                  <a:solidFill>
                    <a:srgbClr val="FF0000"/>
                  </a:solidFill>
                  <a:latin typeface="Calibri"/>
                  <a:ea typeface="Calibri"/>
                  <a:cs typeface="Calibri"/>
                  <a:sym typeface="Calibri"/>
                </a:rPr>
                <a:t>° −</a:t>
              </a:r>
              <a:endParaRPr/>
            </a:p>
          </p:txBody>
        </p:sp>
        <p:grpSp>
          <p:nvGrpSpPr>
            <p:cNvPr id="4788" name="Google Shape;4788;g200ff56c607_0_2230"/>
            <p:cNvGrpSpPr/>
            <p:nvPr/>
          </p:nvGrpSpPr>
          <p:grpSpPr>
            <a:xfrm>
              <a:off x="3024" y="1824"/>
              <a:ext cx="664" cy="600"/>
              <a:chOff x="3696" y="1758"/>
              <a:chExt cx="664" cy="600"/>
            </a:xfrm>
          </p:grpSpPr>
          <p:sp>
            <p:nvSpPr>
              <p:cNvPr id="4789" name="Google Shape;4789;g200ff56c607_0_2230"/>
              <p:cNvSpPr/>
              <p:nvPr/>
            </p:nvSpPr>
            <p:spPr>
              <a:xfrm>
                <a:off x="3760" y="1758"/>
                <a:ext cx="600" cy="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3200">
                    <a:solidFill>
                      <a:srgbClr val="FF0000"/>
                    </a:solidFill>
                    <a:latin typeface="Calibri"/>
                    <a:ea typeface="Calibri"/>
                    <a:cs typeface="Calibri"/>
                    <a:sym typeface="Calibri"/>
                  </a:rPr>
                  <a:t>RT</a:t>
                </a:r>
                <a:endParaRPr/>
              </a:p>
              <a:p>
                <a:pPr indent="0" lvl="0" marL="0" marR="0" rtl="0" algn="ctr">
                  <a:spcBef>
                    <a:spcPts val="0"/>
                  </a:spcBef>
                  <a:spcAft>
                    <a:spcPts val="0"/>
                  </a:spcAft>
                  <a:buNone/>
                </a:pPr>
                <a:r>
                  <a:rPr i="1" lang="en-US" sz="3200">
                    <a:solidFill>
                      <a:srgbClr val="FF0000"/>
                    </a:solidFill>
                    <a:latin typeface="Calibri"/>
                    <a:ea typeface="Calibri"/>
                    <a:cs typeface="Calibri"/>
                    <a:sym typeface="Calibri"/>
                  </a:rPr>
                  <a:t>nF</a:t>
                </a:r>
                <a:endParaRPr i="1" sz="3200">
                  <a:solidFill>
                    <a:srgbClr val="FF0000"/>
                  </a:solidFill>
                  <a:latin typeface="Calibri"/>
                  <a:ea typeface="Calibri"/>
                  <a:cs typeface="Calibri"/>
                  <a:sym typeface="Calibri"/>
                </a:endParaRPr>
              </a:p>
            </p:txBody>
          </p:sp>
          <p:cxnSp>
            <p:nvCxnSpPr>
              <p:cNvPr id="4790" name="Google Shape;4790;g200ff56c607_0_2230"/>
              <p:cNvCxnSpPr/>
              <p:nvPr/>
            </p:nvCxnSpPr>
            <p:spPr>
              <a:xfrm>
                <a:off x="3696" y="2104"/>
                <a:ext cx="600" cy="0"/>
              </a:xfrm>
              <a:prstGeom prst="straightConnector1">
                <a:avLst/>
              </a:prstGeom>
              <a:noFill/>
              <a:ln cap="flat" cmpd="sng" w="19050">
                <a:solidFill>
                  <a:srgbClr val="C82E32"/>
                </a:solidFill>
                <a:prstDash val="solid"/>
                <a:round/>
                <a:headEnd len="med" w="med" type="none"/>
                <a:tailEnd len="med" w="med" type="none"/>
              </a:ln>
            </p:spPr>
          </p:cxnSp>
        </p:grpSp>
        <p:sp>
          <p:nvSpPr>
            <p:cNvPr id="4791" name="Google Shape;4791;g200ff56c607_0_2230"/>
            <p:cNvSpPr/>
            <p:nvPr/>
          </p:nvSpPr>
          <p:spPr>
            <a:xfrm>
              <a:off x="3648" y="1977"/>
              <a:ext cx="600" cy="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rgbClr val="FF0000"/>
                  </a:solidFill>
                  <a:latin typeface="Calibri"/>
                  <a:ea typeface="Calibri"/>
                  <a:cs typeface="Calibri"/>
                  <a:sym typeface="Calibri"/>
                </a:rPr>
                <a:t>ln </a:t>
              </a:r>
              <a:r>
                <a:rPr i="1" lang="en-US" sz="3200">
                  <a:solidFill>
                    <a:srgbClr val="FF0000"/>
                  </a:solidFill>
                  <a:latin typeface="Calibri"/>
                  <a:ea typeface="Calibri"/>
                  <a:cs typeface="Calibri"/>
                  <a:sym typeface="Calibri"/>
                </a:rPr>
                <a:t>Q</a:t>
              </a:r>
              <a:endParaRPr sz="3200">
                <a:solidFill>
                  <a:srgbClr val="FF0000"/>
                </a:solidFill>
                <a:latin typeface="Calibri"/>
                <a:ea typeface="Calibri"/>
                <a:cs typeface="Calibri"/>
                <a:sym typeface="Calibri"/>
              </a:endParaRPr>
            </a:p>
          </p:txBody>
        </p:sp>
      </p:grpSp>
      <p:pic>
        <p:nvPicPr>
          <p:cNvPr descr="Image result for concentration cell" id="4792" name="Google Shape;4792;g200ff56c607_0_2230"/>
          <p:cNvPicPr preferRelativeResize="0"/>
          <p:nvPr/>
        </p:nvPicPr>
        <p:blipFill rotWithShape="1">
          <a:blip r:embed="rId3">
            <a:alphaModFix/>
          </a:blip>
          <a:srcRect b="0" l="0" r="0" t="0"/>
          <a:stretch/>
        </p:blipFill>
        <p:spPr>
          <a:xfrm>
            <a:off x="6206338" y="219616"/>
            <a:ext cx="4823854" cy="551801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85">
                                            <p:txEl>
                                              <p:pRg end="0" st="0"/>
                                            </p:txEl>
                                          </p:spTgt>
                                        </p:tgtEl>
                                        <p:attrNameLst>
                                          <p:attrName>style.visibility</p:attrName>
                                        </p:attrNameLst>
                                      </p:cBhvr>
                                      <p:to>
                                        <p:strVal val="visible"/>
                                      </p:to>
                                    </p:set>
                                    <p:animEffect filter="fade" transition="in">
                                      <p:cBhvr>
                                        <p:cTn dur="500"/>
                                        <p:tgtEl>
                                          <p:spTgt spid="478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85">
                                            <p:txEl>
                                              <p:pRg end="1" st="1"/>
                                            </p:txEl>
                                          </p:spTgt>
                                        </p:tgtEl>
                                        <p:attrNameLst>
                                          <p:attrName>style.visibility</p:attrName>
                                        </p:attrNameLst>
                                      </p:cBhvr>
                                      <p:to>
                                        <p:strVal val="visible"/>
                                      </p:to>
                                    </p:set>
                                    <p:animEffect filter="fade" transition="in">
                                      <p:cBhvr>
                                        <p:cTn dur="500"/>
                                        <p:tgtEl>
                                          <p:spTgt spid="478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85">
                                            <p:txEl>
                                              <p:pRg end="2" st="2"/>
                                            </p:txEl>
                                          </p:spTgt>
                                        </p:tgtEl>
                                        <p:attrNameLst>
                                          <p:attrName>style.visibility</p:attrName>
                                        </p:attrNameLst>
                                      </p:cBhvr>
                                      <p:to>
                                        <p:strVal val="visible"/>
                                      </p:to>
                                    </p:set>
                                    <p:animEffect filter="fade" transition="in">
                                      <p:cBhvr>
                                        <p:cTn dur="500"/>
                                        <p:tgtEl>
                                          <p:spTgt spid="4785">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g200fb5710e2_0_17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Valence electrons</a:t>
            </a:r>
            <a:endParaRPr/>
          </a:p>
        </p:txBody>
      </p:sp>
      <p:sp>
        <p:nvSpPr>
          <p:cNvPr id="771" name="Google Shape;771;g200fb5710e2_0_176"/>
          <p:cNvSpPr txBox="1"/>
          <p:nvPr>
            <p:ph idx="1" type="body"/>
          </p:nvPr>
        </p:nvSpPr>
        <p:spPr>
          <a:xfrm>
            <a:off x="838200" y="1825625"/>
            <a:ext cx="6429600" cy="4351200"/>
          </a:xfrm>
          <a:prstGeom prst="rect">
            <a:avLst/>
          </a:prstGeom>
          <a:noFill/>
          <a:ln>
            <a:noFill/>
          </a:ln>
        </p:spPr>
        <p:txBody>
          <a:bodyPr anchorCtr="0" anchor="t" bIns="45700" lIns="91425" spcFirstLastPara="1" rIns="91425" wrap="square" tIns="45700">
            <a:normAutofit/>
          </a:bodyPr>
          <a:lstStyle/>
          <a:p>
            <a:pPr indent="0" lvl="0" marL="36576" rtl="0" algn="l">
              <a:lnSpc>
                <a:spcPct val="90000"/>
              </a:lnSpc>
              <a:spcBef>
                <a:spcPts val="0"/>
              </a:spcBef>
              <a:spcAft>
                <a:spcPts val="0"/>
              </a:spcAft>
              <a:buClr>
                <a:schemeClr val="dk1"/>
              </a:buClr>
              <a:buSzPts val="2400"/>
              <a:buNone/>
            </a:pPr>
            <a:r>
              <a:rPr lang="en-US"/>
              <a:t>Valence e</a:t>
            </a:r>
            <a:r>
              <a:rPr baseline="30000" lang="en-US"/>
              <a:t>-</a:t>
            </a:r>
            <a:r>
              <a:rPr lang="en-US"/>
              <a:t> are e</a:t>
            </a:r>
            <a:r>
              <a:rPr baseline="30000" lang="en-US"/>
              <a:t>-</a:t>
            </a:r>
            <a:r>
              <a:rPr lang="en-US"/>
              <a:t> in the outermost principal energy level. The rule still holds: the elements in the same group have the same number of valence e</a:t>
            </a:r>
            <a:r>
              <a:rPr baseline="30000" lang="en-US"/>
              <a:t>-</a:t>
            </a:r>
            <a:r>
              <a:rPr lang="en-US"/>
              <a:t>. Therefore, Nitrogen with a configuration of 1s</a:t>
            </a:r>
            <a:r>
              <a:rPr baseline="30000" lang="en-US"/>
              <a:t>2</a:t>
            </a:r>
            <a:r>
              <a:rPr lang="en-US">
                <a:solidFill>
                  <a:schemeClr val="accent2"/>
                </a:solidFill>
              </a:rPr>
              <a:t>2s</a:t>
            </a:r>
            <a:r>
              <a:rPr baseline="30000" lang="en-US">
                <a:solidFill>
                  <a:schemeClr val="accent2"/>
                </a:solidFill>
              </a:rPr>
              <a:t>2</a:t>
            </a:r>
            <a:r>
              <a:rPr lang="en-US">
                <a:solidFill>
                  <a:schemeClr val="accent2"/>
                </a:solidFill>
              </a:rPr>
              <a:t>2p</a:t>
            </a:r>
            <a:r>
              <a:rPr baseline="30000" lang="en-US">
                <a:solidFill>
                  <a:schemeClr val="accent2"/>
                </a:solidFill>
              </a:rPr>
              <a:t>3 </a:t>
            </a:r>
            <a:r>
              <a:rPr lang="en-US"/>
              <a:t>and Phosphorous with a configuration of 1s</a:t>
            </a:r>
            <a:r>
              <a:rPr baseline="30000" lang="en-US"/>
              <a:t>2</a:t>
            </a:r>
            <a:r>
              <a:rPr lang="en-US"/>
              <a:t>2s</a:t>
            </a:r>
            <a:r>
              <a:rPr baseline="30000" lang="en-US"/>
              <a:t>2</a:t>
            </a:r>
            <a:r>
              <a:rPr lang="en-US"/>
              <a:t>2p</a:t>
            </a:r>
            <a:r>
              <a:rPr baseline="30000" lang="en-US"/>
              <a:t>6</a:t>
            </a:r>
            <a:r>
              <a:rPr lang="en-US">
                <a:solidFill>
                  <a:schemeClr val="accent2"/>
                </a:solidFill>
              </a:rPr>
              <a:t>3s</a:t>
            </a:r>
            <a:r>
              <a:rPr baseline="30000" lang="en-US">
                <a:solidFill>
                  <a:schemeClr val="accent2"/>
                </a:solidFill>
              </a:rPr>
              <a:t>2</a:t>
            </a:r>
            <a:r>
              <a:rPr lang="en-US">
                <a:solidFill>
                  <a:schemeClr val="accent2"/>
                </a:solidFill>
              </a:rPr>
              <a:t>3p</a:t>
            </a:r>
            <a:r>
              <a:rPr baseline="30000" lang="en-US">
                <a:solidFill>
                  <a:schemeClr val="accent2"/>
                </a:solidFill>
              </a:rPr>
              <a:t>3</a:t>
            </a:r>
            <a:r>
              <a:rPr lang="en-US"/>
              <a:t> both have 5 valence e</a:t>
            </a:r>
            <a:r>
              <a:rPr baseline="30000" lang="en-US"/>
              <a:t>-</a:t>
            </a:r>
            <a:r>
              <a:rPr lang="en-US"/>
              <a:t> because they are both in group 15.</a:t>
            </a:r>
            <a:endParaRPr/>
          </a:p>
          <a:p>
            <a:pPr indent="0" lvl="0" marL="36576" rtl="0" algn="l">
              <a:lnSpc>
                <a:spcPct val="90000"/>
              </a:lnSpc>
              <a:spcBef>
                <a:spcPts val="1000"/>
              </a:spcBef>
              <a:spcAft>
                <a:spcPts val="0"/>
              </a:spcAft>
              <a:buClr>
                <a:schemeClr val="dk1"/>
              </a:buClr>
              <a:buSzPts val="2400"/>
              <a:buNone/>
            </a:pPr>
            <a:r>
              <a:rPr lang="en-US"/>
              <a:t> </a:t>
            </a:r>
            <a:endParaRPr/>
          </a:p>
          <a:p>
            <a:pPr indent="-76200" lvl="0" marL="228600" rtl="0" algn="l">
              <a:lnSpc>
                <a:spcPct val="90000"/>
              </a:lnSpc>
              <a:spcBef>
                <a:spcPts val="1000"/>
              </a:spcBef>
              <a:spcAft>
                <a:spcPts val="0"/>
              </a:spcAft>
              <a:buClr>
                <a:schemeClr val="dk1"/>
              </a:buClr>
              <a:buSzPts val="2400"/>
              <a:buNone/>
            </a:pPr>
            <a:r>
              <a:t/>
            </a:r>
            <a:endParaRPr/>
          </a:p>
        </p:txBody>
      </p:sp>
      <p:pic>
        <p:nvPicPr>
          <p:cNvPr descr="Image result for valence" id="772" name="Google Shape;772;g200fb5710e2_0_176"/>
          <p:cNvPicPr preferRelativeResize="0"/>
          <p:nvPr/>
        </p:nvPicPr>
        <p:blipFill rotWithShape="1">
          <a:blip r:embed="rId3">
            <a:alphaModFix/>
          </a:blip>
          <a:srcRect b="0" l="0" r="0" t="0"/>
          <a:stretch/>
        </p:blipFill>
        <p:spPr>
          <a:xfrm>
            <a:off x="7880679" y="1690688"/>
            <a:ext cx="3675445" cy="3166055"/>
          </a:xfrm>
          <a:prstGeom prst="rect">
            <a:avLst/>
          </a:prstGeom>
          <a:noFill/>
          <a:ln>
            <a:noFill/>
          </a:ln>
        </p:spPr>
      </p:pic>
    </p:spTree>
  </p:cSld>
  <p:clrMapOvr>
    <a:masterClrMapping/>
  </p:clrMapOvr>
</p:sld>
</file>

<file path=ppt/slides/slide5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6" name="Shape 4796"/>
        <p:cNvGrpSpPr/>
        <p:nvPr/>
      </p:nvGrpSpPr>
      <p:grpSpPr>
        <a:xfrm>
          <a:off x="0" y="0"/>
          <a:ext cx="0" cy="0"/>
          <a:chOff x="0" y="0"/>
          <a:chExt cx="0" cy="0"/>
        </a:xfrm>
      </p:grpSpPr>
      <p:sp>
        <p:nvSpPr>
          <p:cNvPr id="4797" name="Google Shape;4797;g200ff56c607_0_2242"/>
          <p:cNvSpPr txBox="1"/>
          <p:nvPr>
            <p:ph type="title"/>
          </p:nvPr>
        </p:nvSpPr>
        <p:spPr>
          <a:xfrm>
            <a:off x="1524000" y="457200"/>
            <a:ext cx="8229600" cy="1066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Electrolytic Cells</a:t>
            </a:r>
            <a:endParaRPr/>
          </a:p>
        </p:txBody>
      </p:sp>
      <p:pic>
        <p:nvPicPr>
          <p:cNvPr descr="\\WFData2\Teachers\kdrury\AP Chemistry\AP Unit 13 Electro\electro images\fig17_19.gif" id="4798" name="Google Shape;4798;g200ff56c607_0_2242"/>
          <p:cNvPicPr preferRelativeResize="0"/>
          <p:nvPr>
            <p:ph idx="1" type="body"/>
          </p:nvPr>
        </p:nvPicPr>
        <p:blipFill rotWithShape="1">
          <a:blip r:embed="rId3">
            <a:alphaModFix/>
          </a:blip>
          <a:srcRect b="0" l="0" r="0" t="0"/>
          <a:stretch/>
        </p:blipFill>
        <p:spPr>
          <a:xfrm>
            <a:off x="1524000" y="2971800"/>
            <a:ext cx="9144000" cy="3886200"/>
          </a:xfrm>
          <a:prstGeom prst="rect">
            <a:avLst/>
          </a:prstGeom>
          <a:noFill/>
          <a:ln>
            <a:noFill/>
          </a:ln>
        </p:spPr>
      </p:pic>
      <p:sp>
        <p:nvSpPr>
          <p:cNvPr id="4799" name="Google Shape;4799;g200ff56c607_0_2242"/>
          <p:cNvSpPr txBox="1"/>
          <p:nvPr/>
        </p:nvSpPr>
        <p:spPr>
          <a:xfrm>
            <a:off x="1828800" y="1295400"/>
            <a:ext cx="8610600" cy="1939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If you want to make a non-spontaneous cell operate you can apply voltage to send electrons in the opposite direction.  AN OX RED CAT still applies, but electrons may travel from cathode to anode so their charges are reversed (cathode – and anode +). This may be used to revitalize a dead battery.</a:t>
            </a:r>
            <a:endParaRPr/>
          </a:p>
        </p:txBody>
      </p:sp>
    </p:spTree>
  </p:cSld>
  <p:clrMapOvr>
    <a:masterClrMapping/>
  </p:clrMapOvr>
</p:sld>
</file>

<file path=ppt/slides/slide5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3" name="Shape 4803"/>
        <p:cNvGrpSpPr/>
        <p:nvPr/>
      </p:nvGrpSpPr>
      <p:grpSpPr>
        <a:xfrm>
          <a:off x="0" y="0"/>
          <a:ext cx="0" cy="0"/>
          <a:chOff x="0" y="0"/>
          <a:chExt cx="0" cy="0"/>
        </a:xfrm>
      </p:grpSpPr>
      <p:sp>
        <p:nvSpPr>
          <p:cNvPr id="4804" name="Google Shape;4804;g200ff56c607_0_2248"/>
          <p:cNvSpPr txBox="1"/>
          <p:nvPr>
            <p:ph type="title"/>
          </p:nvPr>
        </p:nvSpPr>
        <p:spPr>
          <a:xfrm>
            <a:off x="-566057" y="381000"/>
            <a:ext cx="8229600" cy="1066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Electrolytic Cells</a:t>
            </a:r>
            <a:endParaRPr/>
          </a:p>
        </p:txBody>
      </p:sp>
      <p:pic>
        <p:nvPicPr>
          <p:cNvPr descr="\\WFData2\Teachers\kdrury\AP Chemistry\AP Unit 13 Electro\electro images\fig17_24.gif" id="4805" name="Google Shape;4805;g200ff56c607_0_2248"/>
          <p:cNvPicPr preferRelativeResize="0"/>
          <p:nvPr>
            <p:ph idx="1" type="body"/>
          </p:nvPr>
        </p:nvPicPr>
        <p:blipFill rotWithShape="1">
          <a:blip r:embed="rId3">
            <a:alphaModFix/>
          </a:blip>
          <a:srcRect b="0" l="0" r="0" t="0"/>
          <a:stretch/>
        </p:blipFill>
        <p:spPr>
          <a:xfrm>
            <a:off x="1676401" y="1447800"/>
            <a:ext cx="3973800" cy="5327700"/>
          </a:xfrm>
          <a:prstGeom prst="rect">
            <a:avLst/>
          </a:prstGeom>
          <a:noFill/>
          <a:ln>
            <a:noFill/>
          </a:ln>
        </p:spPr>
      </p:pic>
      <p:sp>
        <p:nvSpPr>
          <p:cNvPr id="4806" name="Google Shape;4806;g200ff56c607_0_2248"/>
          <p:cNvSpPr txBox="1"/>
          <p:nvPr>
            <p:ph idx="2" type="body"/>
          </p:nvPr>
        </p:nvSpPr>
        <p:spPr>
          <a:xfrm>
            <a:off x="6959600" y="381000"/>
            <a:ext cx="4572000" cy="60135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400"/>
              <a:buNone/>
            </a:pPr>
            <a:r>
              <a:rPr lang="en-US"/>
              <a:t>    Electrolytic cells can also be used to plate substances such as silverware. </a:t>
            </a:r>
            <a:endParaRPr/>
          </a:p>
          <a:p>
            <a:pPr indent="-228600" lvl="0" marL="228600" rtl="0" algn="l">
              <a:lnSpc>
                <a:spcPct val="90000"/>
              </a:lnSpc>
              <a:spcBef>
                <a:spcPts val="1000"/>
              </a:spcBef>
              <a:spcAft>
                <a:spcPts val="0"/>
              </a:spcAft>
              <a:buClr>
                <a:schemeClr val="dk1"/>
              </a:buClr>
              <a:buSzPts val="2400"/>
              <a:buNone/>
            </a:pPr>
            <a:r>
              <a:t/>
            </a:r>
            <a:endParaRPr/>
          </a:p>
          <a:p>
            <a:pPr indent="-228600" lvl="0" marL="228600" rtl="0" algn="l">
              <a:lnSpc>
                <a:spcPct val="90000"/>
              </a:lnSpc>
              <a:spcBef>
                <a:spcPts val="1000"/>
              </a:spcBef>
              <a:spcAft>
                <a:spcPts val="0"/>
              </a:spcAft>
              <a:buClr>
                <a:schemeClr val="dk1"/>
              </a:buClr>
              <a:buSzPts val="2400"/>
              <a:buNone/>
            </a:pPr>
            <a:r>
              <a:rPr lang="en-US"/>
              <a:t>   The power strip forces electrons to travel to the spoon. The spoon is negative and will attract Silver ions. The silver ions will reduce onto the spoon, plating it. </a:t>
            </a:r>
            <a:endParaRPr/>
          </a:p>
          <a:p>
            <a:pPr indent="-228600" lvl="0" marL="228600" rtl="0" algn="l">
              <a:lnSpc>
                <a:spcPct val="90000"/>
              </a:lnSpc>
              <a:spcBef>
                <a:spcPts val="1000"/>
              </a:spcBef>
              <a:spcAft>
                <a:spcPts val="0"/>
              </a:spcAft>
              <a:buClr>
                <a:schemeClr val="dk1"/>
              </a:buClr>
              <a:buSzPts val="2400"/>
              <a:buNone/>
            </a:pPr>
            <a:r>
              <a:t/>
            </a:r>
            <a:endParaRPr/>
          </a:p>
          <a:p>
            <a:pPr indent="-228600" lvl="0" marL="228600" rtl="0" algn="l">
              <a:lnSpc>
                <a:spcPct val="90000"/>
              </a:lnSpc>
              <a:spcBef>
                <a:spcPts val="1000"/>
              </a:spcBef>
              <a:spcAft>
                <a:spcPts val="0"/>
              </a:spcAft>
              <a:buClr>
                <a:schemeClr val="dk1"/>
              </a:buClr>
              <a:buSzPts val="2400"/>
              <a:buNone/>
            </a:pPr>
            <a:r>
              <a:rPr lang="en-US"/>
              <a:t>   </a:t>
            </a:r>
            <a:r>
              <a:rPr lang="en-US" u="sng"/>
              <a:t>Remember</a:t>
            </a:r>
            <a:r>
              <a:rPr lang="en-US"/>
              <a:t>: reduction takes place at the cathode, which is negative. In this case, electrons travel from anode to cathode. Cathodes increase in mass.</a:t>
            </a:r>
            <a:endParaRPr/>
          </a:p>
        </p:txBody>
      </p:sp>
    </p:spTree>
  </p:cSld>
  <p:clrMapOvr>
    <a:masterClrMapping/>
  </p:clrMapOvr>
</p:sld>
</file>

<file path=ppt/slides/slide5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0" name="Shape 4810"/>
        <p:cNvGrpSpPr/>
        <p:nvPr/>
      </p:nvGrpSpPr>
      <p:grpSpPr>
        <a:xfrm>
          <a:off x="0" y="0"/>
          <a:ext cx="0" cy="0"/>
          <a:chOff x="0" y="0"/>
          <a:chExt cx="0" cy="0"/>
        </a:xfrm>
      </p:grpSpPr>
      <p:sp>
        <p:nvSpPr>
          <p:cNvPr id="4811" name="Google Shape;4811;g200ff56c607_0_2254"/>
          <p:cNvSpPr txBox="1"/>
          <p:nvPr>
            <p:ph type="title"/>
          </p:nvPr>
        </p:nvSpPr>
        <p:spPr>
          <a:xfrm>
            <a:off x="1524000" y="457200"/>
            <a:ext cx="8229600" cy="1066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Electrolysis of water</a:t>
            </a:r>
            <a:endParaRPr/>
          </a:p>
        </p:txBody>
      </p:sp>
      <p:pic>
        <p:nvPicPr>
          <p:cNvPr descr="chemistryelectrolysiscicx.jpg" id="4812" name="Google Shape;4812;g200ff56c607_0_2254"/>
          <p:cNvPicPr preferRelativeResize="0"/>
          <p:nvPr>
            <p:ph idx="1" type="body"/>
          </p:nvPr>
        </p:nvPicPr>
        <p:blipFill rotWithShape="1">
          <a:blip r:embed="rId3">
            <a:alphaModFix/>
          </a:blip>
          <a:srcRect b="0" l="0" r="0" t="0"/>
          <a:stretch/>
        </p:blipFill>
        <p:spPr>
          <a:xfrm>
            <a:off x="1524000" y="1314856"/>
            <a:ext cx="5010300" cy="5543100"/>
          </a:xfrm>
          <a:prstGeom prst="rect">
            <a:avLst/>
          </a:prstGeom>
          <a:noFill/>
          <a:ln>
            <a:noFill/>
          </a:ln>
        </p:spPr>
      </p:pic>
      <p:sp>
        <p:nvSpPr>
          <p:cNvPr id="4813" name="Google Shape;4813;g200ff56c607_0_2254"/>
          <p:cNvSpPr txBox="1"/>
          <p:nvPr>
            <p:ph idx="2" type="body"/>
          </p:nvPr>
        </p:nvSpPr>
        <p:spPr>
          <a:xfrm>
            <a:off x="7057571" y="1285827"/>
            <a:ext cx="4887600" cy="4635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Water and other solutions can be electrolyzed in order to break them into their pure elemental state. </a:t>
            </a:r>
            <a:endParaRPr/>
          </a:p>
          <a:p>
            <a:pPr indent="0" lvl="0" marL="0" rtl="0" algn="l">
              <a:lnSpc>
                <a:spcPct val="90000"/>
              </a:lnSpc>
              <a:spcBef>
                <a:spcPts val="1000"/>
              </a:spcBef>
              <a:spcAft>
                <a:spcPts val="0"/>
              </a:spcAft>
              <a:buClr>
                <a:schemeClr val="dk1"/>
              </a:buClr>
              <a:buSzPts val="2400"/>
              <a:buNone/>
            </a:pPr>
            <a:r>
              <a:rPr lang="en-US"/>
              <a:t>       2H</a:t>
            </a:r>
            <a:r>
              <a:rPr baseline="-25000" lang="en-US"/>
              <a:t>2</a:t>
            </a:r>
            <a:r>
              <a:rPr lang="en-US"/>
              <a:t>O 🡪 2H</a:t>
            </a:r>
            <a:r>
              <a:rPr baseline="-25000" lang="en-US"/>
              <a:t>2</a:t>
            </a:r>
            <a:r>
              <a:rPr lang="en-US"/>
              <a:t> + O</a:t>
            </a:r>
            <a:r>
              <a:rPr baseline="-25000" lang="en-US"/>
              <a:t>2</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Notice more oxygen is being formed.</a:t>
            </a:r>
            <a:endParaRPr/>
          </a:p>
          <a:p>
            <a:pPr indent="0" lvl="0" marL="0" rtl="0" algn="l">
              <a:lnSpc>
                <a:spcPct val="90000"/>
              </a:lnSpc>
              <a:spcBef>
                <a:spcPts val="1000"/>
              </a:spcBef>
              <a:spcAft>
                <a:spcPts val="0"/>
              </a:spcAft>
              <a:buClr>
                <a:schemeClr val="dk1"/>
              </a:buClr>
              <a:buSzPts val="2400"/>
              <a:buNone/>
            </a:pPr>
            <a:br>
              <a:rPr lang="en-US"/>
            </a:br>
            <a:r>
              <a:rPr lang="en-US"/>
              <a:t>H</a:t>
            </a:r>
            <a:r>
              <a:rPr baseline="30000" lang="en-US"/>
              <a:t>+</a:t>
            </a:r>
            <a:r>
              <a:rPr lang="en-US"/>
              <a:t> is reduced to H</a:t>
            </a:r>
            <a:r>
              <a:rPr baseline="-25000" lang="en-US"/>
              <a:t>2</a:t>
            </a:r>
            <a:r>
              <a:rPr lang="en-US"/>
              <a:t> at the cathode</a:t>
            </a:r>
            <a:endParaRPr/>
          </a:p>
          <a:p>
            <a:pPr indent="0" lvl="0" marL="0" rtl="0" algn="l">
              <a:lnSpc>
                <a:spcPct val="90000"/>
              </a:lnSpc>
              <a:spcBef>
                <a:spcPts val="1000"/>
              </a:spcBef>
              <a:spcAft>
                <a:spcPts val="0"/>
              </a:spcAft>
              <a:buClr>
                <a:schemeClr val="dk1"/>
              </a:buClr>
              <a:buSzPts val="2400"/>
              <a:buNone/>
            </a:pPr>
            <a:br>
              <a:rPr lang="en-US"/>
            </a:br>
            <a:r>
              <a:rPr lang="en-US"/>
              <a:t>O</a:t>
            </a:r>
            <a:r>
              <a:rPr baseline="30000" lang="en-US"/>
              <a:t>-2</a:t>
            </a:r>
            <a:r>
              <a:rPr lang="en-US"/>
              <a:t> is oxidized to O</a:t>
            </a:r>
            <a:r>
              <a:rPr baseline="-25000" lang="en-US"/>
              <a:t>2</a:t>
            </a:r>
            <a:r>
              <a:rPr lang="en-US"/>
              <a:t>at the anode. </a:t>
            </a:r>
            <a:endParaRPr/>
          </a:p>
          <a:p>
            <a:pPr indent="-76200" lvl="0" marL="228600" rtl="0" algn="l">
              <a:lnSpc>
                <a:spcPct val="90000"/>
              </a:lnSpc>
              <a:spcBef>
                <a:spcPts val="1000"/>
              </a:spcBef>
              <a:spcAft>
                <a:spcPts val="0"/>
              </a:spcAft>
              <a:buClr>
                <a:schemeClr val="dk1"/>
              </a:buClr>
              <a:buSzPts val="2400"/>
              <a:buNone/>
            </a:pPr>
            <a:r>
              <a:t/>
            </a:r>
            <a:endParaRPr/>
          </a:p>
        </p:txBody>
      </p:sp>
    </p:spTree>
  </p:cSld>
  <p:clrMapOvr>
    <a:masterClrMapping/>
  </p:clrMapOvr>
</p:sld>
</file>

<file path=ppt/slides/slide5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7" name="Shape 4817"/>
        <p:cNvGrpSpPr/>
        <p:nvPr/>
      </p:nvGrpSpPr>
      <p:grpSpPr>
        <a:xfrm>
          <a:off x="0" y="0"/>
          <a:ext cx="0" cy="0"/>
          <a:chOff x="0" y="0"/>
          <a:chExt cx="0" cy="0"/>
        </a:xfrm>
      </p:grpSpPr>
      <p:sp>
        <p:nvSpPr>
          <p:cNvPr id="4818" name="Google Shape;4818;g200ff56c607_0_2260"/>
          <p:cNvSpPr txBox="1"/>
          <p:nvPr>
            <p:ph type="title"/>
          </p:nvPr>
        </p:nvSpPr>
        <p:spPr>
          <a:xfrm>
            <a:off x="0" y="0"/>
            <a:ext cx="5181600" cy="1066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Electrolysis of Salts</a:t>
            </a:r>
            <a:endParaRPr/>
          </a:p>
        </p:txBody>
      </p:sp>
      <p:pic>
        <p:nvPicPr>
          <p:cNvPr id="4819" name="Google Shape;4819;g200ff56c607_0_2260"/>
          <p:cNvPicPr preferRelativeResize="0"/>
          <p:nvPr>
            <p:ph idx="1" type="body"/>
          </p:nvPr>
        </p:nvPicPr>
        <p:blipFill rotWithShape="1">
          <a:blip r:embed="rId3">
            <a:alphaModFix/>
          </a:blip>
          <a:srcRect b="0" l="0" r="0" t="0"/>
          <a:stretch/>
        </p:blipFill>
        <p:spPr>
          <a:xfrm>
            <a:off x="863600" y="932543"/>
            <a:ext cx="4038600" cy="4648200"/>
          </a:xfrm>
          <a:prstGeom prst="rect">
            <a:avLst/>
          </a:prstGeom>
          <a:noFill/>
          <a:ln>
            <a:noFill/>
          </a:ln>
        </p:spPr>
      </p:pic>
      <p:sp>
        <p:nvSpPr>
          <p:cNvPr id="4820" name="Google Shape;4820;g200ff56c607_0_2260"/>
          <p:cNvSpPr txBox="1"/>
          <p:nvPr>
            <p:ph idx="2" type="body"/>
          </p:nvPr>
        </p:nvSpPr>
        <p:spPr>
          <a:xfrm>
            <a:off x="5765801" y="333830"/>
            <a:ext cx="5932800" cy="6371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A brine solution, NaCl</a:t>
            </a:r>
            <a:r>
              <a:rPr baseline="-25000" lang="en-US"/>
              <a:t>(aq)</a:t>
            </a:r>
            <a:r>
              <a:rPr lang="en-US"/>
              <a:t>,  is zapped with electricity to separate. However, the diagram shows H</a:t>
            </a:r>
            <a:r>
              <a:rPr baseline="-25000" lang="en-US"/>
              <a:t>2</a:t>
            </a:r>
            <a:r>
              <a:rPr lang="en-US"/>
              <a:t> and Cl</a:t>
            </a:r>
            <a:r>
              <a:rPr baseline="-25000" lang="en-US"/>
              <a:t>2</a:t>
            </a:r>
            <a:r>
              <a:rPr lang="en-US"/>
              <a:t> gases evolve, Not sodium metal. The Na</a:t>
            </a:r>
            <a:r>
              <a:rPr baseline="30000" lang="en-US"/>
              <a:t>+</a:t>
            </a:r>
            <a:r>
              <a:rPr lang="en-US"/>
              <a:t> ions stay in solution. Why?</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Using your reduction tables, Water is better at reducing than sodium so the water in the solution reduces instead of sodium. </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2H</a:t>
            </a:r>
            <a:r>
              <a:rPr baseline="-25000" lang="en-US"/>
              <a:t>2</a:t>
            </a:r>
            <a:r>
              <a:rPr lang="en-US"/>
              <a:t>O + 2e</a:t>
            </a:r>
            <a:r>
              <a:rPr baseline="30000" lang="en-US"/>
              <a:t>-</a:t>
            </a:r>
            <a:r>
              <a:rPr lang="en-US"/>
              <a:t> 🡪 H</a:t>
            </a:r>
            <a:r>
              <a:rPr baseline="-25000" lang="en-US"/>
              <a:t>2</a:t>
            </a:r>
            <a:r>
              <a:rPr lang="en-US"/>
              <a:t> + 2OH</a:t>
            </a:r>
            <a:r>
              <a:rPr baseline="30000" lang="en-US"/>
              <a:t>-  </a:t>
            </a:r>
            <a:r>
              <a:rPr lang="en-US">
                <a:solidFill>
                  <a:srgbClr val="FF0000"/>
                </a:solidFill>
              </a:rPr>
              <a:t>-.83V</a:t>
            </a:r>
            <a:endParaRPr baseline="30000">
              <a:solidFill>
                <a:srgbClr val="FF0000"/>
              </a:solidFill>
            </a:endParaRPr>
          </a:p>
          <a:p>
            <a:pPr indent="0" lvl="0" marL="0" rtl="0" algn="l">
              <a:lnSpc>
                <a:spcPct val="90000"/>
              </a:lnSpc>
              <a:spcBef>
                <a:spcPts val="1000"/>
              </a:spcBef>
              <a:spcAft>
                <a:spcPts val="0"/>
              </a:spcAft>
              <a:buClr>
                <a:schemeClr val="dk1"/>
              </a:buClr>
              <a:buSzPts val="2400"/>
              <a:buNone/>
            </a:pPr>
            <a:r>
              <a:rPr lang="en-US"/>
              <a:t>Na</a:t>
            </a:r>
            <a:r>
              <a:rPr baseline="30000" lang="en-US"/>
              <a:t>+</a:t>
            </a:r>
            <a:r>
              <a:rPr lang="en-US"/>
              <a:t> + e</a:t>
            </a:r>
            <a:r>
              <a:rPr baseline="30000" lang="en-US"/>
              <a:t>-</a:t>
            </a:r>
            <a:r>
              <a:rPr lang="en-US"/>
              <a:t> 🡪 Na	        -2.71V</a:t>
            </a:r>
            <a:endParaRPr/>
          </a:p>
          <a:p>
            <a:pPr indent="-76200" lvl="0" marL="228600" rtl="0" algn="l">
              <a:lnSpc>
                <a:spcPct val="90000"/>
              </a:lnSpc>
              <a:spcBef>
                <a:spcPts val="1000"/>
              </a:spcBef>
              <a:spcAft>
                <a:spcPts val="0"/>
              </a:spcAft>
              <a:buClr>
                <a:schemeClr val="dk1"/>
              </a:buClr>
              <a:buSzPts val="2400"/>
              <a:buNone/>
            </a:pPr>
            <a:r>
              <a:t/>
            </a:r>
            <a:endParaRPr/>
          </a:p>
        </p:txBody>
      </p:sp>
    </p:spTree>
  </p:cSld>
  <p:clrMapOvr>
    <a:masterClrMapping/>
  </p:clrMapOvr>
</p:sld>
</file>

<file path=ppt/slides/slide5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4" name="Shape 4824"/>
        <p:cNvGrpSpPr/>
        <p:nvPr/>
      </p:nvGrpSpPr>
      <p:grpSpPr>
        <a:xfrm>
          <a:off x="0" y="0"/>
          <a:ext cx="0" cy="0"/>
          <a:chOff x="0" y="0"/>
          <a:chExt cx="0" cy="0"/>
        </a:xfrm>
      </p:grpSpPr>
      <p:sp>
        <p:nvSpPr>
          <p:cNvPr id="4825" name="Google Shape;4825;g200ff56c607_0_2266"/>
          <p:cNvSpPr txBox="1"/>
          <p:nvPr>
            <p:ph type="title"/>
          </p:nvPr>
        </p:nvSpPr>
        <p:spPr>
          <a:xfrm>
            <a:off x="0" y="0"/>
            <a:ext cx="4942500" cy="1066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Electrolysis of Salts</a:t>
            </a:r>
            <a:endParaRPr/>
          </a:p>
        </p:txBody>
      </p:sp>
      <p:pic>
        <p:nvPicPr>
          <p:cNvPr id="4826" name="Google Shape;4826;g200ff56c607_0_2266"/>
          <p:cNvPicPr preferRelativeResize="0"/>
          <p:nvPr>
            <p:ph idx="1" type="body"/>
          </p:nvPr>
        </p:nvPicPr>
        <p:blipFill rotWithShape="1">
          <a:blip r:embed="rId3">
            <a:alphaModFix/>
          </a:blip>
          <a:srcRect b="0" l="0" r="0" t="0"/>
          <a:stretch/>
        </p:blipFill>
        <p:spPr>
          <a:xfrm>
            <a:off x="903844" y="801914"/>
            <a:ext cx="4038600" cy="4648200"/>
          </a:xfrm>
          <a:prstGeom prst="rect">
            <a:avLst/>
          </a:prstGeom>
          <a:noFill/>
          <a:ln>
            <a:noFill/>
          </a:ln>
        </p:spPr>
      </p:pic>
      <p:sp>
        <p:nvSpPr>
          <p:cNvPr id="4827" name="Google Shape;4827;g200ff56c607_0_2266"/>
          <p:cNvSpPr txBox="1"/>
          <p:nvPr>
            <p:ph idx="2" type="body"/>
          </p:nvPr>
        </p:nvSpPr>
        <p:spPr>
          <a:xfrm>
            <a:off x="6095999" y="275772"/>
            <a:ext cx="5442900" cy="6201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Chlorine is worse at oxidizing than H</a:t>
            </a:r>
            <a:r>
              <a:rPr baseline="-25000" lang="en-US"/>
              <a:t>2</a:t>
            </a:r>
            <a:r>
              <a:rPr lang="en-US"/>
              <a:t>O, however, the solution is basic so the H</a:t>
            </a:r>
            <a:r>
              <a:rPr baseline="-25000" lang="en-US"/>
              <a:t>2</a:t>
            </a:r>
            <a:r>
              <a:rPr lang="en-US"/>
              <a:t>O reaction will not work as well. </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Cl</a:t>
            </a:r>
            <a:r>
              <a:rPr baseline="-25000" lang="en-US"/>
              <a:t>2</a:t>
            </a:r>
            <a:r>
              <a:rPr lang="en-US"/>
              <a:t> + 2e</a:t>
            </a:r>
            <a:r>
              <a:rPr baseline="30000" lang="en-US"/>
              <a:t>-</a:t>
            </a:r>
            <a:r>
              <a:rPr lang="en-US"/>
              <a:t> 🡪 2Cl</a:t>
            </a:r>
            <a:r>
              <a:rPr baseline="30000" lang="en-US"/>
              <a:t>-</a:t>
            </a:r>
            <a:r>
              <a:rPr lang="en-US"/>
              <a:t>                  </a:t>
            </a:r>
            <a:r>
              <a:rPr lang="en-US">
                <a:solidFill>
                  <a:srgbClr val="FF0000"/>
                </a:solidFill>
              </a:rPr>
              <a:t>1.36V</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O</a:t>
            </a:r>
            <a:r>
              <a:rPr baseline="-25000" lang="en-US"/>
              <a:t>2</a:t>
            </a:r>
            <a:r>
              <a:rPr lang="en-US"/>
              <a:t> + </a:t>
            </a:r>
            <a:r>
              <a:rPr lang="en-US">
                <a:solidFill>
                  <a:srgbClr val="FF0000"/>
                </a:solidFill>
              </a:rPr>
              <a:t>4H</a:t>
            </a:r>
            <a:r>
              <a:rPr baseline="30000" lang="en-US">
                <a:solidFill>
                  <a:srgbClr val="FF0000"/>
                </a:solidFill>
              </a:rPr>
              <a:t>+</a:t>
            </a:r>
            <a:r>
              <a:rPr lang="en-US">
                <a:solidFill>
                  <a:srgbClr val="FF0000"/>
                </a:solidFill>
              </a:rPr>
              <a:t> </a:t>
            </a:r>
            <a:r>
              <a:rPr lang="en-US"/>
              <a:t>+ 4e</a:t>
            </a:r>
            <a:r>
              <a:rPr baseline="30000" lang="en-US"/>
              <a:t>-</a:t>
            </a:r>
            <a:r>
              <a:rPr lang="en-US"/>
              <a:t> 🡪 2H</a:t>
            </a:r>
            <a:r>
              <a:rPr baseline="-25000" lang="en-US"/>
              <a:t>2</a:t>
            </a:r>
            <a:r>
              <a:rPr lang="en-US"/>
              <a:t>O    1.23V</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So, just because electricity is used to separate a salt, it doesn’t mean the salt will separate. The water may get in the way! ☹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2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2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2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2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2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2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27">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1" name="Shape 4831"/>
        <p:cNvGrpSpPr/>
        <p:nvPr/>
      </p:nvGrpSpPr>
      <p:grpSpPr>
        <a:xfrm>
          <a:off x="0" y="0"/>
          <a:ext cx="0" cy="0"/>
          <a:chOff x="0" y="0"/>
          <a:chExt cx="0" cy="0"/>
        </a:xfrm>
      </p:grpSpPr>
      <p:sp>
        <p:nvSpPr>
          <p:cNvPr id="4832" name="Google Shape;4832;g200ff56c607_0_2272"/>
          <p:cNvSpPr txBox="1"/>
          <p:nvPr>
            <p:ph type="title"/>
          </p:nvPr>
        </p:nvSpPr>
        <p:spPr>
          <a:xfrm>
            <a:off x="0" y="80087"/>
            <a:ext cx="3033600" cy="1066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Impurities</a:t>
            </a:r>
            <a:endParaRPr/>
          </a:p>
        </p:txBody>
      </p:sp>
      <p:pic>
        <p:nvPicPr>
          <p:cNvPr id="4833" name="Google Shape;4833;g200ff56c607_0_2272"/>
          <p:cNvPicPr preferRelativeResize="0"/>
          <p:nvPr>
            <p:ph idx="1" type="body"/>
          </p:nvPr>
        </p:nvPicPr>
        <p:blipFill rotWithShape="1">
          <a:blip r:embed="rId3">
            <a:alphaModFix/>
          </a:blip>
          <a:srcRect b="0" l="0" r="0" t="0"/>
          <a:stretch/>
        </p:blipFill>
        <p:spPr>
          <a:xfrm>
            <a:off x="3390900" y="210974"/>
            <a:ext cx="5334000" cy="3258000"/>
          </a:xfrm>
          <a:prstGeom prst="rect">
            <a:avLst/>
          </a:prstGeom>
          <a:noFill/>
          <a:ln>
            <a:noFill/>
          </a:ln>
        </p:spPr>
      </p:pic>
      <p:sp>
        <p:nvSpPr>
          <p:cNvPr id="4834" name="Google Shape;4834;g200ff56c607_0_2272"/>
          <p:cNvSpPr txBox="1"/>
          <p:nvPr>
            <p:ph idx="2" type="body"/>
          </p:nvPr>
        </p:nvSpPr>
        <p:spPr>
          <a:xfrm>
            <a:off x="1905000" y="3309257"/>
            <a:ext cx="8305800" cy="3466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If a mixture of metals need to be purified, the mixture can be connected to the anode where oxidation occurs. </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The element better at reduction will be forces to oxidize by the battery. Then it will reduce onto the pure metal cathode. Thus, a separation of the two metals will occur. </a:t>
            </a:r>
            <a:endParaRPr/>
          </a:p>
        </p:txBody>
      </p:sp>
    </p:spTree>
  </p:cSld>
  <p:clrMapOvr>
    <a:masterClrMapping/>
  </p:clrMapOvr>
</p:sld>
</file>

<file path=ppt/slides/slide5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8" name="Shape 4838"/>
        <p:cNvGrpSpPr/>
        <p:nvPr/>
      </p:nvGrpSpPr>
      <p:grpSpPr>
        <a:xfrm>
          <a:off x="0" y="0"/>
          <a:ext cx="0" cy="0"/>
          <a:chOff x="0" y="0"/>
          <a:chExt cx="0" cy="0"/>
        </a:xfrm>
      </p:grpSpPr>
      <p:sp>
        <p:nvSpPr>
          <p:cNvPr id="4839" name="Google Shape;4839;g200ff56c607_0_2278"/>
          <p:cNvSpPr txBox="1"/>
          <p:nvPr>
            <p:ph type="title"/>
          </p:nvPr>
        </p:nvSpPr>
        <p:spPr>
          <a:xfrm>
            <a:off x="1524000" y="0"/>
            <a:ext cx="8382000" cy="1069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Comparison</a:t>
            </a:r>
            <a:endParaRPr/>
          </a:p>
        </p:txBody>
      </p:sp>
      <p:sp>
        <p:nvSpPr>
          <p:cNvPr id="4840" name="Google Shape;4840;g200ff56c607_0_2278"/>
          <p:cNvSpPr txBox="1"/>
          <p:nvPr>
            <p:ph idx="1" type="body"/>
          </p:nvPr>
        </p:nvSpPr>
        <p:spPr>
          <a:xfrm>
            <a:off x="1905000" y="801624"/>
            <a:ext cx="4041600" cy="7620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accent1"/>
              </a:buClr>
              <a:buSzPts val="3200"/>
              <a:buNone/>
            </a:pPr>
            <a:r>
              <a:rPr lang="en-US">
                <a:solidFill>
                  <a:schemeClr val="accent1"/>
                </a:solidFill>
              </a:rPr>
              <a:t>Voltaic	</a:t>
            </a:r>
            <a:endParaRPr>
              <a:solidFill>
                <a:schemeClr val="accent1"/>
              </a:solidFill>
            </a:endParaRPr>
          </a:p>
        </p:txBody>
      </p:sp>
      <p:sp>
        <p:nvSpPr>
          <p:cNvPr id="4841" name="Google Shape;4841;g200ff56c607_0_2278"/>
          <p:cNvSpPr txBox="1"/>
          <p:nvPr>
            <p:ph idx="3" type="body"/>
          </p:nvPr>
        </p:nvSpPr>
        <p:spPr>
          <a:xfrm>
            <a:off x="6242305" y="801624"/>
            <a:ext cx="4041900" cy="7620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accent1"/>
              </a:buClr>
              <a:buSzPts val="3200"/>
              <a:buNone/>
            </a:pPr>
            <a:r>
              <a:rPr lang="en-US">
                <a:solidFill>
                  <a:schemeClr val="accent1"/>
                </a:solidFill>
              </a:rPr>
              <a:t>Electrolytic</a:t>
            </a:r>
            <a:endParaRPr/>
          </a:p>
        </p:txBody>
      </p:sp>
      <p:sp>
        <p:nvSpPr>
          <p:cNvPr id="4842" name="Google Shape;4842;g200ff56c607_0_2278"/>
          <p:cNvSpPr txBox="1"/>
          <p:nvPr>
            <p:ph idx="2" type="body"/>
          </p:nvPr>
        </p:nvSpPr>
        <p:spPr>
          <a:xfrm>
            <a:off x="1905000" y="1654339"/>
            <a:ext cx="4041600" cy="43848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a:t>An Ox, Red Cat</a:t>
            </a:r>
            <a:endParaRPr/>
          </a:p>
          <a:p>
            <a:pPr indent="-228600" lvl="0" marL="228600" rtl="0" algn="l">
              <a:lnSpc>
                <a:spcPct val="90000"/>
              </a:lnSpc>
              <a:spcBef>
                <a:spcPts val="1000"/>
              </a:spcBef>
              <a:spcAft>
                <a:spcPts val="0"/>
              </a:spcAft>
              <a:buClr>
                <a:schemeClr val="dk1"/>
              </a:buClr>
              <a:buSzPts val="2400"/>
              <a:buChar char="•"/>
            </a:pPr>
            <a:r>
              <a:rPr lang="en-US"/>
              <a:t>Electrons flow A🡪 C</a:t>
            </a:r>
            <a:endParaRPr/>
          </a:p>
          <a:p>
            <a:pPr indent="-228600" lvl="0" marL="228600" rtl="0" algn="l">
              <a:lnSpc>
                <a:spcPct val="90000"/>
              </a:lnSpc>
              <a:spcBef>
                <a:spcPts val="1000"/>
              </a:spcBef>
              <a:spcAft>
                <a:spcPts val="0"/>
              </a:spcAft>
              <a:buClr>
                <a:schemeClr val="dk1"/>
              </a:buClr>
              <a:buSzPts val="2400"/>
              <a:buChar char="•"/>
            </a:pPr>
            <a:r>
              <a:rPr lang="en-US"/>
              <a:t>Spontaneous</a:t>
            </a:r>
            <a:endParaRPr/>
          </a:p>
          <a:p>
            <a:pPr indent="-228600" lvl="0" marL="228600" rtl="0" algn="l">
              <a:lnSpc>
                <a:spcPct val="90000"/>
              </a:lnSpc>
              <a:spcBef>
                <a:spcPts val="1000"/>
              </a:spcBef>
              <a:spcAft>
                <a:spcPts val="0"/>
              </a:spcAft>
              <a:buClr>
                <a:schemeClr val="dk1"/>
              </a:buClr>
              <a:buSzPts val="2400"/>
              <a:buChar char="•"/>
            </a:pPr>
            <a:r>
              <a:rPr lang="en-US"/>
              <a:t>Makes electric</a:t>
            </a:r>
            <a:endParaRPr/>
          </a:p>
          <a:p>
            <a:pPr indent="-228600" lvl="0" marL="228600" rtl="0" algn="l">
              <a:lnSpc>
                <a:spcPct val="90000"/>
              </a:lnSpc>
              <a:spcBef>
                <a:spcPts val="1000"/>
              </a:spcBef>
              <a:spcAft>
                <a:spcPts val="0"/>
              </a:spcAft>
              <a:buClr>
                <a:schemeClr val="dk1"/>
              </a:buClr>
              <a:buSzPts val="2400"/>
              <a:buChar char="•"/>
            </a:pPr>
            <a:r>
              <a:rPr lang="en-US"/>
              <a:t>Salt bridge</a:t>
            </a:r>
            <a:endParaRPr/>
          </a:p>
          <a:p>
            <a:pPr indent="-228600" lvl="0" marL="228600" rtl="0" algn="l">
              <a:lnSpc>
                <a:spcPct val="90000"/>
              </a:lnSpc>
              <a:spcBef>
                <a:spcPts val="1000"/>
              </a:spcBef>
              <a:spcAft>
                <a:spcPts val="0"/>
              </a:spcAft>
              <a:buClr>
                <a:schemeClr val="dk1"/>
              </a:buClr>
              <a:buSzPts val="2400"/>
              <a:buChar char="•"/>
            </a:pPr>
            <a:r>
              <a:rPr lang="en-US"/>
              <a:t>Anode -, cathode +</a:t>
            </a:r>
            <a:endParaRPr/>
          </a:p>
          <a:p>
            <a:pPr indent="-228600" lvl="0" marL="228600" rtl="0" algn="l">
              <a:lnSpc>
                <a:spcPct val="90000"/>
              </a:lnSpc>
              <a:spcBef>
                <a:spcPts val="1000"/>
              </a:spcBef>
              <a:spcAft>
                <a:spcPts val="0"/>
              </a:spcAft>
              <a:buClr>
                <a:schemeClr val="dk1"/>
              </a:buClr>
              <a:buSzPts val="2400"/>
              <a:buChar char="•"/>
            </a:pPr>
            <a:r>
              <a:rPr lang="en-US"/>
              <a:t>Chemical energy spontaneously changes to electricity</a:t>
            </a:r>
            <a:endParaRPr/>
          </a:p>
        </p:txBody>
      </p:sp>
      <p:sp>
        <p:nvSpPr>
          <p:cNvPr id="4843" name="Google Shape;4843;g200ff56c607_0_2278"/>
          <p:cNvSpPr txBox="1"/>
          <p:nvPr>
            <p:ph idx="4" type="body"/>
          </p:nvPr>
        </p:nvSpPr>
        <p:spPr>
          <a:xfrm>
            <a:off x="7113162" y="1654338"/>
            <a:ext cx="4041900" cy="43848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a:t>An Ox, Red Cat</a:t>
            </a:r>
            <a:endParaRPr/>
          </a:p>
          <a:p>
            <a:pPr indent="-228600" lvl="0" marL="228600" rtl="0" algn="l">
              <a:lnSpc>
                <a:spcPct val="90000"/>
              </a:lnSpc>
              <a:spcBef>
                <a:spcPts val="1000"/>
              </a:spcBef>
              <a:spcAft>
                <a:spcPts val="0"/>
              </a:spcAft>
              <a:buClr>
                <a:schemeClr val="dk1"/>
              </a:buClr>
              <a:buSzPts val="2400"/>
              <a:buChar char="•"/>
            </a:pPr>
            <a:r>
              <a:rPr lang="en-US"/>
              <a:t>Electrons flow A🡪 C</a:t>
            </a:r>
            <a:endParaRPr/>
          </a:p>
          <a:p>
            <a:pPr indent="-228600" lvl="0" marL="228600" rtl="0" algn="l">
              <a:lnSpc>
                <a:spcPct val="90000"/>
              </a:lnSpc>
              <a:spcBef>
                <a:spcPts val="1000"/>
              </a:spcBef>
              <a:spcAft>
                <a:spcPts val="0"/>
              </a:spcAft>
              <a:buClr>
                <a:srgbClr val="FF0000"/>
              </a:buClr>
              <a:buSzPts val="2400"/>
              <a:buChar char="•"/>
            </a:pPr>
            <a:r>
              <a:rPr lang="en-US">
                <a:solidFill>
                  <a:srgbClr val="FF0000"/>
                </a:solidFill>
              </a:rPr>
              <a:t>Not Spontaneous</a:t>
            </a:r>
            <a:endParaRPr/>
          </a:p>
          <a:p>
            <a:pPr indent="-228600" lvl="0" marL="228600" rtl="0" algn="l">
              <a:lnSpc>
                <a:spcPct val="90000"/>
              </a:lnSpc>
              <a:spcBef>
                <a:spcPts val="1000"/>
              </a:spcBef>
              <a:spcAft>
                <a:spcPts val="0"/>
              </a:spcAft>
              <a:buClr>
                <a:srgbClr val="FF0000"/>
              </a:buClr>
              <a:buSzPts val="2400"/>
              <a:buChar char="•"/>
            </a:pPr>
            <a:r>
              <a:rPr lang="en-US">
                <a:solidFill>
                  <a:srgbClr val="FF0000"/>
                </a:solidFill>
              </a:rPr>
              <a:t>Needs electric</a:t>
            </a:r>
            <a:endParaRPr/>
          </a:p>
          <a:p>
            <a:pPr indent="-228600" lvl="0" marL="228600" rtl="0" algn="l">
              <a:lnSpc>
                <a:spcPct val="90000"/>
              </a:lnSpc>
              <a:spcBef>
                <a:spcPts val="1000"/>
              </a:spcBef>
              <a:spcAft>
                <a:spcPts val="0"/>
              </a:spcAft>
              <a:buClr>
                <a:schemeClr val="dk1"/>
              </a:buClr>
              <a:buSzPts val="2400"/>
              <a:buChar char="•"/>
            </a:pPr>
            <a:r>
              <a:rPr lang="en-US"/>
              <a:t>No Salt bridge, same container</a:t>
            </a:r>
            <a:endParaRPr/>
          </a:p>
          <a:p>
            <a:pPr indent="-228600" lvl="0" marL="228600" rtl="0" algn="l">
              <a:lnSpc>
                <a:spcPct val="90000"/>
              </a:lnSpc>
              <a:spcBef>
                <a:spcPts val="1000"/>
              </a:spcBef>
              <a:spcAft>
                <a:spcPts val="0"/>
              </a:spcAft>
              <a:buClr>
                <a:srgbClr val="FF0000"/>
              </a:buClr>
              <a:buSzPts val="2400"/>
              <a:buChar char="•"/>
            </a:pPr>
            <a:r>
              <a:rPr lang="en-US">
                <a:solidFill>
                  <a:srgbClr val="FF0000"/>
                </a:solidFill>
              </a:rPr>
              <a:t>Anode +, cathode –</a:t>
            </a:r>
            <a:endParaRPr/>
          </a:p>
          <a:p>
            <a:pPr indent="-228600" lvl="0" marL="228600" rtl="0" algn="l">
              <a:lnSpc>
                <a:spcPct val="90000"/>
              </a:lnSpc>
              <a:spcBef>
                <a:spcPts val="1000"/>
              </a:spcBef>
              <a:spcAft>
                <a:spcPts val="0"/>
              </a:spcAft>
              <a:buClr>
                <a:srgbClr val="FF0000"/>
              </a:buClr>
              <a:buSzPts val="2400"/>
              <a:buChar char="•"/>
            </a:pPr>
            <a:r>
              <a:rPr lang="en-US">
                <a:solidFill>
                  <a:srgbClr val="FF0000"/>
                </a:solidFill>
              </a:rPr>
              <a:t>Electric energy changes to chemical energy</a:t>
            </a:r>
            <a:endParaRPr>
              <a:solidFill>
                <a:srgbClr val="FF0000"/>
              </a:solidFill>
            </a:endParaRPr>
          </a:p>
          <a:p>
            <a:pPr indent="-101600" lvl="0" marL="228600" rtl="0" algn="l">
              <a:lnSpc>
                <a:spcPct val="90000"/>
              </a:lnSpc>
              <a:spcBef>
                <a:spcPts val="1000"/>
              </a:spcBef>
              <a:spcAft>
                <a:spcPts val="0"/>
              </a:spcAft>
              <a:buClr>
                <a:schemeClr val="dk1"/>
              </a:buClr>
              <a:buSzPts val="2000"/>
              <a:buNone/>
            </a:pPr>
            <a:r>
              <a:t/>
            </a:r>
            <a:endParaRPr sz="2000"/>
          </a:p>
        </p:txBody>
      </p:sp>
    </p:spTree>
  </p:cSld>
  <p:clrMapOvr>
    <a:masterClrMapping/>
  </p:clrMapOvr>
</p:sld>
</file>

<file path=ppt/slides/slide5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7" name="Shape 4847"/>
        <p:cNvGrpSpPr/>
        <p:nvPr/>
      </p:nvGrpSpPr>
      <p:grpSpPr>
        <a:xfrm>
          <a:off x="0" y="0"/>
          <a:ext cx="0" cy="0"/>
          <a:chOff x="0" y="0"/>
          <a:chExt cx="0" cy="0"/>
        </a:xfrm>
      </p:grpSpPr>
      <p:sp>
        <p:nvSpPr>
          <p:cNvPr id="4848" name="Google Shape;4848;g200ff56c607_0_2286"/>
          <p:cNvSpPr txBox="1"/>
          <p:nvPr>
            <p:ph type="title"/>
          </p:nvPr>
        </p:nvSpPr>
        <p:spPr>
          <a:xfrm>
            <a:off x="1524000" y="457200"/>
            <a:ext cx="8229600" cy="1066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Voltage Needed</a:t>
            </a:r>
            <a:endParaRPr/>
          </a:p>
        </p:txBody>
      </p:sp>
      <p:sp>
        <p:nvSpPr>
          <p:cNvPr id="4849" name="Google Shape;4849;g200ff56c607_0_2286"/>
          <p:cNvSpPr txBox="1"/>
          <p:nvPr>
            <p:ph idx="1" type="body"/>
          </p:nvPr>
        </p:nvSpPr>
        <p:spPr>
          <a:xfrm>
            <a:off x="529772" y="1625599"/>
            <a:ext cx="5740500" cy="4890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To reverse a spontaneous reaction, it takes more voltage that that reaction normally creates.</a:t>
            </a:r>
            <a:endParaRPr/>
          </a:p>
          <a:p>
            <a:pPr indent="-76200" lvl="0" marL="22860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Similarly, to make a non-spontaneous reaction occur, you need a voltage higher that one calculated by subtracting the anode emf from the cathode emf.</a:t>
            </a:r>
            <a:endParaRPr/>
          </a:p>
          <a:p>
            <a:pPr indent="-76200" lvl="0" marL="228600" rtl="0" algn="l">
              <a:lnSpc>
                <a:spcPct val="90000"/>
              </a:lnSpc>
              <a:spcBef>
                <a:spcPts val="1000"/>
              </a:spcBef>
              <a:spcAft>
                <a:spcPts val="0"/>
              </a:spcAft>
              <a:buClr>
                <a:schemeClr val="dk1"/>
              </a:buClr>
              <a:buSzPts val="2400"/>
              <a:buNone/>
            </a:pPr>
            <a:r>
              <a:t/>
            </a:r>
            <a:endParaRPr/>
          </a:p>
        </p:txBody>
      </p:sp>
      <p:pic>
        <p:nvPicPr>
          <p:cNvPr descr="Image result for high voltage" id="4850" name="Google Shape;4850;g200ff56c607_0_2286"/>
          <p:cNvPicPr preferRelativeResize="0"/>
          <p:nvPr/>
        </p:nvPicPr>
        <p:blipFill rotWithShape="1">
          <a:blip r:embed="rId3">
            <a:alphaModFix/>
          </a:blip>
          <a:srcRect b="0" l="0" r="0" t="0"/>
          <a:stretch/>
        </p:blipFill>
        <p:spPr>
          <a:xfrm>
            <a:off x="6658358" y="1625599"/>
            <a:ext cx="5103201" cy="3696837"/>
          </a:xfrm>
          <a:prstGeom prst="rect">
            <a:avLst/>
          </a:prstGeom>
          <a:noFill/>
          <a:ln>
            <a:noFill/>
          </a:ln>
        </p:spPr>
      </p:pic>
    </p:spTree>
  </p:cSld>
  <p:clrMapOvr>
    <a:masterClrMapping/>
  </p:clrMapOvr>
</p:sld>
</file>

<file path=ppt/slides/slide5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4" name="Shape 4854"/>
        <p:cNvGrpSpPr/>
        <p:nvPr/>
      </p:nvGrpSpPr>
      <p:grpSpPr>
        <a:xfrm>
          <a:off x="0" y="0"/>
          <a:ext cx="0" cy="0"/>
          <a:chOff x="0" y="0"/>
          <a:chExt cx="0" cy="0"/>
        </a:xfrm>
      </p:grpSpPr>
      <p:sp>
        <p:nvSpPr>
          <p:cNvPr id="4855" name="Google Shape;4855;g200ff56c607_0_2292"/>
          <p:cNvSpPr txBox="1"/>
          <p:nvPr>
            <p:ph type="title"/>
          </p:nvPr>
        </p:nvSpPr>
        <p:spPr>
          <a:xfrm>
            <a:off x="1524000" y="457200"/>
            <a:ext cx="8229600" cy="1066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Current</a:t>
            </a:r>
            <a:endParaRPr/>
          </a:p>
        </p:txBody>
      </p:sp>
      <p:sp>
        <p:nvSpPr>
          <p:cNvPr id="4856" name="Google Shape;4856;g200ff56c607_0_2292"/>
          <p:cNvSpPr txBox="1"/>
          <p:nvPr>
            <p:ph idx="1" type="body"/>
          </p:nvPr>
        </p:nvSpPr>
        <p:spPr>
          <a:xfrm>
            <a:off x="878114" y="1524000"/>
            <a:ext cx="8229600" cy="5050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Any time electrons are flowing through a wire, a measureable current (I) is created measured in amps.		</a:t>
            </a:r>
            <a:endParaRPr/>
          </a:p>
          <a:p>
            <a:pPr indent="0" lvl="0" marL="0" rtl="0" algn="l">
              <a:lnSpc>
                <a:spcPct val="90000"/>
              </a:lnSpc>
              <a:spcBef>
                <a:spcPts val="1000"/>
              </a:spcBef>
              <a:spcAft>
                <a:spcPts val="0"/>
              </a:spcAft>
              <a:buClr>
                <a:srgbClr val="FF0000"/>
              </a:buClr>
              <a:buSzPts val="2400"/>
              <a:buNone/>
            </a:pPr>
            <a:r>
              <a:rPr lang="en-US">
                <a:solidFill>
                  <a:srgbClr val="FF0000"/>
                </a:solidFill>
              </a:rPr>
              <a:t>I=q/t		q = charge(coulombs-C)  	 t = time(s)</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One mole of electrons creates 96,500C or 1 Faraday(F). </a:t>
            </a:r>
            <a:endParaRPr/>
          </a:p>
          <a:p>
            <a:pPr indent="0" lvl="0" marL="0" rtl="0" algn="l">
              <a:lnSpc>
                <a:spcPct val="90000"/>
              </a:lnSpc>
              <a:spcBef>
                <a:spcPts val="1000"/>
              </a:spcBef>
              <a:spcAft>
                <a:spcPts val="0"/>
              </a:spcAft>
              <a:buClr>
                <a:schemeClr val="dk1"/>
              </a:buClr>
              <a:buSzPts val="2400"/>
              <a:buNone/>
            </a:pPr>
            <a:r>
              <a:rPr lang="en-US"/>
              <a:t>I just remember Coulombs = Amps * Time (s)</a:t>
            </a:r>
            <a:endParaRPr/>
          </a:p>
          <a:p>
            <a:pPr indent="-228600" lvl="0" marL="228600" rtl="0" algn="l">
              <a:lnSpc>
                <a:spcPct val="90000"/>
              </a:lnSpc>
              <a:spcBef>
                <a:spcPts val="1000"/>
              </a:spcBef>
              <a:spcAft>
                <a:spcPts val="0"/>
              </a:spcAft>
              <a:buClr>
                <a:schemeClr val="dk1"/>
              </a:buClr>
              <a:buSzPts val="2400"/>
              <a:buNone/>
            </a:pPr>
            <a:r>
              <a:rPr lang="en-US"/>
              <a:t>				-OR-</a:t>
            </a:r>
            <a:endParaRPr/>
          </a:p>
        </p:txBody>
      </p:sp>
      <p:sp>
        <p:nvSpPr>
          <p:cNvPr id="4857" name="Google Shape;4857;g200ff56c607_0_2292"/>
          <p:cNvSpPr txBox="1"/>
          <p:nvPr/>
        </p:nvSpPr>
        <p:spPr>
          <a:xfrm>
            <a:off x="3436257" y="4419601"/>
            <a:ext cx="17526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FF0000"/>
                </a:solidFill>
                <a:latin typeface="Calibri"/>
                <a:ea typeface="Calibri"/>
                <a:cs typeface="Calibri"/>
                <a:sym typeface="Calibri"/>
              </a:rPr>
              <a:t>C=ATs</a:t>
            </a:r>
            <a:endParaRPr/>
          </a:p>
        </p:txBody>
      </p:sp>
      <p:pic>
        <p:nvPicPr>
          <p:cNvPr id="4858" name="Google Shape;4858;g200ff56c607_0_2292"/>
          <p:cNvPicPr preferRelativeResize="0"/>
          <p:nvPr/>
        </p:nvPicPr>
        <p:blipFill rotWithShape="1">
          <a:blip r:embed="rId3">
            <a:alphaModFix/>
          </a:blip>
          <a:srcRect b="0" l="0" r="0" t="0"/>
          <a:stretch/>
        </p:blipFill>
        <p:spPr>
          <a:xfrm>
            <a:off x="8900587" y="119062"/>
            <a:ext cx="3038320" cy="2014538"/>
          </a:xfrm>
          <a:prstGeom prst="rect">
            <a:avLst/>
          </a:prstGeom>
          <a:noFill/>
          <a:ln>
            <a:noFill/>
          </a:ln>
        </p:spPr>
      </p:pic>
      <p:pic>
        <p:nvPicPr>
          <p:cNvPr id="4859" name="Google Shape;4859;g200ff56c607_0_2292"/>
          <p:cNvPicPr preferRelativeResize="0"/>
          <p:nvPr/>
        </p:nvPicPr>
        <p:blipFill rotWithShape="1">
          <a:blip r:embed="rId4">
            <a:alphaModFix/>
          </a:blip>
          <a:srcRect b="11963" l="26706" r="26710" t="9016"/>
          <a:stretch/>
        </p:blipFill>
        <p:spPr>
          <a:xfrm>
            <a:off x="9220409" y="2236796"/>
            <a:ext cx="2137020" cy="362494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57"/>
                                        </p:tgtEl>
                                        <p:attrNameLst>
                                          <p:attrName>style.visibility</p:attrName>
                                        </p:attrNameLst>
                                      </p:cBhvr>
                                      <p:to>
                                        <p:strVal val="visible"/>
                                      </p:to>
                                    </p:set>
                                    <p:animEffect filter="fade" transition="in">
                                      <p:cBhvr>
                                        <p:cTn dur="500"/>
                                        <p:tgtEl>
                                          <p:spTgt spid="48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3" name="Shape 4863"/>
        <p:cNvGrpSpPr/>
        <p:nvPr/>
      </p:nvGrpSpPr>
      <p:grpSpPr>
        <a:xfrm>
          <a:off x="0" y="0"/>
          <a:ext cx="0" cy="0"/>
          <a:chOff x="0" y="0"/>
          <a:chExt cx="0" cy="0"/>
        </a:xfrm>
      </p:grpSpPr>
      <p:sp>
        <p:nvSpPr>
          <p:cNvPr id="4864" name="Google Shape;4864;g200ff56c607_0_2300"/>
          <p:cNvSpPr txBox="1"/>
          <p:nvPr>
            <p:ph type="title"/>
          </p:nvPr>
        </p:nvSpPr>
        <p:spPr>
          <a:xfrm>
            <a:off x="1524000" y="457200"/>
            <a:ext cx="8229600" cy="1066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Examples</a:t>
            </a:r>
            <a:endParaRPr/>
          </a:p>
        </p:txBody>
      </p:sp>
      <p:sp>
        <p:nvSpPr>
          <p:cNvPr id="4865" name="Google Shape;4865;g200ff56c607_0_2300"/>
          <p:cNvSpPr txBox="1"/>
          <p:nvPr>
            <p:ph idx="1" type="body"/>
          </p:nvPr>
        </p:nvSpPr>
        <p:spPr>
          <a:xfrm>
            <a:off x="1524000" y="1447800"/>
            <a:ext cx="9144000" cy="5410200"/>
          </a:xfrm>
          <a:prstGeom prst="rect">
            <a:avLst/>
          </a:prstGeom>
          <a:noFill/>
          <a:ln>
            <a:noFill/>
          </a:ln>
        </p:spPr>
        <p:txBody>
          <a:bodyPr anchorCtr="0" anchor="t" bIns="45700" lIns="91425" spcFirstLastPara="1" rIns="91425" wrap="square" tIns="45700">
            <a:normAutofit/>
          </a:bodyPr>
          <a:lstStyle/>
          <a:p>
            <a:pPr indent="-514350" lvl="0" marL="624078" rtl="0" algn="l">
              <a:lnSpc>
                <a:spcPct val="90000"/>
              </a:lnSpc>
              <a:spcBef>
                <a:spcPts val="0"/>
              </a:spcBef>
              <a:spcAft>
                <a:spcPts val="0"/>
              </a:spcAft>
              <a:buClr>
                <a:schemeClr val="dk1"/>
              </a:buClr>
              <a:buSzPts val="2400"/>
              <a:buAutoNum type="arabicPeriod"/>
            </a:pPr>
            <a:r>
              <a:rPr lang="en-US"/>
              <a:t>How many moles of electrons are transferred when a current of 12 amps is applied for 16 hours?</a:t>
            </a:r>
            <a:endParaRPr/>
          </a:p>
          <a:p>
            <a:pPr indent="-361950" lvl="0" marL="624078" rtl="0" algn="l">
              <a:lnSpc>
                <a:spcPct val="90000"/>
              </a:lnSpc>
              <a:spcBef>
                <a:spcPts val="1000"/>
              </a:spcBef>
              <a:spcAft>
                <a:spcPts val="0"/>
              </a:spcAft>
              <a:buClr>
                <a:schemeClr val="dk1"/>
              </a:buClr>
              <a:buSzPts val="2400"/>
              <a:buNone/>
            </a:pPr>
            <a:r>
              <a:t/>
            </a:r>
            <a:endParaRPr/>
          </a:p>
          <a:p>
            <a:pPr indent="-361950" lvl="0" marL="624078" rtl="0" algn="l">
              <a:lnSpc>
                <a:spcPct val="90000"/>
              </a:lnSpc>
              <a:spcBef>
                <a:spcPts val="1000"/>
              </a:spcBef>
              <a:spcAft>
                <a:spcPts val="0"/>
              </a:spcAft>
              <a:buClr>
                <a:schemeClr val="dk1"/>
              </a:buClr>
              <a:buSzPts val="2400"/>
              <a:buNone/>
            </a:pPr>
            <a:r>
              <a:t/>
            </a:r>
            <a:endParaRPr/>
          </a:p>
          <a:p>
            <a:pPr indent="-361950" lvl="0" marL="624078" rtl="0" algn="l">
              <a:lnSpc>
                <a:spcPct val="90000"/>
              </a:lnSpc>
              <a:spcBef>
                <a:spcPts val="1000"/>
              </a:spcBef>
              <a:spcAft>
                <a:spcPts val="0"/>
              </a:spcAft>
              <a:buClr>
                <a:schemeClr val="dk1"/>
              </a:buClr>
              <a:buSzPts val="2400"/>
              <a:buNone/>
            </a:pPr>
            <a:r>
              <a:t/>
            </a:r>
            <a:endParaRPr/>
          </a:p>
          <a:p>
            <a:pPr indent="-514350" lvl="0" marL="624078" rtl="0" algn="l">
              <a:lnSpc>
                <a:spcPct val="90000"/>
              </a:lnSpc>
              <a:spcBef>
                <a:spcPts val="1000"/>
              </a:spcBef>
              <a:spcAft>
                <a:spcPts val="0"/>
              </a:spcAft>
              <a:buClr>
                <a:schemeClr val="dk1"/>
              </a:buClr>
              <a:buSzPts val="2400"/>
              <a:buAutoNum type="arabicPeriod"/>
            </a:pPr>
            <a:r>
              <a:rPr lang="en-US"/>
              <a:t>How many grams of copper will be deposited by the passage of 3.0A for 2 hours?</a:t>
            </a:r>
            <a:endParaRPr/>
          </a:p>
          <a:p>
            <a:pPr indent="-361950" lvl="0" marL="624078" rtl="0" algn="l">
              <a:lnSpc>
                <a:spcPct val="90000"/>
              </a:lnSpc>
              <a:spcBef>
                <a:spcPts val="1000"/>
              </a:spcBef>
              <a:spcAft>
                <a:spcPts val="0"/>
              </a:spcAft>
              <a:buClr>
                <a:schemeClr val="dk1"/>
              </a:buClr>
              <a:buSzPts val="2400"/>
              <a:buNone/>
            </a:pPr>
            <a:r>
              <a:t/>
            </a:r>
            <a:endParaRPr/>
          </a:p>
        </p:txBody>
      </p:sp>
      <p:sp>
        <p:nvSpPr>
          <p:cNvPr id="4866" name="Google Shape;4866;g200ff56c607_0_2300"/>
          <p:cNvSpPr txBox="1"/>
          <p:nvPr/>
        </p:nvSpPr>
        <p:spPr>
          <a:xfrm>
            <a:off x="2362200" y="2281536"/>
            <a:ext cx="7772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	             (12)(16*60*60)=691200C</a:t>
            </a:r>
            <a:endParaRPr/>
          </a:p>
        </p:txBody>
      </p:sp>
      <p:sp>
        <p:nvSpPr>
          <p:cNvPr id="4867" name="Google Shape;4867;g200ff56c607_0_2300"/>
          <p:cNvSpPr txBox="1"/>
          <p:nvPr/>
        </p:nvSpPr>
        <p:spPr>
          <a:xfrm>
            <a:off x="3276600" y="2743202"/>
            <a:ext cx="64008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691200C/96500 = 7.2  moles of electrons </a:t>
            </a:r>
            <a:endParaRPr/>
          </a:p>
        </p:txBody>
      </p:sp>
      <p:sp>
        <p:nvSpPr>
          <p:cNvPr id="4868" name="Google Shape;4868;g200ff56c607_0_2300"/>
          <p:cNvSpPr txBox="1"/>
          <p:nvPr/>
        </p:nvSpPr>
        <p:spPr>
          <a:xfrm>
            <a:off x="2362200" y="4338935"/>
            <a:ext cx="83058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(3)(2*60*60) = 21600C/96500C = 0.224moles of electrons</a:t>
            </a:r>
            <a:endParaRPr/>
          </a:p>
        </p:txBody>
      </p:sp>
      <p:sp>
        <p:nvSpPr>
          <p:cNvPr id="4869" name="Google Shape;4869;g200ff56c607_0_2300"/>
          <p:cNvSpPr txBox="1"/>
          <p:nvPr/>
        </p:nvSpPr>
        <p:spPr>
          <a:xfrm>
            <a:off x="3124200" y="4800600"/>
            <a:ext cx="65532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Cu</a:t>
            </a:r>
            <a:r>
              <a:rPr baseline="30000" lang="en-US" sz="2400">
                <a:solidFill>
                  <a:srgbClr val="FF0000"/>
                </a:solidFill>
                <a:latin typeface="Calibri"/>
                <a:ea typeface="Calibri"/>
                <a:cs typeface="Calibri"/>
                <a:sym typeface="Calibri"/>
              </a:rPr>
              <a:t>+2</a:t>
            </a:r>
            <a:r>
              <a:rPr lang="en-US" sz="2400">
                <a:solidFill>
                  <a:srgbClr val="FF0000"/>
                </a:solidFill>
                <a:latin typeface="Calibri"/>
                <a:ea typeface="Calibri"/>
                <a:cs typeface="Calibri"/>
                <a:sym typeface="Calibri"/>
              </a:rPr>
              <a:t> + 2e</a:t>
            </a:r>
            <a:r>
              <a:rPr baseline="30000" lang="en-US" sz="2400">
                <a:solidFill>
                  <a:srgbClr val="FF0000"/>
                </a:solidFill>
                <a:latin typeface="Calibri"/>
                <a:ea typeface="Calibri"/>
                <a:cs typeface="Calibri"/>
                <a:sym typeface="Calibri"/>
              </a:rPr>
              <a:t>-</a:t>
            </a:r>
            <a:r>
              <a:rPr lang="en-US" sz="2400">
                <a:solidFill>
                  <a:srgbClr val="FF0000"/>
                </a:solidFill>
                <a:latin typeface="Calibri"/>
                <a:ea typeface="Calibri"/>
                <a:cs typeface="Calibri"/>
                <a:sym typeface="Calibri"/>
              </a:rPr>
              <a:t> 🡪 Cu	0.224/2 (63.5g) = 7.11g Cu</a:t>
            </a:r>
            <a:endParaRPr sz="2400">
              <a:solidFill>
                <a:srgbClr val="FF0000"/>
              </a:solidFill>
              <a:latin typeface="Calibri"/>
              <a:ea typeface="Calibri"/>
              <a:cs typeface="Calibri"/>
              <a:sym typeface="Calibri"/>
            </a:endParaRPr>
          </a:p>
        </p:txBody>
      </p:sp>
      <p:pic>
        <p:nvPicPr>
          <p:cNvPr id="4870" name="Google Shape;4870;g200ff56c607_0_2300"/>
          <p:cNvPicPr preferRelativeResize="0"/>
          <p:nvPr/>
        </p:nvPicPr>
        <p:blipFill rotWithShape="1">
          <a:blip r:embed="rId3">
            <a:alphaModFix/>
          </a:blip>
          <a:srcRect b="0" l="0" r="0" t="0"/>
          <a:stretch/>
        </p:blipFill>
        <p:spPr>
          <a:xfrm>
            <a:off x="9753600" y="1895477"/>
            <a:ext cx="2133600" cy="164187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66"/>
                                        </p:tgtEl>
                                        <p:attrNameLst>
                                          <p:attrName>style.visibility</p:attrName>
                                        </p:attrNameLst>
                                      </p:cBhvr>
                                      <p:to>
                                        <p:strVal val="visible"/>
                                      </p:to>
                                    </p:set>
                                    <p:animEffect filter="fade" transition="in">
                                      <p:cBhvr>
                                        <p:cTn dur="500"/>
                                        <p:tgtEl>
                                          <p:spTgt spid="48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67"/>
                                        </p:tgtEl>
                                        <p:attrNameLst>
                                          <p:attrName>style.visibility</p:attrName>
                                        </p:attrNameLst>
                                      </p:cBhvr>
                                      <p:to>
                                        <p:strVal val="visible"/>
                                      </p:to>
                                    </p:set>
                                    <p:animEffect filter="fade" transition="in">
                                      <p:cBhvr>
                                        <p:cTn dur="500"/>
                                        <p:tgtEl>
                                          <p:spTgt spid="48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68"/>
                                        </p:tgtEl>
                                        <p:attrNameLst>
                                          <p:attrName>style.visibility</p:attrName>
                                        </p:attrNameLst>
                                      </p:cBhvr>
                                      <p:to>
                                        <p:strVal val="visible"/>
                                      </p:to>
                                    </p:set>
                                    <p:animEffect filter="fade" transition="in">
                                      <p:cBhvr>
                                        <p:cTn dur="500"/>
                                        <p:tgtEl>
                                          <p:spTgt spid="48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69"/>
                                        </p:tgtEl>
                                        <p:attrNameLst>
                                          <p:attrName>style.visibility</p:attrName>
                                        </p:attrNameLst>
                                      </p:cBhvr>
                                      <p:to>
                                        <p:strVal val="visible"/>
                                      </p:to>
                                    </p:set>
                                    <p:animEffect filter="fade" transition="in">
                                      <p:cBhvr>
                                        <p:cTn dur="500"/>
                                        <p:tgtEl>
                                          <p:spTgt spid="48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g200fb5710e2_0_20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Ions</a:t>
            </a:r>
            <a:endParaRPr/>
          </a:p>
        </p:txBody>
      </p:sp>
      <p:sp>
        <p:nvSpPr>
          <p:cNvPr id="779" name="Google Shape;779;g200fb5710e2_0_20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When ions form, electrons are added or subtracted to the valence shell.</a:t>
            </a:r>
            <a:endParaRPr/>
          </a:p>
          <a:p>
            <a:pPr indent="-228600" lvl="1" marL="685800" rtl="0" algn="l">
              <a:lnSpc>
                <a:spcPct val="90000"/>
              </a:lnSpc>
              <a:spcBef>
                <a:spcPts val="500"/>
              </a:spcBef>
              <a:spcAft>
                <a:spcPts val="0"/>
              </a:spcAft>
              <a:buClr>
                <a:schemeClr val="dk1"/>
              </a:buClr>
              <a:buSzPts val="2400"/>
              <a:buChar char="•"/>
            </a:pPr>
            <a:r>
              <a:rPr lang="en-US"/>
              <a:t>Fluorine is</a:t>
            </a:r>
            <a:r>
              <a:rPr lang="en-US">
                <a:solidFill>
                  <a:srgbClr val="FFFF00"/>
                </a:solidFill>
              </a:rPr>
              <a:t> </a:t>
            </a:r>
            <a:r>
              <a:rPr lang="en-US">
                <a:solidFill>
                  <a:srgbClr val="00B0F0"/>
                </a:solidFill>
              </a:rPr>
              <a:t>1s</a:t>
            </a:r>
            <a:r>
              <a:rPr baseline="30000" lang="en-US">
                <a:solidFill>
                  <a:srgbClr val="00B0F0"/>
                </a:solidFill>
              </a:rPr>
              <a:t>2 </a:t>
            </a:r>
            <a:r>
              <a:rPr lang="en-US">
                <a:solidFill>
                  <a:srgbClr val="00B0F0"/>
                </a:solidFill>
              </a:rPr>
              <a:t>2s</a:t>
            </a:r>
            <a:r>
              <a:rPr baseline="30000" lang="en-US">
                <a:solidFill>
                  <a:srgbClr val="00B0F0"/>
                </a:solidFill>
              </a:rPr>
              <a:t>2 </a:t>
            </a:r>
            <a:r>
              <a:rPr lang="en-US">
                <a:solidFill>
                  <a:srgbClr val="00B0F0"/>
                </a:solidFill>
              </a:rPr>
              <a:t>2p</a:t>
            </a:r>
            <a:r>
              <a:rPr baseline="30000" lang="en-US">
                <a:solidFill>
                  <a:srgbClr val="00B0F0"/>
                </a:solidFill>
              </a:rPr>
              <a:t>5 </a:t>
            </a:r>
            <a:endParaRPr>
              <a:solidFill>
                <a:srgbClr val="00B0F0"/>
              </a:solidFill>
            </a:endParaRPr>
          </a:p>
          <a:p>
            <a:pPr indent="-228600" lvl="1" marL="685800" rtl="0" algn="l">
              <a:lnSpc>
                <a:spcPct val="90000"/>
              </a:lnSpc>
              <a:spcBef>
                <a:spcPts val="500"/>
              </a:spcBef>
              <a:spcAft>
                <a:spcPts val="0"/>
              </a:spcAft>
              <a:buClr>
                <a:schemeClr val="dk1"/>
              </a:buClr>
              <a:buSzPts val="2400"/>
              <a:buChar char="•"/>
            </a:pPr>
            <a:r>
              <a:rPr lang="en-US"/>
              <a:t>The F</a:t>
            </a:r>
            <a:r>
              <a:rPr baseline="30000" lang="en-US"/>
              <a:t>-</a:t>
            </a:r>
            <a:r>
              <a:rPr lang="en-US"/>
              <a:t> is </a:t>
            </a:r>
            <a:r>
              <a:rPr lang="en-US">
                <a:solidFill>
                  <a:srgbClr val="00B0F0"/>
                </a:solidFill>
              </a:rPr>
              <a:t>1s</a:t>
            </a:r>
            <a:r>
              <a:rPr baseline="30000" lang="en-US">
                <a:solidFill>
                  <a:srgbClr val="00B0F0"/>
                </a:solidFill>
              </a:rPr>
              <a:t>2 </a:t>
            </a:r>
            <a:r>
              <a:rPr lang="en-US">
                <a:solidFill>
                  <a:srgbClr val="00B0F0"/>
                </a:solidFill>
              </a:rPr>
              <a:t>2s</a:t>
            </a:r>
            <a:r>
              <a:rPr baseline="30000" lang="en-US">
                <a:solidFill>
                  <a:srgbClr val="00B0F0"/>
                </a:solidFill>
              </a:rPr>
              <a:t>2 </a:t>
            </a:r>
            <a:r>
              <a:rPr lang="en-US">
                <a:solidFill>
                  <a:srgbClr val="00B0F0"/>
                </a:solidFill>
              </a:rPr>
              <a:t>2p</a:t>
            </a:r>
            <a:r>
              <a:rPr baseline="30000" lang="en-US">
                <a:solidFill>
                  <a:srgbClr val="00B0F0"/>
                </a:solidFill>
              </a:rPr>
              <a:t>6 </a:t>
            </a:r>
            <a:endParaRPr>
              <a:solidFill>
                <a:srgbClr val="00B0F0"/>
              </a:solidFill>
            </a:endParaRPr>
          </a:p>
          <a:p>
            <a:pPr indent="-228600" lvl="1" marL="685800" rtl="0" algn="l">
              <a:lnSpc>
                <a:spcPct val="90000"/>
              </a:lnSpc>
              <a:spcBef>
                <a:spcPts val="500"/>
              </a:spcBef>
              <a:spcAft>
                <a:spcPts val="0"/>
              </a:spcAft>
              <a:buClr>
                <a:schemeClr val="dk1"/>
              </a:buClr>
              <a:buSzPts val="2400"/>
              <a:buChar char="•"/>
            </a:pPr>
            <a:r>
              <a:rPr lang="en-US"/>
              <a:t>Manganese is</a:t>
            </a:r>
            <a:r>
              <a:rPr lang="en-US">
                <a:solidFill>
                  <a:srgbClr val="FFFF00"/>
                </a:solidFill>
              </a:rPr>
              <a:t> </a:t>
            </a:r>
            <a:r>
              <a:rPr lang="en-US">
                <a:solidFill>
                  <a:srgbClr val="00B0F0"/>
                </a:solidFill>
              </a:rPr>
              <a:t>1s</a:t>
            </a:r>
            <a:r>
              <a:rPr baseline="30000" lang="en-US">
                <a:solidFill>
                  <a:srgbClr val="00B0F0"/>
                </a:solidFill>
              </a:rPr>
              <a:t>2 </a:t>
            </a:r>
            <a:r>
              <a:rPr lang="en-US">
                <a:solidFill>
                  <a:srgbClr val="00B0F0"/>
                </a:solidFill>
              </a:rPr>
              <a:t>2s</a:t>
            </a:r>
            <a:r>
              <a:rPr baseline="30000" lang="en-US">
                <a:solidFill>
                  <a:srgbClr val="00B0F0"/>
                </a:solidFill>
              </a:rPr>
              <a:t>2 </a:t>
            </a:r>
            <a:r>
              <a:rPr lang="en-US">
                <a:solidFill>
                  <a:srgbClr val="00B0F0"/>
                </a:solidFill>
              </a:rPr>
              <a:t>2p</a:t>
            </a:r>
            <a:r>
              <a:rPr baseline="30000" lang="en-US">
                <a:solidFill>
                  <a:srgbClr val="00B0F0"/>
                </a:solidFill>
              </a:rPr>
              <a:t>6 </a:t>
            </a:r>
            <a:r>
              <a:rPr lang="en-US">
                <a:solidFill>
                  <a:srgbClr val="00B0F0"/>
                </a:solidFill>
              </a:rPr>
              <a:t>3s</a:t>
            </a:r>
            <a:r>
              <a:rPr baseline="30000" lang="en-US">
                <a:solidFill>
                  <a:srgbClr val="00B0F0"/>
                </a:solidFill>
              </a:rPr>
              <a:t>2 </a:t>
            </a:r>
            <a:r>
              <a:rPr lang="en-US">
                <a:solidFill>
                  <a:srgbClr val="00B0F0"/>
                </a:solidFill>
              </a:rPr>
              <a:t>3p</a:t>
            </a:r>
            <a:r>
              <a:rPr baseline="30000" lang="en-US">
                <a:solidFill>
                  <a:srgbClr val="00B0F0"/>
                </a:solidFill>
              </a:rPr>
              <a:t>6 </a:t>
            </a:r>
            <a:r>
              <a:rPr lang="en-US">
                <a:solidFill>
                  <a:srgbClr val="00B0F0"/>
                </a:solidFill>
              </a:rPr>
              <a:t>4s</a:t>
            </a:r>
            <a:r>
              <a:rPr baseline="30000" lang="en-US">
                <a:solidFill>
                  <a:srgbClr val="00B0F0"/>
                </a:solidFill>
              </a:rPr>
              <a:t>2 </a:t>
            </a:r>
            <a:r>
              <a:rPr lang="en-US">
                <a:solidFill>
                  <a:srgbClr val="00B0F0"/>
                </a:solidFill>
              </a:rPr>
              <a:t>3d</a:t>
            </a:r>
            <a:r>
              <a:rPr baseline="30000" lang="en-US">
                <a:solidFill>
                  <a:srgbClr val="00B0F0"/>
                </a:solidFill>
              </a:rPr>
              <a:t>5</a:t>
            </a:r>
            <a:endParaRPr>
              <a:solidFill>
                <a:srgbClr val="00B0F0"/>
              </a:solidFill>
            </a:endParaRPr>
          </a:p>
          <a:p>
            <a:pPr indent="-228600" lvl="1" marL="685800" rtl="0" algn="l">
              <a:lnSpc>
                <a:spcPct val="90000"/>
              </a:lnSpc>
              <a:spcBef>
                <a:spcPts val="500"/>
              </a:spcBef>
              <a:spcAft>
                <a:spcPts val="0"/>
              </a:spcAft>
              <a:buClr>
                <a:schemeClr val="dk1"/>
              </a:buClr>
              <a:buSzPts val="2400"/>
              <a:buChar char="•"/>
            </a:pPr>
            <a:r>
              <a:rPr lang="en-US"/>
              <a:t>The Mn</a:t>
            </a:r>
            <a:r>
              <a:rPr baseline="30000" lang="en-US"/>
              <a:t>+2 </a:t>
            </a:r>
            <a:r>
              <a:rPr lang="en-US"/>
              <a:t>ion is </a:t>
            </a:r>
            <a:r>
              <a:rPr lang="en-US">
                <a:solidFill>
                  <a:srgbClr val="00B0F0"/>
                </a:solidFill>
              </a:rPr>
              <a:t>1s</a:t>
            </a:r>
            <a:r>
              <a:rPr baseline="30000" lang="en-US">
                <a:solidFill>
                  <a:srgbClr val="00B0F0"/>
                </a:solidFill>
              </a:rPr>
              <a:t>2 </a:t>
            </a:r>
            <a:r>
              <a:rPr lang="en-US">
                <a:solidFill>
                  <a:srgbClr val="00B0F0"/>
                </a:solidFill>
              </a:rPr>
              <a:t>2s</a:t>
            </a:r>
            <a:r>
              <a:rPr baseline="30000" lang="en-US">
                <a:solidFill>
                  <a:srgbClr val="00B0F0"/>
                </a:solidFill>
              </a:rPr>
              <a:t>2 </a:t>
            </a:r>
            <a:r>
              <a:rPr lang="en-US">
                <a:solidFill>
                  <a:srgbClr val="00B0F0"/>
                </a:solidFill>
              </a:rPr>
              <a:t>2p</a:t>
            </a:r>
            <a:r>
              <a:rPr baseline="30000" lang="en-US">
                <a:solidFill>
                  <a:srgbClr val="00B0F0"/>
                </a:solidFill>
              </a:rPr>
              <a:t>6 </a:t>
            </a:r>
            <a:r>
              <a:rPr lang="en-US">
                <a:solidFill>
                  <a:srgbClr val="00B0F0"/>
                </a:solidFill>
              </a:rPr>
              <a:t>3s</a:t>
            </a:r>
            <a:r>
              <a:rPr baseline="30000" lang="en-US">
                <a:solidFill>
                  <a:srgbClr val="00B0F0"/>
                </a:solidFill>
              </a:rPr>
              <a:t>2 </a:t>
            </a:r>
            <a:r>
              <a:rPr lang="en-US">
                <a:solidFill>
                  <a:srgbClr val="00B0F0"/>
                </a:solidFill>
              </a:rPr>
              <a:t>3p</a:t>
            </a:r>
            <a:r>
              <a:rPr baseline="30000" lang="en-US">
                <a:solidFill>
                  <a:srgbClr val="00B0F0"/>
                </a:solidFill>
              </a:rPr>
              <a:t>6 </a:t>
            </a:r>
            <a:r>
              <a:rPr lang="en-US">
                <a:solidFill>
                  <a:srgbClr val="00B0F0"/>
                </a:solidFill>
              </a:rPr>
              <a:t>3d</a:t>
            </a:r>
            <a:r>
              <a:rPr baseline="30000" lang="en-US">
                <a:solidFill>
                  <a:srgbClr val="00B0F0"/>
                </a:solidFill>
              </a:rPr>
              <a:t>5 </a:t>
            </a:r>
            <a:endParaRPr>
              <a:solidFill>
                <a:srgbClr val="00B0F0"/>
              </a:solidFill>
            </a:endParaRPr>
          </a:p>
        </p:txBody>
      </p:sp>
      <p:pic>
        <p:nvPicPr>
          <p:cNvPr descr="Image result for ion" id="780" name="Google Shape;780;g200fb5710e2_0_207"/>
          <p:cNvPicPr preferRelativeResize="0"/>
          <p:nvPr/>
        </p:nvPicPr>
        <p:blipFill rotWithShape="1">
          <a:blip r:embed="rId3">
            <a:alphaModFix/>
          </a:blip>
          <a:srcRect b="0" l="0" r="0" t="0"/>
          <a:stretch/>
        </p:blipFill>
        <p:spPr>
          <a:xfrm>
            <a:off x="6304127" y="2869324"/>
            <a:ext cx="5334000" cy="2857500"/>
          </a:xfrm>
          <a:prstGeom prst="rect">
            <a:avLst/>
          </a:prstGeom>
          <a:noFill/>
          <a:ln>
            <a:noFill/>
          </a:ln>
        </p:spPr>
      </p:pic>
    </p:spTree>
  </p:cSld>
  <p:clrMapOvr>
    <a:masterClrMapping/>
  </p:clrMapOvr>
</p:sld>
</file>

<file path=ppt/slides/slide5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4" name="Shape 4874"/>
        <p:cNvGrpSpPr/>
        <p:nvPr/>
      </p:nvGrpSpPr>
      <p:grpSpPr>
        <a:xfrm>
          <a:off x="0" y="0"/>
          <a:ext cx="0" cy="0"/>
          <a:chOff x="0" y="0"/>
          <a:chExt cx="0" cy="0"/>
        </a:xfrm>
      </p:grpSpPr>
      <p:sp>
        <p:nvSpPr>
          <p:cNvPr id="4875" name="Google Shape;4875;g200ff56c607_0_2310"/>
          <p:cNvSpPr txBox="1"/>
          <p:nvPr>
            <p:ph type="title"/>
          </p:nvPr>
        </p:nvSpPr>
        <p:spPr>
          <a:xfrm>
            <a:off x="1524000" y="457200"/>
            <a:ext cx="8229600" cy="1066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Examples</a:t>
            </a:r>
            <a:endParaRPr/>
          </a:p>
        </p:txBody>
      </p:sp>
      <p:sp>
        <p:nvSpPr>
          <p:cNvPr id="4876" name="Google Shape;4876;g200ff56c607_0_2310"/>
          <p:cNvSpPr txBox="1"/>
          <p:nvPr>
            <p:ph idx="1" type="body"/>
          </p:nvPr>
        </p:nvSpPr>
        <p:spPr>
          <a:xfrm>
            <a:off x="1524000" y="1447800"/>
            <a:ext cx="9144000" cy="5410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None/>
            </a:pPr>
            <a:r>
              <a:rPr lang="en-US"/>
              <a:t>3.  1.26A ran for 7.44 hours in sulfuric acid. Calculate the volume of a gas evolved at STP.</a:t>
            </a:r>
            <a:endParaRPr/>
          </a:p>
          <a:p>
            <a:pPr indent="-76200" lvl="0" marL="228600" rtl="0" algn="l">
              <a:lnSpc>
                <a:spcPct val="90000"/>
              </a:lnSpc>
              <a:spcBef>
                <a:spcPts val="1000"/>
              </a:spcBef>
              <a:spcAft>
                <a:spcPts val="0"/>
              </a:spcAft>
              <a:buClr>
                <a:schemeClr val="dk1"/>
              </a:buClr>
              <a:buSzPts val="2400"/>
              <a:buNone/>
            </a:pPr>
            <a:r>
              <a:t/>
            </a:r>
            <a:endParaRPr/>
          </a:p>
        </p:txBody>
      </p:sp>
      <p:sp>
        <p:nvSpPr>
          <p:cNvPr id="4877" name="Google Shape;4877;g200ff56c607_0_2310"/>
          <p:cNvSpPr txBox="1"/>
          <p:nvPr/>
        </p:nvSpPr>
        <p:spPr>
          <a:xfrm>
            <a:off x="2209800" y="2514601"/>
            <a:ext cx="78486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1.26(7.44*60*60) = 33747C/96500C = 0.350 moles of e-</a:t>
            </a:r>
            <a:endParaRPr/>
          </a:p>
        </p:txBody>
      </p:sp>
      <p:sp>
        <p:nvSpPr>
          <p:cNvPr id="4878" name="Google Shape;4878;g200ff56c607_0_2310"/>
          <p:cNvSpPr txBox="1"/>
          <p:nvPr/>
        </p:nvSpPr>
        <p:spPr>
          <a:xfrm>
            <a:off x="2057400" y="3276601"/>
            <a:ext cx="82296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Anode:	2H</a:t>
            </a:r>
            <a:r>
              <a:rPr baseline="-25000" lang="en-US" sz="2400">
                <a:solidFill>
                  <a:srgbClr val="FF0000"/>
                </a:solidFill>
                <a:latin typeface="Calibri"/>
                <a:ea typeface="Calibri"/>
                <a:cs typeface="Calibri"/>
                <a:sym typeface="Calibri"/>
              </a:rPr>
              <a:t>2</a:t>
            </a:r>
            <a:r>
              <a:rPr lang="en-US" sz="2400">
                <a:solidFill>
                  <a:srgbClr val="FF0000"/>
                </a:solidFill>
                <a:latin typeface="Calibri"/>
                <a:ea typeface="Calibri"/>
                <a:cs typeface="Calibri"/>
                <a:sym typeface="Calibri"/>
              </a:rPr>
              <a:t>O 🡪 O</a:t>
            </a:r>
            <a:r>
              <a:rPr baseline="-25000" lang="en-US" sz="2400">
                <a:solidFill>
                  <a:srgbClr val="FF0000"/>
                </a:solidFill>
                <a:latin typeface="Calibri"/>
                <a:ea typeface="Calibri"/>
                <a:cs typeface="Calibri"/>
                <a:sym typeface="Calibri"/>
              </a:rPr>
              <a:t>2</a:t>
            </a:r>
            <a:r>
              <a:rPr lang="en-US" sz="2400">
                <a:solidFill>
                  <a:srgbClr val="FF0000"/>
                </a:solidFill>
                <a:latin typeface="Calibri"/>
                <a:ea typeface="Calibri"/>
                <a:cs typeface="Calibri"/>
                <a:sym typeface="Calibri"/>
              </a:rPr>
              <a:t> + 4H</a:t>
            </a:r>
            <a:r>
              <a:rPr baseline="30000" lang="en-US" sz="2400">
                <a:solidFill>
                  <a:srgbClr val="FF0000"/>
                </a:solidFill>
                <a:latin typeface="Calibri"/>
                <a:ea typeface="Calibri"/>
                <a:cs typeface="Calibri"/>
                <a:sym typeface="Calibri"/>
              </a:rPr>
              <a:t>+</a:t>
            </a:r>
            <a:r>
              <a:rPr lang="en-US" sz="2400">
                <a:solidFill>
                  <a:srgbClr val="FF0000"/>
                </a:solidFill>
                <a:latin typeface="Calibri"/>
                <a:ea typeface="Calibri"/>
                <a:cs typeface="Calibri"/>
                <a:sym typeface="Calibri"/>
              </a:rPr>
              <a:t> + 4e</a:t>
            </a:r>
            <a:r>
              <a:rPr baseline="30000" lang="en-US" sz="2400">
                <a:solidFill>
                  <a:srgbClr val="FF0000"/>
                </a:solidFill>
                <a:latin typeface="Calibri"/>
                <a:ea typeface="Calibri"/>
                <a:cs typeface="Calibri"/>
                <a:sym typeface="Calibri"/>
              </a:rPr>
              <a:t>-</a:t>
            </a:r>
            <a:endParaRPr baseline="30000" sz="2400">
              <a:solidFill>
                <a:srgbClr val="FF0000"/>
              </a:solidFill>
              <a:latin typeface="Calibri"/>
              <a:ea typeface="Calibri"/>
              <a:cs typeface="Calibri"/>
              <a:sym typeface="Calibri"/>
            </a:endParaRPr>
          </a:p>
          <a:p>
            <a:pPr indent="0" lvl="0" marL="0" marR="0" rtl="0" algn="l">
              <a:spcBef>
                <a:spcPts val="0"/>
              </a:spcBef>
              <a:spcAft>
                <a:spcPts val="0"/>
              </a:spcAft>
              <a:buNone/>
            </a:pPr>
            <a:r>
              <a:rPr lang="en-US" sz="2400" u="sng">
                <a:solidFill>
                  <a:srgbClr val="FF0000"/>
                </a:solidFill>
                <a:latin typeface="Calibri"/>
                <a:ea typeface="Calibri"/>
                <a:cs typeface="Calibri"/>
                <a:sym typeface="Calibri"/>
              </a:rPr>
              <a:t>Cathode:	2H</a:t>
            </a:r>
            <a:r>
              <a:rPr baseline="30000" lang="en-US" sz="2400" u="sng">
                <a:solidFill>
                  <a:srgbClr val="FF0000"/>
                </a:solidFill>
                <a:latin typeface="Calibri"/>
                <a:ea typeface="Calibri"/>
                <a:cs typeface="Calibri"/>
                <a:sym typeface="Calibri"/>
              </a:rPr>
              <a:t>+</a:t>
            </a:r>
            <a:r>
              <a:rPr lang="en-US" sz="2400" u="sng">
                <a:solidFill>
                  <a:srgbClr val="FF0000"/>
                </a:solidFill>
                <a:latin typeface="Calibri"/>
                <a:ea typeface="Calibri"/>
                <a:cs typeface="Calibri"/>
                <a:sym typeface="Calibri"/>
              </a:rPr>
              <a:t> +2e</a:t>
            </a:r>
            <a:r>
              <a:rPr baseline="30000" lang="en-US" sz="2400" u="sng">
                <a:solidFill>
                  <a:srgbClr val="FF0000"/>
                </a:solidFill>
                <a:latin typeface="Calibri"/>
                <a:ea typeface="Calibri"/>
                <a:cs typeface="Calibri"/>
                <a:sym typeface="Calibri"/>
              </a:rPr>
              <a:t>-</a:t>
            </a:r>
            <a:r>
              <a:rPr lang="en-US" sz="2400" u="sng">
                <a:solidFill>
                  <a:srgbClr val="FF0000"/>
                </a:solidFill>
                <a:latin typeface="Calibri"/>
                <a:ea typeface="Calibri"/>
                <a:cs typeface="Calibri"/>
                <a:sym typeface="Calibri"/>
              </a:rPr>
              <a:t> 🡪 H</a:t>
            </a:r>
            <a:r>
              <a:rPr baseline="-25000" lang="en-US" sz="2400">
                <a:solidFill>
                  <a:srgbClr val="FF0000"/>
                </a:solidFill>
                <a:latin typeface="Calibri"/>
                <a:ea typeface="Calibri"/>
                <a:cs typeface="Calibri"/>
                <a:sym typeface="Calibri"/>
              </a:rPr>
              <a:t>2</a:t>
            </a:r>
            <a:r>
              <a:rPr lang="en-US" sz="2400" u="sng">
                <a:solidFill>
                  <a:srgbClr val="FF0000"/>
                </a:solidFill>
                <a:latin typeface="Calibri"/>
                <a:ea typeface="Calibri"/>
                <a:cs typeface="Calibri"/>
                <a:sym typeface="Calibri"/>
              </a:rPr>
              <a:t>		</a:t>
            </a:r>
            <a:endParaRPr/>
          </a:p>
          <a:p>
            <a:pPr indent="0" lvl="0" marL="0" marR="0" rtl="0" algn="l">
              <a:spcBef>
                <a:spcPts val="0"/>
              </a:spcBef>
              <a:spcAft>
                <a:spcPts val="0"/>
              </a:spcAft>
              <a:buNone/>
            </a:pPr>
            <a:r>
              <a:rPr lang="en-US" sz="2400">
                <a:solidFill>
                  <a:srgbClr val="FF0000"/>
                </a:solidFill>
                <a:latin typeface="Calibri"/>
                <a:ea typeface="Calibri"/>
                <a:cs typeface="Calibri"/>
                <a:sym typeface="Calibri"/>
              </a:rPr>
              <a:t>Overall:	2H</a:t>
            </a:r>
            <a:r>
              <a:rPr baseline="-25000" lang="en-US" sz="2400">
                <a:solidFill>
                  <a:srgbClr val="FF0000"/>
                </a:solidFill>
                <a:latin typeface="Calibri"/>
                <a:ea typeface="Calibri"/>
                <a:cs typeface="Calibri"/>
                <a:sym typeface="Calibri"/>
              </a:rPr>
              <a:t>2</a:t>
            </a:r>
            <a:r>
              <a:rPr lang="en-US" sz="2400">
                <a:solidFill>
                  <a:srgbClr val="FF0000"/>
                </a:solidFill>
                <a:latin typeface="Calibri"/>
                <a:ea typeface="Calibri"/>
                <a:cs typeface="Calibri"/>
                <a:sym typeface="Calibri"/>
              </a:rPr>
              <a:t>O 🡪 2H</a:t>
            </a:r>
            <a:r>
              <a:rPr baseline="-25000" lang="en-US" sz="2400">
                <a:solidFill>
                  <a:srgbClr val="FF0000"/>
                </a:solidFill>
                <a:latin typeface="Calibri"/>
                <a:ea typeface="Calibri"/>
                <a:cs typeface="Calibri"/>
                <a:sym typeface="Calibri"/>
              </a:rPr>
              <a:t>2</a:t>
            </a:r>
            <a:r>
              <a:rPr lang="en-US" sz="2400">
                <a:solidFill>
                  <a:srgbClr val="FF0000"/>
                </a:solidFill>
                <a:latin typeface="Calibri"/>
                <a:ea typeface="Calibri"/>
                <a:cs typeface="Calibri"/>
                <a:sym typeface="Calibri"/>
              </a:rPr>
              <a:t> + O</a:t>
            </a:r>
            <a:r>
              <a:rPr baseline="-25000" lang="en-US" sz="2400">
                <a:solidFill>
                  <a:srgbClr val="FF0000"/>
                </a:solidFill>
                <a:latin typeface="Calibri"/>
                <a:ea typeface="Calibri"/>
                <a:cs typeface="Calibri"/>
                <a:sym typeface="Calibri"/>
              </a:rPr>
              <a:t>2</a:t>
            </a:r>
            <a:endParaRPr baseline="-25000" sz="2400">
              <a:solidFill>
                <a:srgbClr val="FF0000"/>
              </a:solidFill>
              <a:latin typeface="Calibri"/>
              <a:ea typeface="Calibri"/>
              <a:cs typeface="Calibri"/>
              <a:sym typeface="Calibri"/>
            </a:endParaRPr>
          </a:p>
        </p:txBody>
      </p:sp>
      <p:sp>
        <p:nvSpPr>
          <p:cNvPr id="4879" name="Google Shape;4879;g200ff56c607_0_2310"/>
          <p:cNvSpPr txBox="1"/>
          <p:nvPr/>
        </p:nvSpPr>
        <p:spPr>
          <a:xfrm>
            <a:off x="3176050" y="3657601"/>
            <a:ext cx="6096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2(</a:t>
            </a:r>
            <a:endParaRPr/>
          </a:p>
        </p:txBody>
      </p:sp>
      <p:sp>
        <p:nvSpPr>
          <p:cNvPr id="4880" name="Google Shape;4880;g200ff56c607_0_2310"/>
          <p:cNvSpPr txBox="1"/>
          <p:nvPr/>
        </p:nvSpPr>
        <p:spPr>
          <a:xfrm>
            <a:off x="5242950" y="3657601"/>
            <a:ext cx="3048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a:t>
            </a:r>
            <a:endParaRPr/>
          </a:p>
        </p:txBody>
      </p:sp>
      <p:sp>
        <p:nvSpPr>
          <p:cNvPr id="4881" name="Google Shape;4881;g200ff56c607_0_2310"/>
          <p:cNvSpPr txBox="1"/>
          <p:nvPr/>
        </p:nvSpPr>
        <p:spPr>
          <a:xfrm>
            <a:off x="2286000" y="4800601"/>
            <a:ext cx="76200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0.350 moles of e/4e- = 0.0875 (2H</a:t>
            </a:r>
            <a:r>
              <a:rPr baseline="-25000" lang="en-US" sz="2400">
                <a:solidFill>
                  <a:srgbClr val="FF0000"/>
                </a:solidFill>
                <a:latin typeface="Calibri"/>
                <a:ea typeface="Calibri"/>
                <a:cs typeface="Calibri"/>
                <a:sym typeface="Calibri"/>
              </a:rPr>
              <a:t>2</a:t>
            </a:r>
            <a:r>
              <a:rPr lang="en-US" sz="2400">
                <a:solidFill>
                  <a:srgbClr val="FF0000"/>
                </a:solidFill>
                <a:latin typeface="Calibri"/>
                <a:ea typeface="Calibri"/>
                <a:cs typeface="Calibri"/>
                <a:sym typeface="Calibri"/>
              </a:rPr>
              <a:t>)(22.4L) = 3.92L </a:t>
            </a:r>
            <a:endParaRPr/>
          </a:p>
        </p:txBody>
      </p:sp>
      <p:pic>
        <p:nvPicPr>
          <p:cNvPr id="4882" name="Google Shape;4882;g200ff56c607_0_2310"/>
          <p:cNvPicPr preferRelativeResize="0"/>
          <p:nvPr/>
        </p:nvPicPr>
        <p:blipFill rotWithShape="1">
          <a:blip r:embed="rId3">
            <a:alphaModFix/>
          </a:blip>
          <a:srcRect b="8512" l="16970" r="16970" t="6104"/>
          <a:stretch/>
        </p:blipFill>
        <p:spPr>
          <a:xfrm>
            <a:off x="9753600" y="1999343"/>
            <a:ext cx="2111829" cy="364393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77"/>
                                        </p:tgtEl>
                                        <p:attrNameLst>
                                          <p:attrName>style.visibility</p:attrName>
                                        </p:attrNameLst>
                                      </p:cBhvr>
                                      <p:to>
                                        <p:strVal val="visible"/>
                                      </p:to>
                                    </p:set>
                                    <p:animEffect filter="fade" transition="in">
                                      <p:cBhvr>
                                        <p:cTn dur="500"/>
                                        <p:tgtEl>
                                          <p:spTgt spid="48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78">
                                            <p:txEl>
                                              <p:pRg end="0" st="0"/>
                                            </p:txEl>
                                          </p:spTgt>
                                        </p:tgtEl>
                                        <p:attrNameLst>
                                          <p:attrName>style.visibility</p:attrName>
                                        </p:attrNameLst>
                                      </p:cBhvr>
                                      <p:to>
                                        <p:strVal val="visible"/>
                                      </p:to>
                                    </p:set>
                                    <p:animEffect filter="fade" transition="in">
                                      <p:cBhvr>
                                        <p:cTn dur="500"/>
                                        <p:tgtEl>
                                          <p:spTgt spid="487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78">
                                            <p:txEl>
                                              <p:pRg end="1" st="1"/>
                                            </p:txEl>
                                          </p:spTgt>
                                        </p:tgtEl>
                                        <p:attrNameLst>
                                          <p:attrName>style.visibility</p:attrName>
                                        </p:attrNameLst>
                                      </p:cBhvr>
                                      <p:to>
                                        <p:strVal val="visible"/>
                                      </p:to>
                                    </p:set>
                                    <p:animEffect filter="fade" transition="in">
                                      <p:cBhvr>
                                        <p:cTn dur="500"/>
                                        <p:tgtEl>
                                          <p:spTgt spid="487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78">
                                            <p:txEl>
                                              <p:pRg end="2" st="2"/>
                                            </p:txEl>
                                          </p:spTgt>
                                        </p:tgtEl>
                                        <p:attrNameLst>
                                          <p:attrName>style.visibility</p:attrName>
                                        </p:attrNameLst>
                                      </p:cBhvr>
                                      <p:to>
                                        <p:strVal val="visible"/>
                                      </p:to>
                                    </p:set>
                                    <p:animEffect filter="fade" transition="in">
                                      <p:cBhvr>
                                        <p:cTn dur="500"/>
                                        <p:tgtEl>
                                          <p:spTgt spid="487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79"/>
                                        </p:tgtEl>
                                        <p:attrNameLst>
                                          <p:attrName>style.visibility</p:attrName>
                                        </p:attrNameLst>
                                      </p:cBhvr>
                                      <p:to>
                                        <p:strVal val="visible"/>
                                      </p:to>
                                    </p:set>
                                    <p:animEffect filter="fade" transition="in">
                                      <p:cBhvr>
                                        <p:cTn dur="500"/>
                                        <p:tgtEl>
                                          <p:spTgt spid="4879"/>
                                        </p:tgtEl>
                                      </p:cBhvr>
                                    </p:animEffect>
                                  </p:childTnLst>
                                </p:cTn>
                              </p:par>
                              <p:par>
                                <p:cTn fill="hold" nodeType="withEffect" presetClass="entr" presetID="10" presetSubtype="0">
                                  <p:stCondLst>
                                    <p:cond delay="0"/>
                                  </p:stCondLst>
                                  <p:childTnLst>
                                    <p:set>
                                      <p:cBhvr>
                                        <p:cTn dur="1" fill="hold">
                                          <p:stCondLst>
                                            <p:cond delay="0"/>
                                          </p:stCondLst>
                                        </p:cTn>
                                        <p:tgtEl>
                                          <p:spTgt spid="4880"/>
                                        </p:tgtEl>
                                        <p:attrNameLst>
                                          <p:attrName>style.visibility</p:attrName>
                                        </p:attrNameLst>
                                      </p:cBhvr>
                                      <p:to>
                                        <p:strVal val="visible"/>
                                      </p:to>
                                    </p:set>
                                    <p:animEffect filter="fade" transition="in">
                                      <p:cBhvr>
                                        <p:cTn dur="500"/>
                                        <p:tgtEl>
                                          <p:spTgt spid="48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81"/>
                                        </p:tgtEl>
                                        <p:attrNameLst>
                                          <p:attrName>style.visibility</p:attrName>
                                        </p:attrNameLst>
                                      </p:cBhvr>
                                      <p:to>
                                        <p:strVal val="visible"/>
                                      </p:to>
                                    </p:set>
                                    <p:animEffect filter="fade" transition="in">
                                      <p:cBhvr>
                                        <p:cTn dur="500"/>
                                        <p:tgtEl>
                                          <p:spTgt spid="48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6" name="Shape 4886"/>
        <p:cNvGrpSpPr/>
        <p:nvPr/>
      </p:nvGrpSpPr>
      <p:grpSpPr>
        <a:xfrm>
          <a:off x="0" y="0"/>
          <a:ext cx="0" cy="0"/>
          <a:chOff x="0" y="0"/>
          <a:chExt cx="0" cy="0"/>
        </a:xfrm>
      </p:grpSpPr>
      <p:sp>
        <p:nvSpPr>
          <p:cNvPr id="4887" name="Google Shape;4887;g200ff56c607_0_2321"/>
          <p:cNvSpPr txBox="1"/>
          <p:nvPr>
            <p:ph type="title"/>
          </p:nvPr>
        </p:nvSpPr>
        <p:spPr>
          <a:xfrm>
            <a:off x="1524000" y="457200"/>
            <a:ext cx="8229600" cy="1066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Electrolysis: Coating a penny</a:t>
            </a:r>
            <a:endParaRPr/>
          </a:p>
        </p:txBody>
      </p:sp>
      <p:sp>
        <p:nvSpPr>
          <p:cNvPr id="4888" name="Google Shape;4888;g200ff56c607_0_2321"/>
          <p:cNvSpPr txBox="1"/>
          <p:nvPr>
            <p:ph idx="1" type="body"/>
          </p:nvPr>
        </p:nvSpPr>
        <p:spPr>
          <a:xfrm>
            <a:off x="609600" y="1527629"/>
            <a:ext cx="9144000" cy="52578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None/>
            </a:pPr>
            <a:r>
              <a:rPr lang="en-US"/>
              <a:t>4.  To coat a penny, 0.10 grams of Cu must be deposited from Cu</a:t>
            </a:r>
            <a:r>
              <a:rPr baseline="30000" lang="en-US"/>
              <a:t>+2</a:t>
            </a:r>
            <a:r>
              <a:rPr lang="en-US"/>
              <a:t> ions. If the current is 2A, how long would the battery need to be operating?</a:t>
            </a:r>
            <a:endParaRPr/>
          </a:p>
        </p:txBody>
      </p:sp>
      <p:sp>
        <p:nvSpPr>
          <p:cNvPr id="4889" name="Google Shape;4889;g200ff56c607_0_2321"/>
          <p:cNvSpPr txBox="1"/>
          <p:nvPr/>
        </p:nvSpPr>
        <p:spPr>
          <a:xfrm>
            <a:off x="836386" y="2321005"/>
            <a:ext cx="84582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rgbClr val="FF0000"/>
                </a:solidFill>
                <a:latin typeface="Calibri"/>
                <a:ea typeface="Calibri"/>
                <a:cs typeface="Calibri"/>
                <a:sym typeface="Calibri"/>
              </a:rPr>
              <a:t>0.10g/63.55g = 0.00157 moles Cu * 2 mole e- = 0.00315mole e-</a:t>
            </a:r>
            <a:endParaRPr/>
          </a:p>
        </p:txBody>
      </p:sp>
      <p:sp>
        <p:nvSpPr>
          <p:cNvPr id="4890" name="Google Shape;4890;g200ff56c607_0_2321"/>
          <p:cNvSpPr txBox="1"/>
          <p:nvPr/>
        </p:nvSpPr>
        <p:spPr>
          <a:xfrm>
            <a:off x="1409700" y="2942742"/>
            <a:ext cx="75438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0.00315mole e- * 96500 = 304C</a:t>
            </a:r>
            <a:endParaRPr/>
          </a:p>
        </p:txBody>
      </p:sp>
      <p:sp>
        <p:nvSpPr>
          <p:cNvPr id="4891" name="Google Shape;4891;g200ff56c607_0_2321"/>
          <p:cNvSpPr txBox="1"/>
          <p:nvPr/>
        </p:nvSpPr>
        <p:spPr>
          <a:xfrm>
            <a:off x="1409700" y="3576046"/>
            <a:ext cx="76200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304C = 2A (x)		x = 152s</a:t>
            </a:r>
            <a:endParaRPr/>
          </a:p>
        </p:txBody>
      </p:sp>
      <p:pic>
        <p:nvPicPr>
          <p:cNvPr id="4892" name="Google Shape;4892;g200ff56c607_0_2321"/>
          <p:cNvPicPr preferRelativeResize="0"/>
          <p:nvPr/>
        </p:nvPicPr>
        <p:blipFill rotWithShape="1">
          <a:blip r:embed="rId3">
            <a:alphaModFix/>
          </a:blip>
          <a:srcRect b="0" l="0" r="0" t="0"/>
          <a:stretch/>
        </p:blipFill>
        <p:spPr>
          <a:xfrm>
            <a:off x="6357257" y="2942742"/>
            <a:ext cx="4502604" cy="293155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89"/>
                                        </p:tgtEl>
                                        <p:attrNameLst>
                                          <p:attrName>style.visibility</p:attrName>
                                        </p:attrNameLst>
                                      </p:cBhvr>
                                      <p:to>
                                        <p:strVal val="visible"/>
                                      </p:to>
                                    </p:set>
                                    <p:animEffect filter="fade" transition="in">
                                      <p:cBhvr>
                                        <p:cTn dur="500"/>
                                        <p:tgtEl>
                                          <p:spTgt spid="48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90"/>
                                        </p:tgtEl>
                                        <p:attrNameLst>
                                          <p:attrName>style.visibility</p:attrName>
                                        </p:attrNameLst>
                                      </p:cBhvr>
                                      <p:to>
                                        <p:strVal val="visible"/>
                                      </p:to>
                                    </p:set>
                                    <p:animEffect filter="fade" transition="in">
                                      <p:cBhvr>
                                        <p:cTn dur="500"/>
                                        <p:tgtEl>
                                          <p:spTgt spid="48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91"/>
                                        </p:tgtEl>
                                        <p:attrNameLst>
                                          <p:attrName>style.visibility</p:attrName>
                                        </p:attrNameLst>
                                      </p:cBhvr>
                                      <p:to>
                                        <p:strVal val="visible"/>
                                      </p:to>
                                    </p:set>
                                    <p:animEffect filter="fade" transition="in">
                                      <p:cBhvr>
                                        <p:cTn dur="500"/>
                                        <p:tgtEl>
                                          <p:spTgt spid="48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6" name="Shape 4896"/>
        <p:cNvGrpSpPr/>
        <p:nvPr/>
      </p:nvGrpSpPr>
      <p:grpSpPr>
        <a:xfrm>
          <a:off x="0" y="0"/>
          <a:ext cx="0" cy="0"/>
          <a:chOff x="0" y="0"/>
          <a:chExt cx="0" cy="0"/>
        </a:xfrm>
      </p:grpSpPr>
      <p:sp>
        <p:nvSpPr>
          <p:cNvPr id="4897" name="Google Shape;4897;g200ff56c607_0_2330"/>
          <p:cNvSpPr txBox="1"/>
          <p:nvPr>
            <p:ph type="title"/>
          </p:nvPr>
        </p:nvSpPr>
        <p:spPr>
          <a:xfrm>
            <a:off x="1524000" y="457200"/>
            <a:ext cx="8229600" cy="1066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Aluminum Can</a:t>
            </a:r>
            <a:endParaRPr/>
          </a:p>
        </p:txBody>
      </p:sp>
      <p:sp>
        <p:nvSpPr>
          <p:cNvPr id="4898" name="Google Shape;4898;g200ff56c607_0_2330"/>
          <p:cNvSpPr txBox="1"/>
          <p:nvPr>
            <p:ph idx="1" type="body"/>
          </p:nvPr>
        </p:nvSpPr>
        <p:spPr>
          <a:xfrm>
            <a:off x="1524000" y="1447800"/>
            <a:ext cx="9144000" cy="5410200"/>
          </a:xfrm>
          <a:prstGeom prst="rect">
            <a:avLst/>
          </a:prstGeom>
          <a:noFill/>
          <a:ln>
            <a:noFill/>
          </a:ln>
        </p:spPr>
        <p:txBody>
          <a:bodyPr anchorCtr="0" anchor="t" bIns="45700" lIns="91425" spcFirstLastPara="1" rIns="91425" wrap="square" tIns="45700">
            <a:normAutofit/>
          </a:bodyPr>
          <a:lstStyle/>
          <a:p>
            <a:pPr indent="-514350" lvl="0" marL="624078" rtl="0" algn="l">
              <a:lnSpc>
                <a:spcPct val="90000"/>
              </a:lnSpc>
              <a:spcBef>
                <a:spcPts val="0"/>
              </a:spcBef>
              <a:spcAft>
                <a:spcPts val="0"/>
              </a:spcAft>
              <a:buClr>
                <a:schemeClr val="dk1"/>
              </a:buClr>
              <a:buSzPts val="2400"/>
              <a:buAutoNum type="arabicPeriod" startAt="5"/>
            </a:pPr>
            <a:r>
              <a:rPr lang="en-US"/>
              <a:t>A standard Aluminum soda can contains about 15.0 grams of Aluminum coating. If it is plated using 10A, how long will it take to create the can?</a:t>
            </a:r>
            <a:endParaRPr/>
          </a:p>
          <a:p>
            <a:pPr indent="-361950" lvl="0" marL="624078" rtl="0" algn="l">
              <a:lnSpc>
                <a:spcPct val="90000"/>
              </a:lnSpc>
              <a:spcBef>
                <a:spcPts val="1000"/>
              </a:spcBef>
              <a:spcAft>
                <a:spcPts val="0"/>
              </a:spcAft>
              <a:buClr>
                <a:schemeClr val="dk1"/>
              </a:buClr>
              <a:buSzPts val="2400"/>
              <a:buNone/>
            </a:pPr>
            <a:r>
              <a:t/>
            </a:r>
            <a:endParaRPr/>
          </a:p>
          <a:p>
            <a:pPr indent="-361950" lvl="0" marL="624078" rtl="0" algn="l">
              <a:lnSpc>
                <a:spcPct val="90000"/>
              </a:lnSpc>
              <a:spcBef>
                <a:spcPts val="1000"/>
              </a:spcBef>
              <a:spcAft>
                <a:spcPts val="0"/>
              </a:spcAft>
              <a:buClr>
                <a:schemeClr val="dk1"/>
              </a:buClr>
              <a:buSzPts val="2400"/>
              <a:buNone/>
            </a:pPr>
            <a:r>
              <a:t/>
            </a:r>
            <a:endParaRPr/>
          </a:p>
          <a:p>
            <a:pPr indent="-361950" lvl="0" marL="624078" rtl="0" algn="l">
              <a:lnSpc>
                <a:spcPct val="90000"/>
              </a:lnSpc>
              <a:spcBef>
                <a:spcPts val="1000"/>
              </a:spcBef>
              <a:spcAft>
                <a:spcPts val="0"/>
              </a:spcAft>
              <a:buClr>
                <a:schemeClr val="dk1"/>
              </a:buClr>
              <a:buSzPts val="2400"/>
              <a:buNone/>
            </a:pPr>
            <a:r>
              <a:t/>
            </a:r>
            <a:endParaRPr/>
          </a:p>
          <a:p>
            <a:pPr indent="-361950" lvl="0" marL="624078" rtl="0" algn="l">
              <a:lnSpc>
                <a:spcPct val="90000"/>
              </a:lnSpc>
              <a:spcBef>
                <a:spcPts val="1000"/>
              </a:spcBef>
              <a:spcAft>
                <a:spcPts val="0"/>
              </a:spcAft>
              <a:buClr>
                <a:schemeClr val="dk1"/>
              </a:buClr>
              <a:buSzPts val="2400"/>
              <a:buNone/>
            </a:pPr>
            <a:r>
              <a:t/>
            </a:r>
            <a:endParaRPr/>
          </a:p>
          <a:p>
            <a:pPr indent="0" lvl="0" marL="109728" rtl="0" algn="l">
              <a:lnSpc>
                <a:spcPct val="90000"/>
              </a:lnSpc>
              <a:spcBef>
                <a:spcPts val="1000"/>
              </a:spcBef>
              <a:spcAft>
                <a:spcPts val="0"/>
              </a:spcAft>
              <a:buClr>
                <a:schemeClr val="dk1"/>
              </a:buClr>
              <a:buSzPts val="2400"/>
              <a:buNone/>
            </a:pPr>
            <a:r>
              <a:rPr lang="en-US"/>
              <a:t>We need more Amps and use pure ore (Al</a:t>
            </a:r>
            <a:r>
              <a:rPr baseline="-25000" lang="en-US"/>
              <a:t>2</a:t>
            </a:r>
            <a:r>
              <a:rPr lang="en-US"/>
              <a:t>O</a:t>
            </a:r>
            <a:r>
              <a:rPr baseline="-25000" lang="en-US"/>
              <a:t>3</a:t>
            </a:r>
            <a:r>
              <a:rPr lang="en-US"/>
              <a:t>) from Arizona and Puerto Rico. This amount of energy needed to make a can should make you want to recycle!!!</a:t>
            </a:r>
            <a:endParaRPr/>
          </a:p>
        </p:txBody>
      </p:sp>
      <p:sp>
        <p:nvSpPr>
          <p:cNvPr id="4899" name="Google Shape;4899;g200ff56c607_0_2330"/>
          <p:cNvSpPr txBox="1"/>
          <p:nvPr/>
        </p:nvSpPr>
        <p:spPr>
          <a:xfrm>
            <a:off x="2514600" y="2486680"/>
            <a:ext cx="82296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15.0g/26.98g = .556 mol Al x 3e- = 1.67 mole e-</a:t>
            </a:r>
            <a:endParaRPr/>
          </a:p>
        </p:txBody>
      </p:sp>
      <p:sp>
        <p:nvSpPr>
          <p:cNvPr id="4900" name="Google Shape;4900;g200ff56c607_0_2330"/>
          <p:cNvSpPr txBox="1"/>
          <p:nvPr/>
        </p:nvSpPr>
        <p:spPr>
          <a:xfrm>
            <a:off x="3653972" y="3017162"/>
            <a:ext cx="64770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1.67 e- * 96500 = 161000C</a:t>
            </a:r>
            <a:endParaRPr/>
          </a:p>
        </p:txBody>
      </p:sp>
      <p:sp>
        <p:nvSpPr>
          <p:cNvPr id="4901" name="Google Shape;4901;g200ff56c607_0_2330"/>
          <p:cNvSpPr txBox="1"/>
          <p:nvPr/>
        </p:nvSpPr>
        <p:spPr>
          <a:xfrm>
            <a:off x="2514600" y="3520430"/>
            <a:ext cx="7772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161000C = 10A (x)		x = 16100s (4.5h)</a:t>
            </a:r>
            <a:endParaRPr/>
          </a:p>
        </p:txBody>
      </p:sp>
      <p:pic>
        <p:nvPicPr>
          <p:cNvPr id="4902" name="Google Shape;4902;g200ff56c607_0_2330"/>
          <p:cNvPicPr preferRelativeResize="0"/>
          <p:nvPr/>
        </p:nvPicPr>
        <p:blipFill rotWithShape="1">
          <a:blip r:embed="rId3">
            <a:alphaModFix/>
          </a:blip>
          <a:srcRect b="0" l="0" r="0" t="0"/>
          <a:stretch/>
        </p:blipFill>
        <p:spPr>
          <a:xfrm>
            <a:off x="9327924" y="2176431"/>
            <a:ext cx="2143125" cy="2143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99"/>
                                        </p:tgtEl>
                                        <p:attrNameLst>
                                          <p:attrName>style.visibility</p:attrName>
                                        </p:attrNameLst>
                                      </p:cBhvr>
                                      <p:to>
                                        <p:strVal val="visible"/>
                                      </p:to>
                                    </p:set>
                                    <p:animEffect filter="fade" transition="in">
                                      <p:cBhvr>
                                        <p:cTn dur="500"/>
                                        <p:tgtEl>
                                          <p:spTgt spid="48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00"/>
                                        </p:tgtEl>
                                        <p:attrNameLst>
                                          <p:attrName>style.visibility</p:attrName>
                                        </p:attrNameLst>
                                      </p:cBhvr>
                                      <p:to>
                                        <p:strVal val="visible"/>
                                      </p:to>
                                    </p:set>
                                    <p:animEffect filter="fade" transition="in">
                                      <p:cBhvr>
                                        <p:cTn dur="500"/>
                                        <p:tgtEl>
                                          <p:spTgt spid="49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01"/>
                                        </p:tgtEl>
                                        <p:attrNameLst>
                                          <p:attrName>style.visibility</p:attrName>
                                        </p:attrNameLst>
                                      </p:cBhvr>
                                      <p:to>
                                        <p:strVal val="visible"/>
                                      </p:to>
                                    </p:set>
                                    <p:animEffect filter="fade" transition="in">
                                      <p:cBhvr>
                                        <p:cTn dur="500"/>
                                        <p:tgtEl>
                                          <p:spTgt spid="49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7" name="Shape 4907"/>
        <p:cNvGrpSpPr/>
        <p:nvPr/>
      </p:nvGrpSpPr>
      <p:grpSpPr>
        <a:xfrm>
          <a:off x="0" y="0"/>
          <a:ext cx="0" cy="0"/>
          <a:chOff x="0" y="0"/>
          <a:chExt cx="0" cy="0"/>
        </a:xfrm>
      </p:grpSpPr>
      <p:sp>
        <p:nvSpPr>
          <p:cNvPr id="4908" name="Google Shape;4908;g200ff56c607_0_255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solidFill>
                  <a:schemeClr val="accent2"/>
                </a:solidFill>
              </a:rPr>
              <a:t>Thank</a:t>
            </a:r>
            <a:r>
              <a:rPr lang="en-US">
                <a:solidFill>
                  <a:schemeClr val="accent2"/>
                </a:solidFill>
              </a:rPr>
              <a:t> you!</a:t>
            </a:r>
            <a:endParaRPr>
              <a:solidFill>
                <a:schemeClr val="accent2"/>
              </a:solidFill>
            </a:endParaRPr>
          </a:p>
        </p:txBody>
      </p:sp>
      <p:sp>
        <p:nvSpPr>
          <p:cNvPr id="4909" name="Google Shape;4909;g200ff56c607_0_2550"/>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n-US" sz="4100"/>
              <a:t>Kristen Drury</a:t>
            </a:r>
            <a:endParaRPr sz="4100"/>
          </a:p>
          <a:p>
            <a:pPr indent="0" lvl="0" marL="0" rtl="0" algn="ctr">
              <a:spcBef>
                <a:spcPts val="1000"/>
              </a:spcBef>
              <a:spcAft>
                <a:spcPts val="0"/>
              </a:spcAft>
              <a:buNone/>
            </a:pPr>
            <a:r>
              <a:rPr lang="en-US" sz="4100"/>
              <a:t>William </a:t>
            </a:r>
            <a:r>
              <a:rPr lang="en-US" sz="4100"/>
              <a:t>Floyd</a:t>
            </a:r>
            <a:r>
              <a:rPr lang="en-US" sz="4100"/>
              <a:t> High School</a:t>
            </a:r>
            <a:endParaRPr sz="4100"/>
          </a:p>
          <a:p>
            <a:pPr indent="0" lvl="0" marL="0" rtl="0" algn="ctr">
              <a:spcBef>
                <a:spcPts val="1000"/>
              </a:spcBef>
              <a:spcAft>
                <a:spcPts val="0"/>
              </a:spcAft>
              <a:buNone/>
            </a:pPr>
            <a:r>
              <a:rPr lang="en-US" sz="4100" u="sng">
                <a:solidFill>
                  <a:schemeClr val="hlink"/>
                </a:solidFill>
                <a:hlinkClick r:id="rId3"/>
              </a:rPr>
              <a:t>www.chemisme.com</a:t>
            </a:r>
            <a:endParaRPr sz="4100"/>
          </a:p>
          <a:p>
            <a:pPr indent="0" lvl="0" marL="0" rtl="0" algn="ctr">
              <a:spcBef>
                <a:spcPts val="1000"/>
              </a:spcBef>
              <a:spcAft>
                <a:spcPts val="0"/>
              </a:spcAft>
              <a:buNone/>
            </a:pPr>
            <a:r>
              <a:rPr lang="en-US" sz="4100" u="sng">
                <a:solidFill>
                  <a:schemeClr val="hlink"/>
                </a:solidFill>
                <a:hlinkClick r:id="rId4"/>
              </a:rPr>
              <a:t>chemisme@gmail.com</a:t>
            </a:r>
            <a:r>
              <a:rPr lang="en-US" sz="4100"/>
              <a:t> </a:t>
            </a:r>
            <a:endParaRPr sz="4100"/>
          </a:p>
          <a:p>
            <a:pPr indent="0" lvl="0" marL="0" rtl="0" algn="l">
              <a:spcBef>
                <a:spcPts val="1000"/>
              </a:spcBef>
              <a:spcAft>
                <a:spcPts val="0"/>
              </a:spcAft>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g200fb5710e2_0_21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Noble Gas Shortcut</a:t>
            </a:r>
            <a:endParaRPr/>
          </a:p>
        </p:txBody>
      </p:sp>
      <p:sp>
        <p:nvSpPr>
          <p:cNvPr id="787" name="Google Shape;787;g200fb5710e2_0_214"/>
          <p:cNvSpPr txBox="1"/>
          <p:nvPr>
            <p:ph idx="1" type="body"/>
          </p:nvPr>
        </p:nvSpPr>
        <p:spPr>
          <a:xfrm>
            <a:off x="838200" y="1825625"/>
            <a:ext cx="5499600" cy="43512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400"/>
              <a:buNone/>
            </a:pPr>
            <a:r>
              <a:rPr lang="en-US"/>
              <a:t>Larger elements will have extremely long configurations. A shortcut is to use noble gas configurations. </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Sodium has 11e- and a configuration of 1s</a:t>
            </a:r>
            <a:r>
              <a:rPr baseline="30000" lang="en-US"/>
              <a:t>2</a:t>
            </a:r>
            <a:r>
              <a:rPr lang="en-US"/>
              <a:t>2s</a:t>
            </a:r>
            <a:r>
              <a:rPr baseline="30000" lang="en-US"/>
              <a:t>2</a:t>
            </a:r>
            <a:r>
              <a:rPr lang="en-US"/>
              <a:t>2p</a:t>
            </a:r>
            <a:r>
              <a:rPr baseline="30000" lang="en-US"/>
              <a:t>6</a:t>
            </a:r>
            <a:r>
              <a:rPr lang="en-US"/>
              <a:t>3s</a:t>
            </a:r>
            <a:r>
              <a:rPr baseline="30000" lang="en-US"/>
              <a:t>1</a:t>
            </a:r>
            <a:r>
              <a:rPr lang="en-US"/>
              <a:t> or [Ne]3s</a:t>
            </a:r>
            <a:r>
              <a:rPr baseline="30000" lang="en-US"/>
              <a:t>1</a:t>
            </a:r>
            <a:r>
              <a:rPr lang="en-US"/>
              <a:t>.</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Sulfur has 16e- and a configuration of 1s</a:t>
            </a:r>
            <a:r>
              <a:rPr baseline="30000" lang="en-US"/>
              <a:t>2</a:t>
            </a:r>
            <a:r>
              <a:rPr lang="en-US"/>
              <a:t>2s</a:t>
            </a:r>
            <a:r>
              <a:rPr baseline="30000" lang="en-US"/>
              <a:t>2</a:t>
            </a:r>
            <a:r>
              <a:rPr lang="en-US"/>
              <a:t>2p</a:t>
            </a:r>
            <a:r>
              <a:rPr baseline="30000" lang="en-US"/>
              <a:t>6</a:t>
            </a:r>
            <a:r>
              <a:rPr lang="en-US"/>
              <a:t>3s</a:t>
            </a:r>
            <a:r>
              <a:rPr baseline="30000" lang="en-US"/>
              <a:t>2</a:t>
            </a:r>
            <a:r>
              <a:rPr lang="en-US"/>
              <a:t>3p</a:t>
            </a:r>
            <a:r>
              <a:rPr baseline="30000" lang="en-US"/>
              <a:t>4</a:t>
            </a:r>
            <a:r>
              <a:rPr lang="en-US"/>
              <a:t> or [Ne]3s</a:t>
            </a:r>
            <a:r>
              <a:rPr baseline="30000" lang="en-US"/>
              <a:t>2</a:t>
            </a:r>
            <a:r>
              <a:rPr lang="en-US"/>
              <a:t>3p</a:t>
            </a:r>
            <a:r>
              <a:rPr baseline="30000" lang="en-US"/>
              <a:t>4</a:t>
            </a:r>
            <a:r>
              <a:rPr lang="en-US"/>
              <a:t>.</a:t>
            </a:r>
            <a:endParaRPr/>
          </a:p>
          <a:p>
            <a:pPr indent="0" lvl="0" marL="0" rtl="0" algn="l">
              <a:lnSpc>
                <a:spcPct val="90000"/>
              </a:lnSpc>
              <a:spcBef>
                <a:spcPts val="1000"/>
              </a:spcBef>
              <a:spcAft>
                <a:spcPts val="0"/>
              </a:spcAft>
              <a:buClr>
                <a:schemeClr val="dk1"/>
              </a:buClr>
              <a:buSzPts val="2400"/>
              <a:buNone/>
            </a:pPr>
            <a:r>
              <a:t/>
            </a:r>
            <a:endParaRPr/>
          </a:p>
          <a:p>
            <a:pPr indent="-76200" lvl="0" marL="228600" rtl="0" algn="l">
              <a:lnSpc>
                <a:spcPct val="90000"/>
              </a:lnSpc>
              <a:spcBef>
                <a:spcPts val="1000"/>
              </a:spcBef>
              <a:spcAft>
                <a:spcPts val="0"/>
              </a:spcAft>
              <a:buClr>
                <a:schemeClr val="dk1"/>
              </a:buClr>
              <a:buSzPts val="2400"/>
              <a:buNone/>
            </a:pPr>
            <a:r>
              <a:t/>
            </a:r>
            <a:endParaRPr/>
          </a:p>
        </p:txBody>
      </p:sp>
      <p:pic>
        <p:nvPicPr>
          <p:cNvPr descr="Image result for noble gases funny" id="788" name="Google Shape;788;g200fb5710e2_0_214"/>
          <p:cNvPicPr preferRelativeResize="0"/>
          <p:nvPr/>
        </p:nvPicPr>
        <p:blipFill rotWithShape="1">
          <a:blip r:embed="rId3">
            <a:alphaModFix/>
          </a:blip>
          <a:srcRect b="9412" l="0" r="0" t="0"/>
          <a:stretch/>
        </p:blipFill>
        <p:spPr>
          <a:xfrm>
            <a:off x="6461781" y="1690688"/>
            <a:ext cx="5238750" cy="351193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g200fb5710e2_0_24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Isoelectronic</a:t>
            </a:r>
            <a:endParaRPr/>
          </a:p>
        </p:txBody>
      </p:sp>
      <p:sp>
        <p:nvSpPr>
          <p:cNvPr id="795" name="Google Shape;795;g200fb5710e2_0_24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0000"/>
              </a:buClr>
              <a:buSzPts val="2400"/>
              <a:buNone/>
            </a:pPr>
            <a:r>
              <a:rPr lang="en-US">
                <a:solidFill>
                  <a:srgbClr val="FF0000"/>
                </a:solidFill>
              </a:rPr>
              <a:t>When two ions or atoms have the same number of electrons. </a:t>
            </a:r>
            <a:endParaRPr>
              <a:solidFill>
                <a:srgbClr val="FF0000"/>
              </a:solidFill>
            </a:endParaRPr>
          </a:p>
          <a:p>
            <a:pPr indent="0" lvl="0" marL="0" rtl="0" algn="l">
              <a:lnSpc>
                <a:spcPct val="90000"/>
              </a:lnSpc>
              <a:spcBef>
                <a:spcPts val="1000"/>
              </a:spcBef>
              <a:spcAft>
                <a:spcPts val="0"/>
              </a:spcAft>
              <a:buClr>
                <a:schemeClr val="dk1"/>
              </a:buClr>
              <a:buSzPts val="2400"/>
              <a:buNone/>
            </a:pPr>
            <a:r>
              <a:rPr lang="en-US" u="sng"/>
              <a:t>Example:</a:t>
            </a:r>
            <a:r>
              <a:rPr lang="en-US"/>
              <a:t> Ar and K</a:t>
            </a:r>
            <a:r>
              <a:rPr baseline="30000" lang="en-US"/>
              <a:t>+1</a:t>
            </a:r>
            <a:r>
              <a:rPr lang="en-US"/>
              <a:t>.</a:t>
            </a:r>
            <a:endParaRPr/>
          </a:p>
          <a:p>
            <a:pPr indent="-228600" lvl="1" marL="685800" rtl="0" algn="l">
              <a:lnSpc>
                <a:spcPct val="90000"/>
              </a:lnSpc>
              <a:spcBef>
                <a:spcPts val="500"/>
              </a:spcBef>
              <a:spcAft>
                <a:spcPts val="0"/>
              </a:spcAft>
              <a:buClr>
                <a:schemeClr val="dk1"/>
              </a:buClr>
              <a:buSzPts val="2400"/>
              <a:buChar char="•"/>
            </a:pPr>
            <a:r>
              <a:rPr lang="en-US"/>
              <a:t>Argon:		</a:t>
            </a:r>
            <a:r>
              <a:rPr lang="en-US">
                <a:solidFill>
                  <a:srgbClr val="00B0F0"/>
                </a:solidFill>
              </a:rPr>
              <a:t> 1s</a:t>
            </a:r>
            <a:r>
              <a:rPr baseline="30000" lang="en-US">
                <a:solidFill>
                  <a:srgbClr val="00B0F0"/>
                </a:solidFill>
              </a:rPr>
              <a:t>2 </a:t>
            </a:r>
            <a:r>
              <a:rPr lang="en-US">
                <a:solidFill>
                  <a:srgbClr val="00B0F0"/>
                </a:solidFill>
              </a:rPr>
              <a:t>2s</a:t>
            </a:r>
            <a:r>
              <a:rPr baseline="30000" lang="en-US">
                <a:solidFill>
                  <a:srgbClr val="00B0F0"/>
                </a:solidFill>
              </a:rPr>
              <a:t>2 </a:t>
            </a:r>
            <a:r>
              <a:rPr lang="en-US">
                <a:solidFill>
                  <a:srgbClr val="00B0F0"/>
                </a:solidFill>
              </a:rPr>
              <a:t>2p</a:t>
            </a:r>
            <a:r>
              <a:rPr baseline="30000" lang="en-US">
                <a:solidFill>
                  <a:srgbClr val="00B0F0"/>
                </a:solidFill>
              </a:rPr>
              <a:t>6 </a:t>
            </a:r>
            <a:r>
              <a:rPr lang="en-US">
                <a:solidFill>
                  <a:srgbClr val="00B0F0"/>
                </a:solidFill>
              </a:rPr>
              <a:t>3s</a:t>
            </a:r>
            <a:r>
              <a:rPr baseline="30000" lang="en-US">
                <a:solidFill>
                  <a:srgbClr val="00B0F0"/>
                </a:solidFill>
              </a:rPr>
              <a:t>2 </a:t>
            </a:r>
            <a:r>
              <a:rPr lang="en-US">
                <a:solidFill>
                  <a:srgbClr val="00B0F0"/>
                </a:solidFill>
              </a:rPr>
              <a:t>3p</a:t>
            </a:r>
            <a:r>
              <a:rPr baseline="30000" lang="en-US">
                <a:solidFill>
                  <a:srgbClr val="00B0F0"/>
                </a:solidFill>
              </a:rPr>
              <a:t>6 </a:t>
            </a:r>
            <a:endParaRPr>
              <a:solidFill>
                <a:srgbClr val="00B0F0"/>
              </a:solidFill>
            </a:endParaRPr>
          </a:p>
          <a:p>
            <a:pPr indent="-228600" lvl="1" marL="685800" rtl="0" algn="l">
              <a:lnSpc>
                <a:spcPct val="90000"/>
              </a:lnSpc>
              <a:spcBef>
                <a:spcPts val="500"/>
              </a:spcBef>
              <a:spcAft>
                <a:spcPts val="0"/>
              </a:spcAft>
              <a:buClr>
                <a:schemeClr val="dk1"/>
              </a:buClr>
              <a:buSzPts val="2400"/>
              <a:buChar char="•"/>
            </a:pPr>
            <a:r>
              <a:rPr lang="en-US"/>
              <a:t>Potassium:</a:t>
            </a:r>
            <a:r>
              <a:rPr lang="en-US">
                <a:solidFill>
                  <a:srgbClr val="FFFF00"/>
                </a:solidFill>
              </a:rPr>
              <a:t> 	</a:t>
            </a:r>
            <a:r>
              <a:rPr lang="en-US">
                <a:solidFill>
                  <a:srgbClr val="00B0F0"/>
                </a:solidFill>
              </a:rPr>
              <a:t>1s</a:t>
            </a:r>
            <a:r>
              <a:rPr baseline="30000" lang="en-US">
                <a:solidFill>
                  <a:srgbClr val="00B0F0"/>
                </a:solidFill>
              </a:rPr>
              <a:t>2 </a:t>
            </a:r>
            <a:r>
              <a:rPr lang="en-US">
                <a:solidFill>
                  <a:srgbClr val="00B0F0"/>
                </a:solidFill>
              </a:rPr>
              <a:t>2s</a:t>
            </a:r>
            <a:r>
              <a:rPr baseline="30000" lang="en-US">
                <a:solidFill>
                  <a:srgbClr val="00B0F0"/>
                </a:solidFill>
              </a:rPr>
              <a:t>2 </a:t>
            </a:r>
            <a:r>
              <a:rPr lang="en-US">
                <a:solidFill>
                  <a:srgbClr val="00B0F0"/>
                </a:solidFill>
              </a:rPr>
              <a:t>2p</a:t>
            </a:r>
            <a:r>
              <a:rPr baseline="30000" lang="en-US">
                <a:solidFill>
                  <a:srgbClr val="00B0F0"/>
                </a:solidFill>
              </a:rPr>
              <a:t>6 </a:t>
            </a:r>
            <a:r>
              <a:rPr lang="en-US">
                <a:solidFill>
                  <a:srgbClr val="00B0F0"/>
                </a:solidFill>
              </a:rPr>
              <a:t>3s</a:t>
            </a:r>
            <a:r>
              <a:rPr baseline="30000" lang="en-US">
                <a:solidFill>
                  <a:srgbClr val="00B0F0"/>
                </a:solidFill>
              </a:rPr>
              <a:t>2 </a:t>
            </a:r>
            <a:r>
              <a:rPr lang="en-US">
                <a:solidFill>
                  <a:srgbClr val="00B0F0"/>
                </a:solidFill>
              </a:rPr>
              <a:t>3p</a:t>
            </a:r>
            <a:r>
              <a:rPr baseline="30000" lang="en-US">
                <a:solidFill>
                  <a:srgbClr val="00B0F0"/>
                </a:solidFill>
              </a:rPr>
              <a:t>6 </a:t>
            </a:r>
            <a:r>
              <a:rPr lang="en-US">
                <a:solidFill>
                  <a:srgbClr val="00B0F0"/>
                </a:solidFill>
              </a:rPr>
              <a:t>4s</a:t>
            </a:r>
            <a:r>
              <a:rPr baseline="30000" lang="en-US">
                <a:solidFill>
                  <a:srgbClr val="00B0F0"/>
                </a:solidFill>
              </a:rPr>
              <a:t>1</a:t>
            </a:r>
            <a:endParaRPr>
              <a:solidFill>
                <a:srgbClr val="00B0F0"/>
              </a:solidFill>
            </a:endParaRPr>
          </a:p>
          <a:p>
            <a:pPr indent="-228600" lvl="1" marL="685800" rtl="0" algn="l">
              <a:lnSpc>
                <a:spcPct val="90000"/>
              </a:lnSpc>
              <a:spcBef>
                <a:spcPts val="500"/>
              </a:spcBef>
              <a:spcAft>
                <a:spcPts val="0"/>
              </a:spcAft>
              <a:buClr>
                <a:schemeClr val="dk1"/>
              </a:buClr>
              <a:buSzPts val="2400"/>
              <a:buChar char="•"/>
            </a:pPr>
            <a:r>
              <a:rPr lang="en-US"/>
              <a:t>Potassium Ion:	</a:t>
            </a:r>
            <a:r>
              <a:rPr lang="en-US">
                <a:solidFill>
                  <a:srgbClr val="FFFF00"/>
                </a:solidFill>
              </a:rPr>
              <a:t> </a:t>
            </a:r>
            <a:r>
              <a:rPr lang="en-US">
                <a:solidFill>
                  <a:srgbClr val="00B0F0"/>
                </a:solidFill>
              </a:rPr>
              <a:t>1s</a:t>
            </a:r>
            <a:r>
              <a:rPr baseline="30000" lang="en-US">
                <a:solidFill>
                  <a:srgbClr val="00B0F0"/>
                </a:solidFill>
              </a:rPr>
              <a:t>2 </a:t>
            </a:r>
            <a:r>
              <a:rPr lang="en-US">
                <a:solidFill>
                  <a:srgbClr val="00B0F0"/>
                </a:solidFill>
              </a:rPr>
              <a:t>2s</a:t>
            </a:r>
            <a:r>
              <a:rPr baseline="30000" lang="en-US">
                <a:solidFill>
                  <a:srgbClr val="00B0F0"/>
                </a:solidFill>
              </a:rPr>
              <a:t>2 </a:t>
            </a:r>
            <a:r>
              <a:rPr lang="en-US">
                <a:solidFill>
                  <a:srgbClr val="00B0F0"/>
                </a:solidFill>
              </a:rPr>
              <a:t>2p</a:t>
            </a:r>
            <a:r>
              <a:rPr baseline="30000" lang="en-US">
                <a:solidFill>
                  <a:srgbClr val="00B0F0"/>
                </a:solidFill>
              </a:rPr>
              <a:t>6 </a:t>
            </a:r>
            <a:r>
              <a:rPr lang="en-US">
                <a:solidFill>
                  <a:srgbClr val="00B0F0"/>
                </a:solidFill>
              </a:rPr>
              <a:t>3s</a:t>
            </a:r>
            <a:r>
              <a:rPr baseline="30000" lang="en-US">
                <a:solidFill>
                  <a:srgbClr val="00B0F0"/>
                </a:solidFill>
              </a:rPr>
              <a:t>2 </a:t>
            </a:r>
            <a:r>
              <a:rPr lang="en-US">
                <a:solidFill>
                  <a:srgbClr val="00B0F0"/>
                </a:solidFill>
              </a:rPr>
              <a:t>3p</a:t>
            </a:r>
            <a:r>
              <a:rPr baseline="30000" lang="en-US">
                <a:solidFill>
                  <a:srgbClr val="00B0F0"/>
                </a:solidFill>
              </a:rPr>
              <a:t>6 </a:t>
            </a:r>
            <a:endParaRPr>
              <a:solidFill>
                <a:srgbClr val="00B0F0"/>
              </a:solidFill>
            </a:endParaRPr>
          </a:p>
          <a:p>
            <a:pPr indent="-76200" lvl="0" marL="228600" rtl="0" algn="l">
              <a:lnSpc>
                <a:spcPct val="90000"/>
              </a:lnSpc>
              <a:spcBef>
                <a:spcPts val="1000"/>
              </a:spcBef>
              <a:spcAft>
                <a:spcPts val="0"/>
              </a:spcAft>
              <a:buClr>
                <a:schemeClr val="dk1"/>
              </a:buClr>
              <a:buSzPts val="2400"/>
              <a:buNone/>
            </a:pPr>
            <a:r>
              <a:t/>
            </a:r>
            <a:endParaRPr/>
          </a:p>
        </p:txBody>
      </p:sp>
      <p:pic>
        <p:nvPicPr>
          <p:cNvPr descr="Image result for isoelectronic" id="796" name="Google Shape;796;g200fb5710e2_0_243"/>
          <p:cNvPicPr preferRelativeResize="0"/>
          <p:nvPr/>
        </p:nvPicPr>
        <p:blipFill rotWithShape="1">
          <a:blip r:embed="rId3">
            <a:alphaModFix/>
          </a:blip>
          <a:srcRect b="0" l="0" r="0" t="0"/>
          <a:stretch/>
        </p:blipFill>
        <p:spPr>
          <a:xfrm>
            <a:off x="7108168" y="2970430"/>
            <a:ext cx="4638675" cy="23241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g200fb5710e2_0_28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Ionization Energy</a:t>
            </a:r>
            <a:endParaRPr/>
          </a:p>
        </p:txBody>
      </p:sp>
      <p:sp>
        <p:nvSpPr>
          <p:cNvPr id="803" name="Google Shape;803;g200fb5710e2_0_287"/>
          <p:cNvSpPr txBox="1"/>
          <p:nvPr>
            <p:ph idx="1" type="body"/>
          </p:nvPr>
        </p:nvSpPr>
        <p:spPr>
          <a:xfrm>
            <a:off x="1040523" y="1600201"/>
            <a:ext cx="10484100" cy="4526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0000"/>
              </a:buClr>
              <a:buSzPts val="2400"/>
              <a:buNone/>
            </a:pPr>
            <a:r>
              <a:rPr lang="en-US">
                <a:solidFill>
                  <a:srgbClr val="FF0000"/>
                </a:solidFill>
              </a:rPr>
              <a:t>IE: The energy needed to remove the valence electron for a gaseous ground state element creating a positive ion.</a:t>
            </a:r>
            <a:endParaRPr/>
          </a:p>
          <a:p>
            <a:pPr indent="-228600" lvl="0" marL="228600" rtl="0" algn="l">
              <a:lnSpc>
                <a:spcPct val="90000"/>
              </a:lnSpc>
              <a:spcBef>
                <a:spcPts val="1000"/>
              </a:spcBef>
              <a:spcAft>
                <a:spcPts val="0"/>
              </a:spcAft>
              <a:buClr>
                <a:schemeClr val="dk1"/>
              </a:buClr>
              <a:buSzPts val="2400"/>
              <a:buChar char="•"/>
            </a:pPr>
            <a:r>
              <a:rPr lang="en-US"/>
              <a:t>The second ionization energy corresponds to the removal of the second valence electron (after the first IE)…</a:t>
            </a:r>
            <a:endParaRPr/>
          </a:p>
          <a:p>
            <a:pPr indent="-228600" lvl="0" marL="228600" rtl="0" algn="l">
              <a:lnSpc>
                <a:spcPct val="90000"/>
              </a:lnSpc>
              <a:spcBef>
                <a:spcPts val="1000"/>
              </a:spcBef>
              <a:spcAft>
                <a:spcPts val="0"/>
              </a:spcAft>
              <a:buClr>
                <a:schemeClr val="dk1"/>
              </a:buClr>
              <a:buSzPts val="2400"/>
              <a:buChar char="•"/>
            </a:pPr>
            <a:r>
              <a:rPr lang="en-US"/>
              <a:t>Would the second IE require more or less energy than the first and why?</a:t>
            </a:r>
            <a:endParaRPr/>
          </a:p>
        </p:txBody>
      </p:sp>
      <p:pic>
        <p:nvPicPr>
          <p:cNvPr descr="Image result for ion" id="804" name="Google Shape;804;g200fb5710e2_0_287"/>
          <p:cNvPicPr preferRelativeResize="0"/>
          <p:nvPr/>
        </p:nvPicPr>
        <p:blipFill rotWithShape="1">
          <a:blip r:embed="rId3">
            <a:alphaModFix/>
          </a:blip>
          <a:srcRect b="0" l="0" r="0" t="0"/>
          <a:stretch/>
        </p:blipFill>
        <p:spPr>
          <a:xfrm>
            <a:off x="3986596" y="4004551"/>
            <a:ext cx="3771900" cy="18859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g200fb5710e2_0_29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Ionization Energy</a:t>
            </a:r>
            <a:endParaRPr/>
          </a:p>
        </p:txBody>
      </p:sp>
      <p:sp>
        <p:nvSpPr>
          <p:cNvPr id="810" name="Google Shape;810;g200fb5710e2_0_294"/>
          <p:cNvSpPr txBox="1"/>
          <p:nvPr>
            <p:ph idx="1" type="body"/>
          </p:nvPr>
        </p:nvSpPr>
        <p:spPr>
          <a:xfrm>
            <a:off x="838200" y="1825625"/>
            <a:ext cx="107337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As electrons are removed for an atom, the atom’s nucleus can tighten the pull on the fewer electrons, creating a smaller radius and a tighter hold on the valence electrons. Therefore, the second IE will always be greater than the first IE.</a:t>
            </a:r>
            <a:endParaRPr/>
          </a:p>
        </p:txBody>
      </p:sp>
      <p:pic>
        <p:nvPicPr>
          <p:cNvPr descr="Image result for bohr diagram of be" id="811" name="Google Shape;811;g200fb5710e2_0_294"/>
          <p:cNvPicPr preferRelativeResize="0"/>
          <p:nvPr/>
        </p:nvPicPr>
        <p:blipFill rotWithShape="1">
          <a:blip r:embed="rId3">
            <a:alphaModFix/>
          </a:blip>
          <a:srcRect b="9616" l="0" r="0" t="0"/>
          <a:stretch/>
        </p:blipFill>
        <p:spPr>
          <a:xfrm>
            <a:off x="619890" y="3239816"/>
            <a:ext cx="3372834" cy="2222939"/>
          </a:xfrm>
          <a:prstGeom prst="rect">
            <a:avLst/>
          </a:prstGeom>
          <a:noFill/>
          <a:ln>
            <a:noFill/>
          </a:ln>
        </p:spPr>
      </p:pic>
      <p:pic>
        <p:nvPicPr>
          <p:cNvPr descr="Image result for bohr diagram of be" id="812" name="Google Shape;812;g200fb5710e2_0_294"/>
          <p:cNvPicPr preferRelativeResize="0"/>
          <p:nvPr/>
        </p:nvPicPr>
        <p:blipFill rotWithShape="1">
          <a:blip r:embed="rId3">
            <a:alphaModFix/>
          </a:blip>
          <a:srcRect b="9616" l="0" r="0" t="0"/>
          <a:stretch/>
        </p:blipFill>
        <p:spPr>
          <a:xfrm>
            <a:off x="4620938" y="3507830"/>
            <a:ext cx="2583903" cy="1702977"/>
          </a:xfrm>
          <a:prstGeom prst="rect">
            <a:avLst/>
          </a:prstGeom>
          <a:noFill/>
          <a:ln>
            <a:noFill/>
          </a:ln>
        </p:spPr>
      </p:pic>
      <p:pic>
        <p:nvPicPr>
          <p:cNvPr descr="Image result for bohr diagram of be" id="813" name="Google Shape;813;g200fb5710e2_0_294"/>
          <p:cNvPicPr preferRelativeResize="0"/>
          <p:nvPr/>
        </p:nvPicPr>
        <p:blipFill rotWithShape="1">
          <a:blip r:embed="rId3">
            <a:alphaModFix/>
          </a:blip>
          <a:srcRect b="26059" l="26989" r="29507" t="18483"/>
          <a:stretch/>
        </p:blipFill>
        <p:spPr>
          <a:xfrm>
            <a:off x="9475076" y="3862552"/>
            <a:ext cx="1119352" cy="1040525"/>
          </a:xfrm>
          <a:prstGeom prst="rect">
            <a:avLst/>
          </a:prstGeom>
          <a:noFill/>
          <a:ln>
            <a:noFill/>
          </a:ln>
        </p:spPr>
      </p:pic>
      <p:sp>
        <p:nvSpPr>
          <p:cNvPr id="814" name="Google Shape;814;g200fb5710e2_0_294"/>
          <p:cNvSpPr/>
          <p:nvPr/>
        </p:nvSpPr>
        <p:spPr>
          <a:xfrm>
            <a:off x="5785945" y="4903076"/>
            <a:ext cx="126900" cy="3078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815" name="Google Shape;815;g200fb5710e2_0_294"/>
          <p:cNvCxnSpPr/>
          <p:nvPr/>
        </p:nvCxnSpPr>
        <p:spPr>
          <a:xfrm>
            <a:off x="3563007" y="4351285"/>
            <a:ext cx="1277100" cy="0"/>
          </a:xfrm>
          <a:prstGeom prst="straightConnector1">
            <a:avLst/>
          </a:prstGeom>
          <a:noFill/>
          <a:ln cap="flat" cmpd="sng" w="28575">
            <a:solidFill>
              <a:schemeClr val="dk1"/>
            </a:solidFill>
            <a:prstDash val="solid"/>
            <a:miter lim="800000"/>
            <a:headEnd len="sm" w="sm" type="none"/>
            <a:tailEnd len="med" w="med" type="triangle"/>
          </a:ln>
        </p:spPr>
      </p:cxnSp>
      <p:cxnSp>
        <p:nvCxnSpPr>
          <p:cNvPr id="816" name="Google Shape;816;g200fb5710e2_0_294"/>
          <p:cNvCxnSpPr/>
          <p:nvPr/>
        </p:nvCxnSpPr>
        <p:spPr>
          <a:xfrm>
            <a:off x="7357242" y="4346032"/>
            <a:ext cx="1277100" cy="0"/>
          </a:xfrm>
          <a:prstGeom prst="straightConnector1">
            <a:avLst/>
          </a:prstGeom>
          <a:noFill/>
          <a:ln cap="flat" cmpd="sng" w="28575">
            <a:solidFill>
              <a:schemeClr val="dk1"/>
            </a:solidFill>
            <a:prstDash val="solid"/>
            <a:miter lim="800000"/>
            <a:headEnd len="sm" w="sm" type="none"/>
            <a:tailEnd len="med" w="med" type="triangle"/>
          </a:ln>
        </p:spPr>
      </p:cxnSp>
      <p:cxnSp>
        <p:nvCxnSpPr>
          <p:cNvPr id="817" name="Google Shape;817;g200fb5710e2_0_294"/>
          <p:cNvCxnSpPr/>
          <p:nvPr/>
        </p:nvCxnSpPr>
        <p:spPr>
          <a:xfrm flipH="1" rot="10800000">
            <a:off x="2432431" y="3736311"/>
            <a:ext cx="531600" cy="485700"/>
          </a:xfrm>
          <a:prstGeom prst="straightConnector1">
            <a:avLst/>
          </a:prstGeom>
          <a:noFill/>
          <a:ln cap="flat" cmpd="sng" w="9525">
            <a:solidFill>
              <a:schemeClr val="accent1"/>
            </a:solidFill>
            <a:prstDash val="solid"/>
            <a:miter lim="800000"/>
            <a:headEnd len="sm" w="sm" type="none"/>
            <a:tailEnd len="med" w="med" type="triangle"/>
          </a:ln>
        </p:spPr>
      </p:cxnSp>
      <p:cxnSp>
        <p:nvCxnSpPr>
          <p:cNvPr id="818" name="Google Shape;818;g200fb5710e2_0_294"/>
          <p:cNvCxnSpPr/>
          <p:nvPr/>
        </p:nvCxnSpPr>
        <p:spPr>
          <a:xfrm>
            <a:off x="2334225" y="4346032"/>
            <a:ext cx="508200" cy="711000"/>
          </a:xfrm>
          <a:prstGeom prst="straightConnector1">
            <a:avLst/>
          </a:prstGeom>
          <a:noFill/>
          <a:ln cap="flat" cmpd="sng" w="9525">
            <a:solidFill>
              <a:schemeClr val="accent1"/>
            </a:solidFill>
            <a:prstDash val="solid"/>
            <a:miter lim="800000"/>
            <a:headEnd len="sm" w="sm" type="none"/>
            <a:tailEnd len="med" w="med" type="triangle"/>
          </a:ln>
        </p:spPr>
      </p:cxnSp>
      <p:cxnSp>
        <p:nvCxnSpPr>
          <p:cNvPr id="819" name="Google Shape;819;g200fb5710e2_0_294"/>
          <p:cNvCxnSpPr/>
          <p:nvPr/>
        </p:nvCxnSpPr>
        <p:spPr>
          <a:xfrm rot="10800000">
            <a:off x="1623807" y="3625924"/>
            <a:ext cx="682500" cy="615000"/>
          </a:xfrm>
          <a:prstGeom prst="straightConnector1">
            <a:avLst/>
          </a:prstGeom>
          <a:noFill/>
          <a:ln cap="flat" cmpd="sng" w="9525">
            <a:solidFill>
              <a:schemeClr val="accent1"/>
            </a:solidFill>
            <a:prstDash val="solid"/>
            <a:miter lim="800000"/>
            <a:headEnd len="sm" w="sm" type="none"/>
            <a:tailEnd len="med" w="med" type="triangle"/>
          </a:ln>
        </p:spPr>
      </p:cxnSp>
      <p:cxnSp>
        <p:nvCxnSpPr>
          <p:cNvPr id="820" name="Google Shape;820;g200fb5710e2_0_294"/>
          <p:cNvCxnSpPr/>
          <p:nvPr/>
        </p:nvCxnSpPr>
        <p:spPr>
          <a:xfrm flipH="1">
            <a:off x="1623807" y="4240924"/>
            <a:ext cx="682500" cy="816000"/>
          </a:xfrm>
          <a:prstGeom prst="straightConnector1">
            <a:avLst/>
          </a:prstGeom>
          <a:noFill/>
          <a:ln cap="flat" cmpd="sng" w="9525">
            <a:solidFill>
              <a:schemeClr val="accent1"/>
            </a:solidFill>
            <a:prstDash val="solid"/>
            <a:miter lim="800000"/>
            <a:headEnd len="sm" w="sm" type="none"/>
            <a:tailEnd len="med" w="med" type="triangle"/>
          </a:ln>
        </p:spPr>
      </p:cxnSp>
      <p:cxnSp>
        <p:nvCxnSpPr>
          <p:cNvPr id="821" name="Google Shape;821;g200fb5710e2_0_294"/>
          <p:cNvCxnSpPr/>
          <p:nvPr/>
        </p:nvCxnSpPr>
        <p:spPr>
          <a:xfrm rot="10800000">
            <a:off x="5405891" y="3626214"/>
            <a:ext cx="507000" cy="756600"/>
          </a:xfrm>
          <a:prstGeom prst="straightConnector1">
            <a:avLst/>
          </a:prstGeom>
          <a:noFill/>
          <a:ln cap="flat" cmpd="sng" w="9525">
            <a:solidFill>
              <a:schemeClr val="accent1"/>
            </a:solidFill>
            <a:prstDash val="solid"/>
            <a:miter lim="800000"/>
            <a:headEnd len="sm" w="sm" type="none"/>
            <a:tailEnd len="med" w="med" type="triangle"/>
          </a:ln>
        </p:spPr>
      </p:cxnSp>
      <p:cxnSp>
        <p:nvCxnSpPr>
          <p:cNvPr id="822" name="Google Shape;822;g200fb5710e2_0_294"/>
          <p:cNvCxnSpPr/>
          <p:nvPr/>
        </p:nvCxnSpPr>
        <p:spPr>
          <a:xfrm flipH="1" rot="10800000">
            <a:off x="5917431" y="3862642"/>
            <a:ext cx="809100" cy="505200"/>
          </a:xfrm>
          <a:prstGeom prst="straightConnector1">
            <a:avLst/>
          </a:prstGeom>
          <a:noFill/>
          <a:ln cap="flat" cmpd="sng" w="9525">
            <a:solidFill>
              <a:schemeClr val="accent1"/>
            </a:solidFill>
            <a:prstDash val="solid"/>
            <a:miter lim="800000"/>
            <a:headEnd len="sm" w="sm" type="none"/>
            <a:tailEnd len="med" w="med" type="triangle"/>
          </a:ln>
        </p:spPr>
      </p:cxnSp>
      <p:cxnSp>
        <p:nvCxnSpPr>
          <p:cNvPr id="823" name="Google Shape;823;g200fb5710e2_0_294"/>
          <p:cNvCxnSpPr/>
          <p:nvPr/>
        </p:nvCxnSpPr>
        <p:spPr>
          <a:xfrm>
            <a:off x="5912890" y="4436419"/>
            <a:ext cx="598200" cy="620400"/>
          </a:xfrm>
          <a:prstGeom prst="straightConnector1">
            <a:avLst/>
          </a:prstGeom>
          <a:noFill/>
          <a:ln cap="flat" cmpd="sng" w="9525">
            <a:solidFill>
              <a:schemeClr val="accent1"/>
            </a:solidFill>
            <a:prstDash val="solid"/>
            <a:miter lim="800000"/>
            <a:headEnd len="sm" w="sm" type="none"/>
            <a:tailEnd len="med" w="med" type="triangle"/>
          </a:ln>
        </p:spPr>
      </p:cxnSp>
      <p:cxnSp>
        <p:nvCxnSpPr>
          <p:cNvPr id="824" name="Google Shape;824;g200fb5710e2_0_294"/>
          <p:cNvCxnSpPr/>
          <p:nvPr/>
        </p:nvCxnSpPr>
        <p:spPr>
          <a:xfrm flipH="1">
            <a:off x="5405955" y="4382814"/>
            <a:ext cx="495300" cy="828000"/>
          </a:xfrm>
          <a:prstGeom prst="straightConnector1">
            <a:avLst/>
          </a:prstGeom>
          <a:noFill/>
          <a:ln cap="flat" cmpd="sng" w="9525">
            <a:solidFill>
              <a:schemeClr val="accent1"/>
            </a:solidFill>
            <a:prstDash val="solid"/>
            <a:miter lim="800000"/>
            <a:headEnd len="sm" w="sm" type="none"/>
            <a:tailEnd len="med" w="med" type="triangle"/>
          </a:ln>
        </p:spPr>
      </p:cxnSp>
      <p:sp>
        <p:nvSpPr>
          <p:cNvPr id="825" name="Google Shape;825;g200fb5710e2_0_294"/>
          <p:cNvSpPr txBox="1"/>
          <p:nvPr/>
        </p:nvSpPr>
        <p:spPr>
          <a:xfrm>
            <a:off x="3873280" y="3968820"/>
            <a:ext cx="8670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1</a:t>
            </a:r>
            <a:r>
              <a:rPr baseline="30000" lang="en-US" sz="1800">
                <a:solidFill>
                  <a:schemeClr val="dk1"/>
                </a:solidFill>
                <a:latin typeface="Calibri"/>
                <a:ea typeface="Calibri"/>
                <a:cs typeface="Calibri"/>
                <a:sym typeface="Calibri"/>
              </a:rPr>
              <a:t>st</a:t>
            </a:r>
            <a:r>
              <a:rPr lang="en-US" sz="1800">
                <a:solidFill>
                  <a:schemeClr val="dk1"/>
                </a:solidFill>
                <a:latin typeface="Calibri"/>
                <a:ea typeface="Calibri"/>
                <a:cs typeface="Calibri"/>
                <a:sym typeface="Calibri"/>
              </a:rPr>
              <a:t> IE</a:t>
            </a:r>
            <a:endParaRPr sz="1800">
              <a:solidFill>
                <a:schemeClr val="dk1"/>
              </a:solidFill>
              <a:latin typeface="Calibri"/>
              <a:ea typeface="Calibri"/>
              <a:cs typeface="Calibri"/>
              <a:sym typeface="Calibri"/>
            </a:endParaRPr>
          </a:p>
        </p:txBody>
      </p:sp>
      <p:sp>
        <p:nvSpPr>
          <p:cNvPr id="826" name="Google Shape;826;g200fb5710e2_0_294"/>
          <p:cNvSpPr txBox="1"/>
          <p:nvPr/>
        </p:nvSpPr>
        <p:spPr>
          <a:xfrm>
            <a:off x="7612117" y="3949659"/>
            <a:ext cx="8670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a:t>
            </a:r>
            <a:r>
              <a:rPr baseline="30000" lang="en-US" sz="1800">
                <a:solidFill>
                  <a:schemeClr val="dk1"/>
                </a:solidFill>
                <a:latin typeface="Calibri"/>
                <a:ea typeface="Calibri"/>
                <a:cs typeface="Calibri"/>
                <a:sym typeface="Calibri"/>
              </a:rPr>
              <a:t>nd</a:t>
            </a:r>
            <a:r>
              <a:rPr lang="en-US" sz="1800">
                <a:solidFill>
                  <a:schemeClr val="dk1"/>
                </a:solidFill>
                <a:latin typeface="Calibri"/>
                <a:ea typeface="Calibri"/>
                <a:cs typeface="Calibri"/>
                <a:sym typeface="Calibri"/>
              </a:rPr>
              <a:t>  IE</a:t>
            </a:r>
            <a:endParaRPr sz="1800">
              <a:solidFill>
                <a:schemeClr val="dk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g200fb5710e2_0_31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Coulomb’s Law</a:t>
            </a:r>
            <a:endParaRPr/>
          </a:p>
        </p:txBody>
      </p:sp>
      <p:sp>
        <p:nvSpPr>
          <p:cNvPr id="832" name="Google Shape;832;g200fb5710e2_0_31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Opposites attract (protons and electrons), Likes repel (p/p or e/e)</a:t>
            </a:r>
            <a:endParaRPr/>
          </a:p>
          <a:p>
            <a:pPr indent="0" lvl="0" marL="0" rtl="0" algn="l">
              <a:lnSpc>
                <a:spcPct val="90000"/>
              </a:lnSpc>
              <a:spcBef>
                <a:spcPts val="1000"/>
              </a:spcBef>
              <a:spcAft>
                <a:spcPts val="0"/>
              </a:spcAft>
              <a:buClr>
                <a:schemeClr val="dk1"/>
              </a:buClr>
              <a:buSzPts val="2400"/>
              <a:buNone/>
            </a:pPr>
            <a:r>
              <a:rPr lang="en-US"/>
              <a:t>The closer the particles are, the more force the particles have on each other.</a:t>
            </a:r>
            <a:endParaRPr/>
          </a:p>
          <a:p>
            <a:pPr indent="0" lvl="0" marL="0" rtl="0" algn="l">
              <a:lnSpc>
                <a:spcPct val="90000"/>
              </a:lnSpc>
              <a:spcBef>
                <a:spcPts val="1000"/>
              </a:spcBef>
              <a:spcAft>
                <a:spcPts val="0"/>
              </a:spcAft>
              <a:buClr>
                <a:srgbClr val="FF0000"/>
              </a:buClr>
              <a:buSzPts val="2400"/>
              <a:buNone/>
            </a:pPr>
            <a:r>
              <a:rPr lang="en-US">
                <a:solidFill>
                  <a:srgbClr val="FF0000"/>
                </a:solidFill>
              </a:rPr>
              <a:t>E = k </a:t>
            </a:r>
            <a:r>
              <a:rPr lang="en-US" u="sng">
                <a:solidFill>
                  <a:srgbClr val="FF0000"/>
                </a:solidFill>
              </a:rPr>
              <a:t>Q</a:t>
            </a:r>
            <a:r>
              <a:rPr baseline="-25000" lang="en-US" u="sng">
                <a:solidFill>
                  <a:srgbClr val="FF0000"/>
                </a:solidFill>
              </a:rPr>
              <a:t>1</a:t>
            </a:r>
            <a:r>
              <a:rPr lang="en-US" u="sng">
                <a:solidFill>
                  <a:srgbClr val="FF0000"/>
                </a:solidFill>
              </a:rPr>
              <a:t>Q</a:t>
            </a:r>
            <a:r>
              <a:rPr baseline="-25000" lang="en-US" u="sng">
                <a:solidFill>
                  <a:srgbClr val="FF0000"/>
                </a:solidFill>
              </a:rPr>
              <a:t>2</a:t>
            </a:r>
            <a:endParaRPr/>
          </a:p>
          <a:p>
            <a:pPr indent="0" lvl="0" marL="36576" rtl="0" algn="l">
              <a:lnSpc>
                <a:spcPct val="90000"/>
              </a:lnSpc>
              <a:spcBef>
                <a:spcPts val="1000"/>
              </a:spcBef>
              <a:spcAft>
                <a:spcPts val="0"/>
              </a:spcAft>
              <a:buClr>
                <a:srgbClr val="FF0000"/>
              </a:buClr>
              <a:buSzPts val="2400"/>
              <a:buNone/>
            </a:pPr>
            <a:r>
              <a:rPr lang="en-US">
                <a:solidFill>
                  <a:srgbClr val="FF0000"/>
                </a:solidFill>
              </a:rPr>
              <a:t>            r</a:t>
            </a:r>
            <a:endParaRPr/>
          </a:p>
          <a:p>
            <a:pPr indent="0" lvl="0" marL="36576" rtl="0" algn="l">
              <a:lnSpc>
                <a:spcPct val="90000"/>
              </a:lnSpc>
              <a:spcBef>
                <a:spcPts val="1000"/>
              </a:spcBef>
              <a:spcAft>
                <a:spcPts val="0"/>
              </a:spcAft>
              <a:buClr>
                <a:srgbClr val="FF0000"/>
              </a:buClr>
              <a:buSzPts val="2400"/>
              <a:buNone/>
            </a:pPr>
            <a:r>
              <a:rPr lang="en-US">
                <a:solidFill>
                  <a:srgbClr val="FF0000"/>
                </a:solidFill>
              </a:rPr>
              <a:t>Q =charge of particle</a:t>
            </a:r>
            <a:endParaRPr>
              <a:solidFill>
                <a:srgbClr val="FF0000"/>
              </a:solidFill>
            </a:endParaRPr>
          </a:p>
          <a:p>
            <a:pPr indent="0" lvl="0" marL="36576" rtl="0" algn="l">
              <a:lnSpc>
                <a:spcPct val="90000"/>
              </a:lnSpc>
              <a:spcBef>
                <a:spcPts val="1000"/>
              </a:spcBef>
              <a:spcAft>
                <a:spcPts val="0"/>
              </a:spcAft>
              <a:buClr>
                <a:srgbClr val="FF0000"/>
              </a:buClr>
              <a:buSzPts val="2400"/>
              <a:buNone/>
            </a:pPr>
            <a:r>
              <a:rPr lang="en-US">
                <a:solidFill>
                  <a:srgbClr val="FF0000"/>
                </a:solidFill>
              </a:rPr>
              <a:t>r = distance between particles.</a:t>
            </a:r>
            <a:endParaRPr/>
          </a:p>
        </p:txBody>
      </p:sp>
      <p:pic>
        <p:nvPicPr>
          <p:cNvPr descr="Image result for coulomb's law" id="833" name="Google Shape;833;g200fb5710e2_0_315"/>
          <p:cNvPicPr preferRelativeResize="0"/>
          <p:nvPr/>
        </p:nvPicPr>
        <p:blipFill rotWithShape="1">
          <a:blip r:embed="rId3">
            <a:alphaModFix/>
          </a:blip>
          <a:srcRect b="0" l="0" r="0" t="0"/>
          <a:stretch/>
        </p:blipFill>
        <p:spPr>
          <a:xfrm>
            <a:off x="6353504" y="2831115"/>
            <a:ext cx="4035972" cy="302697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2">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g200fb5710e2_0_321"/>
          <p:cNvSpPr txBox="1"/>
          <p:nvPr>
            <p:ph idx="1" type="body"/>
          </p:nvPr>
        </p:nvSpPr>
        <p:spPr>
          <a:xfrm>
            <a:off x="1418897" y="1524001"/>
            <a:ext cx="9743100" cy="4602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Hydrogen only has one proton pulling on the one electron.</a:t>
            </a:r>
            <a:endParaRPr/>
          </a:p>
          <a:p>
            <a:pPr indent="0" lvl="0" marL="0" rtl="0" algn="l">
              <a:lnSpc>
                <a:spcPct val="90000"/>
              </a:lnSpc>
              <a:spcBef>
                <a:spcPts val="1000"/>
              </a:spcBef>
              <a:spcAft>
                <a:spcPts val="0"/>
              </a:spcAft>
              <a:buClr>
                <a:schemeClr val="dk1"/>
              </a:buClr>
              <a:buSzPts val="2400"/>
              <a:buNone/>
            </a:pPr>
            <a:r>
              <a:rPr lang="en-US"/>
              <a:t>Helium has two protons pulling on the same level of electrons. The size gets smaller (r), so the energy (E) required increases.</a:t>
            </a:r>
            <a:endParaRPr/>
          </a:p>
        </p:txBody>
      </p:sp>
      <p:pic>
        <p:nvPicPr>
          <p:cNvPr descr="http://static.ddmcdn.com/gif/atom-h-he-li-na.gif" id="839" name="Google Shape;839;g200fb5710e2_0_321"/>
          <p:cNvPicPr preferRelativeResize="0"/>
          <p:nvPr/>
        </p:nvPicPr>
        <p:blipFill rotWithShape="1">
          <a:blip r:embed="rId3">
            <a:alphaModFix/>
          </a:blip>
          <a:srcRect b="62052" l="810" r="40856" t="14475"/>
          <a:stretch/>
        </p:blipFill>
        <p:spPr>
          <a:xfrm>
            <a:off x="2431869" y="3564709"/>
            <a:ext cx="4693920" cy="2235200"/>
          </a:xfrm>
          <a:prstGeom prst="rect">
            <a:avLst/>
          </a:prstGeom>
          <a:noFill/>
          <a:ln>
            <a:noFill/>
          </a:ln>
        </p:spPr>
      </p:pic>
      <p:cxnSp>
        <p:nvCxnSpPr>
          <p:cNvPr id="840" name="Google Shape;840;g200fb5710e2_0_321"/>
          <p:cNvCxnSpPr/>
          <p:nvPr/>
        </p:nvCxnSpPr>
        <p:spPr>
          <a:xfrm rot="10800000">
            <a:off x="3429000" y="3647828"/>
            <a:ext cx="0" cy="711900"/>
          </a:xfrm>
          <a:prstGeom prst="straightConnector1">
            <a:avLst/>
          </a:prstGeom>
          <a:noFill/>
          <a:ln cap="flat" cmpd="sng" w="38100">
            <a:solidFill>
              <a:srgbClr val="C00000"/>
            </a:solidFill>
            <a:prstDash val="solid"/>
            <a:miter lim="800000"/>
            <a:headEnd len="sm" w="sm" type="none"/>
            <a:tailEnd len="med" w="med" type="stealth"/>
          </a:ln>
        </p:spPr>
      </p:cxnSp>
      <p:cxnSp>
        <p:nvCxnSpPr>
          <p:cNvPr id="841" name="Google Shape;841;g200fb5710e2_0_321"/>
          <p:cNvCxnSpPr/>
          <p:nvPr/>
        </p:nvCxnSpPr>
        <p:spPr>
          <a:xfrm rot="10800000">
            <a:off x="5791200" y="3647802"/>
            <a:ext cx="0" cy="609600"/>
          </a:xfrm>
          <a:prstGeom prst="straightConnector1">
            <a:avLst/>
          </a:prstGeom>
          <a:noFill/>
          <a:ln cap="flat" cmpd="sng" w="38100">
            <a:solidFill>
              <a:srgbClr val="C00000"/>
            </a:solidFill>
            <a:prstDash val="solid"/>
            <a:miter lim="800000"/>
            <a:headEnd len="sm" w="sm" type="none"/>
            <a:tailEnd len="med" w="med" type="stealth"/>
          </a:ln>
        </p:spPr>
      </p:cxnSp>
      <p:cxnSp>
        <p:nvCxnSpPr>
          <p:cNvPr id="842" name="Google Shape;842;g200fb5710e2_0_321"/>
          <p:cNvCxnSpPr/>
          <p:nvPr/>
        </p:nvCxnSpPr>
        <p:spPr>
          <a:xfrm>
            <a:off x="6248400" y="4572000"/>
            <a:ext cx="579000" cy="0"/>
          </a:xfrm>
          <a:prstGeom prst="straightConnector1">
            <a:avLst/>
          </a:prstGeom>
          <a:noFill/>
          <a:ln cap="flat" cmpd="sng" w="38100">
            <a:solidFill>
              <a:srgbClr val="C00000"/>
            </a:solidFill>
            <a:prstDash val="solid"/>
            <a:miter lim="800000"/>
            <a:headEnd len="sm" w="sm" type="none"/>
            <a:tailEnd len="med" w="med" type="stealth"/>
          </a:ln>
        </p:spPr>
      </p:cxnSp>
      <p:pic>
        <p:nvPicPr>
          <p:cNvPr descr="http://static.ddmcdn.com/gif/atom-h-he-li-na.gif" id="843" name="Google Shape;843;g200fb5710e2_0_321"/>
          <p:cNvPicPr preferRelativeResize="0"/>
          <p:nvPr/>
        </p:nvPicPr>
        <p:blipFill rotWithShape="1">
          <a:blip r:embed="rId3">
            <a:alphaModFix/>
          </a:blip>
          <a:srcRect b="67497" l="33334" r="42804" t="15218"/>
          <a:stretch/>
        </p:blipFill>
        <p:spPr>
          <a:xfrm>
            <a:off x="8001000" y="3952603"/>
            <a:ext cx="1409701" cy="1208315"/>
          </a:xfrm>
          <a:prstGeom prst="rect">
            <a:avLst/>
          </a:prstGeom>
          <a:noFill/>
          <a:ln>
            <a:noFill/>
          </a:ln>
        </p:spPr>
      </p:pic>
      <p:sp>
        <p:nvSpPr>
          <p:cNvPr id="844" name="Google Shape;844;g200fb5710e2_0_321"/>
          <p:cNvSpPr txBox="1"/>
          <p:nvPr/>
        </p:nvSpPr>
        <p:spPr>
          <a:xfrm>
            <a:off x="2133600" y="381000"/>
            <a:ext cx="8153400" cy="1143000"/>
          </a:xfrm>
          <a:prstGeom prst="rect">
            <a:avLst/>
          </a:prstGeom>
          <a:noFill/>
          <a:ln>
            <a:noFill/>
          </a:ln>
        </p:spPr>
        <p:txBody>
          <a:bodyPr anchorCtr="0" anchor="ctr" bIns="45700" lIns="45700" spcFirstLastPara="1" rIns="45700" wrap="square" tIns="45700">
            <a:normAutofit/>
          </a:bodyPr>
          <a:lstStyle/>
          <a:p>
            <a:pPr indent="0" lvl="0" marL="0" marR="0" rtl="0" algn="l">
              <a:spcBef>
                <a:spcPts val="0"/>
              </a:spcBef>
              <a:spcAft>
                <a:spcPts val="0"/>
              </a:spcAft>
              <a:buClr>
                <a:schemeClr val="dk1"/>
              </a:buClr>
              <a:buSzPts val="4600"/>
              <a:buFont typeface="Calibri"/>
              <a:buNone/>
            </a:pPr>
            <a:r>
              <a:rPr b="1" lang="en-US" sz="4600">
                <a:solidFill>
                  <a:schemeClr val="dk1"/>
                </a:solidFill>
                <a:latin typeface="Calibri"/>
                <a:ea typeface="Calibri"/>
                <a:cs typeface="Calibri"/>
                <a:sym typeface="Calibri"/>
              </a:rPr>
              <a:t>Ionization Energy Trends   </a:t>
            </a:r>
            <a:r>
              <a:rPr b="1" lang="en-US" sz="2800">
                <a:solidFill>
                  <a:schemeClr val="dk1"/>
                </a:solidFill>
                <a:latin typeface="Calibri"/>
                <a:ea typeface="Calibri"/>
                <a:cs typeface="Calibri"/>
                <a:sym typeface="Calibri"/>
              </a:rPr>
              <a:t>E=kQ</a:t>
            </a:r>
            <a:r>
              <a:rPr b="1" baseline="-25000" lang="en-US" sz="2800">
                <a:solidFill>
                  <a:schemeClr val="dk1"/>
                </a:solidFill>
                <a:latin typeface="Calibri"/>
                <a:ea typeface="Calibri"/>
                <a:cs typeface="Calibri"/>
                <a:sym typeface="Calibri"/>
              </a:rPr>
              <a:t>1</a:t>
            </a:r>
            <a:r>
              <a:rPr b="1" lang="en-US" sz="2800">
                <a:solidFill>
                  <a:schemeClr val="dk1"/>
                </a:solidFill>
                <a:latin typeface="Calibri"/>
                <a:ea typeface="Calibri"/>
                <a:cs typeface="Calibri"/>
                <a:sym typeface="Calibri"/>
              </a:rPr>
              <a:t>Q</a:t>
            </a:r>
            <a:r>
              <a:rPr b="1" baseline="-25000" lang="en-US" sz="2800">
                <a:solidFill>
                  <a:schemeClr val="dk1"/>
                </a:solidFill>
                <a:latin typeface="Calibri"/>
                <a:ea typeface="Calibri"/>
                <a:cs typeface="Calibri"/>
                <a:sym typeface="Calibri"/>
              </a:rPr>
              <a:t>2</a:t>
            </a:r>
            <a:r>
              <a:rPr b="1" lang="en-US" sz="2800">
                <a:solidFill>
                  <a:schemeClr val="dk1"/>
                </a:solidFill>
                <a:latin typeface="Calibri"/>
                <a:ea typeface="Calibri"/>
                <a:cs typeface="Calibri"/>
                <a:sym typeface="Calibri"/>
              </a:rPr>
              <a:t>/r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g200fb5710e2_0_331"/>
          <p:cNvSpPr txBox="1"/>
          <p:nvPr>
            <p:ph idx="1" type="body"/>
          </p:nvPr>
        </p:nvSpPr>
        <p:spPr>
          <a:xfrm>
            <a:off x="819807" y="1600200"/>
            <a:ext cx="10925400" cy="4267200"/>
          </a:xfrm>
          <a:prstGeom prst="rect">
            <a:avLst/>
          </a:prstGeom>
          <a:noFill/>
          <a:ln>
            <a:noFill/>
          </a:ln>
        </p:spPr>
        <p:txBody>
          <a:bodyPr anchorCtr="0" anchor="t" bIns="45700" lIns="91425" spcFirstLastPara="1" rIns="91425" wrap="square" tIns="45700">
            <a:normAutofit/>
          </a:bodyPr>
          <a:lstStyle/>
          <a:p>
            <a:pPr indent="0" lvl="1" marL="457200" rtl="0" algn="l">
              <a:lnSpc>
                <a:spcPct val="90000"/>
              </a:lnSpc>
              <a:spcBef>
                <a:spcPts val="0"/>
              </a:spcBef>
              <a:spcAft>
                <a:spcPts val="0"/>
              </a:spcAft>
              <a:buClr>
                <a:schemeClr val="dk1"/>
              </a:buClr>
              <a:buSzPts val="2400"/>
              <a:buNone/>
            </a:pPr>
            <a:r>
              <a:rPr lang="en-US"/>
              <a:t>Lithium has added a whole new energy level. The electrons between the nucleus and the valence shell </a:t>
            </a:r>
            <a:r>
              <a:rPr lang="en-US">
                <a:solidFill>
                  <a:srgbClr val="FF0000"/>
                </a:solidFill>
              </a:rPr>
              <a:t>shield</a:t>
            </a:r>
            <a:r>
              <a:rPr lang="en-US"/>
              <a:t> the valence shell for the pull of the protons. Therefore, the atom is larger (r) and the energy (E) required decreases. </a:t>
            </a:r>
            <a:endParaRPr/>
          </a:p>
          <a:p>
            <a:pPr indent="-76200" lvl="0" marL="228600" rtl="0" algn="l">
              <a:lnSpc>
                <a:spcPct val="90000"/>
              </a:lnSpc>
              <a:spcBef>
                <a:spcPts val="1000"/>
              </a:spcBef>
              <a:spcAft>
                <a:spcPts val="0"/>
              </a:spcAft>
              <a:buClr>
                <a:schemeClr val="dk1"/>
              </a:buClr>
              <a:buSzPts val="2400"/>
              <a:buNone/>
            </a:pPr>
            <a:r>
              <a:t/>
            </a:r>
            <a:endParaRPr/>
          </a:p>
        </p:txBody>
      </p:sp>
      <p:pic>
        <p:nvPicPr>
          <p:cNvPr descr="Image68.gif" id="850" name="Google Shape;850;g200fb5710e2_0_331"/>
          <p:cNvPicPr preferRelativeResize="0"/>
          <p:nvPr/>
        </p:nvPicPr>
        <p:blipFill rotWithShape="1">
          <a:blip r:embed="rId3">
            <a:alphaModFix/>
          </a:blip>
          <a:srcRect b="8197" l="46385" r="-579" t="0"/>
          <a:stretch/>
        </p:blipFill>
        <p:spPr>
          <a:xfrm>
            <a:off x="4191000" y="3370426"/>
            <a:ext cx="3886201" cy="2307354"/>
          </a:xfrm>
          <a:prstGeom prst="rect">
            <a:avLst/>
          </a:prstGeom>
          <a:noFill/>
          <a:ln>
            <a:noFill/>
          </a:ln>
        </p:spPr>
      </p:pic>
      <p:cxnSp>
        <p:nvCxnSpPr>
          <p:cNvPr id="851" name="Google Shape;851;g200fb5710e2_0_331"/>
          <p:cNvCxnSpPr/>
          <p:nvPr/>
        </p:nvCxnSpPr>
        <p:spPr>
          <a:xfrm rot="10800000">
            <a:off x="4953000" y="4524103"/>
            <a:ext cx="0" cy="304800"/>
          </a:xfrm>
          <a:prstGeom prst="straightConnector1">
            <a:avLst/>
          </a:prstGeom>
          <a:noFill/>
          <a:ln cap="flat" cmpd="sng" w="38100">
            <a:solidFill>
              <a:srgbClr val="C00000"/>
            </a:solidFill>
            <a:prstDash val="solid"/>
            <a:miter lim="800000"/>
            <a:headEnd len="sm" w="sm" type="none"/>
            <a:tailEnd len="med" w="med" type="stealth"/>
          </a:ln>
        </p:spPr>
      </p:cxnSp>
      <p:cxnSp>
        <p:nvCxnSpPr>
          <p:cNvPr id="852" name="Google Shape;852;g200fb5710e2_0_331"/>
          <p:cNvCxnSpPr/>
          <p:nvPr/>
        </p:nvCxnSpPr>
        <p:spPr>
          <a:xfrm rot="10800000">
            <a:off x="6934200" y="4562642"/>
            <a:ext cx="0" cy="304800"/>
          </a:xfrm>
          <a:prstGeom prst="straightConnector1">
            <a:avLst/>
          </a:prstGeom>
          <a:noFill/>
          <a:ln cap="flat" cmpd="sng" w="38100">
            <a:solidFill>
              <a:srgbClr val="C00000"/>
            </a:solidFill>
            <a:prstDash val="solid"/>
            <a:miter lim="800000"/>
            <a:headEnd len="sm" w="sm" type="none"/>
            <a:tailEnd len="med" w="med" type="stealth"/>
          </a:ln>
        </p:spPr>
      </p:cxnSp>
      <p:sp>
        <p:nvSpPr>
          <p:cNvPr id="853" name="Google Shape;853;g200fb5710e2_0_331"/>
          <p:cNvSpPr txBox="1"/>
          <p:nvPr>
            <p:ph type="title"/>
          </p:nvPr>
        </p:nvSpPr>
        <p:spPr>
          <a:xfrm>
            <a:off x="1981200" y="274638"/>
            <a:ext cx="8305800" cy="1143000"/>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chemeClr val="dk1"/>
              </a:buClr>
              <a:buSzPts val="4600"/>
              <a:buFont typeface="Calibri"/>
              <a:buNone/>
            </a:pPr>
            <a:r>
              <a:rPr b="1" i="0" lang="en-US" sz="4600" u="none" cap="none" strike="noStrike">
                <a:solidFill>
                  <a:schemeClr val="dk1"/>
                </a:solidFill>
                <a:latin typeface="Calibri"/>
                <a:ea typeface="Calibri"/>
                <a:cs typeface="Calibri"/>
                <a:sym typeface="Calibri"/>
              </a:rPr>
              <a:t>Ionization Energy Trends   </a:t>
            </a:r>
            <a:r>
              <a:rPr b="1" i="0" lang="en-US" sz="2800" u="none" cap="none" strike="noStrike">
                <a:solidFill>
                  <a:schemeClr val="dk1"/>
                </a:solidFill>
                <a:latin typeface="Calibri"/>
                <a:ea typeface="Calibri"/>
                <a:cs typeface="Calibri"/>
                <a:sym typeface="Calibri"/>
              </a:rPr>
              <a:t>E=kQ</a:t>
            </a:r>
            <a:r>
              <a:rPr b="1" baseline="-25000" i="0" lang="en-US" sz="2800" u="none" cap="none" strike="noStrike">
                <a:solidFill>
                  <a:schemeClr val="dk1"/>
                </a:solidFill>
                <a:latin typeface="Calibri"/>
                <a:ea typeface="Calibri"/>
                <a:cs typeface="Calibri"/>
                <a:sym typeface="Calibri"/>
              </a:rPr>
              <a:t>1</a:t>
            </a:r>
            <a:r>
              <a:rPr b="1" i="0" lang="en-US" sz="2800" u="none" cap="none" strike="noStrike">
                <a:solidFill>
                  <a:schemeClr val="dk1"/>
                </a:solidFill>
                <a:latin typeface="Calibri"/>
                <a:ea typeface="Calibri"/>
                <a:cs typeface="Calibri"/>
                <a:sym typeface="Calibri"/>
              </a:rPr>
              <a:t>Q</a:t>
            </a:r>
            <a:r>
              <a:rPr b="1" baseline="-25000" i="0" lang="en-US" sz="2800" u="none" cap="none" strike="noStrike">
                <a:solidFill>
                  <a:schemeClr val="dk1"/>
                </a:solidFill>
                <a:latin typeface="Calibri"/>
                <a:ea typeface="Calibri"/>
                <a:cs typeface="Calibri"/>
                <a:sym typeface="Calibri"/>
              </a:rPr>
              <a:t>2</a:t>
            </a:r>
            <a:r>
              <a:rPr b="1" i="0" lang="en-US" sz="2800" u="none" cap="none" strike="noStrike">
                <a:solidFill>
                  <a:schemeClr val="dk1"/>
                </a:solidFill>
                <a:latin typeface="Calibri"/>
                <a:ea typeface="Calibri"/>
                <a:cs typeface="Calibri"/>
                <a:sym typeface="Calibri"/>
              </a:rPr>
              <a:t>/r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Dimensional Analysis</a:t>
            </a:r>
            <a:endParaRPr/>
          </a:p>
        </p:txBody>
      </p:sp>
      <p:sp>
        <p:nvSpPr>
          <p:cNvPr id="354" name="Google Shape;354;p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14350" lvl="0" marL="633222" rtl="0" algn="l">
              <a:lnSpc>
                <a:spcPct val="90000"/>
              </a:lnSpc>
              <a:spcBef>
                <a:spcPts val="0"/>
              </a:spcBef>
              <a:spcAft>
                <a:spcPts val="0"/>
              </a:spcAft>
              <a:buClr>
                <a:schemeClr val="dk1"/>
              </a:buClr>
              <a:buSzPts val="2400"/>
              <a:buAutoNum type="arabicPeriod"/>
            </a:pPr>
            <a:r>
              <a:rPr lang="en-US"/>
              <a:t>Calculate the mass of 6.00 moles of Neon.</a:t>
            </a:r>
            <a:endParaRPr/>
          </a:p>
        </p:txBody>
      </p:sp>
      <p:sp>
        <p:nvSpPr>
          <p:cNvPr id="355" name="Google Shape;355;p12"/>
          <p:cNvSpPr txBox="1"/>
          <p:nvPr/>
        </p:nvSpPr>
        <p:spPr>
          <a:xfrm>
            <a:off x="2099256" y="2550017"/>
            <a:ext cx="190607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sng">
                <a:solidFill>
                  <a:schemeClr val="dk1"/>
                </a:solidFill>
                <a:latin typeface="Calibri"/>
                <a:ea typeface="Calibri"/>
                <a:cs typeface="Calibri"/>
                <a:sym typeface="Calibri"/>
              </a:rPr>
              <a:t>6.00 moles</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      1 </a:t>
            </a:r>
            <a:endParaRPr/>
          </a:p>
        </p:txBody>
      </p:sp>
      <p:sp>
        <p:nvSpPr>
          <p:cNvPr id="356" name="Google Shape;356;p12"/>
          <p:cNvSpPr txBox="1"/>
          <p:nvPr/>
        </p:nvSpPr>
        <p:spPr>
          <a:xfrm>
            <a:off x="3657601" y="2719330"/>
            <a:ext cx="34772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X </a:t>
            </a:r>
            <a:endParaRPr/>
          </a:p>
        </p:txBody>
      </p:sp>
      <p:sp>
        <p:nvSpPr>
          <p:cNvPr id="357" name="Google Shape;357;p12"/>
          <p:cNvSpPr txBox="1"/>
          <p:nvPr/>
        </p:nvSpPr>
        <p:spPr>
          <a:xfrm>
            <a:off x="4153707" y="2586025"/>
            <a:ext cx="2318197"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1 mole</a:t>
            </a:r>
            <a:endParaRPr/>
          </a:p>
        </p:txBody>
      </p:sp>
      <p:sp>
        <p:nvSpPr>
          <p:cNvPr id="358" name="Google Shape;358;p12"/>
          <p:cNvSpPr txBox="1"/>
          <p:nvPr/>
        </p:nvSpPr>
        <p:spPr>
          <a:xfrm>
            <a:off x="4114129" y="2550017"/>
            <a:ext cx="288486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sng">
                <a:solidFill>
                  <a:schemeClr val="dk1"/>
                </a:solidFill>
                <a:latin typeface="Calibri"/>
                <a:ea typeface="Calibri"/>
                <a:cs typeface="Calibri"/>
                <a:sym typeface="Calibri"/>
              </a:rPr>
              <a:t>20.18g</a:t>
            </a:r>
            <a:r>
              <a:rPr lang="en-US" sz="2400">
                <a:solidFill>
                  <a:schemeClr val="dk1"/>
                </a:solidFill>
                <a:latin typeface="Calibri"/>
                <a:ea typeface="Calibri"/>
                <a:cs typeface="Calibri"/>
                <a:sym typeface="Calibri"/>
              </a:rPr>
              <a:t>  = </a:t>
            </a:r>
            <a:endParaRPr/>
          </a:p>
        </p:txBody>
      </p:sp>
      <p:sp>
        <p:nvSpPr>
          <p:cNvPr id="359" name="Google Shape;359;p12"/>
          <p:cNvSpPr txBox="1"/>
          <p:nvPr/>
        </p:nvSpPr>
        <p:spPr>
          <a:xfrm>
            <a:off x="5701049" y="2593710"/>
            <a:ext cx="154170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121.08 g</a:t>
            </a:r>
            <a:endParaRPr/>
          </a:p>
        </p:txBody>
      </p:sp>
      <p:sp>
        <p:nvSpPr>
          <p:cNvPr id="360" name="Google Shape;360;p12"/>
          <p:cNvSpPr txBox="1"/>
          <p:nvPr/>
        </p:nvSpPr>
        <p:spPr>
          <a:xfrm>
            <a:off x="7107796" y="2601395"/>
            <a:ext cx="154170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 </a:t>
            </a:r>
            <a:r>
              <a:rPr lang="en-US" sz="2400">
                <a:solidFill>
                  <a:srgbClr val="FF0000"/>
                </a:solidFill>
                <a:latin typeface="Calibri"/>
                <a:ea typeface="Calibri"/>
                <a:cs typeface="Calibri"/>
                <a:sym typeface="Calibri"/>
              </a:rPr>
              <a:t>121</a:t>
            </a:r>
            <a:r>
              <a:rPr lang="en-US" sz="2400">
                <a:solidFill>
                  <a:schemeClr val="dk1"/>
                </a:solidFill>
                <a:latin typeface="Calibri"/>
                <a:ea typeface="Calibri"/>
                <a:cs typeface="Calibri"/>
                <a:sym typeface="Calibri"/>
              </a:rPr>
              <a:t> </a:t>
            </a:r>
            <a:r>
              <a:rPr lang="en-US" sz="2400">
                <a:solidFill>
                  <a:srgbClr val="FF0000"/>
                </a:solidFill>
                <a:latin typeface="Calibri"/>
                <a:ea typeface="Calibri"/>
                <a:cs typeface="Calibri"/>
                <a:sym typeface="Calibri"/>
              </a:rPr>
              <a:t>g</a:t>
            </a:r>
            <a:endParaRPr/>
          </a:p>
        </p:txBody>
      </p:sp>
      <p:sp>
        <p:nvSpPr>
          <p:cNvPr id="361" name="Google Shape;361;p12"/>
          <p:cNvSpPr txBox="1"/>
          <p:nvPr/>
        </p:nvSpPr>
        <p:spPr>
          <a:xfrm>
            <a:off x="8591245" y="1382843"/>
            <a:ext cx="3293304" cy="4521001"/>
          </a:xfrm>
          <a:prstGeom prst="rect">
            <a:avLst/>
          </a:prstGeom>
          <a:noFill/>
          <a:ln>
            <a:noFill/>
          </a:ln>
        </p:spPr>
        <p:txBody>
          <a:bodyPr anchorCtr="0" anchor="t" bIns="45700" lIns="91425" spcFirstLastPara="1" rIns="91425" wrap="square" tIns="45700">
            <a:normAutofit lnSpcReduction="10000"/>
          </a:bodyPr>
          <a:lstStyle/>
          <a:p>
            <a:pPr indent="-228600" lvl="0" marL="228600" marR="0" rtl="0" algn="l">
              <a:lnSpc>
                <a:spcPct val="90000"/>
              </a:lnSpc>
              <a:spcBef>
                <a:spcPts val="0"/>
              </a:spcBef>
              <a:spcAft>
                <a:spcPts val="0"/>
              </a:spcAft>
              <a:buClr>
                <a:schemeClr val="accent4"/>
              </a:buClr>
              <a:buSzPts val="2400"/>
              <a:buFont typeface="Arial"/>
              <a:buChar char="•"/>
            </a:pPr>
            <a:r>
              <a:rPr lang="en-US" sz="2400">
                <a:solidFill>
                  <a:schemeClr val="accent4"/>
                </a:solidFill>
                <a:latin typeface="Calibri"/>
                <a:ea typeface="Calibri"/>
                <a:cs typeface="Calibri"/>
                <a:sym typeface="Calibri"/>
              </a:rPr>
              <a:t>Start with the number given as a numerator over 1.</a:t>
            </a:r>
            <a:endParaRPr/>
          </a:p>
          <a:p>
            <a:pPr indent="-228600" lvl="0" marL="228600" marR="0" rtl="0" algn="l">
              <a:lnSpc>
                <a:spcPct val="90000"/>
              </a:lnSpc>
              <a:spcBef>
                <a:spcPts val="1000"/>
              </a:spcBef>
              <a:spcAft>
                <a:spcPts val="0"/>
              </a:spcAft>
              <a:buClr>
                <a:schemeClr val="accent4"/>
              </a:buClr>
              <a:buSzPts val="2400"/>
              <a:buFont typeface="Arial"/>
              <a:buChar char="•"/>
            </a:pPr>
            <a:r>
              <a:rPr lang="en-US" sz="2400">
                <a:solidFill>
                  <a:schemeClr val="accent4"/>
                </a:solidFill>
                <a:latin typeface="Calibri"/>
                <a:ea typeface="Calibri"/>
                <a:cs typeface="Calibri"/>
                <a:sym typeface="Calibri"/>
              </a:rPr>
              <a:t>MULTIPLY by a new fraction</a:t>
            </a:r>
            <a:endParaRPr/>
          </a:p>
          <a:p>
            <a:pPr indent="-228600" lvl="0" marL="228600" marR="0" rtl="0" algn="l">
              <a:lnSpc>
                <a:spcPct val="90000"/>
              </a:lnSpc>
              <a:spcBef>
                <a:spcPts val="1000"/>
              </a:spcBef>
              <a:spcAft>
                <a:spcPts val="0"/>
              </a:spcAft>
              <a:buClr>
                <a:schemeClr val="accent4"/>
              </a:buClr>
              <a:buSzPts val="2400"/>
              <a:buFont typeface="Arial"/>
              <a:buChar char="•"/>
            </a:pPr>
            <a:r>
              <a:rPr lang="en-US" sz="2400">
                <a:solidFill>
                  <a:schemeClr val="accent4"/>
                </a:solidFill>
                <a:latin typeface="Calibri"/>
                <a:ea typeface="Calibri"/>
                <a:cs typeface="Calibri"/>
                <a:sym typeface="Calibri"/>
              </a:rPr>
              <a:t>Place a conversion with the same unit on the denominator of the new fraction.</a:t>
            </a:r>
            <a:endParaRPr/>
          </a:p>
          <a:p>
            <a:pPr indent="-228600" lvl="0" marL="228600" marR="0" rtl="0" algn="l">
              <a:lnSpc>
                <a:spcPct val="90000"/>
              </a:lnSpc>
              <a:spcBef>
                <a:spcPts val="1000"/>
              </a:spcBef>
              <a:spcAft>
                <a:spcPts val="0"/>
              </a:spcAft>
              <a:buClr>
                <a:schemeClr val="accent4"/>
              </a:buClr>
              <a:buSzPts val="2400"/>
              <a:buFont typeface="Arial"/>
              <a:buChar char="•"/>
            </a:pPr>
            <a:r>
              <a:rPr lang="en-US" sz="2400">
                <a:solidFill>
                  <a:schemeClr val="accent4"/>
                </a:solidFill>
                <a:latin typeface="Calibri"/>
                <a:ea typeface="Calibri"/>
                <a:cs typeface="Calibri"/>
                <a:sym typeface="Calibri"/>
              </a:rPr>
              <a:t>Multiply numerators, divide denominators.</a:t>
            </a:r>
            <a:endParaRPr/>
          </a:p>
          <a:p>
            <a:pPr indent="-228600" lvl="0" marL="228600" marR="0" rtl="0" algn="l">
              <a:lnSpc>
                <a:spcPct val="90000"/>
              </a:lnSpc>
              <a:spcBef>
                <a:spcPts val="1000"/>
              </a:spcBef>
              <a:spcAft>
                <a:spcPts val="0"/>
              </a:spcAft>
              <a:buClr>
                <a:schemeClr val="accent4"/>
              </a:buClr>
              <a:buSzPts val="2400"/>
              <a:buFont typeface="Arial"/>
              <a:buChar char="•"/>
            </a:pPr>
            <a:r>
              <a:rPr lang="en-US" sz="2400">
                <a:solidFill>
                  <a:schemeClr val="accent4"/>
                </a:solidFill>
                <a:latin typeface="Calibri"/>
                <a:ea typeface="Calibri"/>
                <a:cs typeface="Calibri"/>
                <a:sym typeface="Calibri"/>
              </a:rPr>
              <a:t>Check SF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g200fb5710e2_0_339"/>
          <p:cNvSpPr txBox="1"/>
          <p:nvPr>
            <p:ph type="title"/>
          </p:nvPr>
        </p:nvSpPr>
        <p:spPr>
          <a:xfrm>
            <a:off x="1981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Ionization Energy Trends Summary</a:t>
            </a:r>
            <a:endParaRPr/>
          </a:p>
        </p:txBody>
      </p:sp>
      <p:sp>
        <p:nvSpPr>
          <p:cNvPr id="859" name="Google Shape;859;g200fb5710e2_0_339"/>
          <p:cNvSpPr txBox="1"/>
          <p:nvPr>
            <p:ph idx="1" type="body"/>
          </p:nvPr>
        </p:nvSpPr>
        <p:spPr>
          <a:xfrm>
            <a:off x="838200" y="1825625"/>
            <a:ext cx="67134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0000"/>
              </a:buClr>
              <a:buSzPts val="2400"/>
              <a:buNone/>
            </a:pPr>
            <a:r>
              <a:rPr lang="en-US">
                <a:solidFill>
                  <a:srgbClr val="FF0000"/>
                </a:solidFill>
              </a:rPr>
              <a:t>Across a period, increases in protons (nuclear charge) increases the attraction for electrons and decreases the radius of the atom (or distance r from the nucleus to the valence), therefore increasing the columbic force and IE increases.</a:t>
            </a:r>
            <a:endParaRPr/>
          </a:p>
          <a:p>
            <a:pPr indent="0" lvl="0" marL="0" rtl="0" algn="l">
              <a:lnSpc>
                <a:spcPct val="90000"/>
              </a:lnSpc>
              <a:spcBef>
                <a:spcPts val="1000"/>
              </a:spcBef>
              <a:spcAft>
                <a:spcPts val="0"/>
              </a:spcAft>
              <a:buClr>
                <a:schemeClr val="dk1"/>
              </a:buClr>
              <a:buSzPts val="2400"/>
              <a:buNone/>
            </a:pPr>
            <a:r>
              <a:t/>
            </a:r>
            <a:endParaRPr>
              <a:solidFill>
                <a:srgbClr val="FF0000"/>
              </a:solidFill>
            </a:endParaRPr>
          </a:p>
          <a:p>
            <a:pPr indent="0" lvl="0" marL="0" rtl="0" algn="l">
              <a:lnSpc>
                <a:spcPct val="90000"/>
              </a:lnSpc>
              <a:spcBef>
                <a:spcPts val="1000"/>
              </a:spcBef>
              <a:spcAft>
                <a:spcPts val="0"/>
              </a:spcAft>
              <a:buClr>
                <a:srgbClr val="FF0000"/>
              </a:buClr>
              <a:buSzPts val="2400"/>
              <a:buNone/>
            </a:pPr>
            <a:r>
              <a:rPr lang="en-US">
                <a:solidFill>
                  <a:srgbClr val="FF0000"/>
                </a:solidFill>
              </a:rPr>
              <a:t>Down a group, more energy levels are created, increasing the distance (r) from the valence shell to the nucleus, thus decreasing the columbic force and decreasing the IE.</a:t>
            </a:r>
            <a:endParaRPr>
              <a:solidFill>
                <a:srgbClr val="FF0000"/>
              </a:solidFill>
            </a:endParaRPr>
          </a:p>
        </p:txBody>
      </p:sp>
      <p:pic>
        <p:nvPicPr>
          <p:cNvPr descr="Image result for ionization energy" id="860" name="Google Shape;860;g200fb5710e2_0_339"/>
          <p:cNvPicPr preferRelativeResize="0"/>
          <p:nvPr/>
        </p:nvPicPr>
        <p:blipFill rotWithShape="1">
          <a:blip r:embed="rId3">
            <a:alphaModFix/>
          </a:blip>
          <a:srcRect b="0" l="0" r="0" t="0"/>
          <a:stretch/>
        </p:blipFill>
        <p:spPr>
          <a:xfrm>
            <a:off x="7701564" y="1825625"/>
            <a:ext cx="4346466" cy="2825203"/>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g200fb5710e2_0_34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Binding Energy</a:t>
            </a:r>
            <a:endParaRPr/>
          </a:p>
        </p:txBody>
      </p:sp>
      <p:sp>
        <p:nvSpPr>
          <p:cNvPr id="866" name="Google Shape;866;g200fb5710e2_0_34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b="1" lang="en-US"/>
              <a:t>Binding Energy: </a:t>
            </a:r>
            <a:r>
              <a:rPr lang="en-US"/>
              <a:t>The minimum energy required to eject a given electron from the atom corresponding to the sublevel in which the electron resides. </a:t>
            </a:r>
            <a:endParaRPr/>
          </a:p>
        </p:txBody>
      </p:sp>
      <p:pic>
        <p:nvPicPr>
          <p:cNvPr id="867" name="Google Shape;867;g200fb5710e2_0_345"/>
          <p:cNvPicPr preferRelativeResize="0"/>
          <p:nvPr/>
        </p:nvPicPr>
        <p:blipFill rotWithShape="1">
          <a:blip r:embed="rId3">
            <a:alphaModFix/>
          </a:blip>
          <a:srcRect b="0" l="0" r="0" t="0"/>
          <a:stretch/>
        </p:blipFill>
        <p:spPr>
          <a:xfrm>
            <a:off x="4725206" y="3006625"/>
            <a:ext cx="2857500" cy="28575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g200fb5710e2_0_35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Photoelectric Effect</a:t>
            </a:r>
            <a:endParaRPr/>
          </a:p>
        </p:txBody>
      </p:sp>
      <p:sp>
        <p:nvSpPr>
          <p:cNvPr id="873" name="Google Shape;873;g200fb5710e2_0_351"/>
          <p:cNvSpPr txBox="1"/>
          <p:nvPr>
            <p:ph idx="1" type="body"/>
          </p:nvPr>
        </p:nvSpPr>
        <p:spPr>
          <a:xfrm>
            <a:off x="838199" y="1825625"/>
            <a:ext cx="10812600" cy="681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The </a:t>
            </a:r>
            <a:r>
              <a:rPr lang="en-US">
                <a:solidFill>
                  <a:srgbClr val="FF0000"/>
                </a:solidFill>
              </a:rPr>
              <a:t>photoelectric effect </a:t>
            </a:r>
            <a:r>
              <a:rPr lang="en-US"/>
              <a:t>is the emission of electrons when light hits a material.</a:t>
            </a:r>
            <a:endParaRPr/>
          </a:p>
        </p:txBody>
      </p:sp>
      <p:pic>
        <p:nvPicPr>
          <p:cNvPr descr="Image result for photoelectric effect" id="874" name="Google Shape;874;g200fb5710e2_0_351"/>
          <p:cNvPicPr preferRelativeResize="0"/>
          <p:nvPr/>
        </p:nvPicPr>
        <p:blipFill rotWithShape="1">
          <a:blip r:embed="rId3">
            <a:alphaModFix/>
          </a:blip>
          <a:srcRect b="0" l="0" r="0" t="0"/>
          <a:stretch/>
        </p:blipFill>
        <p:spPr>
          <a:xfrm>
            <a:off x="3588242" y="2506717"/>
            <a:ext cx="5015515" cy="3804874"/>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sp>
        <p:nvSpPr>
          <p:cNvPr id="879" name="Google Shape;879;g200fb5710e2_0_35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PES</a:t>
            </a:r>
            <a:endParaRPr/>
          </a:p>
        </p:txBody>
      </p:sp>
      <p:sp>
        <p:nvSpPr>
          <p:cNvPr id="880" name="Google Shape;880;g200fb5710e2_0_357"/>
          <p:cNvSpPr txBox="1"/>
          <p:nvPr>
            <p:ph idx="1" type="body"/>
          </p:nvPr>
        </p:nvSpPr>
        <p:spPr>
          <a:xfrm>
            <a:off x="838200" y="1403131"/>
            <a:ext cx="10515600" cy="4773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0000"/>
              </a:buClr>
              <a:buSzPts val="2400"/>
              <a:buNone/>
            </a:pPr>
            <a:r>
              <a:rPr lang="en-US">
                <a:solidFill>
                  <a:srgbClr val="FF0000"/>
                </a:solidFill>
              </a:rPr>
              <a:t>Photoelectric spectrums </a:t>
            </a:r>
            <a:r>
              <a:rPr lang="en-US"/>
              <a:t>are created when each electron from an atom are removed (IE) one by one. The sample is bombarded by photons of light which makes the atom emit the valence electron. The energy required in graphed.</a:t>
            </a:r>
            <a:endParaRPr/>
          </a:p>
        </p:txBody>
      </p:sp>
      <p:pic>
        <p:nvPicPr>
          <p:cNvPr descr="Image result for photoelectron spectrum" id="881" name="Google Shape;881;g200fb5710e2_0_357"/>
          <p:cNvPicPr preferRelativeResize="0"/>
          <p:nvPr/>
        </p:nvPicPr>
        <p:blipFill rotWithShape="1">
          <a:blip r:embed="rId3">
            <a:alphaModFix/>
          </a:blip>
          <a:srcRect b="0" l="0" r="0" t="0"/>
          <a:stretch/>
        </p:blipFill>
        <p:spPr>
          <a:xfrm>
            <a:off x="3359642" y="2644871"/>
            <a:ext cx="5689765" cy="3309356"/>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sp>
        <p:nvSpPr>
          <p:cNvPr id="886" name="Google Shape;886;g200fb5710e2_0_36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PES Hydrogen 1s</a:t>
            </a:r>
            <a:r>
              <a:rPr baseline="30000" lang="en-US"/>
              <a:t>1</a:t>
            </a:r>
            <a:endParaRPr baseline="30000"/>
          </a:p>
        </p:txBody>
      </p:sp>
      <p:pic>
        <p:nvPicPr>
          <p:cNvPr id="887" name="Google Shape;887;g200fb5710e2_0_363"/>
          <p:cNvPicPr preferRelativeResize="0"/>
          <p:nvPr>
            <p:ph idx="1" type="body"/>
          </p:nvPr>
        </p:nvPicPr>
        <p:blipFill rotWithShape="1">
          <a:blip r:embed="rId3">
            <a:alphaModFix/>
          </a:blip>
          <a:srcRect b="0" l="193" r="87188" t="0"/>
          <a:stretch/>
        </p:blipFill>
        <p:spPr>
          <a:xfrm>
            <a:off x="3844158" y="-320195"/>
            <a:ext cx="3280500" cy="7072500"/>
          </a:xfrm>
          <a:prstGeom prst="rect">
            <a:avLst/>
          </a:prstGeom>
          <a:noFill/>
          <a:ln>
            <a:noFill/>
          </a:ln>
        </p:spPr>
      </p:pic>
      <p:sp>
        <p:nvSpPr>
          <p:cNvPr id="888" name="Google Shape;888;g200fb5710e2_0_363"/>
          <p:cNvSpPr txBox="1"/>
          <p:nvPr/>
        </p:nvSpPr>
        <p:spPr>
          <a:xfrm>
            <a:off x="7010400" y="3472934"/>
            <a:ext cx="2286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1</a:t>
            </a:r>
            <a:endParaRPr/>
          </a:p>
        </p:txBody>
      </p:sp>
      <p:sp>
        <p:nvSpPr>
          <p:cNvPr id="889" name="Google Shape;889;g200fb5710e2_0_363"/>
          <p:cNvSpPr txBox="1"/>
          <p:nvPr/>
        </p:nvSpPr>
        <p:spPr>
          <a:xfrm>
            <a:off x="2133600" y="1981201"/>
            <a:ext cx="3048000" cy="4032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Calibri"/>
                <a:ea typeface="Calibri"/>
                <a:cs typeface="Calibri"/>
                <a:sym typeface="Calibri"/>
              </a:rPr>
              <a:t>This graph corresponds to the energy needed to remove hydrogen’s only valence electron, 1s.</a:t>
            </a:r>
            <a:endParaRPr/>
          </a:p>
        </p:txBody>
      </p:sp>
      <p:sp>
        <p:nvSpPr>
          <p:cNvPr id="890" name="Google Shape;890;g200fb5710e2_0_363"/>
          <p:cNvSpPr txBox="1"/>
          <p:nvPr/>
        </p:nvSpPr>
        <p:spPr>
          <a:xfrm>
            <a:off x="5128398" y="4983252"/>
            <a:ext cx="20109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Energy: High to low</a:t>
            </a:r>
            <a:endParaRPr sz="1800">
              <a:solidFill>
                <a:schemeClr val="dk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g200fb5710e2_0_37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PES Helium 1s</a:t>
            </a:r>
            <a:r>
              <a:rPr baseline="30000" lang="en-US"/>
              <a:t>2</a:t>
            </a:r>
            <a:endParaRPr baseline="30000"/>
          </a:p>
        </p:txBody>
      </p:sp>
      <p:pic>
        <p:nvPicPr>
          <p:cNvPr id="897" name="Google Shape;897;g200fb5710e2_0_371"/>
          <p:cNvPicPr preferRelativeResize="0"/>
          <p:nvPr>
            <p:ph idx="1" type="body"/>
          </p:nvPr>
        </p:nvPicPr>
        <p:blipFill rotWithShape="1">
          <a:blip r:embed="rId3">
            <a:alphaModFix/>
          </a:blip>
          <a:srcRect b="21897" l="-32" r="81152" t="33203"/>
          <a:stretch/>
        </p:blipFill>
        <p:spPr>
          <a:xfrm>
            <a:off x="4169979" y="1524000"/>
            <a:ext cx="3581400" cy="3939600"/>
          </a:xfrm>
          <a:prstGeom prst="rect">
            <a:avLst/>
          </a:prstGeom>
          <a:noFill/>
          <a:ln>
            <a:noFill/>
          </a:ln>
        </p:spPr>
      </p:pic>
      <p:sp>
        <p:nvSpPr>
          <p:cNvPr id="898" name="Google Shape;898;g200fb5710e2_0_371"/>
          <p:cNvSpPr txBox="1"/>
          <p:nvPr/>
        </p:nvSpPr>
        <p:spPr>
          <a:xfrm>
            <a:off x="6400800" y="1524000"/>
            <a:ext cx="3581400" cy="3047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Calibri"/>
                <a:ea typeface="Calibri"/>
                <a:cs typeface="Calibri"/>
                <a:sym typeface="Calibri"/>
              </a:rPr>
              <a:t>This graph corresponds to the energy needed to remove helium’s valence electrons from  1s.</a:t>
            </a:r>
            <a:endParaRPr/>
          </a:p>
        </p:txBody>
      </p:sp>
      <p:sp>
        <p:nvSpPr>
          <p:cNvPr id="899" name="Google Shape;899;g200fb5710e2_0_371"/>
          <p:cNvSpPr txBox="1"/>
          <p:nvPr/>
        </p:nvSpPr>
        <p:spPr>
          <a:xfrm>
            <a:off x="2899581" y="3918466"/>
            <a:ext cx="3810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2</a:t>
            </a:r>
            <a:endParaRPr/>
          </a:p>
        </p:txBody>
      </p:sp>
      <p:sp>
        <p:nvSpPr>
          <p:cNvPr id="900" name="Google Shape;900;g200fb5710e2_0_371"/>
          <p:cNvSpPr txBox="1"/>
          <p:nvPr/>
        </p:nvSpPr>
        <p:spPr>
          <a:xfrm>
            <a:off x="2899581" y="4570988"/>
            <a:ext cx="3810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1</a:t>
            </a:r>
            <a:endParaRPr/>
          </a:p>
        </p:txBody>
      </p:sp>
      <p:sp>
        <p:nvSpPr>
          <p:cNvPr id="901" name="Google Shape;901;g200fb5710e2_0_371"/>
          <p:cNvSpPr txBox="1"/>
          <p:nvPr/>
        </p:nvSpPr>
        <p:spPr>
          <a:xfrm>
            <a:off x="5305239" y="4983252"/>
            <a:ext cx="20109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Energy: High to low</a:t>
            </a:r>
            <a:endParaRPr sz="1800">
              <a:solidFill>
                <a:schemeClr val="dk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g200fb5710e2_0_38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PES Berylium 1s</a:t>
            </a:r>
            <a:r>
              <a:rPr baseline="30000" lang="en-US"/>
              <a:t>2</a:t>
            </a:r>
            <a:r>
              <a:rPr lang="en-US"/>
              <a:t>2s</a:t>
            </a:r>
            <a:r>
              <a:rPr baseline="30000" lang="en-US"/>
              <a:t>2</a:t>
            </a:r>
            <a:endParaRPr baseline="30000"/>
          </a:p>
        </p:txBody>
      </p:sp>
      <p:pic>
        <p:nvPicPr>
          <p:cNvPr id="908" name="Google Shape;908;g200fb5710e2_0_381"/>
          <p:cNvPicPr preferRelativeResize="0"/>
          <p:nvPr>
            <p:ph idx="1" type="body"/>
          </p:nvPr>
        </p:nvPicPr>
        <p:blipFill rotWithShape="1">
          <a:blip r:embed="rId3">
            <a:alphaModFix/>
          </a:blip>
          <a:srcRect b="13327" l="-2609" r="70586" t="31670"/>
          <a:stretch/>
        </p:blipFill>
        <p:spPr>
          <a:xfrm>
            <a:off x="2876834" y="1210163"/>
            <a:ext cx="5820000" cy="4572900"/>
          </a:xfrm>
          <a:prstGeom prst="rect">
            <a:avLst/>
          </a:prstGeom>
          <a:noFill/>
          <a:ln>
            <a:noFill/>
          </a:ln>
        </p:spPr>
      </p:pic>
      <p:sp>
        <p:nvSpPr>
          <p:cNvPr id="909" name="Google Shape;909;g200fb5710e2_0_381"/>
          <p:cNvSpPr txBox="1"/>
          <p:nvPr/>
        </p:nvSpPr>
        <p:spPr>
          <a:xfrm>
            <a:off x="6400800" y="1524000"/>
            <a:ext cx="3581400" cy="3047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Calibri"/>
                <a:ea typeface="Calibri"/>
                <a:cs typeface="Calibri"/>
                <a:sym typeface="Calibri"/>
              </a:rPr>
              <a:t>This graph corresponds to the energy needed to remove Beryllium’s valence electrons from  1s and 2s.</a:t>
            </a:r>
            <a:endParaRPr/>
          </a:p>
        </p:txBody>
      </p:sp>
      <p:sp>
        <p:nvSpPr>
          <p:cNvPr id="910" name="Google Shape;910;g200fb5710e2_0_381"/>
          <p:cNvSpPr txBox="1"/>
          <p:nvPr/>
        </p:nvSpPr>
        <p:spPr>
          <a:xfrm>
            <a:off x="2638567" y="3127301"/>
            <a:ext cx="2286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1</a:t>
            </a:r>
            <a:endParaRPr/>
          </a:p>
        </p:txBody>
      </p:sp>
      <p:sp>
        <p:nvSpPr>
          <p:cNvPr id="911" name="Google Shape;911;g200fb5710e2_0_381"/>
          <p:cNvSpPr txBox="1"/>
          <p:nvPr/>
        </p:nvSpPr>
        <p:spPr>
          <a:xfrm>
            <a:off x="2628900" y="2757969"/>
            <a:ext cx="2286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2</a:t>
            </a:r>
            <a:endParaRPr/>
          </a:p>
        </p:txBody>
      </p:sp>
      <p:sp>
        <p:nvSpPr>
          <p:cNvPr id="912" name="Google Shape;912;g200fb5710e2_0_381"/>
          <p:cNvSpPr txBox="1"/>
          <p:nvPr/>
        </p:nvSpPr>
        <p:spPr>
          <a:xfrm>
            <a:off x="5739303" y="4677827"/>
            <a:ext cx="20550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Energy: High to Low</a:t>
            </a:r>
            <a:endParaRPr sz="1800">
              <a:solidFill>
                <a:schemeClr val="dk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sp>
        <p:nvSpPr>
          <p:cNvPr id="918" name="Google Shape;918;g200fb5710e2_0_39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PES Carbon 1s</a:t>
            </a:r>
            <a:r>
              <a:rPr baseline="30000" lang="en-US"/>
              <a:t>2</a:t>
            </a:r>
            <a:r>
              <a:rPr lang="en-US"/>
              <a:t>2s</a:t>
            </a:r>
            <a:r>
              <a:rPr baseline="30000" lang="en-US"/>
              <a:t>2</a:t>
            </a:r>
            <a:r>
              <a:rPr lang="en-US"/>
              <a:t>2p</a:t>
            </a:r>
            <a:r>
              <a:rPr baseline="30000" lang="en-US"/>
              <a:t>2</a:t>
            </a:r>
            <a:endParaRPr baseline="30000"/>
          </a:p>
        </p:txBody>
      </p:sp>
      <p:pic>
        <p:nvPicPr>
          <p:cNvPr id="919" name="Google Shape;919;g200fb5710e2_0_391"/>
          <p:cNvPicPr preferRelativeResize="0"/>
          <p:nvPr>
            <p:ph idx="1" type="body"/>
          </p:nvPr>
        </p:nvPicPr>
        <p:blipFill rotWithShape="1">
          <a:blip r:embed="rId3">
            <a:alphaModFix/>
          </a:blip>
          <a:srcRect b="17499" l="191" r="55205" t="34999"/>
          <a:stretch/>
        </p:blipFill>
        <p:spPr>
          <a:xfrm>
            <a:off x="1981200" y="1690688"/>
            <a:ext cx="7045500" cy="3432300"/>
          </a:xfrm>
          <a:prstGeom prst="rect">
            <a:avLst/>
          </a:prstGeom>
          <a:noFill/>
          <a:ln>
            <a:noFill/>
          </a:ln>
        </p:spPr>
      </p:pic>
      <p:sp>
        <p:nvSpPr>
          <p:cNvPr id="920" name="Google Shape;920;g200fb5710e2_0_391"/>
          <p:cNvSpPr txBox="1"/>
          <p:nvPr/>
        </p:nvSpPr>
        <p:spPr>
          <a:xfrm>
            <a:off x="1981200" y="1524000"/>
            <a:ext cx="8305800" cy="1569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Calibri"/>
                <a:ea typeface="Calibri"/>
                <a:cs typeface="Calibri"/>
                <a:sym typeface="Calibri"/>
              </a:rPr>
              <a:t>This graph corresponds to the energy needed to remove Carbon’s valence electrons from  1s, 2s and 2p.</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sp>
        <p:nvSpPr>
          <p:cNvPr id="926" name="Google Shape;926;g200fb5710e2_0_398"/>
          <p:cNvSpPr txBox="1"/>
          <p:nvPr>
            <p:ph type="title"/>
          </p:nvPr>
        </p:nvSpPr>
        <p:spPr>
          <a:xfrm>
            <a:off x="1981200" y="274638"/>
            <a:ext cx="8077200" cy="12495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US"/>
              <a:t>PES: What is the electron configuration? Which element is it?</a:t>
            </a:r>
            <a:endParaRPr/>
          </a:p>
        </p:txBody>
      </p:sp>
      <p:pic>
        <p:nvPicPr>
          <p:cNvPr id="927" name="Google Shape;927;g200fb5710e2_0_398"/>
          <p:cNvPicPr preferRelativeResize="0"/>
          <p:nvPr>
            <p:ph idx="1" type="body"/>
          </p:nvPr>
        </p:nvPicPr>
        <p:blipFill rotWithShape="1">
          <a:blip r:embed="rId3">
            <a:alphaModFix/>
          </a:blip>
          <a:srcRect b="19186" l="15150" r="16664" t="26261"/>
          <a:stretch/>
        </p:blipFill>
        <p:spPr>
          <a:xfrm>
            <a:off x="2971800" y="2057400"/>
            <a:ext cx="5943600" cy="3566100"/>
          </a:xfrm>
          <a:prstGeom prst="rect">
            <a:avLst/>
          </a:prstGeom>
          <a:noFill/>
          <a:ln>
            <a:noFill/>
          </a:ln>
        </p:spPr>
      </p:pic>
      <p:sp>
        <p:nvSpPr>
          <p:cNvPr id="928" name="Google Shape;928;g200fb5710e2_0_398"/>
          <p:cNvSpPr txBox="1"/>
          <p:nvPr/>
        </p:nvSpPr>
        <p:spPr>
          <a:xfrm>
            <a:off x="4191000" y="3657600"/>
            <a:ext cx="685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1s</a:t>
            </a:r>
            <a:r>
              <a:rPr baseline="30000" lang="en-US" sz="1800">
                <a:solidFill>
                  <a:srgbClr val="FF0000"/>
                </a:solidFill>
                <a:latin typeface="Calibri"/>
                <a:ea typeface="Calibri"/>
                <a:cs typeface="Calibri"/>
                <a:sym typeface="Calibri"/>
              </a:rPr>
              <a:t>2</a:t>
            </a:r>
            <a:endParaRPr/>
          </a:p>
        </p:txBody>
      </p:sp>
      <p:sp>
        <p:nvSpPr>
          <p:cNvPr id="929" name="Google Shape;929;g200fb5710e2_0_398"/>
          <p:cNvSpPr txBox="1"/>
          <p:nvPr/>
        </p:nvSpPr>
        <p:spPr>
          <a:xfrm>
            <a:off x="5257800" y="3480179"/>
            <a:ext cx="685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2s</a:t>
            </a:r>
            <a:r>
              <a:rPr baseline="30000" lang="en-US" sz="1800">
                <a:solidFill>
                  <a:srgbClr val="FF0000"/>
                </a:solidFill>
                <a:latin typeface="Calibri"/>
                <a:ea typeface="Calibri"/>
                <a:cs typeface="Calibri"/>
                <a:sym typeface="Calibri"/>
              </a:rPr>
              <a:t>2</a:t>
            </a:r>
            <a:endParaRPr/>
          </a:p>
        </p:txBody>
      </p:sp>
      <p:sp>
        <p:nvSpPr>
          <p:cNvPr id="930" name="Google Shape;930;g200fb5710e2_0_398"/>
          <p:cNvSpPr txBox="1"/>
          <p:nvPr/>
        </p:nvSpPr>
        <p:spPr>
          <a:xfrm>
            <a:off x="6020937" y="2743200"/>
            <a:ext cx="685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2p</a:t>
            </a:r>
            <a:r>
              <a:rPr baseline="30000" lang="en-US" sz="1800">
                <a:solidFill>
                  <a:srgbClr val="FF0000"/>
                </a:solidFill>
                <a:latin typeface="Calibri"/>
                <a:ea typeface="Calibri"/>
                <a:cs typeface="Calibri"/>
                <a:sym typeface="Calibri"/>
              </a:rPr>
              <a:t>6</a:t>
            </a:r>
            <a:endParaRPr/>
          </a:p>
        </p:txBody>
      </p:sp>
      <p:sp>
        <p:nvSpPr>
          <p:cNvPr id="931" name="Google Shape;931;g200fb5710e2_0_398"/>
          <p:cNvSpPr txBox="1"/>
          <p:nvPr/>
        </p:nvSpPr>
        <p:spPr>
          <a:xfrm>
            <a:off x="7391400" y="3657600"/>
            <a:ext cx="685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3s</a:t>
            </a:r>
            <a:r>
              <a:rPr baseline="30000" lang="en-US" sz="1800">
                <a:solidFill>
                  <a:srgbClr val="FF0000"/>
                </a:solidFill>
                <a:latin typeface="Calibri"/>
                <a:ea typeface="Calibri"/>
                <a:cs typeface="Calibri"/>
                <a:sym typeface="Calibri"/>
              </a:rPr>
              <a:t>2</a:t>
            </a:r>
            <a:endParaRPr/>
          </a:p>
        </p:txBody>
      </p:sp>
      <p:sp>
        <p:nvSpPr>
          <p:cNvPr id="932" name="Google Shape;932;g200fb5710e2_0_398"/>
          <p:cNvSpPr txBox="1"/>
          <p:nvPr/>
        </p:nvSpPr>
        <p:spPr>
          <a:xfrm>
            <a:off x="8086299" y="2971084"/>
            <a:ext cx="685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3p</a:t>
            </a:r>
            <a:r>
              <a:rPr baseline="30000" lang="en-US" sz="1800">
                <a:solidFill>
                  <a:srgbClr val="FF0000"/>
                </a:solidFill>
                <a:latin typeface="Calibri"/>
                <a:ea typeface="Calibri"/>
                <a:cs typeface="Calibri"/>
                <a:sym typeface="Calibri"/>
              </a:rPr>
              <a:t>4</a:t>
            </a:r>
            <a:endParaRPr/>
          </a:p>
        </p:txBody>
      </p:sp>
      <p:sp>
        <p:nvSpPr>
          <p:cNvPr id="933" name="Google Shape;933;g200fb5710e2_0_398"/>
          <p:cNvSpPr txBox="1"/>
          <p:nvPr/>
        </p:nvSpPr>
        <p:spPr>
          <a:xfrm>
            <a:off x="9852037" y="3264736"/>
            <a:ext cx="21489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FF0000"/>
                </a:solidFill>
                <a:latin typeface="Calibri"/>
                <a:ea typeface="Calibri"/>
                <a:cs typeface="Calibri"/>
                <a:sym typeface="Calibri"/>
              </a:rPr>
              <a:t>Sulfur</a:t>
            </a:r>
            <a:endParaRPr baseline="30000" sz="3200">
              <a:solidFill>
                <a:srgbClr val="FF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sp>
        <p:nvSpPr>
          <p:cNvPr id="938" name="Google Shape;938;g200fb5710e2_0_41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Bohr and PES of Carbon</a:t>
            </a:r>
            <a:endParaRPr/>
          </a:p>
        </p:txBody>
      </p:sp>
      <p:pic>
        <p:nvPicPr>
          <p:cNvPr id="939" name="Google Shape;939;g200fb5710e2_0_410"/>
          <p:cNvPicPr preferRelativeResize="0"/>
          <p:nvPr>
            <p:ph idx="1" type="body"/>
          </p:nvPr>
        </p:nvPicPr>
        <p:blipFill rotWithShape="1">
          <a:blip r:embed="rId3">
            <a:alphaModFix/>
          </a:blip>
          <a:srcRect b="25290" l="11233" r="22100" t="44555"/>
          <a:stretch/>
        </p:blipFill>
        <p:spPr>
          <a:xfrm>
            <a:off x="0" y="1459855"/>
            <a:ext cx="11745900" cy="3984600"/>
          </a:xfrm>
          <a:prstGeom prst="rect">
            <a:avLst/>
          </a:prstGeom>
          <a:noFill/>
          <a:ln>
            <a:noFill/>
          </a:ln>
        </p:spPr>
      </p:pic>
      <p:sp>
        <p:nvSpPr>
          <p:cNvPr id="940" name="Google Shape;940;g200fb5710e2_0_410"/>
          <p:cNvSpPr txBox="1"/>
          <p:nvPr/>
        </p:nvSpPr>
        <p:spPr>
          <a:xfrm>
            <a:off x="4193629" y="1459855"/>
            <a:ext cx="33423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Why was Bohr revised?</a:t>
            </a:r>
            <a:endParaRPr sz="24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Dimensional</a:t>
            </a:r>
            <a:r>
              <a:rPr lang="en-US"/>
              <a:t> </a:t>
            </a:r>
            <a:r>
              <a:rPr lang="en-US">
                <a:solidFill>
                  <a:schemeClr val="accent1"/>
                </a:solidFill>
              </a:rPr>
              <a:t>Analysis</a:t>
            </a:r>
            <a:endParaRPr/>
          </a:p>
        </p:txBody>
      </p:sp>
      <p:sp>
        <p:nvSpPr>
          <p:cNvPr id="367" name="Google Shape;367;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118871" rtl="0" algn="l">
              <a:lnSpc>
                <a:spcPct val="90000"/>
              </a:lnSpc>
              <a:spcBef>
                <a:spcPts val="0"/>
              </a:spcBef>
              <a:spcAft>
                <a:spcPts val="0"/>
              </a:spcAft>
              <a:buClr>
                <a:schemeClr val="dk1"/>
              </a:buClr>
              <a:buSzPts val="2400"/>
              <a:buNone/>
            </a:pPr>
            <a:r>
              <a:rPr lang="en-US"/>
              <a:t>2. Calculate the mass of 0.0230 moles of NH</a:t>
            </a:r>
            <a:r>
              <a:rPr baseline="-25000" lang="en-US"/>
              <a:t>3</a:t>
            </a:r>
            <a:r>
              <a:rPr lang="en-US"/>
              <a:t>.</a:t>
            </a:r>
            <a:endParaRPr/>
          </a:p>
          <a:p>
            <a:pPr indent="-76200" lvl="0" marL="228600" rtl="0" algn="l">
              <a:lnSpc>
                <a:spcPct val="90000"/>
              </a:lnSpc>
              <a:spcBef>
                <a:spcPts val="1000"/>
              </a:spcBef>
              <a:spcAft>
                <a:spcPts val="0"/>
              </a:spcAft>
              <a:buClr>
                <a:schemeClr val="dk1"/>
              </a:buClr>
              <a:buSzPts val="2400"/>
              <a:buNone/>
            </a:pPr>
            <a:r>
              <a:t/>
            </a:r>
            <a:endParaRPr/>
          </a:p>
        </p:txBody>
      </p:sp>
      <p:sp>
        <p:nvSpPr>
          <p:cNvPr id="368" name="Google Shape;368;p13"/>
          <p:cNvSpPr txBox="1"/>
          <p:nvPr/>
        </p:nvSpPr>
        <p:spPr>
          <a:xfrm>
            <a:off x="1677339" y="2550017"/>
            <a:ext cx="190607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sng">
                <a:solidFill>
                  <a:schemeClr val="dk1"/>
                </a:solidFill>
                <a:latin typeface="Calibri"/>
                <a:ea typeface="Calibri"/>
                <a:cs typeface="Calibri"/>
                <a:sym typeface="Calibri"/>
              </a:rPr>
              <a:t>0.0230 moles</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      1 </a:t>
            </a:r>
            <a:endParaRPr/>
          </a:p>
        </p:txBody>
      </p:sp>
      <p:sp>
        <p:nvSpPr>
          <p:cNvPr id="369" name="Google Shape;369;p13"/>
          <p:cNvSpPr txBox="1"/>
          <p:nvPr/>
        </p:nvSpPr>
        <p:spPr>
          <a:xfrm>
            <a:off x="3657601" y="2719330"/>
            <a:ext cx="34772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X </a:t>
            </a:r>
            <a:endParaRPr/>
          </a:p>
        </p:txBody>
      </p:sp>
      <p:sp>
        <p:nvSpPr>
          <p:cNvPr id="370" name="Google Shape;370;p13"/>
          <p:cNvSpPr txBox="1"/>
          <p:nvPr/>
        </p:nvSpPr>
        <p:spPr>
          <a:xfrm>
            <a:off x="4153707" y="2586025"/>
            <a:ext cx="2318197"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1 mole</a:t>
            </a:r>
            <a:endParaRPr/>
          </a:p>
        </p:txBody>
      </p:sp>
      <p:sp>
        <p:nvSpPr>
          <p:cNvPr id="371" name="Google Shape;371;p13"/>
          <p:cNvSpPr txBox="1"/>
          <p:nvPr/>
        </p:nvSpPr>
        <p:spPr>
          <a:xfrm>
            <a:off x="4114129" y="2550017"/>
            <a:ext cx="288486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sng">
                <a:solidFill>
                  <a:schemeClr val="dk1"/>
                </a:solidFill>
                <a:latin typeface="Calibri"/>
                <a:ea typeface="Calibri"/>
                <a:cs typeface="Calibri"/>
                <a:sym typeface="Calibri"/>
              </a:rPr>
              <a:t>17.034 g</a:t>
            </a:r>
            <a:r>
              <a:rPr lang="en-US" sz="2400">
                <a:solidFill>
                  <a:schemeClr val="dk1"/>
                </a:solidFill>
                <a:latin typeface="Calibri"/>
                <a:ea typeface="Calibri"/>
                <a:cs typeface="Calibri"/>
                <a:sym typeface="Calibri"/>
              </a:rPr>
              <a:t>  = </a:t>
            </a:r>
            <a:endParaRPr/>
          </a:p>
        </p:txBody>
      </p:sp>
      <p:sp>
        <p:nvSpPr>
          <p:cNvPr id="372" name="Google Shape;372;p13"/>
          <p:cNvSpPr txBox="1"/>
          <p:nvPr/>
        </p:nvSpPr>
        <p:spPr>
          <a:xfrm>
            <a:off x="5972580" y="2557639"/>
            <a:ext cx="203807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 0.391782 g</a:t>
            </a:r>
            <a:endParaRPr/>
          </a:p>
        </p:txBody>
      </p:sp>
      <p:sp>
        <p:nvSpPr>
          <p:cNvPr id="373" name="Google Shape;373;p13"/>
          <p:cNvSpPr txBox="1"/>
          <p:nvPr/>
        </p:nvSpPr>
        <p:spPr>
          <a:xfrm>
            <a:off x="8010659" y="2539858"/>
            <a:ext cx="203807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 =  0.392 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sp>
        <p:nvSpPr>
          <p:cNvPr id="945" name="Google Shape;945;g200fb5710e2_0_43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How does it work?</a:t>
            </a:r>
            <a:endParaRPr/>
          </a:p>
        </p:txBody>
      </p:sp>
      <p:pic>
        <p:nvPicPr>
          <p:cNvPr descr="Image result for mass spectrometry" id="946" name="Google Shape;946;g200fb5710e2_0_439"/>
          <p:cNvPicPr preferRelativeResize="0"/>
          <p:nvPr/>
        </p:nvPicPr>
        <p:blipFill rotWithShape="1">
          <a:blip r:embed="rId3">
            <a:alphaModFix/>
          </a:blip>
          <a:srcRect b="0" l="0" r="0" t="15268"/>
          <a:stretch/>
        </p:blipFill>
        <p:spPr>
          <a:xfrm>
            <a:off x="1448348" y="1434662"/>
            <a:ext cx="9382562" cy="4173824"/>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pic>
        <p:nvPicPr>
          <p:cNvPr descr="MS graph" id="951" name="Google Shape;951;g200fb5710e2_0_444"/>
          <p:cNvPicPr preferRelativeResize="0"/>
          <p:nvPr>
            <p:ph idx="1" type="body"/>
          </p:nvPr>
        </p:nvPicPr>
        <p:blipFill rotWithShape="1">
          <a:blip r:embed="rId3">
            <a:alphaModFix/>
          </a:blip>
          <a:srcRect b="0" l="0" r="0" t="0"/>
          <a:stretch/>
        </p:blipFill>
        <p:spPr>
          <a:xfrm>
            <a:off x="1023457" y="183200"/>
            <a:ext cx="10751400" cy="52086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5" name="Shape 955"/>
        <p:cNvGrpSpPr/>
        <p:nvPr/>
      </p:nvGrpSpPr>
      <p:grpSpPr>
        <a:xfrm>
          <a:off x="0" y="0"/>
          <a:ext cx="0" cy="0"/>
          <a:chOff x="0" y="0"/>
          <a:chExt cx="0" cy="0"/>
        </a:xfrm>
      </p:grpSpPr>
      <p:sp>
        <p:nvSpPr>
          <p:cNvPr id="956" name="Google Shape;956;g200fb5710e2_0_44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Chlorine Mass Spec Analysis </a:t>
            </a:r>
            <a:endParaRPr/>
          </a:p>
        </p:txBody>
      </p:sp>
      <p:pic>
        <p:nvPicPr>
          <p:cNvPr id="957" name="Google Shape;957;g200fb5710e2_0_448"/>
          <p:cNvPicPr preferRelativeResize="0"/>
          <p:nvPr>
            <p:ph idx="1" type="body"/>
          </p:nvPr>
        </p:nvPicPr>
        <p:blipFill rotWithShape="1">
          <a:blip r:embed="rId3">
            <a:alphaModFix/>
          </a:blip>
          <a:srcRect b="38493" l="0" r="0" t="15854"/>
          <a:stretch/>
        </p:blipFill>
        <p:spPr>
          <a:xfrm>
            <a:off x="2130935" y="1529254"/>
            <a:ext cx="8058000" cy="2759100"/>
          </a:xfrm>
          <a:prstGeom prst="rect">
            <a:avLst/>
          </a:prstGeom>
          <a:noFill/>
          <a:ln>
            <a:noFill/>
          </a:ln>
        </p:spPr>
      </p:pic>
      <p:sp>
        <p:nvSpPr>
          <p:cNvPr id="958" name="Google Shape;958;g200fb5710e2_0_448"/>
          <p:cNvSpPr txBox="1"/>
          <p:nvPr/>
        </p:nvSpPr>
        <p:spPr>
          <a:xfrm>
            <a:off x="2241331" y="4549676"/>
            <a:ext cx="7947600" cy="1569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Atomic Mass = (mass)(abundance) = (mass)(abundance)….</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       (34.97)(.7576) + (36.96)(.2424) = 35.45amu</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sp>
        <p:nvSpPr>
          <p:cNvPr id="963" name="Google Shape;963;g200fb5710e2_0_45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Mass Spec Analysis: What element is this?</a:t>
            </a:r>
            <a:endParaRPr/>
          </a:p>
        </p:txBody>
      </p:sp>
      <p:pic>
        <p:nvPicPr>
          <p:cNvPr descr="Image result for mass spectrometry" id="964" name="Google Shape;964;g200fb5710e2_0_454"/>
          <p:cNvPicPr preferRelativeResize="0"/>
          <p:nvPr>
            <p:ph idx="1" type="body"/>
          </p:nvPr>
        </p:nvPicPr>
        <p:blipFill rotWithShape="1">
          <a:blip r:embed="rId3">
            <a:alphaModFix/>
          </a:blip>
          <a:srcRect b="0" l="0" r="0" t="0"/>
          <a:stretch/>
        </p:blipFill>
        <p:spPr>
          <a:xfrm>
            <a:off x="1912102" y="1934861"/>
            <a:ext cx="6602100" cy="3425400"/>
          </a:xfrm>
          <a:prstGeom prst="rect">
            <a:avLst/>
          </a:prstGeom>
          <a:noFill/>
          <a:ln>
            <a:noFill/>
          </a:ln>
        </p:spPr>
      </p:pic>
      <p:sp>
        <p:nvSpPr>
          <p:cNvPr id="965" name="Google Shape;965;g200fb5710e2_0_454"/>
          <p:cNvSpPr txBox="1"/>
          <p:nvPr/>
        </p:nvSpPr>
        <p:spPr>
          <a:xfrm>
            <a:off x="8765628" y="2490952"/>
            <a:ext cx="23490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Mo</a:t>
            </a:r>
            <a:endParaRPr sz="2400">
              <a:solidFill>
                <a:srgbClr val="FF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65"/>
                                        </p:tgtEl>
                                        <p:attrNameLst>
                                          <p:attrName>style.visibility</p:attrName>
                                        </p:attrNameLst>
                                      </p:cBhvr>
                                      <p:to>
                                        <p:strVal val="visible"/>
                                      </p:to>
                                    </p:set>
                                    <p:anim calcmode="lin" valueType="num">
                                      <p:cBhvr additive="base">
                                        <p:cTn dur="500"/>
                                        <p:tgtEl>
                                          <p:spTgt spid="96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pic>
        <p:nvPicPr>
          <p:cNvPr id="970" name="Google Shape;970;g200fb5710e2_0_460"/>
          <p:cNvPicPr preferRelativeResize="0"/>
          <p:nvPr>
            <p:ph idx="1" type="body"/>
          </p:nvPr>
        </p:nvPicPr>
        <p:blipFill rotWithShape="1">
          <a:blip r:embed="rId3">
            <a:alphaModFix/>
          </a:blip>
          <a:srcRect b="5626" l="0" r="0" t="11987"/>
          <a:stretch/>
        </p:blipFill>
        <p:spPr>
          <a:xfrm>
            <a:off x="2201880" y="1529255"/>
            <a:ext cx="7399200" cy="4572000"/>
          </a:xfrm>
          <a:prstGeom prst="rect">
            <a:avLst/>
          </a:prstGeom>
          <a:noFill/>
          <a:ln>
            <a:noFill/>
          </a:ln>
        </p:spPr>
      </p:pic>
      <p:sp>
        <p:nvSpPr>
          <p:cNvPr id="971" name="Google Shape;971;g200fb5710e2_0_46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Mass Spec Analysis: diatomic Bromine</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sp>
        <p:nvSpPr>
          <p:cNvPr id="977" name="Google Shape;977;g200fb5710e2_0_495"/>
          <p:cNvSpPr txBox="1"/>
          <p:nvPr>
            <p:ph type="title"/>
          </p:nvPr>
        </p:nvSpPr>
        <p:spPr>
          <a:xfrm>
            <a:off x="2998076" y="286297"/>
            <a:ext cx="16212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ER</a:t>
            </a:r>
            <a:endParaRPr/>
          </a:p>
        </p:txBody>
      </p:sp>
      <p:sp>
        <p:nvSpPr>
          <p:cNvPr id="978" name="Google Shape;978;g200fb5710e2_0_495"/>
          <p:cNvSpPr txBox="1"/>
          <p:nvPr>
            <p:ph idx="1" type="body"/>
          </p:nvPr>
        </p:nvSpPr>
        <p:spPr>
          <a:xfrm>
            <a:off x="1250731" y="1453055"/>
            <a:ext cx="4343400" cy="51816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a:t>ER is energy that exhibits wave like behavior and travels through space at the speed of light </a:t>
            </a:r>
            <a:endParaRPr/>
          </a:p>
          <a:p>
            <a:pPr indent="-228600" lvl="0" marL="228600" rtl="0" algn="l">
              <a:lnSpc>
                <a:spcPct val="90000"/>
              </a:lnSpc>
              <a:spcBef>
                <a:spcPts val="1000"/>
              </a:spcBef>
              <a:spcAft>
                <a:spcPts val="0"/>
              </a:spcAft>
              <a:buClr>
                <a:schemeClr val="dk1"/>
              </a:buClr>
              <a:buSzPts val="2400"/>
              <a:buNone/>
            </a:pPr>
            <a:r>
              <a:rPr lang="en-US"/>
              <a:t>		(c = 3x10</a:t>
            </a:r>
            <a:r>
              <a:rPr baseline="30000" lang="en-US"/>
              <a:t>8</a:t>
            </a:r>
            <a:r>
              <a:rPr lang="en-US"/>
              <a:t>m/s)</a:t>
            </a:r>
            <a:endParaRPr/>
          </a:p>
          <a:p>
            <a:pPr indent="-228600" lvl="0" marL="228600" rtl="0" algn="l">
              <a:lnSpc>
                <a:spcPct val="90000"/>
              </a:lnSpc>
              <a:spcBef>
                <a:spcPts val="1000"/>
              </a:spcBef>
              <a:spcAft>
                <a:spcPts val="0"/>
              </a:spcAft>
              <a:buClr>
                <a:srgbClr val="FF0000"/>
              </a:buClr>
              <a:buSzPts val="2400"/>
              <a:buChar char="•"/>
            </a:pPr>
            <a:r>
              <a:rPr lang="en-US">
                <a:solidFill>
                  <a:srgbClr val="FF0000"/>
                </a:solidFill>
              </a:rPr>
              <a:t>Wavelength(</a:t>
            </a:r>
            <a:r>
              <a:rPr lang="en-US">
                <a:solidFill>
                  <a:srgbClr val="FF0000"/>
                </a:solidFill>
                <a:latin typeface="Corsiva"/>
                <a:ea typeface="Corsiva"/>
                <a:cs typeface="Corsiva"/>
                <a:sym typeface="Corsiva"/>
              </a:rPr>
              <a:t>λ</a:t>
            </a:r>
            <a:r>
              <a:rPr lang="en-US">
                <a:solidFill>
                  <a:srgbClr val="FF0000"/>
                </a:solidFill>
              </a:rPr>
              <a:t>):</a:t>
            </a:r>
            <a:r>
              <a:rPr lang="en-US"/>
              <a:t>distance between 2 peaks.</a:t>
            </a:r>
            <a:endParaRPr/>
          </a:p>
          <a:p>
            <a:pPr indent="-228600" lvl="0" marL="228600" rtl="0" algn="l">
              <a:lnSpc>
                <a:spcPct val="90000"/>
              </a:lnSpc>
              <a:spcBef>
                <a:spcPts val="1000"/>
              </a:spcBef>
              <a:spcAft>
                <a:spcPts val="0"/>
              </a:spcAft>
              <a:buClr>
                <a:srgbClr val="FF0000"/>
              </a:buClr>
              <a:buSzPts val="2400"/>
              <a:buChar char="•"/>
            </a:pPr>
            <a:r>
              <a:rPr lang="en-US">
                <a:solidFill>
                  <a:srgbClr val="FF0000"/>
                </a:solidFill>
              </a:rPr>
              <a:t>Frequency(v): </a:t>
            </a:r>
            <a:r>
              <a:rPr lang="en-US"/>
              <a:t>waves per second</a:t>
            </a:r>
            <a:endParaRPr/>
          </a:p>
        </p:txBody>
      </p:sp>
      <p:pic>
        <p:nvPicPr>
          <p:cNvPr descr="C:\Users\Kristen\Documents\AP Chem\Images\ch7 atomstructure\fig07_01.gif" id="979" name="Google Shape;979;g200fb5710e2_0_495"/>
          <p:cNvPicPr preferRelativeResize="0"/>
          <p:nvPr>
            <p:ph idx="2" type="body"/>
          </p:nvPr>
        </p:nvPicPr>
        <p:blipFill rotWithShape="1">
          <a:blip r:embed="rId3">
            <a:alphaModFix/>
          </a:blip>
          <a:srcRect b="0" l="0" r="0" t="0"/>
          <a:stretch/>
        </p:blipFill>
        <p:spPr>
          <a:xfrm>
            <a:off x="6476999" y="457200"/>
            <a:ext cx="5289300" cy="55098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pic>
        <p:nvPicPr>
          <p:cNvPr descr="er.jpg" id="985" name="Google Shape;985;g200fb5710e2_0_502"/>
          <p:cNvPicPr preferRelativeResize="0"/>
          <p:nvPr/>
        </p:nvPicPr>
        <p:blipFill rotWithShape="1">
          <a:blip r:embed="rId3">
            <a:alphaModFix/>
          </a:blip>
          <a:srcRect b="0" l="0" r="0" t="0"/>
          <a:stretch/>
        </p:blipFill>
        <p:spPr>
          <a:xfrm>
            <a:off x="1524001" y="0"/>
            <a:ext cx="9196855" cy="68580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9" name="Shape 989"/>
        <p:cNvGrpSpPr/>
        <p:nvPr/>
      </p:nvGrpSpPr>
      <p:grpSpPr>
        <a:xfrm>
          <a:off x="0" y="0"/>
          <a:ext cx="0" cy="0"/>
          <a:chOff x="0" y="0"/>
          <a:chExt cx="0" cy="0"/>
        </a:xfrm>
      </p:grpSpPr>
      <p:sp>
        <p:nvSpPr>
          <p:cNvPr id="990" name="Google Shape;990;g200fb5710e2_0_50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ER examples</a:t>
            </a:r>
            <a:endParaRPr/>
          </a:p>
        </p:txBody>
      </p:sp>
      <p:sp>
        <p:nvSpPr>
          <p:cNvPr id="991" name="Google Shape;991;g200fb5710e2_0_507"/>
          <p:cNvSpPr txBox="1"/>
          <p:nvPr>
            <p:ph idx="1" type="body"/>
          </p:nvPr>
        </p:nvSpPr>
        <p:spPr>
          <a:xfrm>
            <a:off x="1886712" y="1240221"/>
            <a:ext cx="8400300" cy="5181600"/>
          </a:xfrm>
          <a:prstGeom prst="rect">
            <a:avLst/>
          </a:prstGeom>
          <a:noFill/>
          <a:ln>
            <a:noFill/>
          </a:ln>
        </p:spPr>
        <p:txBody>
          <a:bodyPr anchorCtr="0" anchor="t" bIns="45700" lIns="91425" spcFirstLastPara="1" rIns="91425" wrap="square" tIns="45700">
            <a:normAutofit/>
          </a:bodyPr>
          <a:lstStyle/>
          <a:p>
            <a:pPr indent="-228600" lvl="0" marL="228600" rtl="0" algn="ctr">
              <a:lnSpc>
                <a:spcPct val="90000"/>
              </a:lnSpc>
              <a:spcBef>
                <a:spcPts val="0"/>
              </a:spcBef>
              <a:spcAft>
                <a:spcPts val="0"/>
              </a:spcAft>
              <a:buClr>
                <a:schemeClr val="accent1"/>
              </a:buClr>
              <a:buSzPts val="4000"/>
              <a:buNone/>
            </a:pPr>
            <a:r>
              <a:rPr lang="en-US" sz="4000">
                <a:solidFill>
                  <a:schemeClr val="accent1"/>
                </a:solidFill>
                <a:latin typeface="Corsiva"/>
                <a:ea typeface="Corsiva"/>
                <a:cs typeface="Corsiva"/>
                <a:sym typeface="Corsiva"/>
              </a:rPr>
              <a:t>c=λ</a:t>
            </a:r>
            <a:r>
              <a:rPr lang="en-US" sz="4000">
                <a:solidFill>
                  <a:schemeClr val="accent1"/>
                </a:solidFill>
              </a:rPr>
              <a:t>v</a:t>
            </a:r>
            <a:endParaRPr>
              <a:solidFill>
                <a:schemeClr val="accent1"/>
              </a:solidFill>
            </a:endParaRPr>
          </a:p>
          <a:p>
            <a:pPr indent="-514350" lvl="0" marL="596646" rtl="0" algn="l">
              <a:lnSpc>
                <a:spcPct val="90000"/>
              </a:lnSpc>
              <a:spcBef>
                <a:spcPts val="1000"/>
              </a:spcBef>
              <a:spcAft>
                <a:spcPts val="0"/>
              </a:spcAft>
              <a:buClr>
                <a:schemeClr val="dk1"/>
              </a:buClr>
              <a:buSzPts val="2400"/>
              <a:buAutoNum type="arabicPeriod"/>
            </a:pPr>
            <a:r>
              <a:rPr lang="en-US"/>
              <a:t>If the wavelength is 650nm, calculate the frequency of light with units.</a:t>
            </a:r>
            <a:endParaRPr/>
          </a:p>
          <a:p>
            <a:pPr indent="-361950" lvl="0" marL="596646" rtl="0" algn="l">
              <a:lnSpc>
                <a:spcPct val="90000"/>
              </a:lnSpc>
              <a:spcBef>
                <a:spcPts val="1000"/>
              </a:spcBef>
              <a:spcAft>
                <a:spcPts val="0"/>
              </a:spcAft>
              <a:buClr>
                <a:schemeClr val="dk1"/>
              </a:buClr>
              <a:buSzPts val="2400"/>
              <a:buNone/>
            </a:pPr>
            <a:r>
              <a:t/>
            </a:r>
            <a:endParaRPr/>
          </a:p>
          <a:p>
            <a:pPr indent="-361950" lvl="0" marL="596646" rtl="0" algn="l">
              <a:lnSpc>
                <a:spcPct val="90000"/>
              </a:lnSpc>
              <a:spcBef>
                <a:spcPts val="1000"/>
              </a:spcBef>
              <a:spcAft>
                <a:spcPts val="0"/>
              </a:spcAft>
              <a:buClr>
                <a:schemeClr val="dk1"/>
              </a:buClr>
              <a:buSzPts val="2400"/>
              <a:buNone/>
            </a:pPr>
            <a:r>
              <a:t/>
            </a:r>
            <a:endParaRPr/>
          </a:p>
          <a:p>
            <a:pPr indent="-514350" lvl="0" marL="596646" rtl="0" algn="l">
              <a:lnSpc>
                <a:spcPct val="90000"/>
              </a:lnSpc>
              <a:spcBef>
                <a:spcPts val="1000"/>
              </a:spcBef>
              <a:spcAft>
                <a:spcPts val="0"/>
              </a:spcAft>
              <a:buClr>
                <a:schemeClr val="dk1"/>
              </a:buClr>
              <a:buSzPts val="2400"/>
              <a:buAutoNum type="arabicPeriod"/>
            </a:pPr>
            <a:r>
              <a:rPr lang="en-US"/>
              <a:t>If the frequency is 200.s</a:t>
            </a:r>
            <a:r>
              <a:rPr baseline="30000" lang="en-US"/>
              <a:t>-1</a:t>
            </a:r>
            <a:r>
              <a:rPr lang="en-US"/>
              <a:t>, calculate the wavelength.</a:t>
            </a:r>
            <a:endParaRPr/>
          </a:p>
        </p:txBody>
      </p:sp>
      <p:sp>
        <p:nvSpPr>
          <p:cNvPr id="992" name="Google Shape;992;g200fb5710e2_0_507"/>
          <p:cNvSpPr txBox="1"/>
          <p:nvPr/>
        </p:nvSpPr>
        <p:spPr>
          <a:xfrm>
            <a:off x="2703786" y="2761300"/>
            <a:ext cx="73152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(3.0x10</a:t>
            </a:r>
            <a:r>
              <a:rPr baseline="30000" lang="en-US" sz="2400">
                <a:solidFill>
                  <a:srgbClr val="FF0000"/>
                </a:solidFill>
                <a:latin typeface="Calibri"/>
                <a:ea typeface="Calibri"/>
                <a:cs typeface="Calibri"/>
                <a:sym typeface="Calibri"/>
              </a:rPr>
              <a:t>8</a:t>
            </a:r>
            <a:r>
              <a:rPr lang="en-US" sz="2400">
                <a:solidFill>
                  <a:srgbClr val="FF0000"/>
                </a:solidFill>
                <a:latin typeface="Calibri"/>
                <a:ea typeface="Calibri"/>
                <a:cs typeface="Calibri"/>
                <a:sym typeface="Calibri"/>
              </a:rPr>
              <a:t>m/s) = (650x10</a:t>
            </a:r>
            <a:r>
              <a:rPr baseline="30000" lang="en-US" sz="2400">
                <a:solidFill>
                  <a:srgbClr val="FF0000"/>
                </a:solidFill>
                <a:latin typeface="Calibri"/>
                <a:ea typeface="Calibri"/>
                <a:cs typeface="Calibri"/>
                <a:sym typeface="Calibri"/>
              </a:rPr>
              <a:t>-9</a:t>
            </a:r>
            <a:r>
              <a:rPr lang="en-US" sz="2400">
                <a:solidFill>
                  <a:srgbClr val="FF0000"/>
                </a:solidFill>
                <a:latin typeface="Calibri"/>
                <a:ea typeface="Calibri"/>
                <a:cs typeface="Calibri"/>
                <a:sym typeface="Calibri"/>
              </a:rPr>
              <a:t>m)(v) </a:t>
            </a:r>
            <a:endParaRPr/>
          </a:p>
        </p:txBody>
      </p:sp>
      <p:sp>
        <p:nvSpPr>
          <p:cNvPr id="993" name="Google Shape;993;g200fb5710e2_0_507"/>
          <p:cNvSpPr txBox="1"/>
          <p:nvPr/>
        </p:nvSpPr>
        <p:spPr>
          <a:xfrm>
            <a:off x="7620000" y="2732084"/>
            <a:ext cx="26670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v = 4.6x10</a:t>
            </a:r>
            <a:r>
              <a:rPr baseline="30000" lang="en-US" sz="2400">
                <a:solidFill>
                  <a:srgbClr val="FF0000"/>
                </a:solidFill>
                <a:latin typeface="Calibri"/>
                <a:ea typeface="Calibri"/>
                <a:cs typeface="Calibri"/>
                <a:sym typeface="Calibri"/>
              </a:rPr>
              <a:t>14</a:t>
            </a:r>
            <a:r>
              <a:rPr lang="en-US" sz="2400">
                <a:solidFill>
                  <a:srgbClr val="FF0000"/>
                </a:solidFill>
                <a:latin typeface="Calibri"/>
                <a:ea typeface="Calibri"/>
                <a:cs typeface="Calibri"/>
                <a:sym typeface="Calibri"/>
              </a:rPr>
              <a:t>s</a:t>
            </a:r>
            <a:r>
              <a:rPr baseline="30000" lang="en-US" sz="2400">
                <a:solidFill>
                  <a:srgbClr val="FF0000"/>
                </a:solidFill>
                <a:latin typeface="Calibri"/>
                <a:ea typeface="Calibri"/>
                <a:cs typeface="Calibri"/>
                <a:sym typeface="Calibri"/>
              </a:rPr>
              <a:t>-1</a:t>
            </a:r>
            <a:endParaRPr/>
          </a:p>
        </p:txBody>
      </p:sp>
      <p:sp>
        <p:nvSpPr>
          <p:cNvPr id="994" name="Google Shape;994;g200fb5710e2_0_507"/>
          <p:cNvSpPr txBox="1"/>
          <p:nvPr/>
        </p:nvSpPr>
        <p:spPr>
          <a:xfrm>
            <a:off x="2667000" y="4235146"/>
            <a:ext cx="44196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(3.0x10</a:t>
            </a:r>
            <a:r>
              <a:rPr baseline="30000" lang="en-US" sz="2400">
                <a:solidFill>
                  <a:srgbClr val="FF0000"/>
                </a:solidFill>
                <a:latin typeface="Calibri"/>
                <a:ea typeface="Calibri"/>
                <a:cs typeface="Calibri"/>
                <a:sym typeface="Calibri"/>
              </a:rPr>
              <a:t>8</a:t>
            </a:r>
            <a:r>
              <a:rPr lang="en-US" sz="2400">
                <a:solidFill>
                  <a:srgbClr val="FF0000"/>
                </a:solidFill>
                <a:latin typeface="Calibri"/>
                <a:ea typeface="Calibri"/>
                <a:cs typeface="Calibri"/>
                <a:sym typeface="Calibri"/>
              </a:rPr>
              <a:t>m/s) = (</a:t>
            </a:r>
            <a:r>
              <a:rPr lang="en-US" sz="2400">
                <a:solidFill>
                  <a:srgbClr val="FF0000"/>
                </a:solidFill>
                <a:latin typeface="Corsiva"/>
                <a:ea typeface="Corsiva"/>
                <a:cs typeface="Corsiva"/>
                <a:sym typeface="Corsiva"/>
              </a:rPr>
              <a:t>λ</a:t>
            </a:r>
            <a:r>
              <a:rPr lang="en-US" sz="2400">
                <a:solidFill>
                  <a:srgbClr val="FF0000"/>
                </a:solidFill>
                <a:latin typeface="Calibri"/>
                <a:ea typeface="Calibri"/>
                <a:cs typeface="Calibri"/>
                <a:sym typeface="Calibri"/>
              </a:rPr>
              <a:t>)(200./s)</a:t>
            </a:r>
            <a:endParaRPr/>
          </a:p>
        </p:txBody>
      </p:sp>
      <p:sp>
        <p:nvSpPr>
          <p:cNvPr id="995" name="Google Shape;995;g200fb5710e2_0_507"/>
          <p:cNvSpPr txBox="1"/>
          <p:nvPr/>
        </p:nvSpPr>
        <p:spPr>
          <a:xfrm>
            <a:off x="7086600" y="4232362"/>
            <a:ext cx="26670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orsiva"/>
                <a:ea typeface="Corsiva"/>
                <a:cs typeface="Corsiva"/>
                <a:sym typeface="Corsiva"/>
              </a:rPr>
              <a:t>λ</a:t>
            </a:r>
            <a:r>
              <a:rPr lang="en-US" sz="2400">
                <a:solidFill>
                  <a:srgbClr val="FF0000"/>
                </a:solidFill>
                <a:latin typeface="Calibri"/>
                <a:ea typeface="Calibri"/>
                <a:cs typeface="Calibri"/>
                <a:sym typeface="Calibri"/>
              </a:rPr>
              <a:t> = 1.5x10</a:t>
            </a:r>
            <a:r>
              <a:rPr baseline="30000" lang="en-US" sz="2400">
                <a:solidFill>
                  <a:srgbClr val="FF0000"/>
                </a:solidFill>
                <a:latin typeface="Calibri"/>
                <a:ea typeface="Calibri"/>
                <a:cs typeface="Calibri"/>
                <a:sym typeface="Calibri"/>
              </a:rPr>
              <a:t>6</a:t>
            </a:r>
            <a:r>
              <a:rPr lang="en-US" sz="2400">
                <a:solidFill>
                  <a:srgbClr val="FF0000"/>
                </a:solidFill>
                <a:latin typeface="Calibri"/>
                <a:ea typeface="Calibri"/>
                <a:cs typeface="Calibri"/>
                <a:sym typeface="Calibri"/>
              </a:rPr>
              <a:t>m</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2">
                                            <p:txEl>
                                              <p:pRg end="0" st="0"/>
                                            </p:txEl>
                                          </p:spTgt>
                                        </p:tgtEl>
                                        <p:attrNameLst>
                                          <p:attrName>style.visibility</p:attrName>
                                        </p:attrNameLst>
                                      </p:cBhvr>
                                      <p:to>
                                        <p:strVal val="visible"/>
                                      </p:to>
                                    </p:set>
                                    <p:animEffect filter="fade" transition="in">
                                      <p:cBhvr>
                                        <p:cTn dur="500"/>
                                        <p:tgtEl>
                                          <p:spTgt spid="99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3">
                                            <p:txEl>
                                              <p:pRg end="0" st="0"/>
                                            </p:txEl>
                                          </p:spTgt>
                                        </p:tgtEl>
                                        <p:attrNameLst>
                                          <p:attrName>style.visibility</p:attrName>
                                        </p:attrNameLst>
                                      </p:cBhvr>
                                      <p:to>
                                        <p:strVal val="visible"/>
                                      </p:to>
                                    </p:set>
                                    <p:animEffect filter="fade" transition="in">
                                      <p:cBhvr>
                                        <p:cTn dur="500"/>
                                        <p:tgtEl>
                                          <p:spTgt spid="99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4">
                                            <p:txEl>
                                              <p:pRg end="0" st="0"/>
                                            </p:txEl>
                                          </p:spTgt>
                                        </p:tgtEl>
                                        <p:attrNameLst>
                                          <p:attrName>style.visibility</p:attrName>
                                        </p:attrNameLst>
                                      </p:cBhvr>
                                      <p:to>
                                        <p:strVal val="visible"/>
                                      </p:to>
                                    </p:set>
                                    <p:animEffect filter="fade" transition="in">
                                      <p:cBhvr>
                                        <p:cTn dur="500"/>
                                        <p:tgtEl>
                                          <p:spTgt spid="99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5">
                                            <p:txEl>
                                              <p:pRg end="0" st="0"/>
                                            </p:txEl>
                                          </p:spTgt>
                                        </p:tgtEl>
                                        <p:attrNameLst>
                                          <p:attrName>style.visibility</p:attrName>
                                        </p:attrNameLst>
                                      </p:cBhvr>
                                      <p:to>
                                        <p:strVal val="visible"/>
                                      </p:to>
                                    </p:set>
                                    <p:animEffect filter="fade" transition="in">
                                      <p:cBhvr>
                                        <p:cTn dur="500"/>
                                        <p:tgtEl>
                                          <p:spTgt spid="995">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9" name="Shape 999"/>
        <p:cNvGrpSpPr/>
        <p:nvPr/>
      </p:nvGrpSpPr>
      <p:grpSpPr>
        <a:xfrm>
          <a:off x="0" y="0"/>
          <a:ext cx="0" cy="0"/>
          <a:chOff x="0" y="0"/>
          <a:chExt cx="0" cy="0"/>
        </a:xfrm>
      </p:grpSpPr>
      <p:sp>
        <p:nvSpPr>
          <p:cNvPr id="1000" name="Google Shape;1000;g200fb5710e2_0_51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Planck</a:t>
            </a:r>
            <a:endParaRPr/>
          </a:p>
        </p:txBody>
      </p:sp>
      <p:sp>
        <p:nvSpPr>
          <p:cNvPr id="1001" name="Google Shape;1001;g200fb5710e2_0_516"/>
          <p:cNvSpPr txBox="1"/>
          <p:nvPr>
            <p:ph idx="1" type="body"/>
          </p:nvPr>
        </p:nvSpPr>
        <p:spPr>
          <a:xfrm>
            <a:off x="838200" y="2286000"/>
            <a:ext cx="6681900" cy="4191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Matter can transform into energy but only in packets of energy called quantum. </a:t>
            </a:r>
            <a:r>
              <a:rPr lang="en-US">
                <a:solidFill>
                  <a:srgbClr val="FF0000"/>
                </a:solidFill>
              </a:rPr>
              <a:t>Planck</a:t>
            </a:r>
            <a:r>
              <a:rPr lang="en-US"/>
              <a:t> found that these energy packets are in multiples of hv.</a:t>
            </a:r>
            <a:endParaRPr/>
          </a:p>
          <a:p>
            <a:pPr indent="0" lvl="0" marL="0" rtl="0" algn="l">
              <a:lnSpc>
                <a:spcPct val="90000"/>
              </a:lnSpc>
              <a:spcBef>
                <a:spcPts val="1000"/>
              </a:spcBef>
              <a:spcAft>
                <a:spcPts val="0"/>
              </a:spcAft>
              <a:buClr>
                <a:srgbClr val="FF0000"/>
              </a:buClr>
              <a:buSzPts val="2400"/>
              <a:buNone/>
            </a:pPr>
            <a:r>
              <a:rPr lang="en-US">
                <a:solidFill>
                  <a:srgbClr val="FF0000"/>
                </a:solidFill>
                <a:latin typeface="Corsiva"/>
                <a:ea typeface="Corsiva"/>
                <a:cs typeface="Corsiva"/>
                <a:sym typeface="Corsiva"/>
              </a:rPr>
              <a:t>∆</a:t>
            </a:r>
            <a:r>
              <a:rPr lang="en-US">
                <a:solidFill>
                  <a:srgbClr val="FF0000"/>
                </a:solidFill>
              </a:rPr>
              <a:t>E=hv	</a:t>
            </a:r>
            <a:endParaRPr/>
          </a:p>
          <a:p>
            <a:pPr indent="-228600" lvl="1" marL="685800" rtl="0" algn="l">
              <a:lnSpc>
                <a:spcPct val="90000"/>
              </a:lnSpc>
              <a:spcBef>
                <a:spcPts val="500"/>
              </a:spcBef>
              <a:spcAft>
                <a:spcPts val="0"/>
              </a:spcAft>
              <a:buClr>
                <a:srgbClr val="FF0000"/>
              </a:buClr>
              <a:buSzPts val="2400"/>
              <a:buNone/>
            </a:pPr>
            <a:r>
              <a:rPr lang="en-US">
                <a:solidFill>
                  <a:srgbClr val="FF0000"/>
                </a:solidFill>
              </a:rPr>
              <a:t>		      h=Planck’s constant = 6.63x10</a:t>
            </a:r>
            <a:r>
              <a:rPr baseline="30000" lang="en-US">
                <a:solidFill>
                  <a:srgbClr val="FF0000"/>
                </a:solidFill>
              </a:rPr>
              <a:t>-34</a:t>
            </a:r>
            <a:r>
              <a:rPr lang="en-US">
                <a:solidFill>
                  <a:srgbClr val="FF0000"/>
                </a:solidFill>
              </a:rPr>
              <a:t>Js</a:t>
            </a:r>
            <a:endParaRPr/>
          </a:p>
        </p:txBody>
      </p:sp>
      <p:pic>
        <p:nvPicPr>
          <p:cNvPr descr="http://tbn3.google.com/images?q=tbn:FyA7LZ3xT33_gM:http://farm3.static.flickr.com/2021/2457622122_83f8d1c466_m.jpg" id="1002" name="Google Shape;1002;g200fb5710e2_0_516">
            <a:hlinkClick r:id="rId3"/>
          </p:cNvPr>
          <p:cNvPicPr preferRelativeResize="0"/>
          <p:nvPr/>
        </p:nvPicPr>
        <p:blipFill rotWithShape="1">
          <a:blip r:embed="rId4">
            <a:alphaModFix/>
          </a:blip>
          <a:srcRect b="0" l="0" r="0" t="0"/>
          <a:stretch/>
        </p:blipFill>
        <p:spPr>
          <a:xfrm>
            <a:off x="8035160" y="959529"/>
            <a:ext cx="3473668" cy="460366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1">
                                            <p:txEl>
                                              <p:pRg end="0" st="0"/>
                                            </p:txEl>
                                          </p:spTgt>
                                        </p:tgtEl>
                                        <p:attrNameLst>
                                          <p:attrName>style.visibility</p:attrName>
                                        </p:attrNameLst>
                                      </p:cBhvr>
                                      <p:to>
                                        <p:strVal val="visible"/>
                                      </p:to>
                                    </p:set>
                                    <p:animEffect filter="fade" transition="in">
                                      <p:cBhvr>
                                        <p:cTn dur="500"/>
                                        <p:tgtEl>
                                          <p:spTgt spid="100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1">
                                            <p:txEl>
                                              <p:pRg end="1" st="1"/>
                                            </p:txEl>
                                          </p:spTgt>
                                        </p:tgtEl>
                                        <p:attrNameLst>
                                          <p:attrName>style.visibility</p:attrName>
                                        </p:attrNameLst>
                                      </p:cBhvr>
                                      <p:to>
                                        <p:strVal val="visible"/>
                                      </p:to>
                                    </p:set>
                                    <p:animEffect filter="fade" transition="in">
                                      <p:cBhvr>
                                        <p:cTn dur="500"/>
                                        <p:tgtEl>
                                          <p:spTgt spid="100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1">
                                            <p:txEl>
                                              <p:pRg end="2" st="2"/>
                                            </p:txEl>
                                          </p:spTgt>
                                        </p:tgtEl>
                                        <p:attrNameLst>
                                          <p:attrName>style.visibility</p:attrName>
                                        </p:attrNameLst>
                                      </p:cBhvr>
                                      <p:to>
                                        <p:strVal val="visible"/>
                                      </p:to>
                                    </p:set>
                                    <p:animEffect filter="fade" transition="in">
                                      <p:cBhvr>
                                        <p:cTn dur="500"/>
                                        <p:tgtEl>
                                          <p:spTgt spid="1001">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sp>
        <p:nvSpPr>
          <p:cNvPr id="1007" name="Google Shape;1007;g200fb5710e2_0_52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Planck</a:t>
            </a:r>
            <a:endParaRPr/>
          </a:p>
        </p:txBody>
      </p:sp>
      <p:sp>
        <p:nvSpPr>
          <p:cNvPr id="1008" name="Google Shape;1008;g200fb5710e2_0_522"/>
          <p:cNvSpPr txBox="1"/>
          <p:nvPr>
            <p:ph idx="1" type="body"/>
          </p:nvPr>
        </p:nvSpPr>
        <p:spPr>
          <a:xfrm>
            <a:off x="1024759" y="1295400"/>
            <a:ext cx="10329000" cy="4953000"/>
          </a:xfrm>
          <a:prstGeom prst="rect">
            <a:avLst/>
          </a:prstGeom>
          <a:noFill/>
          <a:ln>
            <a:noFill/>
          </a:ln>
        </p:spPr>
        <p:txBody>
          <a:bodyPr anchorCtr="0" anchor="t" bIns="45700" lIns="91425" spcFirstLastPara="1" rIns="91425" wrap="square" tIns="45700">
            <a:normAutofit/>
          </a:bodyPr>
          <a:lstStyle/>
          <a:p>
            <a:pPr indent="-228600" lvl="1" marL="685800" rtl="0" algn="l">
              <a:lnSpc>
                <a:spcPct val="90000"/>
              </a:lnSpc>
              <a:spcBef>
                <a:spcPts val="0"/>
              </a:spcBef>
              <a:spcAft>
                <a:spcPts val="0"/>
              </a:spcAft>
              <a:buClr>
                <a:schemeClr val="dk1"/>
              </a:buClr>
              <a:buSzPts val="2400"/>
              <a:buNone/>
            </a:pPr>
            <a:r>
              <a:t/>
            </a:r>
            <a:endParaRPr/>
          </a:p>
          <a:p>
            <a:pPr indent="-228600" lvl="1" marL="685800" rtl="0" algn="l">
              <a:lnSpc>
                <a:spcPct val="90000"/>
              </a:lnSpc>
              <a:spcBef>
                <a:spcPts val="500"/>
              </a:spcBef>
              <a:spcAft>
                <a:spcPts val="0"/>
              </a:spcAft>
              <a:buClr>
                <a:schemeClr val="dk1"/>
              </a:buClr>
              <a:buSzPts val="2400"/>
              <a:buNone/>
            </a:pPr>
            <a:r>
              <a:rPr lang="en-US"/>
              <a:t>CuCl in fireworks give off blue light with a wavelength of 450nm. What is the amount of energy emitted?</a:t>
            </a:r>
            <a:endParaRPr/>
          </a:p>
        </p:txBody>
      </p:sp>
      <p:sp>
        <p:nvSpPr>
          <p:cNvPr id="1009" name="Google Shape;1009;g200fb5710e2_0_522"/>
          <p:cNvSpPr txBox="1"/>
          <p:nvPr/>
        </p:nvSpPr>
        <p:spPr>
          <a:xfrm>
            <a:off x="2667000" y="2895600"/>
            <a:ext cx="7315200" cy="1569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FF0000"/>
                </a:solidFill>
                <a:latin typeface="Calibri"/>
                <a:ea typeface="Calibri"/>
                <a:cs typeface="Calibri"/>
                <a:sym typeface="Calibri"/>
              </a:rPr>
              <a:t>                       c = </a:t>
            </a:r>
            <a:r>
              <a:rPr lang="en-US" sz="3200">
                <a:solidFill>
                  <a:srgbClr val="FF0000"/>
                </a:solidFill>
                <a:latin typeface="Corsiva"/>
                <a:ea typeface="Corsiva"/>
                <a:cs typeface="Corsiva"/>
                <a:sym typeface="Corsiva"/>
              </a:rPr>
              <a:t>λ</a:t>
            </a:r>
            <a:r>
              <a:rPr lang="en-US" sz="3200">
                <a:solidFill>
                  <a:srgbClr val="FF0000"/>
                </a:solidFill>
                <a:latin typeface="Calibri"/>
                <a:ea typeface="Calibri"/>
                <a:cs typeface="Calibri"/>
                <a:sym typeface="Calibri"/>
              </a:rPr>
              <a:t>v</a:t>
            </a:r>
            <a:endParaRPr/>
          </a:p>
          <a:p>
            <a:pPr indent="0" lvl="0" marL="0" marR="0" rtl="0" algn="l">
              <a:spcBef>
                <a:spcPts val="0"/>
              </a:spcBef>
              <a:spcAft>
                <a:spcPts val="0"/>
              </a:spcAft>
              <a:buNone/>
            </a:pPr>
            <a:r>
              <a:rPr lang="en-US" sz="3200">
                <a:solidFill>
                  <a:srgbClr val="FF0000"/>
                </a:solidFill>
                <a:latin typeface="Calibri"/>
                <a:ea typeface="Calibri"/>
                <a:cs typeface="Calibri"/>
                <a:sym typeface="Calibri"/>
              </a:rPr>
              <a:t>   (3.0x10</a:t>
            </a:r>
            <a:r>
              <a:rPr baseline="30000" lang="en-US" sz="3200">
                <a:solidFill>
                  <a:srgbClr val="FF0000"/>
                </a:solidFill>
                <a:latin typeface="Calibri"/>
                <a:ea typeface="Calibri"/>
                <a:cs typeface="Calibri"/>
                <a:sym typeface="Calibri"/>
              </a:rPr>
              <a:t>8 </a:t>
            </a:r>
            <a:r>
              <a:rPr lang="en-US" sz="3200">
                <a:solidFill>
                  <a:srgbClr val="FF0000"/>
                </a:solidFill>
                <a:latin typeface="Calibri"/>
                <a:ea typeface="Calibri"/>
                <a:cs typeface="Calibri"/>
                <a:sym typeface="Calibri"/>
              </a:rPr>
              <a:t>m/s) = (450x10</a:t>
            </a:r>
            <a:r>
              <a:rPr baseline="30000" lang="en-US" sz="3200">
                <a:solidFill>
                  <a:srgbClr val="FF0000"/>
                </a:solidFill>
                <a:latin typeface="Calibri"/>
                <a:ea typeface="Calibri"/>
                <a:cs typeface="Calibri"/>
                <a:sym typeface="Calibri"/>
              </a:rPr>
              <a:t>-9</a:t>
            </a:r>
            <a:r>
              <a:rPr lang="en-US" sz="3200">
                <a:solidFill>
                  <a:srgbClr val="FF0000"/>
                </a:solidFill>
                <a:latin typeface="Calibri"/>
                <a:ea typeface="Calibri"/>
                <a:cs typeface="Calibri"/>
                <a:sym typeface="Calibri"/>
              </a:rPr>
              <a:t>m)(v) 	</a:t>
            </a:r>
            <a:endParaRPr/>
          </a:p>
          <a:p>
            <a:pPr indent="0" lvl="0" marL="0" marR="0" rtl="0" algn="l">
              <a:spcBef>
                <a:spcPts val="0"/>
              </a:spcBef>
              <a:spcAft>
                <a:spcPts val="0"/>
              </a:spcAft>
              <a:buNone/>
            </a:pPr>
            <a:r>
              <a:rPr lang="en-US" sz="3200">
                <a:solidFill>
                  <a:srgbClr val="FF0000"/>
                </a:solidFill>
                <a:latin typeface="Calibri"/>
                <a:ea typeface="Calibri"/>
                <a:cs typeface="Calibri"/>
                <a:sym typeface="Calibri"/>
              </a:rPr>
              <a:t>                      v = 6.7x10</a:t>
            </a:r>
            <a:r>
              <a:rPr baseline="30000" lang="en-US" sz="3200">
                <a:solidFill>
                  <a:srgbClr val="FF0000"/>
                </a:solidFill>
                <a:latin typeface="Calibri"/>
                <a:ea typeface="Calibri"/>
                <a:cs typeface="Calibri"/>
                <a:sym typeface="Calibri"/>
              </a:rPr>
              <a:t>14</a:t>
            </a:r>
            <a:r>
              <a:rPr lang="en-US" sz="3200">
                <a:solidFill>
                  <a:srgbClr val="FF0000"/>
                </a:solidFill>
                <a:latin typeface="Calibri"/>
                <a:ea typeface="Calibri"/>
                <a:cs typeface="Calibri"/>
                <a:sym typeface="Calibri"/>
              </a:rPr>
              <a:t>/s</a:t>
            </a:r>
            <a:endParaRPr/>
          </a:p>
        </p:txBody>
      </p:sp>
      <p:sp>
        <p:nvSpPr>
          <p:cNvPr id="1010" name="Google Shape;1010;g200fb5710e2_0_522"/>
          <p:cNvSpPr txBox="1"/>
          <p:nvPr/>
        </p:nvSpPr>
        <p:spPr>
          <a:xfrm>
            <a:off x="3200400" y="4419601"/>
            <a:ext cx="5486400" cy="1385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3366FF"/>
                </a:solidFill>
                <a:latin typeface="Calibri"/>
                <a:ea typeface="Calibri"/>
                <a:cs typeface="Calibri"/>
                <a:sym typeface="Calibri"/>
              </a:rPr>
              <a:t>E = hv</a:t>
            </a:r>
            <a:endParaRPr sz="2800">
              <a:solidFill>
                <a:srgbClr val="3366FF"/>
              </a:solidFill>
              <a:latin typeface="Calibri"/>
              <a:ea typeface="Calibri"/>
              <a:cs typeface="Calibri"/>
              <a:sym typeface="Calibri"/>
            </a:endParaRPr>
          </a:p>
          <a:p>
            <a:pPr indent="0" lvl="0" marL="0" marR="0" rtl="0" algn="l">
              <a:spcBef>
                <a:spcPts val="0"/>
              </a:spcBef>
              <a:spcAft>
                <a:spcPts val="0"/>
              </a:spcAft>
              <a:buNone/>
            </a:pPr>
            <a:r>
              <a:rPr lang="en-US" sz="2800">
                <a:solidFill>
                  <a:srgbClr val="3366FF"/>
                </a:solidFill>
                <a:latin typeface="Calibri"/>
                <a:ea typeface="Calibri"/>
                <a:cs typeface="Calibri"/>
                <a:sym typeface="Calibri"/>
              </a:rPr>
              <a:t>E = (6.626x10</a:t>
            </a:r>
            <a:r>
              <a:rPr baseline="30000" lang="en-US" sz="2800">
                <a:solidFill>
                  <a:srgbClr val="3366FF"/>
                </a:solidFill>
                <a:latin typeface="Calibri"/>
                <a:ea typeface="Calibri"/>
                <a:cs typeface="Calibri"/>
                <a:sym typeface="Calibri"/>
              </a:rPr>
              <a:t>-34</a:t>
            </a:r>
            <a:r>
              <a:rPr lang="en-US" sz="2800">
                <a:solidFill>
                  <a:srgbClr val="3366FF"/>
                </a:solidFill>
                <a:latin typeface="Calibri"/>
                <a:ea typeface="Calibri"/>
                <a:cs typeface="Calibri"/>
                <a:sym typeface="Calibri"/>
              </a:rPr>
              <a:t>J/s)(6.7x10</a:t>
            </a:r>
            <a:r>
              <a:rPr baseline="30000" lang="en-US" sz="2800">
                <a:solidFill>
                  <a:srgbClr val="3366FF"/>
                </a:solidFill>
                <a:latin typeface="Calibri"/>
                <a:ea typeface="Calibri"/>
                <a:cs typeface="Calibri"/>
                <a:sym typeface="Calibri"/>
              </a:rPr>
              <a:t>14</a:t>
            </a:r>
            <a:r>
              <a:rPr lang="en-US" sz="2800">
                <a:solidFill>
                  <a:srgbClr val="3366FF"/>
                </a:solidFill>
                <a:latin typeface="Calibri"/>
                <a:ea typeface="Calibri"/>
                <a:cs typeface="Calibri"/>
                <a:sym typeface="Calibri"/>
              </a:rPr>
              <a:t>/s)</a:t>
            </a:r>
            <a:endParaRPr/>
          </a:p>
          <a:p>
            <a:pPr indent="0" lvl="0" marL="0" marR="0" rtl="0" algn="l">
              <a:spcBef>
                <a:spcPts val="0"/>
              </a:spcBef>
              <a:spcAft>
                <a:spcPts val="0"/>
              </a:spcAft>
              <a:buNone/>
            </a:pPr>
            <a:r>
              <a:rPr lang="en-US" sz="2800">
                <a:solidFill>
                  <a:srgbClr val="3366FF"/>
                </a:solidFill>
                <a:latin typeface="Calibri"/>
                <a:ea typeface="Calibri"/>
                <a:cs typeface="Calibri"/>
                <a:sym typeface="Calibri"/>
              </a:rPr>
              <a:t>E = 4.4x10</a:t>
            </a:r>
            <a:r>
              <a:rPr baseline="30000" lang="en-US" sz="2800">
                <a:solidFill>
                  <a:srgbClr val="3366FF"/>
                </a:solidFill>
                <a:latin typeface="Calibri"/>
                <a:ea typeface="Calibri"/>
                <a:cs typeface="Calibri"/>
                <a:sym typeface="Calibri"/>
              </a:rPr>
              <a:t>-19</a:t>
            </a:r>
            <a:r>
              <a:rPr lang="en-US" sz="2800">
                <a:solidFill>
                  <a:srgbClr val="3366FF"/>
                </a:solidFill>
                <a:latin typeface="Calibri"/>
                <a:ea typeface="Calibri"/>
                <a:cs typeface="Calibri"/>
                <a:sym typeface="Calibri"/>
              </a:rPr>
              <a:t>J</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9"/>
                                        </p:tgtEl>
                                        <p:attrNameLst>
                                          <p:attrName>style.visibility</p:attrName>
                                        </p:attrNameLst>
                                      </p:cBhvr>
                                      <p:to>
                                        <p:strVal val="visible"/>
                                      </p:to>
                                    </p:set>
                                    <p:animEffect filter="fade" transition="in">
                                      <p:cBhvr>
                                        <p:cTn dur="500"/>
                                        <p:tgtEl>
                                          <p:spTgt spid="10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0"/>
                                        </p:tgtEl>
                                        <p:attrNameLst>
                                          <p:attrName>style.visibility</p:attrName>
                                        </p:attrNameLst>
                                      </p:cBhvr>
                                      <p:to>
                                        <p:strVal val="visible"/>
                                      </p:to>
                                    </p:set>
                                    <p:animEffect filter="fade" transition="in">
                                      <p:cBhvr>
                                        <p:cTn dur="500"/>
                                        <p:tgtEl>
                                          <p:spTgt spid="10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Dimensional Analysis</a:t>
            </a:r>
            <a:endParaRPr/>
          </a:p>
        </p:txBody>
      </p:sp>
      <p:sp>
        <p:nvSpPr>
          <p:cNvPr id="379" name="Google Shape;379;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118871" rtl="0" algn="l">
              <a:lnSpc>
                <a:spcPct val="90000"/>
              </a:lnSpc>
              <a:spcBef>
                <a:spcPts val="0"/>
              </a:spcBef>
              <a:spcAft>
                <a:spcPts val="0"/>
              </a:spcAft>
              <a:buClr>
                <a:schemeClr val="dk1"/>
              </a:buClr>
              <a:buSzPts val="2400"/>
              <a:buNone/>
            </a:pPr>
            <a:r>
              <a:rPr lang="en-US"/>
              <a:t>3. Determine the number of moles in 8.00 grams of Helium.</a:t>
            </a:r>
            <a:endParaRPr/>
          </a:p>
          <a:p>
            <a:pPr indent="0" lvl="0" marL="118871" rtl="0" algn="l">
              <a:lnSpc>
                <a:spcPct val="90000"/>
              </a:lnSpc>
              <a:spcBef>
                <a:spcPts val="1000"/>
              </a:spcBef>
              <a:spcAft>
                <a:spcPts val="0"/>
              </a:spcAft>
              <a:buClr>
                <a:schemeClr val="dk1"/>
              </a:buClr>
              <a:buSzPts val="2400"/>
              <a:buNone/>
            </a:pPr>
            <a:r>
              <a:t/>
            </a:r>
            <a:endParaRPr/>
          </a:p>
        </p:txBody>
      </p:sp>
      <p:sp>
        <p:nvSpPr>
          <p:cNvPr id="380" name="Google Shape;380;p14"/>
          <p:cNvSpPr txBox="1"/>
          <p:nvPr/>
        </p:nvSpPr>
        <p:spPr>
          <a:xfrm>
            <a:off x="2497427" y="2488497"/>
            <a:ext cx="190607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sng">
                <a:solidFill>
                  <a:schemeClr val="dk1"/>
                </a:solidFill>
                <a:latin typeface="Calibri"/>
                <a:ea typeface="Calibri"/>
                <a:cs typeface="Calibri"/>
                <a:sym typeface="Calibri"/>
              </a:rPr>
              <a:t>8.00 g</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      1 </a:t>
            </a:r>
            <a:endParaRPr/>
          </a:p>
        </p:txBody>
      </p:sp>
      <p:sp>
        <p:nvSpPr>
          <p:cNvPr id="381" name="Google Shape;381;p14"/>
          <p:cNvSpPr txBox="1"/>
          <p:nvPr/>
        </p:nvSpPr>
        <p:spPr>
          <a:xfrm>
            <a:off x="3657601" y="2719330"/>
            <a:ext cx="34772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X </a:t>
            </a:r>
            <a:endParaRPr/>
          </a:p>
        </p:txBody>
      </p:sp>
      <p:sp>
        <p:nvSpPr>
          <p:cNvPr id="382" name="Google Shape;382;p14"/>
          <p:cNvSpPr txBox="1"/>
          <p:nvPr/>
        </p:nvSpPr>
        <p:spPr>
          <a:xfrm>
            <a:off x="4153707" y="2586025"/>
            <a:ext cx="2318197"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4.00 g</a:t>
            </a:r>
            <a:endParaRPr/>
          </a:p>
        </p:txBody>
      </p:sp>
      <p:sp>
        <p:nvSpPr>
          <p:cNvPr id="383" name="Google Shape;383;p14"/>
          <p:cNvSpPr txBox="1"/>
          <p:nvPr/>
        </p:nvSpPr>
        <p:spPr>
          <a:xfrm>
            <a:off x="4114129" y="2550017"/>
            <a:ext cx="288486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sng">
                <a:solidFill>
                  <a:schemeClr val="dk1"/>
                </a:solidFill>
                <a:latin typeface="Calibri"/>
                <a:ea typeface="Calibri"/>
                <a:cs typeface="Calibri"/>
                <a:sym typeface="Calibri"/>
              </a:rPr>
              <a:t>1 mole</a:t>
            </a:r>
            <a:r>
              <a:rPr lang="en-US" sz="2400">
                <a:solidFill>
                  <a:schemeClr val="dk1"/>
                </a:solidFill>
                <a:latin typeface="Calibri"/>
                <a:ea typeface="Calibri"/>
                <a:cs typeface="Calibri"/>
                <a:sym typeface="Calibri"/>
              </a:rPr>
              <a:t>  = </a:t>
            </a:r>
            <a:endParaRPr/>
          </a:p>
        </p:txBody>
      </p:sp>
      <p:sp>
        <p:nvSpPr>
          <p:cNvPr id="384" name="Google Shape;384;p14"/>
          <p:cNvSpPr txBox="1"/>
          <p:nvPr/>
        </p:nvSpPr>
        <p:spPr>
          <a:xfrm>
            <a:off x="5975662" y="2521855"/>
            <a:ext cx="267961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2</a:t>
            </a:r>
            <a:endParaRPr/>
          </a:p>
        </p:txBody>
      </p:sp>
      <p:sp>
        <p:nvSpPr>
          <p:cNvPr id="385" name="Google Shape;385;p14"/>
          <p:cNvSpPr txBox="1"/>
          <p:nvPr/>
        </p:nvSpPr>
        <p:spPr>
          <a:xfrm>
            <a:off x="6859611" y="2562896"/>
            <a:ext cx="203807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 =  2.00 mol</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sp>
        <p:nvSpPr>
          <p:cNvPr id="1015" name="Google Shape;1015;g200fb5710e2_0_52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Einstein</a:t>
            </a:r>
            <a:endParaRPr/>
          </a:p>
        </p:txBody>
      </p:sp>
      <p:sp>
        <p:nvSpPr>
          <p:cNvPr id="1016" name="Google Shape;1016;g200fb5710e2_0_529"/>
          <p:cNvSpPr txBox="1"/>
          <p:nvPr>
            <p:ph idx="1" type="body"/>
          </p:nvPr>
        </p:nvSpPr>
        <p:spPr>
          <a:xfrm>
            <a:off x="536028" y="1600201"/>
            <a:ext cx="9648600" cy="4526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Einstein stated that ER or light is a stream of particles called photons. </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Between Plank and Einstein, light is both wave-like and particle-like.</a:t>
            </a:r>
            <a:endParaRPr/>
          </a:p>
          <a:p>
            <a:pPr indent="-76200" lvl="0" marL="228600" rtl="0" algn="l">
              <a:lnSpc>
                <a:spcPct val="90000"/>
              </a:lnSpc>
              <a:spcBef>
                <a:spcPts val="1000"/>
              </a:spcBef>
              <a:spcAft>
                <a:spcPts val="0"/>
              </a:spcAft>
              <a:buClr>
                <a:schemeClr val="dk1"/>
              </a:buClr>
              <a:buSzPts val="2400"/>
              <a:buNone/>
            </a:pPr>
            <a:r>
              <a:t/>
            </a:r>
            <a:endParaRPr/>
          </a:p>
          <a:p>
            <a:pPr indent="-228600" lvl="0" marL="228600" rtl="0" algn="ctr">
              <a:lnSpc>
                <a:spcPct val="90000"/>
              </a:lnSpc>
              <a:spcBef>
                <a:spcPts val="1000"/>
              </a:spcBef>
              <a:spcAft>
                <a:spcPts val="0"/>
              </a:spcAft>
              <a:buClr>
                <a:srgbClr val="FF0000"/>
              </a:buClr>
              <a:buSzPts val="2400"/>
              <a:buNone/>
            </a:pPr>
            <a:r>
              <a:rPr lang="en-US">
                <a:solidFill>
                  <a:srgbClr val="FF0000"/>
                </a:solidFill>
              </a:rPr>
              <a:t>E= hv = hc/</a:t>
            </a:r>
            <a:r>
              <a:rPr lang="en-US">
                <a:solidFill>
                  <a:srgbClr val="FF0000"/>
                </a:solidFill>
                <a:latin typeface="Corsiva"/>
                <a:ea typeface="Corsiva"/>
                <a:cs typeface="Corsiva"/>
                <a:sym typeface="Corsiva"/>
              </a:rPr>
              <a:t>λ</a:t>
            </a:r>
            <a:endParaRPr>
              <a:solidFill>
                <a:srgbClr val="FF0000"/>
              </a:solidFill>
              <a:latin typeface="Corsiva"/>
              <a:ea typeface="Corsiva"/>
              <a:cs typeface="Corsiva"/>
              <a:sym typeface="Corsiva"/>
            </a:endParaRPr>
          </a:p>
          <a:p>
            <a:pPr indent="-228600" lvl="0" marL="228600" rtl="0" algn="ctr">
              <a:lnSpc>
                <a:spcPct val="90000"/>
              </a:lnSpc>
              <a:spcBef>
                <a:spcPts val="1000"/>
              </a:spcBef>
              <a:spcAft>
                <a:spcPts val="0"/>
              </a:spcAft>
              <a:buClr>
                <a:srgbClr val="FF0000"/>
              </a:buClr>
              <a:buSzPts val="2400"/>
              <a:buNone/>
            </a:pPr>
            <a:r>
              <a:rPr lang="en-US">
                <a:solidFill>
                  <a:srgbClr val="FF0000"/>
                </a:solidFill>
                <a:latin typeface="Corsiva"/>
                <a:ea typeface="Corsiva"/>
                <a:cs typeface="Corsiva"/>
                <a:sym typeface="Corsiva"/>
              </a:rPr>
              <a:t>Because v=c/λ</a:t>
            </a:r>
            <a:endParaRPr>
              <a:solidFill>
                <a:srgbClr val="FF0000"/>
              </a:solidFill>
            </a:endParaRPr>
          </a:p>
        </p:txBody>
      </p:sp>
      <p:pic>
        <p:nvPicPr>
          <p:cNvPr descr="http://www.msnbc.msn.com/id/7318759/" id="1017" name="Google Shape;1017;g200fb5710e2_0_529">
            <a:hlinkClick r:id="rId3"/>
          </p:cNvPr>
          <p:cNvPicPr preferRelativeResize="0"/>
          <p:nvPr/>
        </p:nvPicPr>
        <p:blipFill rotWithShape="1">
          <a:blip r:embed="rId4">
            <a:alphaModFix/>
          </a:blip>
          <a:srcRect b="0" l="0" r="0" t="0"/>
          <a:stretch/>
        </p:blipFill>
        <p:spPr>
          <a:xfrm>
            <a:off x="9364717" y="1690688"/>
            <a:ext cx="2827283" cy="3534104"/>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sp>
        <p:nvSpPr>
          <p:cNvPr id="1023" name="Google Shape;1023;g200fb5710e2_0_53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deBroglie</a:t>
            </a:r>
            <a:endParaRPr/>
          </a:p>
        </p:txBody>
      </p:sp>
      <p:sp>
        <p:nvSpPr>
          <p:cNvPr id="1024" name="Google Shape;1024;g200fb5710e2_0_535"/>
          <p:cNvSpPr txBox="1"/>
          <p:nvPr>
            <p:ph idx="1" type="body"/>
          </p:nvPr>
        </p:nvSpPr>
        <p:spPr>
          <a:xfrm>
            <a:off x="646386" y="1600201"/>
            <a:ext cx="9488100" cy="4526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If light is both wave and particle-like, can matter be both as well?</a:t>
            </a:r>
            <a:endParaRPr/>
          </a:p>
          <a:p>
            <a:pPr indent="-76200" lvl="0" marL="22860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rgbClr val="FF0000"/>
              </a:buClr>
              <a:buSzPts val="2400"/>
              <a:buNone/>
            </a:pPr>
            <a:r>
              <a:rPr lang="en-US">
                <a:solidFill>
                  <a:srgbClr val="FF0000"/>
                </a:solidFill>
              </a:rPr>
              <a:t>deBroglie</a:t>
            </a:r>
            <a:r>
              <a:rPr lang="en-US"/>
              <a:t> found electrons (which are particles) are so small that they have a measurable wavelength! So, YES!</a:t>
            </a:r>
            <a:endParaRPr/>
          </a:p>
          <a:p>
            <a:pPr indent="-228600" lvl="0" marL="228600" rtl="0" algn="l">
              <a:lnSpc>
                <a:spcPct val="90000"/>
              </a:lnSpc>
              <a:spcBef>
                <a:spcPts val="1000"/>
              </a:spcBef>
              <a:spcAft>
                <a:spcPts val="0"/>
              </a:spcAft>
              <a:buClr>
                <a:schemeClr val="dk1"/>
              </a:buClr>
              <a:buSzPts val="2400"/>
              <a:buNone/>
            </a:pPr>
            <a:r>
              <a:t/>
            </a:r>
            <a:endParaRPr/>
          </a:p>
          <a:p>
            <a:pPr indent="-228600" lvl="0" marL="228600" rtl="0" algn="l">
              <a:lnSpc>
                <a:spcPct val="90000"/>
              </a:lnSpc>
              <a:spcBef>
                <a:spcPts val="1000"/>
              </a:spcBef>
              <a:spcAft>
                <a:spcPts val="0"/>
              </a:spcAft>
              <a:buClr>
                <a:schemeClr val="dk1"/>
              </a:buClr>
              <a:buSzPts val="2400"/>
              <a:buNone/>
            </a:pPr>
            <a:r>
              <a:rPr lang="en-US">
                <a:latin typeface="Corsiva"/>
                <a:ea typeface="Corsiva"/>
                <a:cs typeface="Corsiva"/>
                <a:sym typeface="Corsiva"/>
              </a:rPr>
              <a:t>	</a:t>
            </a:r>
            <a:r>
              <a:rPr lang="en-US">
                <a:solidFill>
                  <a:schemeClr val="accent3"/>
                </a:solidFill>
                <a:latin typeface="Corsiva"/>
                <a:ea typeface="Corsiva"/>
                <a:cs typeface="Corsiva"/>
                <a:sym typeface="Corsiva"/>
              </a:rPr>
              <a:t>	</a:t>
            </a:r>
            <a:r>
              <a:rPr lang="en-US">
                <a:solidFill>
                  <a:srgbClr val="FF0000"/>
                </a:solidFill>
                <a:latin typeface="Corsiva"/>
                <a:ea typeface="Corsiva"/>
                <a:cs typeface="Corsiva"/>
                <a:sym typeface="Corsiva"/>
              </a:rPr>
              <a:t>λ</a:t>
            </a:r>
            <a:r>
              <a:rPr lang="en-US">
                <a:solidFill>
                  <a:srgbClr val="FF0000"/>
                </a:solidFill>
              </a:rPr>
              <a:t>=h/m</a:t>
            </a:r>
            <a:r>
              <a:rPr lang="en-US">
                <a:solidFill>
                  <a:srgbClr val="FF0000"/>
                </a:solidFill>
                <a:latin typeface="Corsiva"/>
                <a:ea typeface="Corsiva"/>
                <a:cs typeface="Corsiva"/>
                <a:sym typeface="Corsiva"/>
              </a:rPr>
              <a:t>υ		υ= velocity</a:t>
            </a:r>
            <a:r>
              <a:rPr lang="en-US">
                <a:solidFill>
                  <a:schemeClr val="accent3"/>
                </a:solidFill>
                <a:latin typeface="Corsiva"/>
                <a:ea typeface="Corsiva"/>
                <a:cs typeface="Corsiva"/>
                <a:sym typeface="Corsiva"/>
              </a:rPr>
              <a:t>	</a:t>
            </a:r>
            <a:endParaRPr>
              <a:solidFill>
                <a:schemeClr val="accent3"/>
              </a:solidFill>
            </a:endParaRPr>
          </a:p>
        </p:txBody>
      </p:sp>
      <p:pic>
        <p:nvPicPr>
          <p:cNvPr descr="http://tbn0.google.com/images?q=tbn:PCEwm5xxZmv3oM:http://www.aip.org/history/newsletter/spring2003/images/17306_de_broglie-lg.jpg" id="1025" name="Google Shape;1025;g200fb5710e2_0_535">
            <a:hlinkClick r:id="rId3"/>
          </p:cNvPr>
          <p:cNvPicPr preferRelativeResize="0"/>
          <p:nvPr/>
        </p:nvPicPr>
        <p:blipFill rotWithShape="1">
          <a:blip r:embed="rId4">
            <a:alphaModFix/>
          </a:blip>
          <a:srcRect b="0" l="0" r="0" t="0"/>
          <a:stretch/>
        </p:blipFill>
        <p:spPr>
          <a:xfrm>
            <a:off x="7472855" y="3079531"/>
            <a:ext cx="2661745" cy="3295492"/>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0" name="Shape 1030"/>
        <p:cNvGrpSpPr/>
        <p:nvPr/>
      </p:nvGrpSpPr>
      <p:grpSpPr>
        <a:xfrm>
          <a:off x="0" y="0"/>
          <a:ext cx="0" cy="0"/>
          <a:chOff x="0" y="0"/>
          <a:chExt cx="0" cy="0"/>
        </a:xfrm>
      </p:grpSpPr>
      <p:sp>
        <p:nvSpPr>
          <p:cNvPr id="1031" name="Google Shape;1031;g200fb5710e2_0_542"/>
          <p:cNvSpPr txBox="1"/>
          <p:nvPr>
            <p:ph type="title"/>
          </p:nvPr>
        </p:nvSpPr>
        <p:spPr>
          <a:xfrm>
            <a:off x="1981200" y="274638"/>
            <a:ext cx="81534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US"/>
              <a:t>Remember Light Spectra and Bohr?</a:t>
            </a:r>
            <a:endParaRPr/>
          </a:p>
        </p:txBody>
      </p:sp>
      <p:sp>
        <p:nvSpPr>
          <p:cNvPr id="1032" name="Google Shape;1032;g200fb5710e2_0_542"/>
          <p:cNvSpPr txBox="1"/>
          <p:nvPr>
            <p:ph idx="1" type="body"/>
          </p:nvPr>
        </p:nvSpPr>
        <p:spPr>
          <a:xfrm>
            <a:off x="536028" y="1371601"/>
            <a:ext cx="11655900" cy="3124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a:t>Energy is released in quanta (packets) to produce light. </a:t>
            </a:r>
            <a:endParaRPr/>
          </a:p>
          <a:p>
            <a:pPr indent="-228600" lvl="0" marL="228600" rtl="0" algn="l">
              <a:lnSpc>
                <a:spcPct val="90000"/>
              </a:lnSpc>
              <a:spcBef>
                <a:spcPts val="1000"/>
              </a:spcBef>
              <a:spcAft>
                <a:spcPts val="0"/>
              </a:spcAft>
              <a:buClr>
                <a:schemeClr val="dk1"/>
              </a:buClr>
              <a:buSzPts val="2400"/>
              <a:buChar char="•"/>
            </a:pPr>
            <a:r>
              <a:rPr lang="en-US"/>
              <a:t>When light is passed through a prism, colors may be seen at various wavelengths.</a:t>
            </a:r>
            <a:endParaRPr/>
          </a:p>
          <a:p>
            <a:pPr indent="-228600" lvl="0" marL="228600" rtl="0" algn="l">
              <a:lnSpc>
                <a:spcPct val="90000"/>
              </a:lnSpc>
              <a:spcBef>
                <a:spcPts val="1000"/>
              </a:spcBef>
              <a:spcAft>
                <a:spcPts val="0"/>
              </a:spcAft>
              <a:buClr>
                <a:schemeClr val="dk1"/>
              </a:buClr>
              <a:buSzPts val="2400"/>
              <a:buChar char="•"/>
            </a:pPr>
            <a:r>
              <a:rPr lang="en-US"/>
              <a:t>Bohr measured the energy emitted to create his quantum model of the atom.</a:t>
            </a:r>
            <a:endParaRPr/>
          </a:p>
        </p:txBody>
      </p:sp>
      <p:pic>
        <p:nvPicPr>
          <p:cNvPr descr="C:\Users\Kristen\Documents\AP Chem\Images\ch7 atomstructure\fig07_02.gif" id="1033" name="Google Shape;1033;g200fb5710e2_0_542"/>
          <p:cNvPicPr preferRelativeResize="0"/>
          <p:nvPr>
            <p:ph idx="2" type="body"/>
          </p:nvPr>
        </p:nvPicPr>
        <p:blipFill rotWithShape="1">
          <a:blip r:embed="rId3">
            <a:alphaModFix/>
          </a:blip>
          <a:srcRect b="0" l="0" r="0" t="0"/>
          <a:stretch/>
        </p:blipFill>
        <p:spPr>
          <a:xfrm>
            <a:off x="2270234" y="2656490"/>
            <a:ext cx="7253400" cy="33057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8" name="Shape 1038"/>
        <p:cNvGrpSpPr/>
        <p:nvPr/>
      </p:nvGrpSpPr>
      <p:grpSpPr>
        <a:xfrm>
          <a:off x="0" y="0"/>
          <a:ext cx="0" cy="0"/>
          <a:chOff x="0" y="0"/>
          <a:chExt cx="0" cy="0"/>
        </a:xfrm>
      </p:grpSpPr>
      <p:sp>
        <p:nvSpPr>
          <p:cNvPr id="1039" name="Google Shape;1039;g200fb5710e2_0_54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Light Spectra and Bohr</a:t>
            </a:r>
            <a:endParaRPr/>
          </a:p>
        </p:txBody>
      </p:sp>
      <p:sp>
        <p:nvSpPr>
          <p:cNvPr id="1040" name="Google Shape;1040;g200fb5710e2_0_549"/>
          <p:cNvSpPr txBox="1"/>
          <p:nvPr>
            <p:ph idx="1" type="body"/>
          </p:nvPr>
        </p:nvSpPr>
        <p:spPr>
          <a:xfrm>
            <a:off x="1981200" y="1600200"/>
            <a:ext cx="3810000" cy="4876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0000"/>
              </a:buClr>
              <a:buSzPts val="3200"/>
              <a:buNone/>
            </a:pPr>
            <a:r>
              <a:rPr lang="en-US" sz="3200">
                <a:solidFill>
                  <a:srgbClr val="FF0000"/>
                </a:solidFill>
              </a:rPr>
              <a:t>E</a:t>
            </a:r>
            <a:r>
              <a:rPr baseline="-25000" lang="en-US" sz="3200">
                <a:solidFill>
                  <a:srgbClr val="FF0000"/>
                </a:solidFill>
              </a:rPr>
              <a:t>n</a:t>
            </a:r>
            <a:r>
              <a:rPr lang="en-US" sz="3200">
                <a:solidFill>
                  <a:srgbClr val="FF0000"/>
                </a:solidFill>
              </a:rPr>
              <a:t>= </a:t>
            </a:r>
            <a:r>
              <a:rPr lang="en-US" sz="3200" u="sng">
                <a:solidFill>
                  <a:srgbClr val="FF0000"/>
                </a:solidFill>
              </a:rPr>
              <a:t>-2.178x10</a:t>
            </a:r>
            <a:r>
              <a:rPr baseline="30000" lang="en-US" sz="3200" u="sng">
                <a:solidFill>
                  <a:srgbClr val="FF0000"/>
                </a:solidFill>
              </a:rPr>
              <a:t>-18</a:t>
            </a:r>
            <a:r>
              <a:rPr lang="en-US" sz="3200" u="sng">
                <a:solidFill>
                  <a:srgbClr val="FF0000"/>
                </a:solidFill>
              </a:rPr>
              <a:t>J</a:t>
            </a:r>
            <a:endParaRPr/>
          </a:p>
          <a:p>
            <a:pPr indent="-228600" lvl="0" marL="228600" rtl="0" algn="l">
              <a:lnSpc>
                <a:spcPct val="90000"/>
              </a:lnSpc>
              <a:spcBef>
                <a:spcPts val="1000"/>
              </a:spcBef>
              <a:spcAft>
                <a:spcPts val="0"/>
              </a:spcAft>
              <a:buClr>
                <a:srgbClr val="FF0000"/>
              </a:buClr>
              <a:buSzPts val="3200"/>
              <a:buNone/>
            </a:pPr>
            <a:r>
              <a:rPr lang="en-US" sz="3200">
                <a:solidFill>
                  <a:srgbClr val="FF0000"/>
                </a:solidFill>
              </a:rPr>
              <a:t>                   n</a:t>
            </a:r>
            <a:r>
              <a:rPr baseline="30000" lang="en-US" sz="3200">
                <a:solidFill>
                  <a:srgbClr val="FF0000"/>
                </a:solidFill>
              </a:rPr>
              <a:t>2</a:t>
            </a:r>
            <a:endParaRPr/>
          </a:p>
          <a:p>
            <a:pPr indent="-228600" lvl="0" marL="228600" rtl="0" algn="l">
              <a:lnSpc>
                <a:spcPct val="90000"/>
              </a:lnSpc>
              <a:spcBef>
                <a:spcPts val="1000"/>
              </a:spcBef>
              <a:spcAft>
                <a:spcPts val="0"/>
              </a:spcAft>
              <a:buClr>
                <a:schemeClr val="dk1"/>
              </a:buClr>
              <a:buSzPts val="3200"/>
              <a:buNone/>
            </a:pPr>
            <a:r>
              <a:t/>
            </a:r>
            <a:endParaRPr sz="3200"/>
          </a:p>
          <a:p>
            <a:pPr indent="-228600" lvl="0" marL="228600" rtl="0" algn="l">
              <a:lnSpc>
                <a:spcPct val="90000"/>
              </a:lnSpc>
              <a:spcBef>
                <a:spcPts val="1000"/>
              </a:spcBef>
              <a:spcAft>
                <a:spcPts val="0"/>
              </a:spcAft>
              <a:buClr>
                <a:schemeClr val="dk1"/>
              </a:buClr>
              <a:buSzPts val="3200"/>
              <a:buNone/>
            </a:pPr>
            <a:r>
              <a:rPr lang="en-US" sz="3200"/>
              <a:t>n= energy level</a:t>
            </a:r>
            <a:endParaRPr/>
          </a:p>
          <a:p>
            <a:pPr indent="-228600" lvl="0" marL="228600" rtl="0" algn="l">
              <a:lnSpc>
                <a:spcPct val="90000"/>
              </a:lnSpc>
              <a:spcBef>
                <a:spcPts val="1000"/>
              </a:spcBef>
              <a:spcAft>
                <a:spcPts val="0"/>
              </a:spcAft>
              <a:buClr>
                <a:schemeClr val="dk1"/>
              </a:buClr>
              <a:buSzPts val="2400"/>
              <a:buNone/>
            </a:pPr>
            <a:r>
              <a:t/>
            </a:r>
            <a:endParaRPr/>
          </a:p>
        </p:txBody>
      </p:sp>
      <p:pic>
        <p:nvPicPr>
          <p:cNvPr descr="C:\Users\Kristen\Documents\AP Chem\Images\ch7 atomstructure\fig07_07.gif" id="1041" name="Google Shape;1041;g200fb5710e2_0_549"/>
          <p:cNvPicPr preferRelativeResize="0"/>
          <p:nvPr>
            <p:ph idx="2" type="body"/>
          </p:nvPr>
        </p:nvPicPr>
        <p:blipFill rotWithShape="1">
          <a:blip r:embed="rId3">
            <a:alphaModFix/>
          </a:blip>
          <a:srcRect b="0" l="0" r="0" t="0"/>
          <a:stretch/>
        </p:blipFill>
        <p:spPr>
          <a:xfrm>
            <a:off x="5448302" y="1476702"/>
            <a:ext cx="5791200" cy="45216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6" name="Shape 1046"/>
        <p:cNvGrpSpPr/>
        <p:nvPr/>
      </p:nvGrpSpPr>
      <p:grpSpPr>
        <a:xfrm>
          <a:off x="0" y="0"/>
          <a:ext cx="0" cy="0"/>
          <a:chOff x="0" y="0"/>
          <a:chExt cx="0" cy="0"/>
        </a:xfrm>
      </p:grpSpPr>
      <p:sp>
        <p:nvSpPr>
          <p:cNvPr id="1047" name="Google Shape;1047;g200ff56c607_0_2535"/>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Unit 1 Periodicity</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1" name="Shape 1051"/>
        <p:cNvGrpSpPr/>
        <p:nvPr/>
      </p:nvGrpSpPr>
      <p:grpSpPr>
        <a:xfrm>
          <a:off x="0" y="0"/>
          <a:ext cx="0" cy="0"/>
          <a:chOff x="0" y="0"/>
          <a:chExt cx="0" cy="0"/>
        </a:xfrm>
      </p:grpSpPr>
      <p:sp>
        <p:nvSpPr>
          <p:cNvPr id="1052" name="Google Shape;1052;g200fb5710e2_0_62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Atomic Radius</a:t>
            </a:r>
            <a:endParaRPr/>
          </a:p>
        </p:txBody>
      </p:sp>
      <p:sp>
        <p:nvSpPr>
          <p:cNvPr id="1053" name="Google Shape;1053;g200fb5710e2_0_626"/>
          <p:cNvSpPr txBox="1"/>
          <p:nvPr>
            <p:ph idx="1" type="body"/>
          </p:nvPr>
        </p:nvSpPr>
        <p:spPr>
          <a:xfrm>
            <a:off x="838199" y="1977656"/>
            <a:ext cx="10155900" cy="4148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The size of the atom in the ground state.</a:t>
            </a:r>
            <a:endParaRPr/>
          </a:p>
          <a:p>
            <a:pPr indent="-228600" lvl="1" marL="685800" rtl="0" algn="l">
              <a:lnSpc>
                <a:spcPct val="90000"/>
              </a:lnSpc>
              <a:spcBef>
                <a:spcPts val="500"/>
              </a:spcBef>
              <a:spcAft>
                <a:spcPts val="0"/>
              </a:spcAft>
              <a:buClr>
                <a:srgbClr val="FF0000"/>
              </a:buClr>
              <a:buSzPts val="2400"/>
              <a:buChar char="•"/>
            </a:pPr>
            <a:r>
              <a:rPr lang="en-US">
                <a:solidFill>
                  <a:srgbClr val="FF0000"/>
                </a:solidFill>
              </a:rPr>
              <a:t>Across a period, the radius decreases due to a higher nuclear charge (more protons) pulling the electrons in tighter.</a:t>
            </a:r>
            <a:endParaRPr>
              <a:solidFill>
                <a:srgbClr val="FF0000"/>
              </a:solidFill>
            </a:endParaRPr>
          </a:p>
        </p:txBody>
      </p:sp>
      <p:pic>
        <p:nvPicPr>
          <p:cNvPr descr="http://static.ddmcdn.com/gif/atom-h-he-li-na.gif" id="1054" name="Google Shape;1054;g200fb5710e2_0_626"/>
          <p:cNvPicPr preferRelativeResize="0"/>
          <p:nvPr/>
        </p:nvPicPr>
        <p:blipFill rotWithShape="1">
          <a:blip r:embed="rId3">
            <a:alphaModFix/>
          </a:blip>
          <a:srcRect b="62052" l="810" r="40856" t="14475"/>
          <a:stretch/>
        </p:blipFill>
        <p:spPr>
          <a:xfrm>
            <a:off x="1932628" y="3422831"/>
            <a:ext cx="4693920" cy="2235200"/>
          </a:xfrm>
          <a:prstGeom prst="rect">
            <a:avLst/>
          </a:prstGeom>
          <a:noFill/>
          <a:ln>
            <a:noFill/>
          </a:ln>
        </p:spPr>
      </p:pic>
      <p:pic>
        <p:nvPicPr>
          <p:cNvPr descr="http://static.ddmcdn.com/gif/atom-h-he-li-na.gif" id="1055" name="Google Shape;1055;g200fb5710e2_0_626"/>
          <p:cNvPicPr preferRelativeResize="0"/>
          <p:nvPr/>
        </p:nvPicPr>
        <p:blipFill rotWithShape="1">
          <a:blip r:embed="rId3">
            <a:alphaModFix/>
          </a:blip>
          <a:srcRect b="67497" l="33334" r="42804" t="15218"/>
          <a:stretch/>
        </p:blipFill>
        <p:spPr>
          <a:xfrm>
            <a:off x="7580586" y="3636167"/>
            <a:ext cx="1447800" cy="1240971"/>
          </a:xfrm>
          <a:prstGeom prst="rect">
            <a:avLst/>
          </a:prstGeom>
          <a:noFill/>
          <a:ln>
            <a:noFill/>
          </a:ln>
        </p:spPr>
      </p:pic>
      <p:cxnSp>
        <p:nvCxnSpPr>
          <p:cNvPr id="1056" name="Google Shape;1056;g200fb5710e2_0_626"/>
          <p:cNvCxnSpPr/>
          <p:nvPr/>
        </p:nvCxnSpPr>
        <p:spPr>
          <a:xfrm flipH="1" rot="10800000">
            <a:off x="2977055" y="3422893"/>
            <a:ext cx="2700" cy="925200"/>
          </a:xfrm>
          <a:prstGeom prst="straightConnector1">
            <a:avLst/>
          </a:prstGeom>
          <a:noFill/>
          <a:ln cap="flat" cmpd="sng" w="38100">
            <a:solidFill>
              <a:srgbClr val="C00000"/>
            </a:solidFill>
            <a:prstDash val="solid"/>
            <a:miter lim="800000"/>
            <a:headEnd len="sm" w="sm" type="none"/>
            <a:tailEnd len="med" w="med" type="stealth"/>
          </a:ln>
        </p:spPr>
      </p:cxnSp>
      <p:cxnSp>
        <p:nvCxnSpPr>
          <p:cNvPr id="1057" name="Google Shape;1057;g200fb5710e2_0_626"/>
          <p:cNvCxnSpPr/>
          <p:nvPr/>
        </p:nvCxnSpPr>
        <p:spPr>
          <a:xfrm rot="10800000">
            <a:off x="5373414" y="3422857"/>
            <a:ext cx="0" cy="711900"/>
          </a:xfrm>
          <a:prstGeom prst="straightConnector1">
            <a:avLst/>
          </a:prstGeom>
          <a:noFill/>
          <a:ln cap="flat" cmpd="sng" w="38100">
            <a:solidFill>
              <a:srgbClr val="C00000"/>
            </a:solidFill>
            <a:prstDash val="solid"/>
            <a:miter lim="800000"/>
            <a:headEnd len="sm" w="sm" type="none"/>
            <a:tailEnd len="med" w="med" type="stealth"/>
          </a:ln>
        </p:spPr>
      </p:cxnSp>
      <p:cxnSp>
        <p:nvCxnSpPr>
          <p:cNvPr id="1058" name="Google Shape;1058;g200fb5710e2_0_626"/>
          <p:cNvCxnSpPr/>
          <p:nvPr/>
        </p:nvCxnSpPr>
        <p:spPr>
          <a:xfrm>
            <a:off x="5688724" y="4505809"/>
            <a:ext cx="696300" cy="97800"/>
          </a:xfrm>
          <a:prstGeom prst="straightConnector1">
            <a:avLst/>
          </a:prstGeom>
          <a:noFill/>
          <a:ln cap="flat" cmpd="sng" w="38100">
            <a:solidFill>
              <a:srgbClr val="C00000"/>
            </a:solidFill>
            <a:prstDash val="solid"/>
            <a:miter lim="800000"/>
            <a:headEnd len="sm" w="sm" type="none"/>
            <a:tailEnd len="med" w="med" type="stealth"/>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sp>
        <p:nvSpPr>
          <p:cNvPr id="1063" name="Google Shape;1063;g200fb5710e2_0_63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Atomic Radius</a:t>
            </a:r>
            <a:endParaRPr/>
          </a:p>
        </p:txBody>
      </p:sp>
      <p:sp>
        <p:nvSpPr>
          <p:cNvPr id="1064" name="Google Shape;1064;g200fb5710e2_0_636"/>
          <p:cNvSpPr txBox="1"/>
          <p:nvPr>
            <p:ph idx="1" type="body"/>
          </p:nvPr>
        </p:nvSpPr>
        <p:spPr>
          <a:xfrm>
            <a:off x="838199" y="1977656"/>
            <a:ext cx="10155900" cy="4148400"/>
          </a:xfrm>
          <a:prstGeom prst="rect">
            <a:avLst/>
          </a:prstGeom>
          <a:noFill/>
          <a:ln>
            <a:noFill/>
          </a:ln>
        </p:spPr>
        <p:txBody>
          <a:bodyPr anchorCtr="0" anchor="t" bIns="45700" lIns="91425" spcFirstLastPara="1" rIns="91425" wrap="square" tIns="45700">
            <a:normAutofit/>
          </a:bodyPr>
          <a:lstStyle/>
          <a:p>
            <a:pPr indent="-228600" lvl="1" marL="685800" rtl="0" algn="l">
              <a:lnSpc>
                <a:spcPct val="90000"/>
              </a:lnSpc>
              <a:spcBef>
                <a:spcPts val="0"/>
              </a:spcBef>
              <a:spcAft>
                <a:spcPts val="0"/>
              </a:spcAft>
              <a:buClr>
                <a:srgbClr val="FF0000"/>
              </a:buClr>
              <a:buSzPts val="2400"/>
              <a:buChar char="•"/>
            </a:pPr>
            <a:r>
              <a:rPr lang="en-US">
                <a:solidFill>
                  <a:srgbClr val="FF0000"/>
                </a:solidFill>
              </a:rPr>
              <a:t>Down a group, the radius increases due to more energy levels, electron-electron repulsions, and shielding of the kernel electrons.</a:t>
            </a:r>
            <a:endParaRPr/>
          </a:p>
        </p:txBody>
      </p:sp>
      <p:pic>
        <p:nvPicPr>
          <p:cNvPr descr="Image68.gif" id="1065" name="Google Shape;1065;g200fb5710e2_0_636"/>
          <p:cNvPicPr preferRelativeResize="0"/>
          <p:nvPr/>
        </p:nvPicPr>
        <p:blipFill rotWithShape="1">
          <a:blip r:embed="rId3">
            <a:alphaModFix/>
          </a:blip>
          <a:srcRect b="8197" l="46385" r="-579" t="0"/>
          <a:stretch/>
        </p:blipFill>
        <p:spPr>
          <a:xfrm>
            <a:off x="3849415" y="3076770"/>
            <a:ext cx="4876801" cy="2895503"/>
          </a:xfrm>
          <a:prstGeom prst="rect">
            <a:avLst/>
          </a:prstGeom>
          <a:noFill/>
          <a:ln>
            <a:noFill/>
          </a:ln>
        </p:spPr>
      </p:pic>
      <p:cxnSp>
        <p:nvCxnSpPr>
          <p:cNvPr id="1066" name="Google Shape;1066;g200fb5710e2_0_636"/>
          <p:cNvCxnSpPr/>
          <p:nvPr/>
        </p:nvCxnSpPr>
        <p:spPr>
          <a:xfrm rot="10800000">
            <a:off x="4868917" y="3340010"/>
            <a:ext cx="0" cy="711900"/>
          </a:xfrm>
          <a:prstGeom prst="straightConnector1">
            <a:avLst/>
          </a:prstGeom>
          <a:noFill/>
          <a:ln cap="flat" cmpd="sng" w="38100">
            <a:solidFill>
              <a:srgbClr val="C00000"/>
            </a:solidFill>
            <a:prstDash val="solid"/>
            <a:miter lim="800000"/>
            <a:headEnd len="sm" w="sm" type="none"/>
            <a:tailEnd len="med" w="med" type="stealth"/>
          </a:ln>
        </p:spPr>
      </p:cxnSp>
      <p:cxnSp>
        <p:nvCxnSpPr>
          <p:cNvPr id="1067" name="Google Shape;1067;g200fb5710e2_0_636"/>
          <p:cNvCxnSpPr/>
          <p:nvPr/>
        </p:nvCxnSpPr>
        <p:spPr>
          <a:xfrm flipH="1">
            <a:off x="4868855" y="4407873"/>
            <a:ext cx="13200" cy="743100"/>
          </a:xfrm>
          <a:prstGeom prst="straightConnector1">
            <a:avLst/>
          </a:prstGeom>
          <a:noFill/>
          <a:ln cap="flat" cmpd="sng" w="38100">
            <a:solidFill>
              <a:srgbClr val="C00000"/>
            </a:solidFill>
            <a:prstDash val="solid"/>
            <a:miter lim="800000"/>
            <a:headEnd len="sm" w="sm" type="none"/>
            <a:tailEnd len="med" w="med" type="stealth"/>
          </a:ln>
        </p:spPr>
      </p:cxnSp>
      <p:cxnSp>
        <p:nvCxnSpPr>
          <p:cNvPr id="1068" name="Google Shape;1068;g200fb5710e2_0_636"/>
          <p:cNvCxnSpPr/>
          <p:nvPr/>
        </p:nvCxnSpPr>
        <p:spPr>
          <a:xfrm rot="10800000">
            <a:off x="7454462" y="3370865"/>
            <a:ext cx="0" cy="711900"/>
          </a:xfrm>
          <a:prstGeom prst="straightConnector1">
            <a:avLst/>
          </a:prstGeom>
          <a:noFill/>
          <a:ln cap="flat" cmpd="sng" w="38100">
            <a:solidFill>
              <a:srgbClr val="C00000"/>
            </a:solidFill>
            <a:prstDash val="solid"/>
            <a:miter lim="800000"/>
            <a:headEnd len="sm" w="sm" type="none"/>
            <a:tailEnd len="med" w="med" type="stealth"/>
          </a:ln>
        </p:spPr>
      </p:cxnSp>
      <p:cxnSp>
        <p:nvCxnSpPr>
          <p:cNvPr id="1069" name="Google Shape;1069;g200fb5710e2_0_636"/>
          <p:cNvCxnSpPr/>
          <p:nvPr/>
        </p:nvCxnSpPr>
        <p:spPr>
          <a:xfrm flipH="1" rot="10800000">
            <a:off x="7580586" y="4256766"/>
            <a:ext cx="838200" cy="39900"/>
          </a:xfrm>
          <a:prstGeom prst="straightConnector1">
            <a:avLst/>
          </a:prstGeom>
          <a:noFill/>
          <a:ln cap="flat" cmpd="sng" w="38100">
            <a:solidFill>
              <a:srgbClr val="C00000"/>
            </a:solidFill>
            <a:prstDash val="solid"/>
            <a:miter lim="800000"/>
            <a:headEnd len="sm" w="sm" type="none"/>
            <a:tailEnd len="med" w="med" type="stealth"/>
          </a:ln>
        </p:spPr>
      </p:cxnSp>
      <p:cxnSp>
        <p:nvCxnSpPr>
          <p:cNvPr id="1070" name="Google Shape;1070;g200fb5710e2_0_636"/>
          <p:cNvCxnSpPr/>
          <p:nvPr/>
        </p:nvCxnSpPr>
        <p:spPr>
          <a:xfrm flipH="1">
            <a:off x="6574241" y="4296666"/>
            <a:ext cx="706800" cy="228000"/>
          </a:xfrm>
          <a:prstGeom prst="straightConnector1">
            <a:avLst/>
          </a:prstGeom>
          <a:noFill/>
          <a:ln cap="flat" cmpd="sng" w="38100">
            <a:solidFill>
              <a:srgbClr val="C00000"/>
            </a:solidFill>
            <a:prstDash val="solid"/>
            <a:miter lim="800000"/>
            <a:headEnd len="sm" w="sm" type="none"/>
            <a:tailEnd len="med" w="med" type="stealth"/>
          </a:ln>
        </p:spPr>
      </p:cxnSp>
      <p:cxnSp>
        <p:nvCxnSpPr>
          <p:cNvPr id="1071" name="Google Shape;1071;g200fb5710e2_0_636"/>
          <p:cNvCxnSpPr/>
          <p:nvPr/>
        </p:nvCxnSpPr>
        <p:spPr>
          <a:xfrm flipH="1">
            <a:off x="7454431" y="4407873"/>
            <a:ext cx="44700" cy="810600"/>
          </a:xfrm>
          <a:prstGeom prst="straightConnector1">
            <a:avLst/>
          </a:prstGeom>
          <a:noFill/>
          <a:ln cap="flat" cmpd="sng" w="38100">
            <a:solidFill>
              <a:srgbClr val="C00000"/>
            </a:solidFill>
            <a:prstDash val="solid"/>
            <a:miter lim="800000"/>
            <a:headEnd len="sm" w="sm" type="none"/>
            <a:tailEnd len="med" w="med" type="stealth"/>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5" name="Shape 1075"/>
        <p:cNvGrpSpPr/>
        <p:nvPr/>
      </p:nvGrpSpPr>
      <p:grpSpPr>
        <a:xfrm>
          <a:off x="0" y="0"/>
          <a:ext cx="0" cy="0"/>
          <a:chOff x="0" y="0"/>
          <a:chExt cx="0" cy="0"/>
        </a:xfrm>
      </p:grpSpPr>
      <p:pic>
        <p:nvPicPr>
          <p:cNvPr descr="ar.gif" id="1076" name="Google Shape;1076;g200fb5710e2_0_648"/>
          <p:cNvPicPr preferRelativeResize="0"/>
          <p:nvPr>
            <p:ph idx="1" type="body"/>
          </p:nvPr>
        </p:nvPicPr>
        <p:blipFill rotWithShape="1">
          <a:blip r:embed="rId3">
            <a:alphaModFix/>
          </a:blip>
          <a:srcRect b="0" l="0" r="0" t="0"/>
          <a:stretch/>
        </p:blipFill>
        <p:spPr>
          <a:xfrm>
            <a:off x="1845414" y="0"/>
            <a:ext cx="8170500" cy="61278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0" name="Shape 1080"/>
        <p:cNvGrpSpPr/>
        <p:nvPr/>
      </p:nvGrpSpPr>
      <p:grpSpPr>
        <a:xfrm>
          <a:off x="0" y="0"/>
          <a:ext cx="0" cy="0"/>
          <a:chOff x="0" y="0"/>
          <a:chExt cx="0" cy="0"/>
        </a:xfrm>
      </p:grpSpPr>
      <p:sp>
        <p:nvSpPr>
          <p:cNvPr id="1081" name="Google Shape;1081;g200fb5710e2_0_65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Atomic Radius Examples</a:t>
            </a:r>
            <a:endParaRPr/>
          </a:p>
        </p:txBody>
      </p:sp>
      <p:sp>
        <p:nvSpPr>
          <p:cNvPr id="1082" name="Google Shape;1082;g200fb5710e2_0_65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3200"/>
              <a:buChar char="•"/>
            </a:pPr>
            <a:r>
              <a:rPr lang="en-US" sz="3200"/>
              <a:t>Predict the trend in radius for Be, Mg, Ca and Sr.</a:t>
            </a:r>
            <a:endParaRPr/>
          </a:p>
          <a:p>
            <a:pPr indent="-25400" lvl="0" marL="228600" rtl="0" algn="l">
              <a:lnSpc>
                <a:spcPct val="90000"/>
              </a:lnSpc>
              <a:spcBef>
                <a:spcPts val="1000"/>
              </a:spcBef>
              <a:spcAft>
                <a:spcPts val="0"/>
              </a:spcAft>
              <a:buClr>
                <a:schemeClr val="dk1"/>
              </a:buClr>
              <a:buSzPts val="3200"/>
              <a:buNone/>
            </a:pPr>
            <a:r>
              <a:t/>
            </a:r>
            <a:endParaRPr sz="3200"/>
          </a:p>
          <a:p>
            <a:pPr indent="-228600" lvl="0" marL="228600" rtl="0" algn="l">
              <a:lnSpc>
                <a:spcPct val="90000"/>
              </a:lnSpc>
              <a:spcBef>
                <a:spcPts val="1000"/>
              </a:spcBef>
              <a:spcAft>
                <a:spcPts val="0"/>
              </a:spcAft>
              <a:buClr>
                <a:schemeClr val="dk1"/>
              </a:buClr>
              <a:buSzPts val="3200"/>
              <a:buChar char="•"/>
            </a:pPr>
            <a:r>
              <a:rPr lang="en-US" sz="3200"/>
              <a:t>Predict the trend for N, O, F and Ne.</a:t>
            </a:r>
            <a:endParaRPr/>
          </a:p>
          <a:p>
            <a:pPr indent="-25400" lvl="0" marL="228600" rtl="0" algn="l">
              <a:lnSpc>
                <a:spcPct val="90000"/>
              </a:lnSpc>
              <a:spcBef>
                <a:spcPts val="1000"/>
              </a:spcBef>
              <a:spcAft>
                <a:spcPts val="0"/>
              </a:spcAft>
              <a:buClr>
                <a:schemeClr val="dk1"/>
              </a:buClr>
              <a:buSzPts val="3200"/>
              <a:buNone/>
            </a:pPr>
            <a:r>
              <a:t/>
            </a:r>
            <a:endParaRPr sz="3200"/>
          </a:p>
          <a:p>
            <a:pPr indent="-228600" lvl="0" marL="228600" rtl="0" algn="l">
              <a:lnSpc>
                <a:spcPct val="90000"/>
              </a:lnSpc>
              <a:spcBef>
                <a:spcPts val="1000"/>
              </a:spcBef>
              <a:spcAft>
                <a:spcPts val="0"/>
              </a:spcAft>
              <a:buClr>
                <a:schemeClr val="dk1"/>
              </a:buClr>
              <a:buSzPts val="3200"/>
              <a:buChar char="•"/>
            </a:pPr>
            <a:r>
              <a:rPr lang="en-US" sz="3200"/>
              <a:t>Predict the trend in radius for Be</a:t>
            </a:r>
            <a:r>
              <a:rPr baseline="30000" lang="en-US" sz="3200"/>
              <a:t>+2</a:t>
            </a:r>
            <a:r>
              <a:rPr lang="en-US" sz="3200"/>
              <a:t>, Mg</a:t>
            </a:r>
            <a:r>
              <a:rPr baseline="30000" lang="en-US" sz="3200"/>
              <a:t>+2</a:t>
            </a:r>
            <a:r>
              <a:rPr lang="en-US" sz="3200"/>
              <a:t>, Ca</a:t>
            </a:r>
            <a:r>
              <a:rPr baseline="30000" lang="en-US" sz="3200"/>
              <a:t>+2</a:t>
            </a:r>
            <a:r>
              <a:rPr lang="en-US" sz="3200"/>
              <a:t> and Sr</a:t>
            </a:r>
            <a:r>
              <a:rPr baseline="30000" lang="en-US" sz="3200"/>
              <a:t>+2</a:t>
            </a:r>
            <a:r>
              <a:rPr lang="en-US" sz="3200"/>
              <a:t>.</a:t>
            </a:r>
            <a:endParaRPr/>
          </a:p>
          <a:p>
            <a:pPr indent="-76200" lvl="0" marL="228600" rtl="0" algn="l">
              <a:lnSpc>
                <a:spcPct val="90000"/>
              </a:lnSpc>
              <a:spcBef>
                <a:spcPts val="1000"/>
              </a:spcBef>
              <a:spcAft>
                <a:spcPts val="0"/>
              </a:spcAft>
              <a:buClr>
                <a:schemeClr val="dk1"/>
              </a:buClr>
              <a:buSzPts val="2400"/>
              <a:buNone/>
            </a:pPr>
            <a:r>
              <a:t/>
            </a:r>
            <a:endParaRPr/>
          </a:p>
        </p:txBody>
      </p:sp>
      <p:sp>
        <p:nvSpPr>
          <p:cNvPr id="1083" name="Google Shape;1083;g200fb5710e2_0_652"/>
          <p:cNvSpPr txBox="1"/>
          <p:nvPr/>
        </p:nvSpPr>
        <p:spPr>
          <a:xfrm>
            <a:off x="1308538" y="2333907"/>
            <a:ext cx="103263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Be, Mg, Ca, and Sr increase due to increased number of principle energy levels, therefore a weaker pull on further electrons. </a:t>
            </a:r>
            <a:endParaRPr sz="2400">
              <a:solidFill>
                <a:schemeClr val="accent1"/>
              </a:solidFill>
              <a:latin typeface="Calibri"/>
              <a:ea typeface="Calibri"/>
              <a:cs typeface="Calibri"/>
              <a:sym typeface="Calibri"/>
            </a:endParaRPr>
          </a:p>
        </p:txBody>
      </p:sp>
      <p:sp>
        <p:nvSpPr>
          <p:cNvPr id="1084" name="Google Shape;1084;g200fb5710e2_0_652"/>
          <p:cNvSpPr txBox="1"/>
          <p:nvPr/>
        </p:nvSpPr>
        <p:spPr>
          <a:xfrm>
            <a:off x="1308538" y="4559064"/>
            <a:ext cx="103263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That order. The fact that they all have lost 2e- doesn’t really change the answer in this case.</a:t>
            </a:r>
            <a:endParaRPr/>
          </a:p>
        </p:txBody>
      </p:sp>
      <p:sp>
        <p:nvSpPr>
          <p:cNvPr id="1085" name="Google Shape;1085;g200fb5710e2_0_652"/>
          <p:cNvSpPr txBox="1"/>
          <p:nvPr/>
        </p:nvSpPr>
        <p:spPr>
          <a:xfrm>
            <a:off x="1308538" y="3438791"/>
            <a:ext cx="103263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N, O, F, and Ne decrease due to a stronger nuclear charge pulling in valence electrons tighter.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4">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9" name="Shape 1089"/>
        <p:cNvGrpSpPr/>
        <p:nvPr/>
      </p:nvGrpSpPr>
      <p:grpSpPr>
        <a:xfrm>
          <a:off x="0" y="0"/>
          <a:ext cx="0" cy="0"/>
          <a:chOff x="0" y="0"/>
          <a:chExt cx="0" cy="0"/>
        </a:xfrm>
      </p:grpSpPr>
      <p:sp>
        <p:nvSpPr>
          <p:cNvPr id="1090" name="Google Shape;1090;g200fb5710e2_0_66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Ionic Radius</a:t>
            </a:r>
            <a:endParaRPr/>
          </a:p>
        </p:txBody>
      </p:sp>
      <p:sp>
        <p:nvSpPr>
          <p:cNvPr id="1091" name="Google Shape;1091;g200fb5710e2_0_660"/>
          <p:cNvSpPr txBox="1"/>
          <p:nvPr>
            <p:ph idx="1" type="body"/>
          </p:nvPr>
        </p:nvSpPr>
        <p:spPr>
          <a:xfrm>
            <a:off x="488731" y="1739751"/>
            <a:ext cx="4414200" cy="3383100"/>
          </a:xfrm>
          <a:prstGeom prst="rect">
            <a:avLst/>
          </a:prstGeom>
          <a:noFill/>
          <a:ln>
            <a:noFill/>
          </a:ln>
        </p:spPr>
        <p:txBody>
          <a:bodyPr anchorCtr="0" anchor="t" bIns="45700" lIns="91425" spcFirstLastPara="1" rIns="91425" wrap="square" tIns="45700">
            <a:normAutofit/>
          </a:bodyPr>
          <a:lstStyle/>
          <a:p>
            <a:pPr indent="-76200" lvl="0" marL="228600" rtl="0" algn="l">
              <a:lnSpc>
                <a:spcPct val="90000"/>
              </a:lnSpc>
              <a:spcBef>
                <a:spcPts val="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When atoms gain electrons, the size ___________.</a:t>
            </a:r>
            <a:endParaRPr/>
          </a:p>
          <a:p>
            <a:pPr indent="-76200" lvl="0" marL="22860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a:t>When the atom loses electrons, the size ____________.</a:t>
            </a:r>
            <a:endParaRPr/>
          </a:p>
        </p:txBody>
      </p:sp>
      <p:sp>
        <p:nvSpPr>
          <p:cNvPr id="1092" name="Google Shape;1092;g200fb5710e2_0_660"/>
          <p:cNvSpPr txBox="1"/>
          <p:nvPr/>
        </p:nvSpPr>
        <p:spPr>
          <a:xfrm>
            <a:off x="1187670" y="2487766"/>
            <a:ext cx="22098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increases</a:t>
            </a:r>
            <a:endParaRPr/>
          </a:p>
        </p:txBody>
      </p:sp>
      <p:sp>
        <p:nvSpPr>
          <p:cNvPr id="1093" name="Google Shape;1093;g200fb5710e2_0_660"/>
          <p:cNvSpPr txBox="1"/>
          <p:nvPr/>
        </p:nvSpPr>
        <p:spPr>
          <a:xfrm>
            <a:off x="1777219" y="4155473"/>
            <a:ext cx="22098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decreases</a:t>
            </a:r>
            <a:endParaRPr/>
          </a:p>
        </p:txBody>
      </p:sp>
      <p:pic>
        <p:nvPicPr>
          <p:cNvPr descr="Sodium-Atom-Sodium-Ion.gif" id="1094" name="Google Shape;1094;g200fb5710e2_0_660"/>
          <p:cNvPicPr preferRelativeResize="0"/>
          <p:nvPr/>
        </p:nvPicPr>
        <p:blipFill rotWithShape="1">
          <a:blip r:embed="rId3">
            <a:alphaModFix/>
          </a:blip>
          <a:srcRect b="0" l="-3112" r="-3112" t="0"/>
          <a:stretch/>
        </p:blipFill>
        <p:spPr>
          <a:xfrm>
            <a:off x="5280762" y="2100200"/>
            <a:ext cx="6352249" cy="298990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92"/>
                                        </p:tgtEl>
                                        <p:attrNameLst>
                                          <p:attrName>style.visibility</p:attrName>
                                        </p:attrNameLst>
                                      </p:cBhvr>
                                      <p:to>
                                        <p:strVal val="visible"/>
                                      </p:to>
                                    </p:set>
                                    <p:anim calcmode="lin" valueType="num">
                                      <p:cBhvr additive="base">
                                        <p:cTn dur="500"/>
                                        <p:tgtEl>
                                          <p:spTgt spid="109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3"/>
                                        </p:tgtEl>
                                        <p:attrNameLst>
                                          <p:attrName>style.visibility</p:attrName>
                                        </p:attrNameLst>
                                      </p:cBhvr>
                                      <p:to>
                                        <p:strVal val="visible"/>
                                      </p:to>
                                    </p:set>
                                    <p:animEffect filter="fade" transition="in">
                                      <p:cBhvr>
                                        <p:cTn dur="2000"/>
                                        <p:tgtEl>
                                          <p:spTgt spid="10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400"/>
              <a:buFont typeface="Calibri"/>
              <a:buNone/>
            </a:pPr>
            <a:r>
              <a:rPr lang="en-US">
                <a:solidFill>
                  <a:schemeClr val="accent1"/>
                </a:solidFill>
              </a:rPr>
              <a:t>Dimensional Analysis</a:t>
            </a:r>
            <a:endParaRPr/>
          </a:p>
        </p:txBody>
      </p:sp>
      <p:sp>
        <p:nvSpPr>
          <p:cNvPr id="391" name="Google Shape;391;p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118871" rtl="0" algn="l">
              <a:lnSpc>
                <a:spcPct val="90000"/>
              </a:lnSpc>
              <a:spcBef>
                <a:spcPts val="0"/>
              </a:spcBef>
              <a:spcAft>
                <a:spcPts val="0"/>
              </a:spcAft>
              <a:buClr>
                <a:schemeClr val="dk1"/>
              </a:buClr>
              <a:buSzPts val="2400"/>
              <a:buNone/>
            </a:pPr>
            <a:r>
              <a:rPr lang="en-US"/>
              <a:t>4. Determine the number of moles in 8.00 grams of CCl</a:t>
            </a:r>
            <a:r>
              <a:rPr baseline="-25000" lang="en-US"/>
              <a:t>4</a:t>
            </a:r>
            <a:r>
              <a:rPr lang="en-US"/>
              <a:t>.</a:t>
            </a:r>
            <a:endParaRPr/>
          </a:p>
        </p:txBody>
      </p:sp>
      <p:sp>
        <p:nvSpPr>
          <p:cNvPr id="392" name="Google Shape;392;p15"/>
          <p:cNvSpPr txBox="1"/>
          <p:nvPr/>
        </p:nvSpPr>
        <p:spPr>
          <a:xfrm>
            <a:off x="2438941" y="2550017"/>
            <a:ext cx="190607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sng">
                <a:solidFill>
                  <a:schemeClr val="dk1"/>
                </a:solidFill>
                <a:latin typeface="Calibri"/>
                <a:ea typeface="Calibri"/>
                <a:cs typeface="Calibri"/>
                <a:sym typeface="Calibri"/>
              </a:rPr>
              <a:t>8.00 g</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      1 </a:t>
            </a:r>
            <a:endParaRPr/>
          </a:p>
        </p:txBody>
      </p:sp>
      <p:sp>
        <p:nvSpPr>
          <p:cNvPr id="393" name="Google Shape;393;p15"/>
          <p:cNvSpPr txBox="1"/>
          <p:nvPr/>
        </p:nvSpPr>
        <p:spPr>
          <a:xfrm>
            <a:off x="3657601" y="2719330"/>
            <a:ext cx="34772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X </a:t>
            </a:r>
            <a:endParaRPr/>
          </a:p>
        </p:txBody>
      </p:sp>
      <p:sp>
        <p:nvSpPr>
          <p:cNvPr id="394" name="Google Shape;394;p15"/>
          <p:cNvSpPr txBox="1"/>
          <p:nvPr/>
        </p:nvSpPr>
        <p:spPr>
          <a:xfrm>
            <a:off x="4153707" y="2586025"/>
            <a:ext cx="2318197"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153.81</a:t>
            </a:r>
            <a:endParaRPr/>
          </a:p>
        </p:txBody>
      </p:sp>
      <p:sp>
        <p:nvSpPr>
          <p:cNvPr id="395" name="Google Shape;395;p15"/>
          <p:cNvSpPr txBox="1"/>
          <p:nvPr/>
        </p:nvSpPr>
        <p:spPr>
          <a:xfrm>
            <a:off x="4114129" y="2550017"/>
            <a:ext cx="288486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sng">
                <a:solidFill>
                  <a:schemeClr val="dk1"/>
                </a:solidFill>
                <a:latin typeface="Calibri"/>
                <a:ea typeface="Calibri"/>
                <a:cs typeface="Calibri"/>
                <a:sym typeface="Calibri"/>
              </a:rPr>
              <a:t>1 mole</a:t>
            </a:r>
            <a:r>
              <a:rPr lang="en-US" sz="2400">
                <a:solidFill>
                  <a:schemeClr val="dk1"/>
                </a:solidFill>
                <a:latin typeface="Calibri"/>
                <a:ea typeface="Calibri"/>
                <a:cs typeface="Calibri"/>
                <a:sym typeface="Calibri"/>
              </a:rPr>
              <a:t>  = </a:t>
            </a:r>
            <a:endParaRPr/>
          </a:p>
        </p:txBody>
      </p:sp>
      <p:sp>
        <p:nvSpPr>
          <p:cNvPr id="396" name="Google Shape;396;p15"/>
          <p:cNvSpPr txBox="1"/>
          <p:nvPr/>
        </p:nvSpPr>
        <p:spPr>
          <a:xfrm>
            <a:off x="5556563" y="2580831"/>
            <a:ext cx="267961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 0.05201222 mol</a:t>
            </a:r>
            <a:endParaRPr/>
          </a:p>
        </p:txBody>
      </p:sp>
      <p:sp>
        <p:nvSpPr>
          <p:cNvPr id="397" name="Google Shape;397;p15"/>
          <p:cNvSpPr txBox="1"/>
          <p:nvPr/>
        </p:nvSpPr>
        <p:spPr>
          <a:xfrm>
            <a:off x="7683452" y="2580831"/>
            <a:ext cx="267961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 0.0520 mol</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8" name="Shape 1098"/>
        <p:cNvGrpSpPr/>
        <p:nvPr/>
      </p:nvGrpSpPr>
      <p:grpSpPr>
        <a:xfrm>
          <a:off x="0" y="0"/>
          <a:ext cx="0" cy="0"/>
          <a:chOff x="0" y="0"/>
          <a:chExt cx="0" cy="0"/>
        </a:xfrm>
      </p:grpSpPr>
      <p:sp>
        <p:nvSpPr>
          <p:cNvPr id="1099" name="Google Shape;1099;g200fb5710e2_0_66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Ionic Radii</a:t>
            </a:r>
            <a:endParaRPr/>
          </a:p>
        </p:txBody>
      </p:sp>
      <p:sp>
        <p:nvSpPr>
          <p:cNvPr id="1100" name="Google Shape;1100;g200fb5710e2_0_668"/>
          <p:cNvSpPr txBox="1"/>
          <p:nvPr>
            <p:ph idx="1" type="body"/>
          </p:nvPr>
        </p:nvSpPr>
        <p:spPr>
          <a:xfrm>
            <a:off x="838200" y="1447801"/>
            <a:ext cx="10515600" cy="4410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When species are</a:t>
            </a:r>
            <a:r>
              <a:rPr lang="en-US">
                <a:solidFill>
                  <a:srgbClr val="FF0000"/>
                </a:solidFill>
              </a:rPr>
              <a:t> isoelectronic </a:t>
            </a:r>
            <a:r>
              <a:rPr lang="en-US"/>
              <a:t>their size comes down to nuclear charge. Species with stronger nuclear charges are smaller. </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US" u="sng"/>
              <a:t>Example</a:t>
            </a:r>
            <a:r>
              <a:rPr lang="en-US"/>
              <a:t>: S</a:t>
            </a:r>
            <a:r>
              <a:rPr baseline="30000" lang="en-US"/>
              <a:t>-2</a:t>
            </a:r>
            <a:r>
              <a:rPr lang="en-US"/>
              <a:t>, Cl</a:t>
            </a:r>
            <a:r>
              <a:rPr baseline="30000" lang="en-US"/>
              <a:t>-</a:t>
            </a:r>
            <a:r>
              <a:rPr lang="en-US"/>
              <a:t>, Ar, K</a:t>
            </a:r>
            <a:r>
              <a:rPr baseline="30000" lang="en-US"/>
              <a:t>+</a:t>
            </a:r>
            <a:r>
              <a:rPr lang="en-US"/>
              <a:t>, and Ca</a:t>
            </a:r>
            <a:r>
              <a:rPr baseline="30000" lang="en-US"/>
              <a:t>+2</a:t>
            </a:r>
            <a:r>
              <a:rPr lang="en-US"/>
              <a:t> all have 18 electrons. So which is smaller? </a:t>
            </a:r>
            <a:endParaRPr/>
          </a:p>
          <a:p>
            <a:pPr indent="0" lvl="0" marL="0" rtl="0" algn="l">
              <a:lnSpc>
                <a:spcPct val="90000"/>
              </a:lnSpc>
              <a:spcBef>
                <a:spcPts val="1000"/>
              </a:spcBef>
              <a:spcAft>
                <a:spcPts val="0"/>
              </a:spcAft>
              <a:buClr>
                <a:schemeClr val="dk1"/>
              </a:buClr>
              <a:buSzPts val="2400"/>
              <a:buNone/>
            </a:pPr>
            <a:r>
              <a:t/>
            </a:r>
            <a:endParaRPr>
              <a:solidFill>
                <a:schemeClr val="accent1"/>
              </a:solidFill>
            </a:endParaRPr>
          </a:p>
          <a:p>
            <a:pPr indent="0" lvl="0" marL="0" rtl="0" algn="l">
              <a:lnSpc>
                <a:spcPct val="90000"/>
              </a:lnSpc>
              <a:spcBef>
                <a:spcPts val="1000"/>
              </a:spcBef>
              <a:spcAft>
                <a:spcPts val="0"/>
              </a:spcAft>
              <a:buClr>
                <a:schemeClr val="accent1"/>
              </a:buClr>
              <a:buSzPts val="2400"/>
              <a:buNone/>
            </a:pPr>
            <a:r>
              <a:rPr lang="en-US">
                <a:solidFill>
                  <a:schemeClr val="accent1"/>
                </a:solidFill>
              </a:rPr>
              <a:t>Ca</a:t>
            </a:r>
            <a:r>
              <a:rPr baseline="30000" lang="en-US">
                <a:solidFill>
                  <a:schemeClr val="accent1"/>
                </a:solidFill>
              </a:rPr>
              <a:t>+2</a:t>
            </a:r>
            <a:r>
              <a:rPr lang="en-US">
                <a:solidFill>
                  <a:schemeClr val="accent1"/>
                </a:solidFill>
              </a:rPr>
              <a:t> because it has the most protons pulling on the same number of electrons.</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4" name="Shape 1104"/>
        <p:cNvGrpSpPr/>
        <p:nvPr/>
      </p:nvGrpSpPr>
      <p:grpSpPr>
        <a:xfrm>
          <a:off x="0" y="0"/>
          <a:ext cx="0" cy="0"/>
          <a:chOff x="0" y="0"/>
          <a:chExt cx="0" cy="0"/>
        </a:xfrm>
      </p:grpSpPr>
      <p:sp>
        <p:nvSpPr>
          <p:cNvPr id="1105" name="Google Shape;1105;g200fb5710e2_0_67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Ionization Energy</a:t>
            </a:r>
            <a:endParaRPr/>
          </a:p>
        </p:txBody>
      </p:sp>
      <p:sp>
        <p:nvSpPr>
          <p:cNvPr id="1106" name="Google Shape;1106;g200fb5710e2_0_673"/>
          <p:cNvSpPr txBox="1"/>
          <p:nvPr>
            <p:ph idx="1" type="body"/>
          </p:nvPr>
        </p:nvSpPr>
        <p:spPr>
          <a:xfrm>
            <a:off x="441434" y="1828801"/>
            <a:ext cx="10912500" cy="4449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FF0000"/>
              </a:buClr>
              <a:buSzPts val="2400"/>
              <a:buNone/>
            </a:pPr>
            <a:r>
              <a:rPr lang="en-US">
                <a:solidFill>
                  <a:srgbClr val="FF0000"/>
                </a:solidFill>
              </a:rPr>
              <a:t>The energy needed to remove an electron from the valence shell of a gaseous atom or ion in the ground state.</a:t>
            </a:r>
            <a:endParaRPr/>
          </a:p>
          <a:p>
            <a:pPr indent="-228600" lvl="1" marL="685800" rtl="0" algn="l">
              <a:lnSpc>
                <a:spcPct val="90000"/>
              </a:lnSpc>
              <a:spcBef>
                <a:spcPts val="500"/>
              </a:spcBef>
              <a:spcAft>
                <a:spcPts val="0"/>
              </a:spcAft>
              <a:buClr>
                <a:schemeClr val="dk1"/>
              </a:buClr>
              <a:buSzPts val="2400"/>
              <a:buChar char="•"/>
            </a:pPr>
            <a:r>
              <a:rPr lang="en-US"/>
              <a:t>Across a period, IE increases because electrons are more tightly bound to a stronger nuclear charge, therefore they are harder to remove.</a:t>
            </a:r>
            <a:endParaRPr/>
          </a:p>
          <a:p>
            <a:pPr indent="-228600" lvl="1" marL="685800" rtl="0" algn="l">
              <a:lnSpc>
                <a:spcPct val="90000"/>
              </a:lnSpc>
              <a:spcBef>
                <a:spcPts val="500"/>
              </a:spcBef>
              <a:spcAft>
                <a:spcPts val="0"/>
              </a:spcAft>
              <a:buClr>
                <a:schemeClr val="dk1"/>
              </a:buClr>
              <a:buSzPts val="2400"/>
              <a:buChar char="•"/>
            </a:pPr>
            <a:r>
              <a:rPr lang="en-US"/>
              <a:t>Down a group, IE decreases because electrons are less bound to the nucleus due to higher shielding from the nucleus by more inner electrons.</a:t>
            </a:r>
            <a:endParaRPr/>
          </a:p>
          <a:p>
            <a:pPr indent="0" lvl="1" marL="457200" rtl="0" algn="l">
              <a:lnSpc>
                <a:spcPct val="90000"/>
              </a:lnSpc>
              <a:spcBef>
                <a:spcPts val="500"/>
              </a:spcBef>
              <a:spcAft>
                <a:spcPts val="0"/>
              </a:spcAft>
              <a:buClr>
                <a:schemeClr val="dk1"/>
              </a:buClr>
              <a:buSzPts val="2400"/>
              <a:buNone/>
            </a:pPr>
            <a:r>
              <a:t/>
            </a:r>
            <a:endParaRPr/>
          </a:p>
          <a:p>
            <a:pPr indent="-228600" lvl="1" marL="685800" rtl="0" algn="l">
              <a:lnSpc>
                <a:spcPct val="90000"/>
              </a:lnSpc>
              <a:spcBef>
                <a:spcPts val="500"/>
              </a:spcBef>
              <a:spcAft>
                <a:spcPts val="0"/>
              </a:spcAft>
              <a:buClr>
                <a:schemeClr val="accent1"/>
              </a:buClr>
              <a:buSzPts val="2400"/>
              <a:buNone/>
            </a:pPr>
            <a:r>
              <a:rPr lang="en-US">
                <a:solidFill>
                  <a:schemeClr val="accent1"/>
                </a:solidFill>
              </a:rPr>
              <a:t>	</a:t>
            </a:r>
            <a:r>
              <a:rPr lang="en-US" u="sng">
                <a:solidFill>
                  <a:schemeClr val="accent1"/>
                </a:solidFill>
              </a:rPr>
              <a:t>Formula Examples: </a:t>
            </a:r>
            <a:r>
              <a:rPr lang="en-US">
                <a:solidFill>
                  <a:schemeClr val="accent1"/>
                </a:solidFill>
              </a:rPr>
              <a:t>   X</a:t>
            </a:r>
            <a:r>
              <a:rPr baseline="30000" lang="en-US">
                <a:solidFill>
                  <a:schemeClr val="accent1"/>
                </a:solidFill>
              </a:rPr>
              <a:t>-</a:t>
            </a:r>
            <a:r>
              <a:rPr lang="en-US">
                <a:solidFill>
                  <a:schemeClr val="accent1"/>
                </a:solidFill>
              </a:rPr>
              <a:t>  🡪  X  + e</a:t>
            </a:r>
            <a:r>
              <a:rPr baseline="30000" lang="en-US">
                <a:solidFill>
                  <a:schemeClr val="accent1"/>
                </a:solidFill>
              </a:rPr>
              <a:t>-</a:t>
            </a:r>
            <a:r>
              <a:rPr lang="en-US">
                <a:solidFill>
                  <a:schemeClr val="accent1"/>
                </a:solidFill>
              </a:rPr>
              <a:t>	     or 	 X 🡪  X</a:t>
            </a:r>
            <a:r>
              <a:rPr baseline="30000" lang="en-US">
                <a:solidFill>
                  <a:schemeClr val="accent1"/>
                </a:solidFill>
              </a:rPr>
              <a:t>+</a:t>
            </a:r>
            <a:r>
              <a:rPr lang="en-US">
                <a:solidFill>
                  <a:schemeClr val="accent1"/>
                </a:solidFill>
              </a:rPr>
              <a:t> + e</a:t>
            </a:r>
            <a:r>
              <a:rPr baseline="30000" lang="en-US">
                <a:solidFill>
                  <a:schemeClr val="accent1"/>
                </a:solidFill>
              </a:rPr>
              <a:t>-</a:t>
            </a:r>
            <a:endParaRPr baseline="30000" u="sng">
              <a:solidFill>
                <a:schemeClr val="accent1"/>
              </a:solidFill>
            </a:endParaRPr>
          </a:p>
          <a:p>
            <a:pPr indent="-228600" lvl="1" marL="685800" rtl="0" algn="l">
              <a:lnSpc>
                <a:spcPct val="90000"/>
              </a:lnSpc>
              <a:spcBef>
                <a:spcPts val="500"/>
              </a:spcBef>
              <a:spcAft>
                <a:spcPts val="0"/>
              </a:spcAft>
              <a:buClr>
                <a:schemeClr val="dk1"/>
              </a:buClr>
              <a:buSzPts val="2400"/>
              <a:buNone/>
            </a:pPr>
            <a:r>
              <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0" name="Shape 1110"/>
        <p:cNvGrpSpPr/>
        <p:nvPr/>
      </p:nvGrpSpPr>
      <p:grpSpPr>
        <a:xfrm>
          <a:off x="0" y="0"/>
          <a:ext cx="0" cy="0"/>
          <a:chOff x="0" y="0"/>
          <a:chExt cx="0" cy="0"/>
        </a:xfrm>
      </p:grpSpPr>
      <p:sp>
        <p:nvSpPr>
          <p:cNvPr id="1111" name="Google Shape;1111;g200fb5710e2_0_678"/>
          <p:cNvSpPr txBox="1"/>
          <p:nvPr>
            <p:ph type="title"/>
          </p:nvPr>
        </p:nvSpPr>
        <p:spPr>
          <a:xfrm>
            <a:off x="777240" y="0"/>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More Examples</a:t>
            </a:r>
            <a:endParaRPr/>
          </a:p>
        </p:txBody>
      </p:sp>
      <p:sp>
        <p:nvSpPr>
          <p:cNvPr id="1112" name="Google Shape;1112;g200fb5710e2_0_678"/>
          <p:cNvSpPr txBox="1"/>
          <p:nvPr>
            <p:ph idx="1" type="body"/>
          </p:nvPr>
        </p:nvSpPr>
        <p:spPr>
          <a:xfrm>
            <a:off x="457201" y="1219201"/>
            <a:ext cx="11146200" cy="4907100"/>
          </a:xfrm>
          <a:prstGeom prst="rect">
            <a:avLst/>
          </a:prstGeom>
          <a:noFill/>
          <a:ln>
            <a:noFill/>
          </a:ln>
        </p:spPr>
        <p:txBody>
          <a:bodyPr anchorCtr="0" anchor="t" bIns="45700" lIns="91425" spcFirstLastPara="1" rIns="91425" wrap="square" tIns="45700">
            <a:normAutofit/>
          </a:bodyPr>
          <a:lstStyle/>
          <a:p>
            <a:pPr indent="-514350" lvl="0" marL="514350" rtl="0" algn="l">
              <a:lnSpc>
                <a:spcPct val="90000"/>
              </a:lnSpc>
              <a:spcBef>
                <a:spcPts val="0"/>
              </a:spcBef>
              <a:spcAft>
                <a:spcPts val="0"/>
              </a:spcAft>
              <a:buClr>
                <a:schemeClr val="dk1"/>
              </a:buClr>
              <a:buSzPts val="2400"/>
              <a:buNone/>
            </a:pPr>
            <a:r>
              <a:rPr lang="en-US"/>
              <a:t>1.   Aluminum’s IE:	1</a:t>
            </a:r>
            <a:r>
              <a:rPr baseline="30000" lang="en-US"/>
              <a:t>st</a:t>
            </a:r>
            <a:r>
              <a:rPr lang="en-US"/>
              <a:t>: 580 kJ/mol</a:t>
            </a:r>
            <a:endParaRPr/>
          </a:p>
          <a:p>
            <a:pPr indent="-514350" lvl="0" marL="514350" rtl="0" algn="l">
              <a:lnSpc>
                <a:spcPct val="90000"/>
              </a:lnSpc>
              <a:spcBef>
                <a:spcPts val="1000"/>
              </a:spcBef>
              <a:spcAft>
                <a:spcPts val="0"/>
              </a:spcAft>
              <a:buClr>
                <a:schemeClr val="dk1"/>
              </a:buClr>
              <a:buSzPts val="2400"/>
              <a:buNone/>
            </a:pPr>
            <a:r>
              <a:rPr lang="en-US"/>
              <a:t>					2</a:t>
            </a:r>
            <a:r>
              <a:rPr baseline="30000" lang="en-US"/>
              <a:t>nd</a:t>
            </a:r>
            <a:r>
              <a:rPr lang="en-US"/>
              <a:t>: 1,815</a:t>
            </a:r>
            <a:endParaRPr/>
          </a:p>
          <a:p>
            <a:pPr indent="-514350" lvl="0" marL="514350" rtl="0" algn="l">
              <a:lnSpc>
                <a:spcPct val="90000"/>
              </a:lnSpc>
              <a:spcBef>
                <a:spcPts val="1000"/>
              </a:spcBef>
              <a:spcAft>
                <a:spcPts val="0"/>
              </a:spcAft>
              <a:buClr>
                <a:schemeClr val="dk1"/>
              </a:buClr>
              <a:buSzPts val="2400"/>
              <a:buNone/>
            </a:pPr>
            <a:r>
              <a:rPr lang="en-US"/>
              <a:t>					3</a:t>
            </a:r>
            <a:r>
              <a:rPr baseline="30000" lang="en-US"/>
              <a:t>rd</a:t>
            </a:r>
            <a:r>
              <a:rPr lang="en-US"/>
              <a:t>: 2,740</a:t>
            </a:r>
            <a:endParaRPr/>
          </a:p>
          <a:p>
            <a:pPr indent="-514350" lvl="0" marL="514350" rtl="0" algn="l">
              <a:lnSpc>
                <a:spcPct val="90000"/>
              </a:lnSpc>
              <a:spcBef>
                <a:spcPts val="1000"/>
              </a:spcBef>
              <a:spcAft>
                <a:spcPts val="0"/>
              </a:spcAft>
              <a:buClr>
                <a:schemeClr val="dk1"/>
              </a:buClr>
              <a:buSzPts val="2400"/>
              <a:buNone/>
            </a:pPr>
            <a:r>
              <a:rPr lang="en-US"/>
              <a:t>					4</a:t>
            </a:r>
            <a:r>
              <a:rPr baseline="30000" lang="en-US"/>
              <a:t>th</a:t>
            </a:r>
            <a:r>
              <a:rPr lang="en-US"/>
              <a:t>: 11,600</a:t>
            </a:r>
            <a:endParaRPr/>
          </a:p>
          <a:p>
            <a:pPr indent="-514350" lvl="0" marL="514350" rtl="0" algn="l">
              <a:lnSpc>
                <a:spcPct val="90000"/>
              </a:lnSpc>
              <a:spcBef>
                <a:spcPts val="1000"/>
              </a:spcBef>
              <a:spcAft>
                <a:spcPts val="0"/>
              </a:spcAft>
              <a:buClr>
                <a:schemeClr val="dk1"/>
              </a:buClr>
              <a:buSzPts val="2400"/>
              <a:buNone/>
            </a:pPr>
            <a:r>
              <a:rPr lang="en-US"/>
              <a:t>	Explain the sudden increase in IE at the 4</a:t>
            </a:r>
            <a:r>
              <a:rPr baseline="30000" lang="en-US"/>
              <a:t>th</a:t>
            </a:r>
            <a:r>
              <a:rPr lang="en-US"/>
              <a:t> IE.</a:t>
            </a:r>
            <a:endParaRPr/>
          </a:p>
          <a:p>
            <a:pPr indent="-514350" lvl="0" marL="514350" rtl="0" algn="l">
              <a:lnSpc>
                <a:spcPct val="90000"/>
              </a:lnSpc>
              <a:spcBef>
                <a:spcPts val="1000"/>
              </a:spcBef>
              <a:spcAft>
                <a:spcPts val="0"/>
              </a:spcAft>
              <a:buClr>
                <a:schemeClr val="dk1"/>
              </a:buClr>
              <a:buSzPts val="2400"/>
              <a:buNone/>
            </a:pPr>
            <a:r>
              <a:t/>
            </a:r>
            <a:endParaRPr/>
          </a:p>
          <a:p>
            <a:pPr indent="-514350" lvl="0" marL="514350" rtl="0" algn="l">
              <a:lnSpc>
                <a:spcPct val="90000"/>
              </a:lnSpc>
              <a:spcBef>
                <a:spcPts val="1000"/>
              </a:spcBef>
              <a:spcAft>
                <a:spcPts val="0"/>
              </a:spcAft>
              <a:buClr>
                <a:schemeClr val="dk1"/>
              </a:buClr>
              <a:buSzPts val="2400"/>
              <a:buNone/>
            </a:pPr>
            <a:r>
              <a:rPr lang="en-US"/>
              <a:t>2.   Why is Na IE higher than K?</a:t>
            </a:r>
            <a:endParaRPr/>
          </a:p>
          <a:p>
            <a:pPr indent="-514350" lvl="0" marL="514350" rtl="0" algn="l">
              <a:lnSpc>
                <a:spcPct val="90000"/>
              </a:lnSpc>
              <a:spcBef>
                <a:spcPts val="1000"/>
              </a:spcBef>
              <a:spcAft>
                <a:spcPts val="0"/>
              </a:spcAft>
              <a:buClr>
                <a:schemeClr val="dk1"/>
              </a:buClr>
              <a:buSzPts val="2400"/>
              <a:buNone/>
            </a:pPr>
            <a:r>
              <a:rPr lang="en-US"/>
              <a:t>3.   Why is the IE of O lower than F?</a:t>
            </a:r>
            <a:endParaRPr/>
          </a:p>
        </p:txBody>
      </p:sp>
      <p:sp>
        <p:nvSpPr>
          <p:cNvPr id="1113" name="Google Shape;1113;g200fb5710e2_0_678"/>
          <p:cNvSpPr txBox="1"/>
          <p:nvPr/>
        </p:nvSpPr>
        <p:spPr>
          <a:xfrm>
            <a:off x="7756634" y="1219201"/>
            <a:ext cx="3058500" cy="2308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Al:  1s</a:t>
            </a:r>
            <a:r>
              <a:rPr baseline="30000" lang="en-US" sz="2400">
                <a:solidFill>
                  <a:schemeClr val="accent1"/>
                </a:solidFill>
                <a:latin typeface="Calibri"/>
                <a:ea typeface="Calibri"/>
                <a:cs typeface="Calibri"/>
                <a:sym typeface="Calibri"/>
              </a:rPr>
              <a:t>2</a:t>
            </a:r>
            <a:r>
              <a:rPr lang="en-US" sz="2400">
                <a:solidFill>
                  <a:schemeClr val="accent1"/>
                </a:solidFill>
                <a:latin typeface="Calibri"/>
                <a:ea typeface="Calibri"/>
                <a:cs typeface="Calibri"/>
                <a:sym typeface="Calibri"/>
              </a:rPr>
              <a:t>2s</a:t>
            </a:r>
            <a:r>
              <a:rPr baseline="30000" lang="en-US" sz="2400">
                <a:solidFill>
                  <a:schemeClr val="accent1"/>
                </a:solidFill>
                <a:latin typeface="Calibri"/>
                <a:ea typeface="Calibri"/>
                <a:cs typeface="Calibri"/>
                <a:sym typeface="Calibri"/>
              </a:rPr>
              <a:t>2</a:t>
            </a:r>
            <a:r>
              <a:rPr lang="en-US" sz="2400">
                <a:solidFill>
                  <a:schemeClr val="accent1"/>
                </a:solidFill>
                <a:latin typeface="Calibri"/>
                <a:ea typeface="Calibri"/>
                <a:cs typeface="Calibri"/>
                <a:sym typeface="Calibri"/>
              </a:rPr>
              <a:t>2p</a:t>
            </a:r>
            <a:r>
              <a:rPr baseline="30000" lang="en-US" sz="2400">
                <a:solidFill>
                  <a:schemeClr val="accent1"/>
                </a:solidFill>
                <a:latin typeface="Calibri"/>
                <a:ea typeface="Calibri"/>
                <a:cs typeface="Calibri"/>
                <a:sym typeface="Calibri"/>
              </a:rPr>
              <a:t>6</a:t>
            </a:r>
            <a:r>
              <a:rPr lang="en-US" sz="2400">
                <a:solidFill>
                  <a:schemeClr val="accent1"/>
                </a:solidFill>
                <a:latin typeface="Calibri"/>
                <a:ea typeface="Calibri"/>
                <a:cs typeface="Calibri"/>
                <a:sym typeface="Calibri"/>
              </a:rPr>
              <a:t>3s</a:t>
            </a:r>
            <a:r>
              <a:rPr baseline="30000" lang="en-US" sz="2400">
                <a:solidFill>
                  <a:schemeClr val="accent1"/>
                </a:solidFill>
                <a:latin typeface="Calibri"/>
                <a:ea typeface="Calibri"/>
                <a:cs typeface="Calibri"/>
                <a:sym typeface="Calibri"/>
              </a:rPr>
              <a:t>2</a:t>
            </a:r>
            <a:r>
              <a:rPr lang="en-US" sz="2400">
                <a:solidFill>
                  <a:schemeClr val="accent1"/>
                </a:solidFill>
                <a:latin typeface="Calibri"/>
                <a:ea typeface="Calibri"/>
                <a:cs typeface="Calibri"/>
                <a:sym typeface="Calibri"/>
              </a:rPr>
              <a:t>3p</a:t>
            </a:r>
            <a:r>
              <a:rPr baseline="30000" lang="en-US" sz="2400">
                <a:solidFill>
                  <a:schemeClr val="accent1"/>
                </a:solidFill>
                <a:latin typeface="Calibri"/>
                <a:ea typeface="Calibri"/>
                <a:cs typeface="Calibri"/>
                <a:sym typeface="Calibri"/>
              </a:rPr>
              <a:t>1</a:t>
            </a:r>
            <a:endParaRPr sz="2400">
              <a:solidFill>
                <a:schemeClr val="accent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accent1"/>
              </a:solidFill>
              <a:latin typeface="Calibri"/>
              <a:ea typeface="Calibri"/>
              <a:cs typeface="Calibri"/>
              <a:sym typeface="Calibri"/>
            </a:endParaRPr>
          </a:p>
          <a:p>
            <a:pPr indent="0" lvl="0" marL="0" marR="0" rtl="0" algn="l">
              <a:spcBef>
                <a:spcPts val="0"/>
              </a:spcBef>
              <a:spcAft>
                <a:spcPts val="0"/>
              </a:spcAft>
              <a:buNone/>
            </a:pPr>
            <a:r>
              <a:rPr lang="en-US" sz="2400">
                <a:solidFill>
                  <a:schemeClr val="accent1"/>
                </a:solidFill>
                <a:latin typeface="Calibri"/>
                <a:ea typeface="Calibri"/>
                <a:cs typeface="Calibri"/>
                <a:sym typeface="Calibri"/>
              </a:rPr>
              <a:t>When the 4</a:t>
            </a:r>
            <a:r>
              <a:rPr baseline="30000" lang="en-US" sz="2400">
                <a:solidFill>
                  <a:schemeClr val="accent1"/>
                </a:solidFill>
                <a:latin typeface="Calibri"/>
                <a:ea typeface="Calibri"/>
                <a:cs typeface="Calibri"/>
                <a:sym typeface="Calibri"/>
              </a:rPr>
              <a:t>th</a:t>
            </a:r>
            <a:r>
              <a:rPr lang="en-US" sz="2400">
                <a:solidFill>
                  <a:schemeClr val="accent1"/>
                </a:solidFill>
                <a:latin typeface="Calibri"/>
                <a:ea typeface="Calibri"/>
                <a:cs typeface="Calibri"/>
                <a:sym typeface="Calibri"/>
              </a:rPr>
              <a:t> e- is removed, it is removed from  an octet in a inner energy level.</a:t>
            </a:r>
            <a:endParaRPr/>
          </a:p>
        </p:txBody>
      </p:sp>
      <p:sp>
        <p:nvSpPr>
          <p:cNvPr id="1114" name="Google Shape;1114;g200fb5710e2_0_678"/>
          <p:cNvSpPr txBox="1"/>
          <p:nvPr/>
        </p:nvSpPr>
        <p:spPr>
          <a:xfrm>
            <a:off x="4379660" y="3731177"/>
            <a:ext cx="73656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Na has less shielding, it’s e- are closer to the nucleus and bound tighter.</a:t>
            </a:r>
            <a:endParaRPr/>
          </a:p>
        </p:txBody>
      </p:sp>
      <p:sp>
        <p:nvSpPr>
          <p:cNvPr id="1115" name="Google Shape;1115;g200fb5710e2_0_678"/>
          <p:cNvSpPr txBox="1"/>
          <p:nvPr/>
        </p:nvSpPr>
        <p:spPr>
          <a:xfrm>
            <a:off x="1049196" y="4974837"/>
            <a:ext cx="102435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F has a stronger nuclear charge, so e- are bound tighter.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9" name="Shape 1119"/>
        <p:cNvGrpSpPr/>
        <p:nvPr/>
      </p:nvGrpSpPr>
      <p:grpSpPr>
        <a:xfrm>
          <a:off x="0" y="0"/>
          <a:ext cx="0" cy="0"/>
          <a:chOff x="0" y="0"/>
          <a:chExt cx="0" cy="0"/>
        </a:xfrm>
      </p:grpSpPr>
      <p:sp>
        <p:nvSpPr>
          <p:cNvPr id="1120" name="Google Shape;1120;g200fb5710e2_0_68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Exceptions</a:t>
            </a:r>
            <a:endParaRPr/>
          </a:p>
        </p:txBody>
      </p:sp>
      <p:sp>
        <p:nvSpPr>
          <p:cNvPr id="1121" name="Google Shape;1121;g200fb5710e2_0_68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FF0000"/>
              </a:buClr>
              <a:buSzPts val="2400"/>
              <a:buNone/>
            </a:pPr>
            <a:r>
              <a:rPr lang="en-US">
                <a:solidFill>
                  <a:srgbClr val="FF0000"/>
                </a:solidFill>
              </a:rPr>
              <a:t>Only worry about these exceptions when specifically asked:</a:t>
            </a:r>
            <a:endParaRPr/>
          </a:p>
          <a:p>
            <a:pPr indent="-228600" lvl="1" marL="685800" rtl="0" algn="l">
              <a:lnSpc>
                <a:spcPct val="90000"/>
              </a:lnSpc>
              <a:spcBef>
                <a:spcPts val="500"/>
              </a:spcBef>
              <a:spcAft>
                <a:spcPts val="0"/>
              </a:spcAft>
              <a:buClr>
                <a:schemeClr val="dk1"/>
              </a:buClr>
              <a:buSzPts val="2400"/>
              <a:buChar char="•"/>
            </a:pPr>
            <a:r>
              <a:rPr lang="en-US"/>
              <a:t>Be 🡪 B: according to the rule, IE should increase, however,  the filled 2s of Be is full and stable and to remove an electron would be much harder than removing the 2p</a:t>
            </a:r>
            <a:r>
              <a:rPr baseline="30000" lang="en-US"/>
              <a:t>1</a:t>
            </a:r>
            <a:r>
              <a:rPr lang="en-US"/>
              <a:t> electron.</a:t>
            </a:r>
            <a:endParaRPr/>
          </a:p>
        </p:txBody>
      </p:sp>
      <p:pic>
        <p:nvPicPr>
          <p:cNvPr descr="Image result for Be electron orbital notation" id="1122" name="Google Shape;1122;g200fb5710e2_0_686"/>
          <p:cNvPicPr preferRelativeResize="0"/>
          <p:nvPr/>
        </p:nvPicPr>
        <p:blipFill rotWithShape="1">
          <a:blip r:embed="rId3">
            <a:alphaModFix/>
          </a:blip>
          <a:srcRect b="53800" l="3189" r="21594" t="24200"/>
          <a:stretch/>
        </p:blipFill>
        <p:spPr>
          <a:xfrm>
            <a:off x="2144111" y="3626068"/>
            <a:ext cx="7474704" cy="1639615"/>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sp>
        <p:nvSpPr>
          <p:cNvPr id="1127" name="Google Shape;1127;g200fb5710e2_0_69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Exceptions</a:t>
            </a:r>
            <a:endParaRPr/>
          </a:p>
        </p:txBody>
      </p:sp>
      <p:sp>
        <p:nvSpPr>
          <p:cNvPr id="1128" name="Google Shape;1128;g200fb5710e2_0_69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228600" lvl="1" marL="685800" rtl="0" algn="l">
              <a:lnSpc>
                <a:spcPct val="90000"/>
              </a:lnSpc>
              <a:spcBef>
                <a:spcPts val="0"/>
              </a:spcBef>
              <a:spcAft>
                <a:spcPts val="0"/>
              </a:spcAft>
              <a:buClr>
                <a:schemeClr val="dk1"/>
              </a:buClr>
              <a:buSzPts val="2400"/>
              <a:buChar char="•"/>
            </a:pPr>
            <a:r>
              <a:rPr lang="en-US"/>
              <a:t>N 🡪 O: according to the rule, IE should increase, however, the half filled 2p orbital with parallel spins  of N is more stable than the 2p</a:t>
            </a:r>
            <a:r>
              <a:rPr baseline="30000" lang="en-US"/>
              <a:t>4</a:t>
            </a:r>
            <a:r>
              <a:rPr lang="en-US"/>
              <a:t> electron which is more easily removed. </a:t>
            </a:r>
            <a:endParaRPr/>
          </a:p>
          <a:p>
            <a:pPr indent="-228600" lvl="1" marL="685800" rtl="0" algn="l">
              <a:lnSpc>
                <a:spcPct val="90000"/>
              </a:lnSpc>
              <a:spcBef>
                <a:spcPts val="500"/>
              </a:spcBef>
              <a:spcAft>
                <a:spcPts val="0"/>
              </a:spcAft>
              <a:buClr>
                <a:schemeClr val="dk1"/>
              </a:buClr>
              <a:buSzPts val="2400"/>
              <a:buChar char="•"/>
            </a:pPr>
            <a:r>
              <a:rPr lang="en-US"/>
              <a:t>These rules also apply to lower elements in the same groups.</a:t>
            </a:r>
            <a:endParaRPr/>
          </a:p>
        </p:txBody>
      </p:sp>
      <p:pic>
        <p:nvPicPr>
          <p:cNvPr descr="Image result for Be electron orbital notation" id="1129" name="Google Shape;1129;g200fb5710e2_0_692"/>
          <p:cNvPicPr preferRelativeResize="0"/>
          <p:nvPr/>
        </p:nvPicPr>
        <p:blipFill rotWithShape="1">
          <a:blip r:embed="rId3">
            <a:alphaModFix/>
          </a:blip>
          <a:srcRect b="21771" l="3914" r="22082" t="56552"/>
          <a:stretch/>
        </p:blipFill>
        <p:spPr>
          <a:xfrm>
            <a:off x="1671144" y="3641835"/>
            <a:ext cx="8540436" cy="187609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8">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3" name="Shape 1133"/>
        <p:cNvGrpSpPr/>
        <p:nvPr/>
      </p:nvGrpSpPr>
      <p:grpSpPr>
        <a:xfrm>
          <a:off x="0" y="0"/>
          <a:ext cx="0" cy="0"/>
          <a:chOff x="0" y="0"/>
          <a:chExt cx="0" cy="0"/>
        </a:xfrm>
      </p:grpSpPr>
      <p:sp>
        <p:nvSpPr>
          <p:cNvPr id="1134" name="Google Shape;1134;g200fb5710e2_0_72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Electronegativity</a:t>
            </a:r>
            <a:endParaRPr/>
          </a:p>
        </p:txBody>
      </p:sp>
      <p:sp>
        <p:nvSpPr>
          <p:cNvPr id="1135" name="Google Shape;1135;g200fb5710e2_0_721"/>
          <p:cNvSpPr txBox="1"/>
          <p:nvPr>
            <p:ph idx="1" type="body"/>
          </p:nvPr>
        </p:nvSpPr>
        <p:spPr>
          <a:xfrm>
            <a:off x="457200" y="1295401"/>
            <a:ext cx="10896600" cy="4830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a:t>Ability of an atom to attract electrons.</a:t>
            </a:r>
            <a:endParaRPr/>
          </a:p>
          <a:p>
            <a:pPr indent="-228600" lvl="1" marL="685800" rtl="0" algn="l">
              <a:lnSpc>
                <a:spcPct val="90000"/>
              </a:lnSpc>
              <a:spcBef>
                <a:spcPts val="500"/>
              </a:spcBef>
              <a:spcAft>
                <a:spcPts val="0"/>
              </a:spcAft>
              <a:buClr>
                <a:srgbClr val="FF0000"/>
              </a:buClr>
              <a:buSzPts val="2400"/>
              <a:buChar char="•"/>
            </a:pPr>
            <a:r>
              <a:rPr lang="en-US">
                <a:solidFill>
                  <a:srgbClr val="FF0000"/>
                </a:solidFill>
              </a:rPr>
              <a:t>Across a period, electronegativity increases due to stronger nuclear charge and  needing to fill the octet.</a:t>
            </a:r>
            <a:endParaRPr/>
          </a:p>
          <a:p>
            <a:pPr indent="-228600" lvl="1" marL="685800" rtl="0" algn="l">
              <a:lnSpc>
                <a:spcPct val="90000"/>
              </a:lnSpc>
              <a:spcBef>
                <a:spcPts val="500"/>
              </a:spcBef>
              <a:spcAft>
                <a:spcPts val="0"/>
              </a:spcAft>
              <a:buClr>
                <a:srgbClr val="FF0000"/>
              </a:buClr>
              <a:buSzPts val="2400"/>
              <a:buChar char="•"/>
            </a:pPr>
            <a:r>
              <a:rPr lang="en-US">
                <a:solidFill>
                  <a:srgbClr val="FF0000"/>
                </a:solidFill>
              </a:rPr>
              <a:t>Down a group, electronegativity decreases due to higher shielding from the nucleus by inner electrons.</a:t>
            </a:r>
            <a:endParaRPr/>
          </a:p>
          <a:p>
            <a:pPr indent="-228600" lvl="0" marL="228600" rtl="0" algn="l">
              <a:lnSpc>
                <a:spcPct val="90000"/>
              </a:lnSpc>
              <a:spcBef>
                <a:spcPts val="1000"/>
              </a:spcBef>
              <a:spcAft>
                <a:spcPts val="0"/>
              </a:spcAft>
              <a:buClr>
                <a:schemeClr val="dk1"/>
              </a:buClr>
              <a:buSzPts val="2400"/>
              <a:buChar char="•"/>
            </a:pPr>
            <a:r>
              <a:rPr lang="en-US"/>
              <a:t>These values range from 0-4 and are not energy values.</a:t>
            </a:r>
            <a:endParaRPr/>
          </a:p>
          <a:p>
            <a:pPr indent="-228600" lvl="0" marL="228600" rtl="0" algn="l">
              <a:lnSpc>
                <a:spcPct val="90000"/>
              </a:lnSpc>
              <a:spcBef>
                <a:spcPts val="1000"/>
              </a:spcBef>
              <a:spcAft>
                <a:spcPts val="0"/>
              </a:spcAft>
              <a:buClr>
                <a:schemeClr val="dk1"/>
              </a:buClr>
              <a:buSzPts val="2400"/>
              <a:buChar char="•"/>
            </a:pPr>
            <a:r>
              <a:rPr lang="en-US"/>
              <a:t>Notice the trend and explanations are similar to IE.</a:t>
            </a:r>
            <a:endParaRPr/>
          </a:p>
          <a:p>
            <a:pPr indent="-228600" lvl="0" marL="228600" rtl="0" algn="l">
              <a:lnSpc>
                <a:spcPct val="90000"/>
              </a:lnSpc>
              <a:spcBef>
                <a:spcPts val="1000"/>
              </a:spcBef>
              <a:spcAft>
                <a:spcPts val="0"/>
              </a:spcAft>
              <a:buClr>
                <a:schemeClr val="accent1"/>
              </a:buClr>
              <a:buSzPts val="2400"/>
              <a:buNone/>
            </a:pPr>
            <a:r>
              <a:rPr lang="en-US">
                <a:solidFill>
                  <a:schemeClr val="accent1"/>
                </a:solidFill>
              </a:rPr>
              <a:t>	  Example:   X + e</a:t>
            </a:r>
            <a:r>
              <a:rPr baseline="30000" lang="en-US">
                <a:solidFill>
                  <a:schemeClr val="accent1"/>
                </a:solidFill>
              </a:rPr>
              <a:t>-</a:t>
            </a:r>
            <a:r>
              <a:rPr lang="en-US">
                <a:solidFill>
                  <a:schemeClr val="accent1"/>
                </a:solidFill>
              </a:rPr>
              <a:t> 🡪 X</a:t>
            </a:r>
            <a:r>
              <a:rPr baseline="30000" lang="en-US">
                <a:solidFill>
                  <a:schemeClr val="accent1"/>
                </a:solidFill>
              </a:rPr>
              <a:t>-</a:t>
            </a:r>
            <a:r>
              <a:rPr lang="en-US">
                <a:solidFill>
                  <a:schemeClr val="accent1"/>
                </a:solidFill>
              </a:rPr>
              <a:t>     or    X</a:t>
            </a:r>
            <a:r>
              <a:rPr baseline="30000" lang="en-US">
                <a:solidFill>
                  <a:schemeClr val="accent1"/>
                </a:solidFill>
              </a:rPr>
              <a:t>+</a:t>
            </a:r>
            <a:r>
              <a:rPr lang="en-US">
                <a:solidFill>
                  <a:schemeClr val="accent1"/>
                </a:solidFill>
              </a:rPr>
              <a:t> + e</a:t>
            </a:r>
            <a:r>
              <a:rPr baseline="30000" lang="en-US">
                <a:solidFill>
                  <a:schemeClr val="accent1"/>
                </a:solidFill>
              </a:rPr>
              <a:t>-</a:t>
            </a:r>
            <a:r>
              <a:rPr lang="en-US">
                <a:solidFill>
                  <a:schemeClr val="accent1"/>
                </a:solidFill>
              </a:rPr>
              <a:t> 🡪 X</a:t>
            </a:r>
            <a:endParaRPr baseline="30000">
              <a:solidFill>
                <a:schemeClr val="accent1"/>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9" name="Shape 1139"/>
        <p:cNvGrpSpPr/>
        <p:nvPr/>
      </p:nvGrpSpPr>
      <p:grpSpPr>
        <a:xfrm>
          <a:off x="0" y="0"/>
          <a:ext cx="0" cy="0"/>
          <a:chOff x="0" y="0"/>
          <a:chExt cx="0" cy="0"/>
        </a:xfrm>
      </p:grpSpPr>
      <p:sp>
        <p:nvSpPr>
          <p:cNvPr id="1140" name="Google Shape;1140;g200fb5710e2_0_72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Electronegativity</a:t>
            </a:r>
            <a:endParaRPr/>
          </a:p>
        </p:txBody>
      </p:sp>
      <p:sp>
        <p:nvSpPr>
          <p:cNvPr id="1141" name="Google Shape;1141;g200fb5710e2_0_726"/>
          <p:cNvSpPr txBox="1"/>
          <p:nvPr>
            <p:ph idx="1" type="body"/>
          </p:nvPr>
        </p:nvSpPr>
        <p:spPr>
          <a:xfrm>
            <a:off x="838200" y="1429785"/>
            <a:ext cx="10515600" cy="4351200"/>
          </a:xfrm>
          <a:prstGeom prst="rect">
            <a:avLst/>
          </a:prstGeom>
          <a:noFill/>
          <a:ln>
            <a:noFill/>
          </a:ln>
        </p:spPr>
        <p:txBody>
          <a:bodyPr anchorCtr="0" anchor="t" bIns="45700" lIns="91425" spcFirstLastPara="1" rIns="91425" wrap="square" tIns="45700">
            <a:normAutofit/>
          </a:bodyPr>
          <a:lstStyle/>
          <a:p>
            <a:pPr indent="0" lvl="0" marL="36576" rtl="0" algn="l">
              <a:lnSpc>
                <a:spcPct val="90000"/>
              </a:lnSpc>
              <a:spcBef>
                <a:spcPts val="0"/>
              </a:spcBef>
              <a:spcAft>
                <a:spcPts val="0"/>
              </a:spcAft>
              <a:buClr>
                <a:schemeClr val="dk1"/>
              </a:buClr>
              <a:buSzPts val="2400"/>
              <a:buNone/>
            </a:pPr>
            <a:r>
              <a:rPr lang="en-US"/>
              <a:t>Fluorine has the highest electronegativity, and one of the highest IE so the trends increase across a period and decrease down a group. BUT THAT IS JUST A MEMORIZATION TOOL! If you are asked to explain you must recite the reasons using nuclear charge and shielding/energy levels.</a:t>
            </a:r>
            <a:endParaRPr/>
          </a:p>
        </p:txBody>
      </p:sp>
      <p:pic>
        <p:nvPicPr>
          <p:cNvPr descr="ptable.png" id="1142" name="Google Shape;1142;g200fb5710e2_0_726"/>
          <p:cNvPicPr preferRelativeResize="0"/>
          <p:nvPr/>
        </p:nvPicPr>
        <p:blipFill rotWithShape="1">
          <a:blip r:embed="rId3">
            <a:alphaModFix/>
          </a:blip>
          <a:srcRect b="0" l="-7195" r="-7207" t="0"/>
          <a:stretch/>
        </p:blipFill>
        <p:spPr>
          <a:xfrm>
            <a:off x="2351690" y="3023363"/>
            <a:ext cx="6855371" cy="3226716"/>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6" name="Shape 1146"/>
        <p:cNvGrpSpPr/>
        <p:nvPr/>
      </p:nvGrpSpPr>
      <p:grpSpPr>
        <a:xfrm>
          <a:off x="0" y="0"/>
          <a:ext cx="0" cy="0"/>
          <a:chOff x="0" y="0"/>
          <a:chExt cx="0" cy="0"/>
        </a:xfrm>
      </p:grpSpPr>
      <p:sp>
        <p:nvSpPr>
          <p:cNvPr id="1147" name="Google Shape;1147;g200fb5710e2_0_73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92D050"/>
              </a:buClr>
              <a:buSzPts val="4400"/>
              <a:buFont typeface="Calibri"/>
              <a:buNone/>
            </a:pPr>
            <a:r>
              <a:rPr lang="en-US">
                <a:solidFill>
                  <a:srgbClr val="92D050"/>
                </a:solidFill>
              </a:rPr>
              <a:t>Electronegativity</a:t>
            </a:r>
            <a:endParaRPr>
              <a:solidFill>
                <a:srgbClr val="92D050"/>
              </a:solidFill>
            </a:endParaRPr>
          </a:p>
        </p:txBody>
      </p:sp>
      <p:sp>
        <p:nvSpPr>
          <p:cNvPr id="1148" name="Google Shape;1148;g200fb5710e2_0_732"/>
          <p:cNvSpPr txBox="1"/>
          <p:nvPr>
            <p:ph idx="1" type="body"/>
          </p:nvPr>
        </p:nvSpPr>
        <p:spPr>
          <a:xfrm>
            <a:off x="520262" y="1600202"/>
            <a:ext cx="11508900" cy="3854700"/>
          </a:xfrm>
          <a:prstGeom prst="rect">
            <a:avLst/>
          </a:prstGeom>
          <a:noFill/>
          <a:ln>
            <a:noFill/>
          </a:ln>
        </p:spPr>
        <p:txBody>
          <a:bodyPr anchorCtr="0" anchor="t" bIns="45700" lIns="91425" spcFirstLastPara="1" rIns="91425" wrap="square" tIns="45700">
            <a:normAutofit/>
          </a:bodyPr>
          <a:lstStyle/>
          <a:p>
            <a:pPr indent="0" lvl="0" marL="36576" rtl="0" algn="l">
              <a:lnSpc>
                <a:spcPct val="90000"/>
              </a:lnSpc>
              <a:spcBef>
                <a:spcPts val="0"/>
              </a:spcBef>
              <a:spcAft>
                <a:spcPts val="0"/>
              </a:spcAft>
              <a:buClr>
                <a:schemeClr val="dk1"/>
              </a:buClr>
              <a:buSzPts val="2000"/>
              <a:buNone/>
            </a:pPr>
            <a:r>
              <a:t/>
            </a:r>
            <a:endParaRPr sz="2000">
              <a:solidFill>
                <a:srgbClr val="FFFF00"/>
              </a:solidFill>
            </a:endParaRPr>
          </a:p>
          <a:p>
            <a:pPr indent="0" lvl="0" marL="36576" rtl="0" algn="l">
              <a:lnSpc>
                <a:spcPct val="90000"/>
              </a:lnSpc>
              <a:spcBef>
                <a:spcPts val="1000"/>
              </a:spcBef>
              <a:spcAft>
                <a:spcPts val="0"/>
              </a:spcAft>
              <a:buClr>
                <a:srgbClr val="FF0000"/>
              </a:buClr>
              <a:buSzPts val="2000"/>
              <a:buNone/>
            </a:pPr>
            <a:r>
              <a:rPr lang="en-US" sz="2000">
                <a:solidFill>
                  <a:srgbClr val="FF0000"/>
                </a:solidFill>
              </a:rPr>
              <a:t>	0	      .4</a:t>
            </a:r>
            <a:r>
              <a:rPr lang="en-US" sz="2000">
                <a:solidFill>
                  <a:srgbClr val="FFFF00"/>
                </a:solidFill>
              </a:rPr>
              <a:t>	</a:t>
            </a:r>
            <a:r>
              <a:rPr lang="en-US" sz="2000">
                <a:solidFill>
                  <a:srgbClr val="00B0F0"/>
                </a:solidFill>
              </a:rPr>
              <a:t>                 </a:t>
            </a:r>
            <a:r>
              <a:rPr lang="en-US" sz="2000">
                <a:solidFill>
                  <a:srgbClr val="00B050"/>
                </a:solidFill>
              </a:rPr>
              <a:t>.5	       1.7</a:t>
            </a:r>
            <a:r>
              <a:rPr lang="en-US" sz="2000">
                <a:solidFill>
                  <a:srgbClr val="00B0F0"/>
                </a:solidFill>
              </a:rPr>
              <a:t>				1.8                       4</a:t>
            </a:r>
            <a:endParaRPr/>
          </a:p>
          <a:p>
            <a:pPr indent="0" lvl="0" marL="36576" rtl="0" algn="l">
              <a:lnSpc>
                <a:spcPct val="90000"/>
              </a:lnSpc>
              <a:spcBef>
                <a:spcPts val="1000"/>
              </a:spcBef>
              <a:spcAft>
                <a:spcPts val="0"/>
              </a:spcAft>
              <a:buClr>
                <a:schemeClr val="dk1"/>
              </a:buClr>
              <a:buSzPts val="2000"/>
              <a:buNone/>
            </a:pPr>
            <a:r>
              <a:t/>
            </a:r>
            <a:endParaRPr sz="2000">
              <a:solidFill>
                <a:srgbClr val="FF0000"/>
              </a:solidFill>
            </a:endParaRPr>
          </a:p>
          <a:p>
            <a:pPr indent="0" lvl="0" marL="36576" rtl="0" algn="l">
              <a:lnSpc>
                <a:spcPct val="90000"/>
              </a:lnSpc>
              <a:spcBef>
                <a:spcPts val="1000"/>
              </a:spcBef>
              <a:spcAft>
                <a:spcPts val="0"/>
              </a:spcAft>
              <a:buClr>
                <a:srgbClr val="FF0000"/>
              </a:buClr>
              <a:buSzPts val="2000"/>
              <a:buNone/>
            </a:pPr>
            <a:r>
              <a:rPr lang="en-US" sz="2000">
                <a:solidFill>
                  <a:srgbClr val="FF0000"/>
                </a:solidFill>
              </a:rPr>
              <a:t>Non-Polar Covalent </a:t>
            </a:r>
            <a:r>
              <a:rPr lang="en-US" sz="2000">
                <a:solidFill>
                  <a:srgbClr val="FFFF00"/>
                </a:solidFill>
              </a:rPr>
              <a:t>		</a:t>
            </a:r>
            <a:r>
              <a:rPr lang="en-US" sz="2000">
                <a:solidFill>
                  <a:srgbClr val="00B050"/>
                </a:solidFill>
              </a:rPr>
              <a:t>Polar Covalent</a:t>
            </a:r>
            <a:r>
              <a:rPr lang="en-US" sz="2000">
                <a:solidFill>
                  <a:srgbClr val="FFFF00"/>
                </a:solidFill>
              </a:rPr>
              <a:t>					</a:t>
            </a:r>
            <a:r>
              <a:rPr lang="en-US" sz="2000">
                <a:solidFill>
                  <a:srgbClr val="00B0F0"/>
                </a:solidFill>
              </a:rPr>
              <a:t>Ionic </a:t>
            </a:r>
            <a:endParaRPr/>
          </a:p>
          <a:p>
            <a:pPr indent="0" lvl="0" marL="36576" rtl="0" algn="l">
              <a:lnSpc>
                <a:spcPct val="90000"/>
              </a:lnSpc>
              <a:spcBef>
                <a:spcPts val="1000"/>
              </a:spcBef>
              <a:spcAft>
                <a:spcPts val="0"/>
              </a:spcAft>
              <a:buClr>
                <a:schemeClr val="dk1"/>
              </a:buClr>
              <a:buSzPts val="2000"/>
              <a:buNone/>
            </a:pPr>
            <a:r>
              <a:rPr lang="en-US" sz="2000"/>
              <a:t>(shares e- equally 		(shares e- unequally			(transfers e- from </a:t>
            </a:r>
            <a:endParaRPr/>
          </a:p>
          <a:p>
            <a:pPr indent="0" lvl="0" marL="36576" rtl="0" algn="l">
              <a:lnSpc>
                <a:spcPct val="90000"/>
              </a:lnSpc>
              <a:spcBef>
                <a:spcPts val="1000"/>
              </a:spcBef>
              <a:spcAft>
                <a:spcPts val="0"/>
              </a:spcAft>
              <a:buClr>
                <a:schemeClr val="dk1"/>
              </a:buClr>
              <a:buSzPts val="2000"/>
              <a:buNone/>
            </a:pPr>
            <a:r>
              <a:rPr lang="en-US" sz="2000"/>
              <a:t>due to similar EN 		due to a small difference		               metal to nonmetal due to</a:t>
            </a:r>
            <a:endParaRPr/>
          </a:p>
          <a:p>
            <a:pPr indent="0" lvl="0" marL="36576" rtl="0" algn="l">
              <a:lnSpc>
                <a:spcPct val="90000"/>
              </a:lnSpc>
              <a:spcBef>
                <a:spcPts val="1000"/>
              </a:spcBef>
              <a:spcAft>
                <a:spcPts val="0"/>
              </a:spcAft>
              <a:buClr>
                <a:schemeClr val="dk1"/>
              </a:buClr>
              <a:buSzPts val="2000"/>
              <a:buNone/>
            </a:pPr>
            <a:r>
              <a:rPr lang="en-US" sz="2000"/>
              <a:t>values)				in EN values)				great EN differences,</a:t>
            </a:r>
            <a:endParaRPr sz="2000"/>
          </a:p>
        </p:txBody>
      </p:sp>
      <p:cxnSp>
        <p:nvCxnSpPr>
          <p:cNvPr id="1149" name="Google Shape;1149;g200fb5710e2_0_732"/>
          <p:cNvCxnSpPr/>
          <p:nvPr/>
        </p:nvCxnSpPr>
        <p:spPr>
          <a:xfrm flipH="1" rot="10800000">
            <a:off x="520262" y="1844598"/>
            <a:ext cx="11508900" cy="31500"/>
          </a:xfrm>
          <a:prstGeom prst="straightConnector1">
            <a:avLst/>
          </a:prstGeom>
          <a:noFill/>
          <a:ln cap="flat" cmpd="sng" w="44450">
            <a:solidFill>
              <a:schemeClr val="dk1"/>
            </a:solidFill>
            <a:prstDash val="solid"/>
            <a:miter lim="800000"/>
            <a:headEnd len="med" w="med" type="stealth"/>
            <a:tailEnd len="med" w="med" type="stealth"/>
          </a:ln>
        </p:spPr>
      </p:cxn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3" name="Shape 1153"/>
        <p:cNvGrpSpPr/>
        <p:nvPr/>
      </p:nvGrpSpPr>
      <p:grpSpPr>
        <a:xfrm>
          <a:off x="0" y="0"/>
          <a:ext cx="0" cy="0"/>
          <a:chOff x="0" y="0"/>
          <a:chExt cx="0" cy="0"/>
        </a:xfrm>
      </p:grpSpPr>
      <p:sp>
        <p:nvSpPr>
          <p:cNvPr id="1154" name="Google Shape;1154;g200fb5710e2_0_73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2800"/>
              <a:buFont typeface="Calibri"/>
              <a:buNone/>
            </a:pPr>
            <a:r>
              <a:rPr lang="en-US" sz="2800"/>
              <a:t>Using the Regents reference tables determine the electronegativity differences required to make a compound polar, nonpolar, or ionic.</a:t>
            </a:r>
            <a:endParaRPr/>
          </a:p>
        </p:txBody>
      </p:sp>
      <p:sp>
        <p:nvSpPr>
          <p:cNvPr id="1155" name="Google Shape;1155;g200fb5710e2_0_738"/>
          <p:cNvSpPr txBox="1"/>
          <p:nvPr>
            <p:ph idx="1" type="body"/>
          </p:nvPr>
        </p:nvSpPr>
        <p:spPr>
          <a:xfrm>
            <a:off x="2217683" y="1847193"/>
            <a:ext cx="3657600" cy="46482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10000"/>
              </a:lnSpc>
              <a:spcBef>
                <a:spcPts val="0"/>
              </a:spcBef>
              <a:spcAft>
                <a:spcPts val="0"/>
              </a:spcAft>
              <a:buClr>
                <a:srgbClr val="FF0000"/>
              </a:buClr>
              <a:buSzPts val="2400"/>
              <a:buNone/>
            </a:pPr>
            <a:r>
              <a:rPr lang="en-US">
                <a:solidFill>
                  <a:srgbClr val="FF0000"/>
                </a:solidFill>
              </a:rPr>
              <a:t>Examples:</a:t>
            </a:r>
            <a:endParaRPr/>
          </a:p>
          <a:p>
            <a:pPr indent="0" lvl="0" marL="0" rtl="0" algn="l">
              <a:lnSpc>
                <a:spcPct val="110000"/>
              </a:lnSpc>
              <a:spcBef>
                <a:spcPts val="0"/>
              </a:spcBef>
              <a:spcAft>
                <a:spcPts val="0"/>
              </a:spcAft>
              <a:buClr>
                <a:schemeClr val="dk1"/>
              </a:buClr>
              <a:buSzPts val="2400"/>
              <a:buNone/>
            </a:pPr>
            <a:r>
              <a:rPr lang="en-US"/>
              <a:t>H</a:t>
            </a:r>
            <a:r>
              <a:rPr baseline="-25000" lang="en-US"/>
              <a:t>2</a:t>
            </a:r>
            <a:r>
              <a:rPr lang="en-US"/>
              <a:t> has nonpolar bonds</a:t>
            </a:r>
            <a:endParaRPr/>
          </a:p>
          <a:p>
            <a:pPr indent="0" lvl="0" marL="0" rtl="0" algn="l">
              <a:lnSpc>
                <a:spcPct val="110000"/>
              </a:lnSpc>
              <a:spcBef>
                <a:spcPts val="0"/>
              </a:spcBef>
              <a:spcAft>
                <a:spcPts val="0"/>
              </a:spcAft>
              <a:buClr>
                <a:schemeClr val="dk1"/>
              </a:buClr>
              <a:buSzPts val="2400"/>
              <a:buNone/>
            </a:pPr>
            <a:r>
              <a:rPr lang="en-US"/>
              <a:t>CH</a:t>
            </a:r>
            <a:r>
              <a:rPr baseline="-25000" lang="en-US"/>
              <a:t>4</a:t>
            </a:r>
            <a:r>
              <a:rPr lang="en-US"/>
              <a:t> has nonpolar bonds</a:t>
            </a:r>
            <a:endParaRPr/>
          </a:p>
          <a:p>
            <a:pPr indent="0" lvl="0" marL="0" rtl="0" algn="l">
              <a:lnSpc>
                <a:spcPct val="110000"/>
              </a:lnSpc>
              <a:spcBef>
                <a:spcPts val="0"/>
              </a:spcBef>
              <a:spcAft>
                <a:spcPts val="0"/>
              </a:spcAft>
              <a:buClr>
                <a:schemeClr val="dk1"/>
              </a:buClr>
              <a:buSzPts val="2400"/>
              <a:buNone/>
            </a:pPr>
            <a:r>
              <a:rPr lang="en-US"/>
              <a:t>HCN has nonpolar bonds</a:t>
            </a:r>
            <a:endParaRPr/>
          </a:p>
          <a:p>
            <a:pPr indent="0" lvl="0" marL="0" rtl="0" algn="l">
              <a:lnSpc>
                <a:spcPct val="110000"/>
              </a:lnSpc>
              <a:spcBef>
                <a:spcPts val="0"/>
              </a:spcBef>
              <a:spcAft>
                <a:spcPts val="0"/>
              </a:spcAft>
              <a:buClr>
                <a:schemeClr val="dk1"/>
              </a:buClr>
              <a:buSzPts val="2400"/>
              <a:buNone/>
            </a:pPr>
            <a:r>
              <a:rPr lang="en-US"/>
              <a:t>CO</a:t>
            </a:r>
            <a:r>
              <a:rPr baseline="-25000" lang="en-US"/>
              <a:t>2</a:t>
            </a:r>
            <a:r>
              <a:rPr lang="en-US"/>
              <a:t> has polar bonds</a:t>
            </a:r>
            <a:endParaRPr/>
          </a:p>
          <a:p>
            <a:pPr indent="0" lvl="0" marL="0" rtl="0" algn="l">
              <a:lnSpc>
                <a:spcPct val="110000"/>
              </a:lnSpc>
              <a:spcBef>
                <a:spcPts val="0"/>
              </a:spcBef>
              <a:spcAft>
                <a:spcPts val="0"/>
              </a:spcAft>
              <a:buClr>
                <a:schemeClr val="dk1"/>
              </a:buClr>
              <a:buSzPts val="2400"/>
              <a:buNone/>
            </a:pPr>
            <a:r>
              <a:rPr lang="en-US"/>
              <a:t>CCl</a:t>
            </a:r>
            <a:r>
              <a:rPr baseline="-25000" lang="en-US"/>
              <a:t>4</a:t>
            </a:r>
            <a:r>
              <a:rPr lang="en-US"/>
              <a:t> has polar bonds</a:t>
            </a:r>
            <a:endParaRPr/>
          </a:p>
          <a:p>
            <a:pPr indent="0" lvl="0" marL="0" rtl="0" algn="l">
              <a:lnSpc>
                <a:spcPct val="110000"/>
              </a:lnSpc>
              <a:spcBef>
                <a:spcPts val="0"/>
              </a:spcBef>
              <a:spcAft>
                <a:spcPts val="0"/>
              </a:spcAft>
              <a:buClr>
                <a:schemeClr val="dk1"/>
              </a:buClr>
              <a:buSzPts val="2400"/>
              <a:buNone/>
            </a:pPr>
            <a:r>
              <a:rPr lang="en-US"/>
              <a:t>HF has polar bonds</a:t>
            </a:r>
            <a:endParaRPr/>
          </a:p>
          <a:p>
            <a:pPr indent="0" lvl="0" marL="0" rtl="0" algn="l">
              <a:lnSpc>
                <a:spcPct val="110000"/>
              </a:lnSpc>
              <a:spcBef>
                <a:spcPts val="0"/>
              </a:spcBef>
              <a:spcAft>
                <a:spcPts val="0"/>
              </a:spcAft>
              <a:buClr>
                <a:schemeClr val="dk1"/>
              </a:buClr>
              <a:buSzPts val="2400"/>
              <a:buNone/>
            </a:pPr>
            <a:r>
              <a:rPr lang="en-US"/>
              <a:t>NaI has ionic bonds</a:t>
            </a:r>
            <a:endParaRPr/>
          </a:p>
          <a:p>
            <a:pPr indent="0" lvl="0" marL="0" rtl="0" algn="l">
              <a:lnSpc>
                <a:spcPct val="110000"/>
              </a:lnSpc>
              <a:spcBef>
                <a:spcPts val="0"/>
              </a:spcBef>
              <a:spcAft>
                <a:spcPts val="0"/>
              </a:spcAft>
              <a:buClr>
                <a:schemeClr val="dk1"/>
              </a:buClr>
              <a:buSzPts val="2400"/>
              <a:buNone/>
            </a:pPr>
            <a:r>
              <a:rPr lang="en-US"/>
              <a:t>KF has ionic bonds</a:t>
            </a:r>
            <a:endParaRPr/>
          </a:p>
          <a:p>
            <a:pPr indent="0" lvl="0" marL="0" rtl="0" algn="l">
              <a:lnSpc>
                <a:spcPct val="90000"/>
              </a:lnSpc>
              <a:spcBef>
                <a:spcPts val="0"/>
              </a:spcBef>
              <a:spcAft>
                <a:spcPts val="0"/>
              </a:spcAft>
              <a:buClr>
                <a:schemeClr val="dk1"/>
              </a:buClr>
              <a:buSzPts val="2400"/>
              <a:buNone/>
            </a:pPr>
            <a:r>
              <a:t/>
            </a:r>
            <a:endParaRPr/>
          </a:p>
          <a:p>
            <a:pPr indent="0" lvl="0" marL="0" rtl="0" algn="l">
              <a:lnSpc>
                <a:spcPct val="90000"/>
              </a:lnSpc>
              <a:spcBef>
                <a:spcPts val="0"/>
              </a:spcBef>
              <a:spcAft>
                <a:spcPts val="0"/>
              </a:spcAft>
              <a:buClr>
                <a:schemeClr val="dk1"/>
              </a:buClr>
              <a:buSzPts val="2400"/>
              <a:buNone/>
            </a:pPr>
            <a:r>
              <a:t/>
            </a:r>
            <a:endParaRPr/>
          </a:p>
          <a:p>
            <a:pPr indent="0" lvl="0" marL="0" rtl="0" algn="l">
              <a:lnSpc>
                <a:spcPct val="90000"/>
              </a:lnSpc>
              <a:spcBef>
                <a:spcPts val="0"/>
              </a:spcBef>
              <a:spcAft>
                <a:spcPts val="0"/>
              </a:spcAft>
              <a:buClr>
                <a:schemeClr val="dk1"/>
              </a:buClr>
              <a:buSzPts val="2400"/>
              <a:buNone/>
            </a:pPr>
            <a:r>
              <a:t/>
            </a:r>
            <a:endParaRPr/>
          </a:p>
          <a:p>
            <a:pPr indent="0" lvl="0" marL="0" rtl="0" algn="l">
              <a:lnSpc>
                <a:spcPct val="90000"/>
              </a:lnSpc>
              <a:spcBef>
                <a:spcPts val="0"/>
              </a:spcBef>
              <a:spcAft>
                <a:spcPts val="0"/>
              </a:spcAft>
              <a:buClr>
                <a:schemeClr val="dk1"/>
              </a:buClr>
              <a:buSzPts val="2400"/>
              <a:buNone/>
            </a:pPr>
            <a:r>
              <a:t/>
            </a:r>
            <a:endParaRPr/>
          </a:p>
        </p:txBody>
      </p:sp>
      <p:sp>
        <p:nvSpPr>
          <p:cNvPr id="1156" name="Google Shape;1156;g200fb5710e2_0_738"/>
          <p:cNvSpPr txBox="1"/>
          <p:nvPr/>
        </p:nvSpPr>
        <p:spPr>
          <a:xfrm>
            <a:off x="5875283" y="1847193"/>
            <a:ext cx="2133600" cy="3786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Differences:</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0.0</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0.4</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0.4</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0.8</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0.6</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1.8</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1.8</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3.2</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pic>
        <p:nvPicPr>
          <p:cNvPr descr="Image result for polarity of compounds" id="1157" name="Google Shape;1157;g200fb5710e2_0_738"/>
          <p:cNvPicPr preferRelativeResize="0"/>
          <p:nvPr/>
        </p:nvPicPr>
        <p:blipFill rotWithShape="1">
          <a:blip r:embed="rId3">
            <a:alphaModFix/>
          </a:blip>
          <a:srcRect b="0" l="0" r="0" t="0"/>
          <a:stretch/>
        </p:blipFill>
        <p:spPr>
          <a:xfrm>
            <a:off x="6942083" y="2511730"/>
            <a:ext cx="3707588" cy="3121115"/>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2" name="Shape 1162"/>
        <p:cNvGrpSpPr/>
        <p:nvPr/>
      </p:nvGrpSpPr>
      <p:grpSpPr>
        <a:xfrm>
          <a:off x="0" y="0"/>
          <a:ext cx="0" cy="0"/>
          <a:chOff x="0" y="0"/>
          <a:chExt cx="0" cy="0"/>
        </a:xfrm>
      </p:grpSpPr>
      <p:sp>
        <p:nvSpPr>
          <p:cNvPr id="1163" name="Google Shape;1163;g200ff56c607_0_2540"/>
          <p:cNvSpPr txBox="1"/>
          <p:nvPr>
            <p:ph type="title"/>
          </p:nvPr>
        </p:nvSpPr>
        <p:spPr>
          <a:xfrm>
            <a:off x="1024650" y="1751038"/>
            <a:ext cx="10515600" cy="2852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Unit 2 Bonding</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2019-09-04T15:16:27Z</dcterms:created>
  <dc:creator>Administrator</dc:creator>
</cp:coreProperties>
</file>